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media/image14.jpeg" ContentType="image/jpeg"/>
  <Override PartName="/ppt/media/image15.jpeg" ContentType="image/jpeg"/>
  <Override PartName="/ppt/media/image16.jpeg" ContentType="image/jpeg"/>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notesSlides/notesSlide2.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Ref idx="minor">
          <a:srgbClr val="000000"/>
        </a:fontRef>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262" name="Shape 262"/>
          <p:cNvSpPr/>
          <p:nvPr>
            <p:ph type="sldImg"/>
          </p:nvPr>
        </p:nvSpPr>
        <p:spPr>
          <a:xfrm>
            <a:off x="1143000" y="685800"/>
            <a:ext cx="4572000" cy="3429000"/>
          </a:xfrm>
          <a:prstGeom prst="rect">
            <a:avLst/>
          </a:prstGeom>
        </p:spPr>
        <p:txBody>
          <a:bodyPr/>
          <a:lstStyle/>
          <a:p>
            <a:pPr/>
          </a:p>
        </p:txBody>
      </p:sp>
      <p:sp>
        <p:nvSpPr>
          <p:cNvPr id="263" name="Shape 26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18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a:p>
        </p:txBody>
      </p:sp>
      <p:sp>
        <p:nvSpPr>
          <p:cNvPr id="306" name="Shape 306"/>
          <p:cNvSpPr/>
          <p:nvPr>
            <p:ph type="body" sz="quarter" idx="1"/>
          </p:nvPr>
        </p:nvSpPr>
        <p:spPr>
          <a:prstGeom prst="rect">
            <a:avLst/>
          </a:prstGeom>
        </p:spPr>
        <p:txBody>
          <a:bodyPr/>
          <a:lstStyle>
            <a:lvl1pPr indent="39687">
              <a:lnSpc>
                <a:spcPct val="100000"/>
              </a:lnSpc>
              <a:spcBef>
                <a:spcPts val="400"/>
              </a:spcBef>
              <a:defRPr sz="1200">
                <a:latin typeface="+mj-lt"/>
                <a:ea typeface="+mj-ea"/>
                <a:cs typeface="+mj-cs"/>
                <a:sym typeface="Calibri"/>
              </a:defRPr>
            </a:lvl1pPr>
          </a:lstStyle>
          <a:p>
            <a:pPr/>
            <a:r>
              <a:t>Slides from lewicki</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3" name="Shape 3353"/>
          <p:cNvSpPr/>
          <p:nvPr>
            <p:ph type="sldImg"/>
          </p:nvPr>
        </p:nvSpPr>
        <p:spPr>
          <a:prstGeom prst="rect">
            <a:avLst/>
          </a:prstGeom>
        </p:spPr>
        <p:txBody>
          <a:bodyPr/>
          <a:lstStyle/>
          <a:p>
            <a:pPr/>
          </a:p>
        </p:txBody>
      </p:sp>
      <p:sp>
        <p:nvSpPr>
          <p:cNvPr id="3354" name="Shape 3354"/>
          <p:cNvSpPr/>
          <p:nvPr>
            <p:ph type="body" sz="quarter" idx="1"/>
          </p:nvPr>
        </p:nvSpPr>
        <p:spPr>
          <a:prstGeom prst="rect">
            <a:avLst/>
          </a:prstGeom>
        </p:spPr>
        <p:txBody>
          <a:bodyPr/>
          <a:lstStyle>
            <a:lvl1pPr indent="39687" defTabSz="914400">
              <a:lnSpc>
                <a:spcPct val="100000"/>
              </a:lnSpc>
              <a:defRPr sz="1200">
                <a:latin typeface="+mj-lt"/>
                <a:ea typeface="+mj-ea"/>
                <a:cs typeface="+mj-cs"/>
                <a:sym typeface="Calibri"/>
              </a:defRPr>
            </a:lvl1pPr>
          </a:lstStyle>
          <a:p>
            <a:pPr/>
            <a:r>
              <a:t>Slides from lewicki</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1.png"/><Relationship Id="rId4" Type="http://schemas.openxmlformats.org/officeDocument/2006/relationships/image" Target="../media/image2.pn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pic>
        <p:nvPicPr>
          <p:cNvPr id="11" name="Image" descr="Image"/>
          <p:cNvPicPr>
            <a:picLocks noChangeAspect="1"/>
          </p:cNvPicPr>
          <p:nvPr/>
        </p:nvPicPr>
        <p:blipFill>
          <a:blip r:embed="rId2">
            <a:alphaModFix amt="38464"/>
            <a:extLst/>
          </a:blip>
          <a:stretch>
            <a:fillRect/>
          </a:stretch>
        </p:blipFill>
        <p:spPr>
          <a:xfrm>
            <a:off x="-155967" y="-5132399"/>
            <a:ext cx="24552298" cy="24552298"/>
          </a:xfrm>
          <a:prstGeom prst="rect">
            <a:avLst/>
          </a:prstGeom>
          <a:ln w="12700">
            <a:miter lim="400000"/>
          </a:ln>
        </p:spPr>
      </p:pic>
      <p:sp>
        <p:nvSpPr>
          <p:cNvPr id="12" name="Title Text"/>
          <p:cNvSpPr txBox="1"/>
          <p:nvPr>
            <p:ph type="title"/>
          </p:nvPr>
        </p:nvSpPr>
        <p:spPr>
          <a:xfrm>
            <a:off x="1371600" y="3507329"/>
            <a:ext cx="20828000" cy="1787541"/>
          </a:xfrm>
          <a:prstGeom prst="rect">
            <a:avLst/>
          </a:prstGeom>
        </p:spPr>
        <p:txBody>
          <a:bodyPr anchor="b"/>
          <a:lstStyle/>
          <a:p>
            <a:pPr/>
            <a:r>
              <a:t>Title Text</a:t>
            </a:r>
          </a:p>
        </p:txBody>
      </p:sp>
      <p:sp>
        <p:nvSpPr>
          <p:cNvPr id="13" name="Section title"/>
          <p:cNvSpPr txBox="1"/>
          <p:nvPr>
            <p:ph type="body" sz="quarter" idx="21"/>
          </p:nvPr>
        </p:nvSpPr>
        <p:spPr>
          <a:xfrm>
            <a:off x="3564280" y="5275205"/>
            <a:ext cx="9378364" cy="1787541"/>
          </a:xfrm>
          <a:prstGeom prst="rect">
            <a:avLst/>
          </a:prstGeom>
        </p:spPr>
        <p:txBody>
          <a:bodyPr>
            <a:noAutofit/>
          </a:bodyPr>
          <a:lstStyle>
            <a:lvl1pPr marL="0" indent="0" algn="ctr" defTabSz="1828800">
              <a:spcBef>
                <a:spcPts val="0"/>
              </a:spcBef>
              <a:buSzTx/>
              <a:buNone/>
              <a:defRPr sz="10000">
                <a:latin typeface="+mj-lt"/>
                <a:ea typeface="+mj-ea"/>
                <a:cs typeface="+mj-cs"/>
                <a:sym typeface="Calibri"/>
              </a:defRPr>
            </a:lvl1pPr>
          </a:lstStyle>
          <a:p>
            <a:pPr/>
            <a:r>
              <a:t>Section title </a:t>
            </a:r>
          </a:p>
        </p:txBody>
      </p:sp>
      <p:sp>
        <p:nvSpPr>
          <p:cNvPr id="14" name="Rectangle"/>
          <p:cNvSpPr/>
          <p:nvPr/>
        </p:nvSpPr>
        <p:spPr>
          <a:xfrm>
            <a:off x="-166217" y="12518712"/>
            <a:ext cx="24716434" cy="1270001"/>
          </a:xfrm>
          <a:prstGeom prst="rect">
            <a:avLst/>
          </a:prstGeom>
          <a:solidFill>
            <a:srgbClr val="FFFFFF"/>
          </a:solidFill>
          <a:ln w="12700">
            <a:solidFill>
              <a:srgbClr val="000000"/>
            </a:solidFill>
            <a:miter lim="400000"/>
          </a:ln>
        </p:spPr>
        <p:txBody>
          <a:bodyPr lIns="0" tIns="0" rIns="0" bIns="0" anchor="ctr"/>
          <a:lstStyle/>
          <a:p>
            <a:pPr>
              <a:defRPr b="0" sz="3200">
                <a:solidFill>
                  <a:srgbClr val="FFFFFF"/>
                </a:solidFill>
              </a:defRPr>
            </a:pPr>
          </a:p>
        </p:txBody>
      </p:sp>
      <p:sp>
        <p:nvSpPr>
          <p:cNvPr id="15" name="6.869/6.819 Advances in Computer Vision"/>
          <p:cNvSpPr txBox="1"/>
          <p:nvPr/>
        </p:nvSpPr>
        <p:spPr>
          <a:xfrm>
            <a:off x="3548355" y="12873580"/>
            <a:ext cx="8100874" cy="58511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6600"/>
              </a:lnSpc>
              <a:spcBef>
                <a:spcPts val="1600"/>
              </a:spcBef>
              <a:defRPr sz="3200">
                <a:solidFill>
                  <a:srgbClr val="A21F34"/>
                </a:solidFill>
              </a:defRPr>
            </a:lvl1pPr>
          </a:lstStyle>
          <a:p>
            <a:pPr/>
            <a:r>
              <a:t>6.869/6.819 Advances in Computer Vision</a:t>
            </a:r>
          </a:p>
        </p:txBody>
      </p:sp>
      <p:sp>
        <p:nvSpPr>
          <p:cNvPr id="16" name="2022"/>
          <p:cNvSpPr txBox="1"/>
          <p:nvPr/>
        </p:nvSpPr>
        <p:spPr>
          <a:xfrm>
            <a:off x="22964009" y="12891734"/>
            <a:ext cx="989889" cy="10557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lnSpc>
                <a:spcPts val="5100"/>
              </a:lnSpc>
              <a:defRPr b="0" sz="3100"/>
            </a:lvl1pPr>
          </a:lstStyle>
          <a:p>
            <a:pPr/>
            <a:r>
              <a:t>2022</a:t>
            </a:r>
          </a:p>
        </p:txBody>
      </p:sp>
      <p:pic>
        <p:nvPicPr>
          <p:cNvPr id="17" name="mit_pe_horiz_large_alpha.png" descr="mit_pe_horiz_large_alpha.png"/>
          <p:cNvPicPr>
            <a:picLocks noChangeAspect="1"/>
          </p:cNvPicPr>
          <p:nvPr/>
        </p:nvPicPr>
        <p:blipFill>
          <a:blip r:embed="rId3">
            <a:extLst/>
          </a:blip>
          <a:srcRect l="0" t="0" r="76207" b="0"/>
          <a:stretch>
            <a:fillRect/>
          </a:stretch>
        </p:blipFill>
        <p:spPr>
          <a:xfrm>
            <a:off x="152400" y="12482519"/>
            <a:ext cx="1626288" cy="1367075"/>
          </a:xfrm>
          <a:prstGeom prst="rect">
            <a:avLst/>
          </a:prstGeom>
          <a:ln w="12700">
            <a:miter lim="400000"/>
          </a:ln>
        </p:spPr>
      </p:pic>
      <p:pic>
        <p:nvPicPr>
          <p:cNvPr id="18" name="Picture 6" descr="Picture 6"/>
          <p:cNvPicPr>
            <a:picLocks noChangeAspect="1"/>
          </p:cNvPicPr>
          <p:nvPr/>
        </p:nvPicPr>
        <p:blipFill>
          <a:blip r:embed="rId4">
            <a:extLst/>
          </a:blip>
          <a:srcRect l="0" t="0" r="85120" b="0"/>
          <a:stretch>
            <a:fillRect/>
          </a:stretch>
        </p:blipFill>
        <p:spPr>
          <a:xfrm>
            <a:off x="1895819" y="12568442"/>
            <a:ext cx="1357590" cy="1119189"/>
          </a:xfrm>
          <a:prstGeom prst="rect">
            <a:avLst/>
          </a:prstGeom>
          <a:ln w="12700">
            <a:miter lim="400000"/>
          </a:ln>
        </p:spPr>
      </p:pic>
      <p:sp>
        <p:nvSpPr>
          <p:cNvPr id="19" name="Slide Number"/>
          <p:cNvSpPr txBox="1"/>
          <p:nvPr>
            <p:ph type="sldNum" sz="quarter" idx="2"/>
          </p:nvPr>
        </p:nvSpPr>
        <p:spPr>
          <a:xfrm>
            <a:off x="119590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91" name="Title Text"/>
          <p:cNvSpPr txBox="1"/>
          <p:nvPr>
            <p:ph type="title"/>
          </p:nvPr>
        </p:nvSpPr>
        <p:spPr>
          <a:xfrm>
            <a:off x="3962400" y="69850"/>
            <a:ext cx="16459200" cy="2286000"/>
          </a:xfrm>
          <a:prstGeom prst="rect">
            <a:avLst/>
          </a:prstGeom>
        </p:spPr>
        <p:txBody>
          <a:bodyPr lIns="91439" tIns="91439" rIns="91439" bIns="91439"/>
          <a:lstStyle>
            <a:lvl1pPr defTabSz="914400"/>
          </a:lstStyle>
          <a:p>
            <a:pPr/>
            <a:r>
              <a:t>Title Text</a:t>
            </a:r>
          </a:p>
        </p:txBody>
      </p:sp>
      <p:sp>
        <p:nvSpPr>
          <p:cNvPr id="92"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mj-lt"/>
                <a:ea typeface="+mj-ea"/>
                <a:cs typeface="+mj-cs"/>
                <a:sym typeface="Calibri"/>
              </a:defRPr>
            </a:lvl1pPr>
            <a:lvl2pPr marL="1110342" indent="-653142" defTabSz="914400">
              <a:spcBef>
                <a:spcPts val="1500"/>
              </a:spcBef>
              <a:buSzPct val="100000"/>
              <a:buFont typeface="Arial"/>
              <a:buChar char="–"/>
              <a:defRPr sz="6400">
                <a:latin typeface="+mj-lt"/>
                <a:ea typeface="+mj-ea"/>
                <a:cs typeface="+mj-cs"/>
                <a:sym typeface="Calibri"/>
              </a:defRPr>
            </a:lvl2pPr>
            <a:lvl3pPr marL="1524000" indent="-609600" defTabSz="914400">
              <a:spcBef>
                <a:spcPts val="1500"/>
              </a:spcBef>
              <a:buSzPct val="100000"/>
              <a:buFont typeface="Arial"/>
              <a:defRPr sz="6400">
                <a:latin typeface="+mj-lt"/>
                <a:ea typeface="+mj-ea"/>
                <a:cs typeface="+mj-cs"/>
                <a:sym typeface="Calibri"/>
              </a:defRPr>
            </a:lvl3pPr>
            <a:lvl4pPr marL="2103120" indent="-731520" defTabSz="914400">
              <a:spcBef>
                <a:spcPts val="1500"/>
              </a:spcBef>
              <a:buSzPct val="100000"/>
              <a:buFont typeface="Arial"/>
              <a:buChar char="–"/>
              <a:defRPr sz="6400">
                <a:latin typeface="+mj-lt"/>
                <a:ea typeface="+mj-ea"/>
                <a:cs typeface="+mj-cs"/>
                <a:sym typeface="Calibri"/>
              </a:defRPr>
            </a:lvl4pPr>
            <a:lvl5pPr marL="2560320" indent="-731520" defTabSz="914400">
              <a:spcBef>
                <a:spcPts val="1500"/>
              </a:spcBef>
              <a:buSzPct val="100000"/>
              <a:buFont typeface="Arial"/>
              <a:buChar char="»"/>
              <a:defRPr sz="64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93"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00" name="Title Text"/>
          <p:cNvSpPr txBox="1"/>
          <p:nvPr>
            <p:ph type="title"/>
          </p:nvPr>
        </p:nvSpPr>
        <p:spPr>
          <a:xfrm>
            <a:off x="3962400" y="0"/>
            <a:ext cx="16459200" cy="1784350"/>
          </a:xfrm>
          <a:prstGeom prst="rect">
            <a:avLst/>
          </a:prstGeom>
        </p:spPr>
        <p:txBody>
          <a:bodyPr lIns="91439" tIns="91439" rIns="91439" bIns="91439"/>
          <a:lstStyle>
            <a:lvl1pPr defTabSz="914400"/>
          </a:lstStyle>
          <a:p>
            <a:pPr/>
            <a:r>
              <a:t>Title Text</a:t>
            </a:r>
          </a:p>
        </p:txBody>
      </p:sp>
      <p:sp>
        <p:nvSpPr>
          <p:cNvPr id="101" name="Slide Number"/>
          <p:cNvSpPr txBox="1"/>
          <p:nvPr>
            <p:ph type="sldNum" sz="quarter" idx="2"/>
          </p:nvPr>
        </p:nvSpPr>
        <p:spPr>
          <a:xfrm>
            <a:off x="23402491" y="12853121"/>
            <a:ext cx="515264" cy="538481"/>
          </a:xfrm>
          <a:prstGeom prst="rect">
            <a:avLst/>
          </a:prstGeom>
        </p:spPr>
        <p:txBody>
          <a:bodyPr lIns="91439" tIns="91439" rIns="91439" bIns="91439"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08" name="Title Text"/>
          <p:cNvSpPr txBox="1"/>
          <p:nvPr>
            <p:ph type="title"/>
          </p:nvPr>
        </p:nvSpPr>
        <p:spPr>
          <a:xfrm>
            <a:off x="3962400" y="69850"/>
            <a:ext cx="16459200" cy="2286000"/>
          </a:xfrm>
          <a:prstGeom prst="rect">
            <a:avLst/>
          </a:prstGeom>
        </p:spPr>
        <p:txBody>
          <a:bodyPr lIns="91439" tIns="91439" rIns="91439" bIns="91439"/>
          <a:lstStyle>
            <a:lvl1pPr defTabSz="914400"/>
          </a:lstStyle>
          <a:p>
            <a:pPr/>
            <a:r>
              <a:t>Title Text</a:t>
            </a:r>
          </a:p>
        </p:txBody>
      </p:sp>
      <p:sp>
        <p:nvSpPr>
          <p:cNvPr id="109"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16" name="Title Text"/>
          <p:cNvSpPr txBox="1"/>
          <p:nvPr>
            <p:ph type="title"/>
          </p:nvPr>
        </p:nvSpPr>
        <p:spPr>
          <a:xfrm>
            <a:off x="3962400" y="0"/>
            <a:ext cx="16459200" cy="1784350"/>
          </a:xfrm>
          <a:prstGeom prst="rect">
            <a:avLst/>
          </a:prstGeom>
        </p:spPr>
        <p:txBody>
          <a:bodyPr lIns="91439" tIns="91439" rIns="91439" bIns="91439"/>
          <a:lstStyle>
            <a:lvl1pPr defTabSz="914400"/>
          </a:lstStyle>
          <a:p>
            <a:pPr/>
            <a:r>
              <a:t>Title Text</a:t>
            </a:r>
          </a:p>
        </p:txBody>
      </p:sp>
      <p:sp>
        <p:nvSpPr>
          <p:cNvPr id="117" name="Body Level One…"/>
          <p:cNvSpPr txBox="1"/>
          <p:nvPr>
            <p:ph type="body" idx="1"/>
          </p:nvPr>
        </p:nvSpPr>
        <p:spPr>
          <a:xfrm>
            <a:off x="3962400" y="2162175"/>
            <a:ext cx="16459200" cy="10090151"/>
          </a:xfrm>
          <a:prstGeom prst="rect">
            <a:avLst/>
          </a:prstGeom>
        </p:spPr>
        <p:txBody>
          <a:bodyPr lIns="91439" tIns="91439" rIns="91439" bIns="91439" anchor="t"/>
          <a:lstStyle>
            <a:lvl1pPr marL="685800" indent="-685800" defTabSz="914400">
              <a:spcBef>
                <a:spcPts val="1500"/>
              </a:spcBef>
              <a:buSzPct val="100000"/>
              <a:buFont typeface="Arial"/>
              <a:defRPr sz="6400">
                <a:latin typeface="+mj-lt"/>
                <a:ea typeface="+mj-ea"/>
                <a:cs typeface="+mj-cs"/>
                <a:sym typeface="Calibri"/>
              </a:defRPr>
            </a:lvl1pPr>
            <a:lvl2pPr marL="1110342" indent="-653142" defTabSz="914400">
              <a:spcBef>
                <a:spcPts val="1500"/>
              </a:spcBef>
              <a:buSzPct val="100000"/>
              <a:buFont typeface="Arial"/>
              <a:buChar char="–"/>
              <a:defRPr sz="6400">
                <a:latin typeface="+mj-lt"/>
                <a:ea typeface="+mj-ea"/>
                <a:cs typeface="+mj-cs"/>
                <a:sym typeface="Calibri"/>
              </a:defRPr>
            </a:lvl2pPr>
            <a:lvl3pPr marL="1524000" indent="-609600" defTabSz="914400">
              <a:spcBef>
                <a:spcPts val="1500"/>
              </a:spcBef>
              <a:buSzPct val="100000"/>
              <a:buFont typeface="Arial"/>
              <a:defRPr sz="6400">
                <a:latin typeface="+mj-lt"/>
                <a:ea typeface="+mj-ea"/>
                <a:cs typeface="+mj-cs"/>
                <a:sym typeface="Calibri"/>
              </a:defRPr>
            </a:lvl3pPr>
            <a:lvl4pPr marL="2103120" indent="-731520" defTabSz="914400">
              <a:spcBef>
                <a:spcPts val="1500"/>
              </a:spcBef>
              <a:buSzPct val="100000"/>
              <a:buFont typeface="Arial"/>
              <a:buChar char="–"/>
              <a:defRPr sz="6400">
                <a:latin typeface="+mj-lt"/>
                <a:ea typeface="+mj-ea"/>
                <a:cs typeface="+mj-cs"/>
                <a:sym typeface="Calibri"/>
              </a:defRPr>
            </a:lvl4pPr>
            <a:lvl5pPr marL="2560320" indent="-731520" defTabSz="914400">
              <a:spcBef>
                <a:spcPts val="1500"/>
              </a:spcBef>
              <a:buSzPct val="100000"/>
              <a:buFont typeface="Arial"/>
              <a:buChar char="»"/>
              <a:defRPr sz="64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18"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25" name="Title Text"/>
          <p:cNvSpPr txBox="1"/>
          <p:nvPr>
            <p:ph type="title"/>
          </p:nvPr>
        </p:nvSpPr>
        <p:spPr>
          <a:xfrm>
            <a:off x="3962400" y="0"/>
            <a:ext cx="16459200" cy="1784350"/>
          </a:xfrm>
          <a:prstGeom prst="rect">
            <a:avLst/>
          </a:prstGeom>
        </p:spPr>
        <p:txBody>
          <a:bodyPr lIns="91439" tIns="91439" rIns="91439" bIns="91439"/>
          <a:lstStyle>
            <a:lvl1pPr defTabSz="914400"/>
          </a:lstStyle>
          <a:p>
            <a:pPr/>
            <a:r>
              <a:t>Title Text</a:t>
            </a:r>
          </a:p>
        </p:txBody>
      </p:sp>
      <p:sp>
        <p:nvSpPr>
          <p:cNvPr id="126"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9144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33" name="Title Text"/>
          <p:cNvSpPr txBox="1"/>
          <p:nvPr>
            <p:ph type="title"/>
          </p:nvPr>
        </p:nvSpPr>
        <p:spPr>
          <a:xfrm>
            <a:off x="1689100" y="-22965"/>
            <a:ext cx="21005800" cy="1751383"/>
          </a:xfrm>
          <a:prstGeom prst="rect">
            <a:avLst/>
          </a:prstGeom>
        </p:spPr>
        <p:txBody>
          <a:bodyPr/>
          <a:lstStyle/>
          <a:p>
            <a:pPr/>
            <a:r>
              <a:t>Title Text</a:t>
            </a:r>
          </a:p>
        </p:txBody>
      </p:sp>
      <p:sp>
        <p:nvSpPr>
          <p:cNvPr id="134" name="Body Level One…"/>
          <p:cNvSpPr txBox="1"/>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135" name="Slide Number"/>
          <p:cNvSpPr txBox="1"/>
          <p:nvPr>
            <p:ph type="sldNum" sz="quarter" idx="2"/>
          </p:nvPr>
        </p:nvSpPr>
        <p:spPr>
          <a:xfrm>
            <a:off x="119590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42" name="Title Text"/>
          <p:cNvSpPr txBox="1"/>
          <p:nvPr>
            <p:ph type="title"/>
          </p:nvPr>
        </p:nvSpPr>
        <p:spPr>
          <a:xfrm>
            <a:off x="3962400" y="180976"/>
            <a:ext cx="16459200" cy="3016251"/>
          </a:xfrm>
          <a:prstGeom prst="rect">
            <a:avLst/>
          </a:prstGeom>
        </p:spPr>
        <p:txBody>
          <a:bodyPr lIns="101600" tIns="101600" rIns="101600" bIns="101600"/>
          <a:lstStyle>
            <a:lvl1pPr indent="39687">
              <a:defRPr sz="7200"/>
            </a:lvl1pPr>
          </a:lstStyle>
          <a:p>
            <a:pPr/>
            <a:r>
              <a:t>Title Text</a:t>
            </a:r>
          </a:p>
        </p:txBody>
      </p:sp>
      <p:sp>
        <p:nvSpPr>
          <p:cNvPr id="143"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400"/>
              </a:spcBef>
              <a:buSzPct val="100000"/>
              <a:defRPr sz="6400">
                <a:latin typeface="Times New Roman"/>
                <a:ea typeface="Times New Roman"/>
                <a:cs typeface="Times New Roman"/>
                <a:sym typeface="Times New Roman"/>
              </a:defRPr>
            </a:lvl1pPr>
            <a:lvl2pPr marL="1150937" indent="-654050" defTabSz="1828800">
              <a:spcBef>
                <a:spcPts val="1400"/>
              </a:spcBef>
              <a:buSzPct val="100000"/>
              <a:defRPr sz="6400">
                <a:latin typeface="Times New Roman"/>
                <a:ea typeface="Times New Roman"/>
                <a:cs typeface="Times New Roman"/>
                <a:sym typeface="Times New Roman"/>
              </a:defRPr>
            </a:lvl2pPr>
            <a:lvl3pPr marL="1563687" indent="-609600" defTabSz="1828800">
              <a:spcBef>
                <a:spcPts val="1400"/>
              </a:spcBef>
              <a:buSzPct val="100000"/>
              <a:defRPr sz="6400">
                <a:latin typeface="Times New Roman"/>
                <a:ea typeface="Times New Roman"/>
                <a:cs typeface="Times New Roman"/>
                <a:sym typeface="Times New Roman"/>
              </a:defRPr>
            </a:lvl3pPr>
            <a:lvl4pPr marL="2144712" indent="-733425" defTabSz="1828800">
              <a:spcBef>
                <a:spcPts val="1400"/>
              </a:spcBef>
              <a:buSzPct val="100000"/>
              <a:defRPr sz="6400">
                <a:latin typeface="Times New Roman"/>
                <a:ea typeface="Times New Roman"/>
                <a:cs typeface="Times New Roman"/>
                <a:sym typeface="Times New Roman"/>
              </a:defRPr>
            </a:lvl4pPr>
            <a:lvl5pPr marL="2601913" indent="-733426" defTabSz="1828800">
              <a:spcBef>
                <a:spcPts val="1400"/>
              </a:spcBef>
              <a:buSzPct val="100000"/>
              <a:defRPr sz="6400">
                <a:latin typeface="Times New Roman"/>
                <a:ea typeface="Times New Roman"/>
                <a:cs typeface="Times New Roman"/>
                <a:sym typeface="Times New Roman"/>
              </a:defRPr>
            </a:lvl5pPr>
          </a:lstStyle>
          <a:p>
            <a:pPr/>
            <a:r>
              <a:t>Body Level One</a:t>
            </a:r>
          </a:p>
          <a:p>
            <a:pPr lvl="1"/>
            <a:r>
              <a:t>Body Level Two</a:t>
            </a:r>
          </a:p>
          <a:p>
            <a:pPr lvl="2"/>
            <a:r>
              <a:t>Body Level Three</a:t>
            </a:r>
          </a:p>
          <a:p>
            <a:pPr lvl="3"/>
            <a:r>
              <a:t>Body Level Four</a:t>
            </a:r>
          </a:p>
          <a:p>
            <a:pPr lvl="4"/>
            <a:r>
              <a:t>Body Level Five</a:t>
            </a:r>
          </a:p>
        </p:txBody>
      </p:sp>
      <p:sp>
        <p:nvSpPr>
          <p:cNvPr id="144" name="Slide Number"/>
          <p:cNvSpPr txBox="1"/>
          <p:nvPr>
            <p:ph type="sldNum" sz="quarter" idx="2"/>
          </p:nvPr>
        </p:nvSpPr>
        <p:spPr>
          <a:xfrm>
            <a:off x="17980696" y="12490450"/>
            <a:ext cx="611436" cy="597967"/>
          </a:xfrm>
          <a:prstGeom prst="rect">
            <a:avLst/>
          </a:prstGeom>
        </p:spPr>
        <p:txBody>
          <a:bodyPr lIns="101600" tIns="101600" rIns="101600" bIns="101600"/>
          <a:lstStyle>
            <a:lvl1pPr defTabSz="11684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51" name="Title Text"/>
          <p:cNvSpPr txBox="1"/>
          <p:nvPr>
            <p:ph type="title"/>
          </p:nvPr>
        </p:nvSpPr>
        <p:spPr>
          <a:xfrm>
            <a:off x="1220406" y="549176"/>
            <a:ext cx="21943220" cy="2286001"/>
          </a:xfrm>
          <a:prstGeom prst="rect">
            <a:avLst/>
          </a:prstGeom>
        </p:spPr>
        <p:txBody>
          <a:bodyPr lIns="108243" tIns="108243" rIns="108243" bIns="108243"/>
          <a:lstStyle>
            <a:lvl1pPr defTabSz="1524000">
              <a:defRPr sz="10000"/>
            </a:lvl1pPr>
          </a:lstStyle>
          <a:p>
            <a:pPr/>
            <a:r>
              <a:t>Title Text</a:t>
            </a:r>
          </a:p>
        </p:txBody>
      </p:sp>
      <p:sp>
        <p:nvSpPr>
          <p:cNvPr id="152" name="Body Level One…"/>
          <p:cNvSpPr txBox="1"/>
          <p:nvPr>
            <p:ph type="body" idx="1"/>
          </p:nvPr>
        </p:nvSpPr>
        <p:spPr>
          <a:xfrm>
            <a:off x="1220406" y="3201323"/>
            <a:ext cx="21943220" cy="9050240"/>
          </a:xfrm>
          <a:prstGeom prst="rect">
            <a:avLst/>
          </a:prstGeom>
        </p:spPr>
        <p:txBody>
          <a:bodyPr lIns="108243" tIns="108243" rIns="108243" bIns="108243" anchor="t"/>
          <a:lstStyle>
            <a:lvl1pPr marL="757433" indent="-757433" defTabSz="1524000">
              <a:spcBef>
                <a:spcPts val="1800"/>
              </a:spcBef>
              <a:buSzPct val="100000"/>
              <a:defRPr sz="7200">
                <a:latin typeface="Arial"/>
                <a:ea typeface="Arial"/>
                <a:cs typeface="Arial"/>
                <a:sym typeface="Arial"/>
              </a:defRPr>
            </a:lvl1pPr>
            <a:lvl2pPr marL="1373042" indent="-722541" defTabSz="1524000">
              <a:spcBef>
                <a:spcPts val="1800"/>
              </a:spcBef>
              <a:buSzPct val="100000"/>
              <a:buChar char="–"/>
              <a:defRPr sz="7200">
                <a:latin typeface="Arial"/>
                <a:ea typeface="Arial"/>
                <a:cs typeface="Arial"/>
                <a:sym typeface="Arial"/>
              </a:defRPr>
            </a:lvl2pPr>
            <a:lvl3pPr marL="1978107" indent="-678682" defTabSz="1524000">
              <a:spcBef>
                <a:spcPts val="1800"/>
              </a:spcBef>
              <a:buSzPct val="100000"/>
              <a:defRPr sz="7200">
                <a:latin typeface="Arial"/>
                <a:ea typeface="Arial"/>
                <a:cs typeface="Arial"/>
                <a:sym typeface="Arial"/>
              </a:defRPr>
            </a:lvl3pPr>
            <a:lvl4pPr marL="2774042" indent="-824114" defTabSz="1524000">
              <a:spcBef>
                <a:spcPts val="1800"/>
              </a:spcBef>
              <a:buSzPct val="100000"/>
              <a:buChar char="–"/>
              <a:defRPr sz="7200">
                <a:latin typeface="Arial"/>
                <a:ea typeface="Arial"/>
                <a:cs typeface="Arial"/>
                <a:sym typeface="Arial"/>
              </a:defRPr>
            </a:lvl4pPr>
            <a:lvl5pPr marL="3422963" indent="-824114" defTabSz="1524000">
              <a:spcBef>
                <a:spcPts val="1800"/>
              </a:spcBef>
              <a:buSzPct val="100000"/>
              <a:buChar char="»"/>
              <a:defRPr sz="7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3" name="Slide Number"/>
          <p:cNvSpPr txBox="1"/>
          <p:nvPr>
            <p:ph type="sldNum" sz="quarter" idx="2"/>
          </p:nvPr>
        </p:nvSpPr>
        <p:spPr>
          <a:xfrm>
            <a:off x="22510642" y="12490400"/>
            <a:ext cx="652976" cy="635823"/>
          </a:xfrm>
          <a:prstGeom prst="rect">
            <a:avLst/>
          </a:prstGeom>
        </p:spPr>
        <p:txBody>
          <a:bodyPr lIns="108243" tIns="108243" rIns="108243" bIns="108243"/>
          <a:lstStyle>
            <a:lvl1pPr algn="r" defTabSz="2172273">
              <a:defRPr sz="30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Slide">
    <p:spTree>
      <p:nvGrpSpPr>
        <p:cNvPr id="1" name=""/>
        <p:cNvGrpSpPr/>
        <p:nvPr/>
      </p:nvGrpSpPr>
      <p:grpSpPr>
        <a:xfrm>
          <a:off x="0" y="0"/>
          <a:ext cx="0" cy="0"/>
          <a:chOff x="0" y="0"/>
          <a:chExt cx="0" cy="0"/>
        </a:xfrm>
      </p:grpSpPr>
      <p:sp>
        <p:nvSpPr>
          <p:cNvPr id="160" name="Title Text"/>
          <p:cNvSpPr txBox="1"/>
          <p:nvPr>
            <p:ph type="title"/>
          </p:nvPr>
        </p:nvSpPr>
        <p:spPr>
          <a:xfrm>
            <a:off x="4419600" y="4260850"/>
            <a:ext cx="15544800" cy="2940050"/>
          </a:xfrm>
          <a:prstGeom prst="rect">
            <a:avLst/>
          </a:prstGeom>
        </p:spPr>
        <p:txBody>
          <a:bodyPr lIns="91439" tIns="91439" rIns="91439" bIns="91439"/>
          <a:lstStyle>
            <a:lvl1pPr defTabSz="914400"/>
          </a:lstStyle>
          <a:p>
            <a:pPr/>
            <a:r>
              <a:t>Title Text</a:t>
            </a:r>
          </a:p>
        </p:txBody>
      </p:sp>
      <p:sp>
        <p:nvSpPr>
          <p:cNvPr id="161" name="Body Level One…"/>
          <p:cNvSpPr txBox="1"/>
          <p:nvPr>
            <p:ph type="body" sz="quarter" idx="1"/>
          </p:nvPr>
        </p:nvSpPr>
        <p:spPr>
          <a:xfrm>
            <a:off x="5791200" y="7772400"/>
            <a:ext cx="12801600" cy="3505200"/>
          </a:xfrm>
          <a:prstGeom prst="rect">
            <a:avLst/>
          </a:prstGeom>
        </p:spPr>
        <p:txBody>
          <a:bodyPr lIns="91439" tIns="91439" rIns="91439" bIns="91439" anchor="t"/>
          <a:lstStyle>
            <a:lvl1pPr marL="0" indent="0" algn="ctr" defTabSz="914400">
              <a:spcBef>
                <a:spcPts val="1500"/>
              </a:spcBef>
              <a:buSzTx/>
              <a:buNone/>
              <a:defRPr sz="6400">
                <a:solidFill>
                  <a:srgbClr val="888888"/>
                </a:solidFill>
                <a:latin typeface="+mj-lt"/>
                <a:ea typeface="+mj-ea"/>
                <a:cs typeface="+mj-cs"/>
                <a:sym typeface="Calibri"/>
              </a:defRPr>
            </a:lvl1pPr>
            <a:lvl2pPr marL="0" indent="457200" algn="ctr" defTabSz="914400">
              <a:spcBef>
                <a:spcPts val="1500"/>
              </a:spcBef>
              <a:buSzTx/>
              <a:buNone/>
              <a:defRPr sz="6400">
                <a:solidFill>
                  <a:srgbClr val="888888"/>
                </a:solidFill>
                <a:latin typeface="+mj-lt"/>
                <a:ea typeface="+mj-ea"/>
                <a:cs typeface="+mj-cs"/>
                <a:sym typeface="Calibri"/>
              </a:defRPr>
            </a:lvl2pPr>
            <a:lvl3pPr marL="0" indent="914400" algn="ctr" defTabSz="914400">
              <a:spcBef>
                <a:spcPts val="1500"/>
              </a:spcBef>
              <a:buSzTx/>
              <a:buNone/>
              <a:defRPr sz="6400">
                <a:solidFill>
                  <a:srgbClr val="888888"/>
                </a:solidFill>
                <a:latin typeface="+mj-lt"/>
                <a:ea typeface="+mj-ea"/>
                <a:cs typeface="+mj-cs"/>
                <a:sym typeface="Calibri"/>
              </a:defRPr>
            </a:lvl3pPr>
            <a:lvl4pPr marL="0" indent="1371600" algn="ctr" defTabSz="914400">
              <a:spcBef>
                <a:spcPts val="1500"/>
              </a:spcBef>
              <a:buSzTx/>
              <a:buNone/>
              <a:defRPr sz="6400">
                <a:solidFill>
                  <a:srgbClr val="888888"/>
                </a:solidFill>
                <a:latin typeface="+mj-lt"/>
                <a:ea typeface="+mj-ea"/>
                <a:cs typeface="+mj-cs"/>
                <a:sym typeface="Calibri"/>
              </a:defRPr>
            </a:lvl4pPr>
            <a:lvl5pPr marL="0" indent="1828800" algn="ctr" defTabSz="914400">
              <a:spcBef>
                <a:spcPts val="1500"/>
              </a:spcBef>
              <a:buSzTx/>
              <a:buNone/>
              <a:defRPr sz="6400">
                <a:solidFill>
                  <a:srgbClr val="888888"/>
                </a:solidFill>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62" name="Slide Number"/>
          <p:cNvSpPr txBox="1"/>
          <p:nvPr>
            <p:ph type="sldNum" sz="quarter" idx="2"/>
          </p:nvPr>
        </p:nvSpPr>
        <p:spPr>
          <a:xfrm>
            <a:off x="19906337" y="12808585"/>
            <a:ext cx="515264" cy="538480"/>
          </a:xfrm>
          <a:prstGeom prst="rect">
            <a:avLst/>
          </a:prstGeom>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169" name="Title Text"/>
          <p:cNvSpPr txBox="1"/>
          <p:nvPr>
            <p:ph type="title"/>
          </p:nvPr>
        </p:nvSpPr>
        <p:spPr>
          <a:xfrm>
            <a:off x="6673453" y="3442394"/>
            <a:ext cx="11037095" cy="3482579"/>
          </a:xfrm>
          <a:prstGeom prst="rect">
            <a:avLst/>
          </a:prstGeom>
        </p:spPr>
        <p:txBody>
          <a:bodyPr lIns="53578" tIns="53578" rIns="53578" bIns="53578" anchor="b"/>
          <a:lstStyle>
            <a:lvl1pPr defTabSz="821531">
              <a:defRPr sz="10800"/>
            </a:lvl1pPr>
          </a:lstStyle>
          <a:p>
            <a:pPr/>
            <a:r>
              <a:t>Title Text</a:t>
            </a:r>
          </a:p>
        </p:txBody>
      </p:sp>
      <p:sp>
        <p:nvSpPr>
          <p:cNvPr id="170" name="Body Level One…"/>
          <p:cNvSpPr txBox="1"/>
          <p:nvPr>
            <p:ph type="body" sz="quarter" idx="1"/>
          </p:nvPr>
        </p:nvSpPr>
        <p:spPr>
          <a:xfrm>
            <a:off x="6673453" y="7032128"/>
            <a:ext cx="11037095" cy="1192115"/>
          </a:xfrm>
          <a:prstGeom prst="rect">
            <a:avLst/>
          </a:prstGeom>
        </p:spPr>
        <p:txBody>
          <a:bodyPr lIns="53578" tIns="53578" rIns="53578" bIns="53578" anchor="t"/>
          <a:lstStyle>
            <a:lvl1pPr marL="0" indent="0" algn="ctr" defTabSz="821531">
              <a:spcBef>
                <a:spcPts val="0"/>
              </a:spcBef>
              <a:buSzTx/>
              <a:buNone/>
              <a:defRPr sz="5000"/>
            </a:lvl1pPr>
            <a:lvl2pPr marL="0" indent="0" algn="ctr" defTabSz="821531">
              <a:spcBef>
                <a:spcPts val="0"/>
              </a:spcBef>
              <a:buSzTx/>
              <a:buNone/>
              <a:defRPr sz="5000"/>
            </a:lvl2pPr>
            <a:lvl3pPr marL="0" indent="0" algn="ctr" defTabSz="821531">
              <a:spcBef>
                <a:spcPts val="0"/>
              </a:spcBef>
              <a:buSzTx/>
              <a:buNone/>
              <a:defRPr sz="5000"/>
            </a:lvl3pPr>
            <a:lvl4pPr marL="0" indent="0" algn="ctr" defTabSz="821531">
              <a:spcBef>
                <a:spcPts val="0"/>
              </a:spcBef>
              <a:buSzTx/>
              <a:buNone/>
              <a:defRPr sz="5000"/>
            </a:lvl4pPr>
            <a:lvl5pPr marL="0" indent="0" algn="ctr" defTabSz="821531">
              <a:spcBef>
                <a:spcPts val="0"/>
              </a:spcBef>
              <a:buSzTx/>
              <a:buNone/>
              <a:defRPr sz="5000"/>
            </a:lvl5pPr>
          </a:lstStyle>
          <a:p>
            <a:pPr/>
            <a:r>
              <a:t>Body Level One</a:t>
            </a:r>
          </a:p>
          <a:p>
            <a:pPr lvl="1"/>
            <a:r>
              <a:t>Body Level Two</a:t>
            </a:r>
          </a:p>
          <a:p>
            <a:pPr lvl="2"/>
            <a:r>
              <a:t>Body Level Three</a:t>
            </a:r>
          </a:p>
          <a:p>
            <a:pPr lvl="3"/>
            <a:r>
              <a:t>Body Level Four</a:t>
            </a:r>
          </a:p>
          <a:p>
            <a:pPr lvl="4"/>
            <a:r>
              <a:t>Body Level Five</a:t>
            </a:r>
          </a:p>
        </p:txBody>
      </p:sp>
      <p:sp>
        <p:nvSpPr>
          <p:cNvPr id="171" name="Slide Number"/>
          <p:cNvSpPr txBox="1"/>
          <p:nvPr>
            <p:ph type="sldNum" sz="quarter" idx="2"/>
          </p:nvPr>
        </p:nvSpPr>
        <p:spPr>
          <a:xfrm>
            <a:off x="12001398" y="11519296"/>
            <a:ext cx="374060" cy="379927"/>
          </a:xfrm>
          <a:prstGeom prst="rect">
            <a:avLst/>
          </a:prstGeom>
        </p:spPr>
        <p:txBody>
          <a:bodyPr lIns="53578" tIns="53578" rIns="53578" bIns="53578"/>
          <a:lstStyle>
            <a:lvl1pPr defTabSz="821531">
              <a:defRPr sz="1800">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26" name="Title Text"/>
          <p:cNvSpPr txBox="1"/>
          <p:nvPr>
            <p:ph type="title"/>
          </p:nvPr>
        </p:nvSpPr>
        <p:spPr>
          <a:xfrm>
            <a:off x="1778000" y="4533900"/>
            <a:ext cx="20828000" cy="4648200"/>
          </a:xfrm>
          <a:prstGeom prst="rect">
            <a:avLst/>
          </a:prstGeom>
        </p:spPr>
        <p:txBody>
          <a:bodyPr/>
          <a:lstStyle/>
          <a:p>
            <a:pPr/>
            <a:r>
              <a:t>Title Text</a:t>
            </a:r>
          </a:p>
        </p:txBody>
      </p:sp>
      <p:sp>
        <p:nvSpPr>
          <p:cNvPr id="27" name="Slide Number"/>
          <p:cNvSpPr txBox="1"/>
          <p:nvPr>
            <p:ph type="sldNum" sz="quarter" idx="2"/>
          </p:nvPr>
        </p:nvSpPr>
        <p:spPr>
          <a:xfrm>
            <a:off x="119590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178" name="Title Text"/>
          <p:cNvSpPr txBox="1"/>
          <p:nvPr>
            <p:ph type="title"/>
          </p:nvPr>
        </p:nvSpPr>
        <p:spPr>
          <a:xfrm>
            <a:off x="3962400" y="0"/>
            <a:ext cx="16459200" cy="2106461"/>
          </a:xfrm>
          <a:prstGeom prst="rect">
            <a:avLst/>
          </a:prstGeom>
        </p:spPr>
        <p:txBody>
          <a:bodyPr lIns="101600" tIns="101600" rIns="101600" bIns="101600"/>
          <a:lstStyle>
            <a:lvl1pPr indent="39687"/>
          </a:lstStyle>
          <a:p>
            <a:pPr/>
            <a:r>
              <a:t>Title Text</a:t>
            </a:r>
          </a:p>
        </p:txBody>
      </p:sp>
      <p:sp>
        <p:nvSpPr>
          <p:cNvPr id="179" name="Slide Number"/>
          <p:cNvSpPr txBox="1"/>
          <p:nvPr>
            <p:ph type="sldNum" sz="quarter" idx="2"/>
          </p:nvPr>
        </p:nvSpPr>
        <p:spPr>
          <a:xfrm>
            <a:off x="23595906" y="12964463"/>
            <a:ext cx="515264" cy="538481"/>
          </a:xfrm>
          <a:prstGeom prst="rect">
            <a:avLst/>
          </a:prstGeom>
        </p:spPr>
        <p:txBody>
          <a:bodyPr lIns="91439" tIns="91439" rIns="91439" bIns="91439" anchor="ctr"/>
          <a:lstStyle>
            <a:lvl1pPr defTabSz="18288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186" name="Title Text"/>
          <p:cNvSpPr txBox="1"/>
          <p:nvPr>
            <p:ph type="title"/>
          </p:nvPr>
        </p:nvSpPr>
        <p:spPr>
          <a:prstGeom prst="rect">
            <a:avLst/>
          </a:prstGeom>
        </p:spPr>
        <p:txBody>
          <a:bodyPr/>
          <a:lstStyle/>
          <a:p>
            <a:pPr/>
            <a:r>
              <a:t>Title Text</a:t>
            </a:r>
          </a:p>
        </p:txBody>
      </p:sp>
      <p:sp>
        <p:nvSpPr>
          <p:cNvPr id="187" name="Slide Number"/>
          <p:cNvSpPr txBox="1"/>
          <p:nvPr>
            <p:ph type="sldNum" sz="quarter" idx="2"/>
          </p:nvPr>
        </p:nvSpPr>
        <p:spPr>
          <a:xfrm>
            <a:off x="119590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194" name="Title Text"/>
          <p:cNvSpPr txBox="1"/>
          <p:nvPr>
            <p:ph type="title"/>
          </p:nvPr>
        </p:nvSpPr>
        <p:spPr>
          <a:xfrm>
            <a:off x="3962400" y="0"/>
            <a:ext cx="16459200" cy="1737030"/>
          </a:xfrm>
          <a:prstGeom prst="rect">
            <a:avLst/>
          </a:prstGeom>
        </p:spPr>
        <p:txBody>
          <a:bodyPr lIns="101600" tIns="101600" rIns="101600" bIns="101600"/>
          <a:lstStyle>
            <a:lvl1pPr indent="39687"/>
          </a:lstStyle>
          <a:p>
            <a:pPr/>
            <a:r>
              <a:t>Title Text</a:t>
            </a:r>
          </a:p>
        </p:txBody>
      </p:sp>
      <p:sp>
        <p:nvSpPr>
          <p:cNvPr id="195"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mj-lt"/>
                <a:ea typeface="+mj-ea"/>
                <a:cs typeface="+mj-cs"/>
                <a:sym typeface="Calibri"/>
              </a:defRPr>
            </a:lvl1pPr>
            <a:lvl2pPr marL="1099230" indent="-653142" defTabSz="1828800">
              <a:spcBef>
                <a:spcPts val="1600"/>
              </a:spcBef>
              <a:buClr>
                <a:srgbClr val="000000"/>
              </a:buClr>
              <a:buSzPct val="100000"/>
              <a:buFont typeface="Arial"/>
              <a:buChar char="–"/>
              <a:defRPr sz="6400">
                <a:latin typeface="+mj-lt"/>
                <a:ea typeface="+mj-ea"/>
                <a:cs typeface="+mj-cs"/>
                <a:sym typeface="Calibri"/>
              </a:defRPr>
            </a:lvl2pPr>
            <a:lvl3pPr marL="1512887" indent="-609600" defTabSz="1828800">
              <a:spcBef>
                <a:spcPts val="1600"/>
              </a:spcBef>
              <a:buClr>
                <a:srgbClr val="000000"/>
              </a:buClr>
              <a:buSzPct val="100000"/>
              <a:buFont typeface="Arial"/>
              <a:defRPr sz="6400">
                <a:latin typeface="+mj-lt"/>
                <a:ea typeface="+mj-ea"/>
                <a:cs typeface="+mj-cs"/>
                <a:sym typeface="Calibri"/>
              </a:defRPr>
            </a:lvl3pPr>
            <a:lvl4pPr marL="2092007" indent="-731519" defTabSz="1828800">
              <a:spcBef>
                <a:spcPts val="1600"/>
              </a:spcBef>
              <a:buClr>
                <a:srgbClr val="000000"/>
              </a:buClr>
              <a:buSzPct val="100000"/>
              <a:buFont typeface="Arial"/>
              <a:buChar char="–"/>
              <a:defRPr sz="6400">
                <a:latin typeface="+mj-lt"/>
                <a:ea typeface="+mj-ea"/>
                <a:cs typeface="+mj-cs"/>
                <a:sym typeface="Calibri"/>
              </a:defRPr>
            </a:lvl4pPr>
            <a:lvl5pPr marL="2549207" indent="-731519" defTabSz="1828800">
              <a:spcBef>
                <a:spcPts val="1600"/>
              </a:spcBef>
              <a:buClr>
                <a:srgbClr val="000000"/>
              </a:buClr>
              <a:buSzPct val="100000"/>
              <a:buFont typeface="Arial"/>
              <a:buChar char="»"/>
              <a:defRPr sz="64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96" name="Slide Number"/>
          <p:cNvSpPr txBox="1"/>
          <p:nvPr>
            <p:ph type="sldNum" sz="quarter" idx="2"/>
          </p:nvPr>
        </p:nvSpPr>
        <p:spPr>
          <a:xfrm>
            <a:off x="23595906" y="12964463"/>
            <a:ext cx="515264" cy="538481"/>
          </a:xfrm>
          <a:prstGeom prst="rect">
            <a:avLst/>
          </a:prstGeom>
        </p:spPr>
        <p:txBody>
          <a:bodyPr lIns="91439" tIns="91439" rIns="91439" bIns="91439" anchor="ctr"/>
          <a:lstStyle>
            <a:lvl1pPr defTabSz="18288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3" name="Title Text"/>
          <p:cNvSpPr txBox="1"/>
          <p:nvPr>
            <p:ph type="title"/>
          </p:nvPr>
        </p:nvSpPr>
        <p:spPr>
          <a:xfrm>
            <a:off x="1746386" y="507"/>
            <a:ext cx="21005801" cy="2286001"/>
          </a:xfrm>
          <a:prstGeom prst="rect">
            <a:avLst/>
          </a:prstGeom>
        </p:spPr>
        <p:txBody>
          <a:bodyPr/>
          <a:lstStyle/>
          <a:p>
            <a:pPr/>
            <a:r>
              <a:t>Title Text</a:t>
            </a:r>
          </a:p>
        </p:txBody>
      </p:sp>
      <p:sp>
        <p:nvSpPr>
          <p:cNvPr id="204" name="Body Level One…"/>
          <p:cNvSpPr txBox="1"/>
          <p:nvPr>
            <p:ph type="body" idx="1"/>
          </p:nvPr>
        </p:nvSpPr>
        <p:spPr>
          <a:xfrm>
            <a:off x="1689100" y="2463800"/>
            <a:ext cx="21005800" cy="92964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205" name="Slide Number"/>
          <p:cNvSpPr txBox="1"/>
          <p:nvPr>
            <p:ph type="sldNum" sz="quarter" idx="2"/>
          </p:nvPr>
        </p:nvSpPr>
        <p:spPr>
          <a:xfrm>
            <a:off x="119590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12" name="Title Text"/>
          <p:cNvSpPr txBox="1"/>
          <p:nvPr>
            <p:ph type="title"/>
          </p:nvPr>
        </p:nvSpPr>
        <p:spPr>
          <a:xfrm>
            <a:off x="3962400" y="14832"/>
            <a:ext cx="16459200" cy="1766431"/>
          </a:xfrm>
          <a:prstGeom prst="rect">
            <a:avLst/>
          </a:prstGeom>
        </p:spPr>
        <p:txBody>
          <a:bodyPr lIns="91439" tIns="91439" rIns="91439" bIns="91439"/>
          <a:lstStyle>
            <a:lvl1pPr defTabSz="914400"/>
          </a:lstStyle>
          <a:p>
            <a:pPr/>
            <a:r>
              <a:t>Title Text</a:t>
            </a:r>
          </a:p>
        </p:txBody>
      </p:sp>
      <p:sp>
        <p:nvSpPr>
          <p:cNvPr id="213" name="Body Level One…"/>
          <p:cNvSpPr txBox="1"/>
          <p:nvPr>
            <p:ph type="body" idx="1"/>
          </p:nvPr>
        </p:nvSpPr>
        <p:spPr>
          <a:xfrm>
            <a:off x="3962400" y="3200400"/>
            <a:ext cx="16459200" cy="9051926"/>
          </a:xfrm>
          <a:prstGeom prst="rect">
            <a:avLst/>
          </a:prstGeom>
        </p:spPr>
        <p:txBody>
          <a:bodyPr lIns="91439" tIns="91439" rIns="91439" bIns="91439" anchor="t"/>
          <a:lstStyle>
            <a:lvl1pPr marL="685800" indent="-685800" defTabSz="914400">
              <a:spcBef>
                <a:spcPts val="1500"/>
              </a:spcBef>
              <a:buSzPct val="100000"/>
              <a:buFont typeface="Arial"/>
              <a:defRPr sz="6400">
                <a:latin typeface="+mj-lt"/>
                <a:ea typeface="+mj-ea"/>
                <a:cs typeface="+mj-cs"/>
                <a:sym typeface="Calibri"/>
              </a:defRPr>
            </a:lvl1pPr>
            <a:lvl2pPr marL="1110342" indent="-653142" defTabSz="914400">
              <a:spcBef>
                <a:spcPts val="1500"/>
              </a:spcBef>
              <a:buSzPct val="100000"/>
              <a:buFont typeface="Arial"/>
              <a:buChar char="–"/>
              <a:defRPr sz="6400">
                <a:latin typeface="+mj-lt"/>
                <a:ea typeface="+mj-ea"/>
                <a:cs typeface="+mj-cs"/>
                <a:sym typeface="Calibri"/>
              </a:defRPr>
            </a:lvl2pPr>
            <a:lvl3pPr marL="1524000" indent="-609600" defTabSz="914400">
              <a:spcBef>
                <a:spcPts val="1500"/>
              </a:spcBef>
              <a:buSzPct val="100000"/>
              <a:buFont typeface="Arial"/>
              <a:defRPr sz="6400">
                <a:latin typeface="+mj-lt"/>
                <a:ea typeface="+mj-ea"/>
                <a:cs typeface="+mj-cs"/>
                <a:sym typeface="Calibri"/>
              </a:defRPr>
            </a:lvl3pPr>
            <a:lvl4pPr marL="2103120" indent="-731520" defTabSz="914400">
              <a:spcBef>
                <a:spcPts val="1500"/>
              </a:spcBef>
              <a:buSzPct val="100000"/>
              <a:buFont typeface="Arial"/>
              <a:buChar char="–"/>
              <a:defRPr sz="6400">
                <a:latin typeface="+mj-lt"/>
                <a:ea typeface="+mj-ea"/>
                <a:cs typeface="+mj-cs"/>
                <a:sym typeface="Calibri"/>
              </a:defRPr>
            </a:lvl4pPr>
            <a:lvl5pPr marL="2560320" indent="-731520" defTabSz="914400">
              <a:spcBef>
                <a:spcPts val="1500"/>
              </a:spcBef>
              <a:buSzPct val="100000"/>
              <a:buFont typeface="Arial"/>
              <a:buChar char="»"/>
              <a:defRPr sz="64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14" name="Slide Number"/>
          <p:cNvSpPr txBox="1"/>
          <p:nvPr>
            <p:ph type="sldNum" sz="quarter" idx="2"/>
          </p:nvPr>
        </p:nvSpPr>
        <p:spPr>
          <a:xfrm>
            <a:off x="23602906" y="12919927"/>
            <a:ext cx="515264" cy="538481"/>
          </a:xfrm>
          <a:prstGeom prst="rect">
            <a:avLst/>
          </a:prstGeom>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4 Content">
    <p:spTree>
      <p:nvGrpSpPr>
        <p:cNvPr id="1" name=""/>
        <p:cNvGrpSpPr/>
        <p:nvPr/>
      </p:nvGrpSpPr>
      <p:grpSpPr>
        <a:xfrm>
          <a:off x="0" y="0"/>
          <a:ext cx="0" cy="0"/>
          <a:chOff x="0" y="0"/>
          <a:chExt cx="0" cy="0"/>
        </a:xfrm>
      </p:grpSpPr>
      <p:sp>
        <p:nvSpPr>
          <p:cNvPr id="221" name="Title Text"/>
          <p:cNvSpPr txBox="1"/>
          <p:nvPr>
            <p:ph type="title"/>
          </p:nvPr>
        </p:nvSpPr>
        <p:spPr>
          <a:xfrm>
            <a:off x="3962400" y="14832"/>
            <a:ext cx="16459200" cy="1897781"/>
          </a:xfrm>
          <a:prstGeom prst="rect">
            <a:avLst/>
          </a:prstGeom>
        </p:spPr>
        <p:txBody>
          <a:bodyPr lIns="101600" tIns="101600" rIns="101600" bIns="101600"/>
          <a:lstStyle>
            <a:lvl1pPr indent="39687"/>
          </a:lstStyle>
          <a:p>
            <a:pPr/>
            <a:r>
              <a:t>Title Text</a:t>
            </a:r>
          </a:p>
        </p:txBody>
      </p:sp>
      <p:sp>
        <p:nvSpPr>
          <p:cNvPr id="222" name="Body Level One…"/>
          <p:cNvSpPr txBox="1"/>
          <p:nvPr>
            <p:ph type="body" sz="quarter" idx="1"/>
          </p:nvPr>
        </p:nvSpPr>
        <p:spPr>
          <a:xfrm>
            <a:off x="3962400" y="3200400"/>
            <a:ext cx="8077200" cy="4371977"/>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mj-lt"/>
                <a:ea typeface="+mj-ea"/>
                <a:cs typeface="+mj-cs"/>
                <a:sym typeface="Calibri"/>
              </a:defRPr>
            </a:lvl1pPr>
            <a:lvl2pPr marL="1099230" indent="-653142" defTabSz="1828800">
              <a:spcBef>
                <a:spcPts val="1600"/>
              </a:spcBef>
              <a:buClr>
                <a:srgbClr val="000000"/>
              </a:buClr>
              <a:buSzPct val="100000"/>
              <a:buFont typeface="Arial"/>
              <a:buChar char="–"/>
              <a:defRPr sz="6400">
                <a:latin typeface="+mj-lt"/>
                <a:ea typeface="+mj-ea"/>
                <a:cs typeface="+mj-cs"/>
                <a:sym typeface="Calibri"/>
              </a:defRPr>
            </a:lvl2pPr>
            <a:lvl3pPr marL="1512887" indent="-609600" defTabSz="1828800">
              <a:spcBef>
                <a:spcPts val="1600"/>
              </a:spcBef>
              <a:buClr>
                <a:srgbClr val="000000"/>
              </a:buClr>
              <a:buSzPct val="100000"/>
              <a:buFont typeface="Arial"/>
              <a:defRPr sz="6400">
                <a:latin typeface="+mj-lt"/>
                <a:ea typeface="+mj-ea"/>
                <a:cs typeface="+mj-cs"/>
                <a:sym typeface="Calibri"/>
              </a:defRPr>
            </a:lvl3pPr>
            <a:lvl4pPr marL="2092007" indent="-731519" defTabSz="1828800">
              <a:spcBef>
                <a:spcPts val="1600"/>
              </a:spcBef>
              <a:buClr>
                <a:srgbClr val="000000"/>
              </a:buClr>
              <a:buSzPct val="100000"/>
              <a:buFont typeface="Arial"/>
              <a:buChar char="–"/>
              <a:defRPr sz="6400">
                <a:latin typeface="+mj-lt"/>
                <a:ea typeface="+mj-ea"/>
                <a:cs typeface="+mj-cs"/>
                <a:sym typeface="Calibri"/>
              </a:defRPr>
            </a:lvl4pPr>
            <a:lvl5pPr marL="2549207" indent="-731519" defTabSz="1828800">
              <a:spcBef>
                <a:spcPts val="1600"/>
              </a:spcBef>
              <a:buClr>
                <a:srgbClr val="000000"/>
              </a:buClr>
              <a:buSzPct val="100000"/>
              <a:buFont typeface="Arial"/>
              <a:buChar char="»"/>
              <a:defRPr sz="64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23" name="Slide Number"/>
          <p:cNvSpPr txBox="1"/>
          <p:nvPr>
            <p:ph type="sldNum" sz="quarter" idx="2"/>
          </p:nvPr>
        </p:nvSpPr>
        <p:spPr>
          <a:xfrm>
            <a:off x="23619760" y="12875607"/>
            <a:ext cx="515264" cy="538481"/>
          </a:xfrm>
          <a:prstGeom prst="rect">
            <a:avLst/>
          </a:prstGeom>
        </p:spPr>
        <p:txBody>
          <a:bodyPr lIns="91439" tIns="91439" rIns="91439" bIns="91439" anchor="ctr"/>
          <a:lstStyle>
            <a:lvl1pPr defTabSz="18288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30" name="Title Text"/>
          <p:cNvSpPr txBox="1"/>
          <p:nvPr>
            <p:ph type="title"/>
          </p:nvPr>
        </p:nvSpPr>
        <p:spPr>
          <a:xfrm>
            <a:off x="3962400" y="0"/>
            <a:ext cx="16459200" cy="2425700"/>
          </a:xfrm>
          <a:prstGeom prst="rect">
            <a:avLst/>
          </a:prstGeom>
        </p:spPr>
        <p:txBody>
          <a:bodyPr lIns="101600" tIns="101600" rIns="101600" bIns="101600"/>
          <a:lstStyle>
            <a:lvl1pPr indent="39687"/>
          </a:lstStyle>
          <a:p>
            <a:pPr/>
            <a:r>
              <a:t>Title Text</a:t>
            </a:r>
          </a:p>
        </p:txBody>
      </p:sp>
      <p:sp>
        <p:nvSpPr>
          <p:cNvPr id="231" name="Body Level One…"/>
          <p:cNvSpPr txBox="1"/>
          <p:nvPr>
            <p:ph type="body" idx="1"/>
          </p:nvPr>
        </p:nvSpPr>
        <p:spPr>
          <a:xfrm>
            <a:off x="3962400" y="3200400"/>
            <a:ext cx="16459200" cy="10515600"/>
          </a:xfrm>
          <a:prstGeom prst="rect">
            <a:avLst/>
          </a:prstGeom>
        </p:spPr>
        <p:txBody>
          <a:bodyPr lIns="101600" tIns="101600" rIns="101600" bIns="101600" anchor="t"/>
          <a:lstStyle>
            <a:lvl1pPr marL="725487" indent="-685800" defTabSz="1828800">
              <a:spcBef>
                <a:spcPts val="1600"/>
              </a:spcBef>
              <a:buClr>
                <a:srgbClr val="000000"/>
              </a:buClr>
              <a:buSzPct val="100000"/>
              <a:buFont typeface="Arial"/>
              <a:defRPr sz="6400">
                <a:latin typeface="+mj-lt"/>
                <a:ea typeface="+mj-ea"/>
                <a:cs typeface="+mj-cs"/>
                <a:sym typeface="Calibri"/>
              </a:defRPr>
            </a:lvl1pPr>
            <a:lvl2pPr marL="1099230" indent="-653142" defTabSz="1828800">
              <a:spcBef>
                <a:spcPts val="1600"/>
              </a:spcBef>
              <a:buClr>
                <a:srgbClr val="000000"/>
              </a:buClr>
              <a:buSzPct val="100000"/>
              <a:buFont typeface="Arial"/>
              <a:buChar char="–"/>
              <a:defRPr sz="6400">
                <a:latin typeface="+mj-lt"/>
                <a:ea typeface="+mj-ea"/>
                <a:cs typeface="+mj-cs"/>
                <a:sym typeface="Calibri"/>
              </a:defRPr>
            </a:lvl2pPr>
            <a:lvl3pPr marL="1512887" indent="-609600" defTabSz="1828800">
              <a:spcBef>
                <a:spcPts val="1600"/>
              </a:spcBef>
              <a:buClr>
                <a:srgbClr val="000000"/>
              </a:buClr>
              <a:buSzPct val="100000"/>
              <a:buFont typeface="Arial"/>
              <a:defRPr sz="6400">
                <a:latin typeface="+mj-lt"/>
                <a:ea typeface="+mj-ea"/>
                <a:cs typeface="+mj-cs"/>
                <a:sym typeface="Calibri"/>
              </a:defRPr>
            </a:lvl3pPr>
            <a:lvl4pPr marL="2092007" indent="-731519" defTabSz="1828800">
              <a:spcBef>
                <a:spcPts val="1600"/>
              </a:spcBef>
              <a:buClr>
                <a:srgbClr val="000000"/>
              </a:buClr>
              <a:buSzPct val="100000"/>
              <a:buFont typeface="Arial"/>
              <a:buChar char="–"/>
              <a:defRPr sz="6400">
                <a:latin typeface="+mj-lt"/>
                <a:ea typeface="+mj-ea"/>
                <a:cs typeface="+mj-cs"/>
                <a:sym typeface="Calibri"/>
              </a:defRPr>
            </a:lvl4pPr>
            <a:lvl5pPr marL="2549207" indent="-731519" defTabSz="1828800">
              <a:spcBef>
                <a:spcPts val="1600"/>
              </a:spcBef>
              <a:buClr>
                <a:srgbClr val="000000"/>
              </a:buClr>
              <a:buSzPct val="100000"/>
              <a:buFont typeface="Arial"/>
              <a:buChar char="»"/>
              <a:defRPr sz="6400">
                <a:latin typeface="+mj-lt"/>
                <a:ea typeface="+mj-ea"/>
                <a:cs typeface="+mj-cs"/>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32" name="Slide Number"/>
          <p:cNvSpPr txBox="1"/>
          <p:nvPr>
            <p:ph type="sldNum" sz="quarter" idx="2"/>
          </p:nvPr>
        </p:nvSpPr>
        <p:spPr>
          <a:xfrm>
            <a:off x="18028782" y="12808585"/>
            <a:ext cx="515264" cy="538480"/>
          </a:xfrm>
          <a:prstGeom prst="rect">
            <a:avLst/>
          </a:prstGeom>
        </p:spPr>
        <p:txBody>
          <a:bodyPr lIns="91439" tIns="91439" rIns="91439" bIns="91439" anchor="ctr"/>
          <a:lstStyle>
            <a:lvl1pPr defTabSz="18288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39" name="Title Text"/>
          <p:cNvSpPr txBox="1"/>
          <p:nvPr>
            <p:ph type="title"/>
          </p:nvPr>
        </p:nvSpPr>
        <p:spPr>
          <a:xfrm>
            <a:off x="1746386" y="507"/>
            <a:ext cx="21005801" cy="2286001"/>
          </a:xfrm>
          <a:prstGeom prst="rect">
            <a:avLst/>
          </a:prstGeom>
        </p:spPr>
        <p:txBody>
          <a:bodyPr/>
          <a:lstStyle>
            <a:lvl1pPr algn="l" defTabSz="825500">
              <a:defRPr sz="11200">
                <a:latin typeface="+mn-lt"/>
                <a:ea typeface="+mn-ea"/>
                <a:cs typeface="+mn-cs"/>
                <a:sym typeface="Helvetica Neue"/>
              </a:defRPr>
            </a:lvl1pPr>
          </a:lstStyle>
          <a:p>
            <a:pPr/>
            <a:r>
              <a:t>Title Text</a:t>
            </a:r>
          </a:p>
        </p:txBody>
      </p:sp>
      <p:sp>
        <p:nvSpPr>
          <p:cNvPr id="240" name="Body Level One…"/>
          <p:cNvSpPr txBox="1"/>
          <p:nvPr>
            <p:ph type="body" idx="1"/>
          </p:nvPr>
        </p:nvSpPr>
        <p:spPr>
          <a:xfrm>
            <a:off x="1689100" y="2463800"/>
            <a:ext cx="21005800" cy="92964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241" name="Slide Number"/>
          <p:cNvSpPr txBox="1"/>
          <p:nvPr>
            <p:ph type="sldNum" sz="quarter" idx="2"/>
          </p:nvPr>
        </p:nvSpPr>
        <p:spPr>
          <a:xfrm>
            <a:off x="119590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248" name="Slide Number"/>
          <p:cNvSpPr txBox="1"/>
          <p:nvPr>
            <p:ph type="sldNum" sz="quarter" idx="2"/>
          </p:nvPr>
        </p:nvSpPr>
        <p:spPr>
          <a:xfrm>
            <a:off x="119590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255" name="Title Text"/>
          <p:cNvSpPr txBox="1"/>
          <p:nvPr>
            <p:ph type="title"/>
          </p:nvPr>
        </p:nvSpPr>
        <p:spPr>
          <a:prstGeom prst="rect">
            <a:avLst/>
          </a:prstGeom>
        </p:spPr>
        <p:txBody>
          <a:bodyPr/>
          <a:lstStyle>
            <a:lvl1pPr algn="l" defTabSz="825500">
              <a:defRPr sz="11200">
                <a:latin typeface="+mn-lt"/>
                <a:ea typeface="+mn-ea"/>
                <a:cs typeface="+mn-cs"/>
                <a:sym typeface="Helvetica Neue"/>
              </a:defRPr>
            </a:lvl1pPr>
          </a:lstStyle>
          <a:p>
            <a:pPr/>
            <a:r>
              <a:t>Title Text</a:t>
            </a:r>
          </a:p>
        </p:txBody>
      </p:sp>
      <p:sp>
        <p:nvSpPr>
          <p:cNvPr id="256" name="Slide Number"/>
          <p:cNvSpPr txBox="1"/>
          <p:nvPr>
            <p:ph type="sldNum" sz="quarter" idx="2"/>
          </p:nvPr>
        </p:nvSpPr>
        <p:spPr>
          <a:xfrm>
            <a:off x="119590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4" name="ADE_train_00008204_seg.png"/>
          <p:cNvSpPr/>
          <p:nvPr>
            <p:ph type="pic" sz="half" idx="21"/>
          </p:nvPr>
        </p:nvSpPr>
        <p:spPr>
          <a:xfrm>
            <a:off x="13294825" y="353213"/>
            <a:ext cx="9267312" cy="12356417"/>
          </a:xfrm>
          <a:prstGeom prst="rect">
            <a:avLst/>
          </a:prstGeom>
        </p:spPr>
        <p:txBody>
          <a:bodyPr lIns="91439" tIns="45719" rIns="91439" bIns="45719" anchor="t">
            <a:noAutofit/>
          </a:bodyPr>
          <a:lstStyle/>
          <a:p>
            <a:pPr/>
          </a:p>
        </p:txBody>
      </p:sp>
      <p:sp>
        <p:nvSpPr>
          <p:cNvPr id="35" name="Title Text"/>
          <p:cNvSpPr txBox="1"/>
          <p:nvPr>
            <p:ph type="title"/>
          </p:nvPr>
        </p:nvSpPr>
        <p:spPr>
          <a:xfrm>
            <a:off x="1651000" y="831850"/>
            <a:ext cx="10223500" cy="1391841"/>
          </a:xfrm>
          <a:prstGeom prst="rect">
            <a:avLst/>
          </a:prstGeom>
        </p:spPr>
        <p:txBody>
          <a:bodyPr anchor="b"/>
          <a:lstStyle>
            <a:lvl1pPr algn="l" defTabSz="825500">
              <a:defRPr sz="8400">
                <a:latin typeface="Helvetica Neue Medium"/>
                <a:ea typeface="Helvetica Neue Medium"/>
                <a:cs typeface="Helvetica Neue Medium"/>
                <a:sym typeface="Helvetica Neue Medium"/>
              </a:defRPr>
            </a:lvl1pPr>
          </a:lstStyle>
          <a:p>
            <a:pPr/>
            <a:r>
              <a:t>Title Text</a:t>
            </a:r>
          </a:p>
        </p:txBody>
      </p:sp>
      <p:sp>
        <p:nvSpPr>
          <p:cNvPr id="36" name="Body Level One…"/>
          <p:cNvSpPr txBox="1"/>
          <p:nvPr>
            <p:ph type="body" sz="quarter" idx="1"/>
          </p:nvPr>
        </p:nvSpPr>
        <p:spPr>
          <a:xfrm>
            <a:off x="1651000" y="6527800"/>
            <a:ext cx="10223500" cy="5727700"/>
          </a:xfrm>
          <a:prstGeom prst="rect">
            <a:avLst/>
          </a:prstGeom>
        </p:spPr>
        <p:txBody>
          <a:bodyPr anchor="t"/>
          <a:lstStyle>
            <a:lvl1pPr marL="0" indent="0">
              <a:spcBef>
                <a:spcPts val="0"/>
              </a:spcBef>
              <a:buSzTx/>
              <a:buNone/>
              <a:defRPr sz="5400"/>
            </a:lvl1pPr>
            <a:lvl2pPr marL="0" indent="0">
              <a:spcBef>
                <a:spcPts val="0"/>
              </a:spcBef>
              <a:buSzTx/>
              <a:buNone/>
              <a:defRPr sz="5400"/>
            </a:lvl2pPr>
            <a:lvl3pPr marL="0" indent="0">
              <a:spcBef>
                <a:spcPts val="0"/>
              </a:spcBef>
              <a:buSzTx/>
              <a:buNone/>
              <a:defRPr sz="5400"/>
            </a:lvl3pPr>
            <a:lvl4pPr marL="0" indent="0">
              <a:spcBef>
                <a:spcPts val="0"/>
              </a:spcBef>
              <a:buSzTx/>
              <a:buNone/>
              <a:defRPr sz="5400"/>
            </a:lvl4pPr>
            <a:lvl5pPr marL="0" indent="0">
              <a:spcBef>
                <a:spcPts val="0"/>
              </a:spcBef>
              <a:buSzTx/>
              <a:buNone/>
              <a:defRPr sz="5400"/>
            </a:lvl5pPr>
          </a:lstStyle>
          <a:p>
            <a:pPr/>
            <a:r>
              <a:t>Body Level One</a:t>
            </a:r>
          </a:p>
          <a:p>
            <a:pPr lvl="1"/>
            <a:r>
              <a:t>Body Level Two</a:t>
            </a:r>
          </a:p>
          <a:p>
            <a:pPr lvl="2"/>
            <a:r>
              <a:t>Body Level Three</a:t>
            </a:r>
          </a:p>
          <a:p>
            <a:pPr lvl="3"/>
            <a:r>
              <a:t>Body Level Four</a:t>
            </a:r>
          </a:p>
          <a:p>
            <a:pPr lvl="4"/>
            <a:r>
              <a:t>Body Level Five</a:t>
            </a:r>
          </a:p>
        </p:txBody>
      </p:sp>
      <p:sp>
        <p:nvSpPr>
          <p:cNvPr id="37" name="Slide Number"/>
          <p:cNvSpPr txBox="1"/>
          <p:nvPr>
            <p:ph type="sldNum" sz="quarter" idx="2"/>
          </p:nvPr>
        </p:nvSpPr>
        <p:spPr>
          <a:xfrm>
            <a:off x="23601518" y="13125536"/>
            <a:ext cx="453239" cy="461060"/>
          </a:xfrm>
          <a:prstGeom prst="rect">
            <a:avLst/>
          </a:prstGeom>
        </p:spPr>
        <p:txBody>
          <a:bodyPr/>
          <a:lstStyle>
            <a:lvl1pPr algn="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4" name="Title Text"/>
          <p:cNvSpPr txBox="1"/>
          <p:nvPr>
            <p:ph type="title"/>
          </p:nvPr>
        </p:nvSpPr>
        <p:spPr>
          <a:prstGeom prst="rect">
            <a:avLst/>
          </a:prstGeom>
        </p:spPr>
        <p:txBody>
          <a:bodyPr/>
          <a:lstStyle/>
          <a:p>
            <a:pPr/>
            <a:r>
              <a:t>Title Text</a:t>
            </a:r>
          </a:p>
        </p:txBody>
      </p:sp>
      <p:sp>
        <p:nvSpPr>
          <p:cNvPr id="4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2" name="Title Text"/>
          <p:cNvSpPr txBox="1"/>
          <p:nvPr>
            <p:ph type="title"/>
          </p:nvPr>
        </p:nvSpPr>
        <p:spPr>
          <a:xfrm>
            <a:off x="1746386" y="507"/>
            <a:ext cx="21005801" cy="2286001"/>
          </a:xfrm>
          <a:prstGeom prst="rect">
            <a:avLst/>
          </a:prstGeom>
        </p:spPr>
        <p:txBody>
          <a:bodyPr/>
          <a:lstStyle/>
          <a:p>
            <a:pPr/>
            <a:r>
              <a:t>Title Text</a:t>
            </a:r>
          </a:p>
        </p:txBody>
      </p:sp>
      <p:sp>
        <p:nvSpPr>
          <p:cNvPr id="53" name="Body Level One…"/>
          <p:cNvSpPr txBox="1"/>
          <p:nvPr>
            <p:ph type="body" idx="1"/>
          </p:nvPr>
        </p:nvSpPr>
        <p:spPr>
          <a:xfrm>
            <a:off x="1689100" y="2463800"/>
            <a:ext cx="21005800" cy="9296400"/>
          </a:xfrm>
          <a:prstGeom prst="rect">
            <a:avLst/>
          </a:prstGeom>
        </p:spPr>
        <p:txBody>
          <a:bodyPr/>
          <a:lstStyle>
            <a:lvl1pPr>
              <a:defRPr sz="4800"/>
            </a:lvl1pPr>
            <a:lvl2pPr>
              <a:defRPr sz="4800"/>
            </a:lvl2pPr>
            <a:lvl3pPr>
              <a:defRPr sz="4800"/>
            </a:lvl3pPr>
            <a:lvl4pPr>
              <a:defRPr sz="4800"/>
            </a:lvl4pPr>
            <a:lvl5pPr>
              <a:defRPr sz="4800"/>
            </a:lvl5pPr>
          </a:lstStyle>
          <a:p>
            <a:pPr/>
            <a:r>
              <a:t>Body Level One</a:t>
            </a:r>
          </a:p>
          <a:p>
            <a:pPr lvl="1"/>
            <a:r>
              <a:t>Body Level Two</a:t>
            </a:r>
          </a:p>
          <a:p>
            <a:pPr lvl="2"/>
            <a:r>
              <a:t>Body Level Three</a:t>
            </a:r>
          </a:p>
          <a:p>
            <a:pPr lvl="3"/>
            <a:r>
              <a:t>Body Level Four</a:t>
            </a:r>
          </a:p>
          <a:p>
            <a:pPr lvl="4"/>
            <a:r>
              <a:t>Body Level Five</a:t>
            </a:r>
          </a:p>
        </p:txBody>
      </p:sp>
      <p:sp>
        <p:nvSpPr>
          <p:cNvPr id="54" name="Slide Number"/>
          <p:cNvSpPr txBox="1"/>
          <p:nvPr>
            <p:ph type="sldNum" sz="quarter" idx="2"/>
          </p:nvPr>
        </p:nvSpPr>
        <p:spPr>
          <a:xfrm>
            <a:off x="11959031" y="13081000"/>
            <a:ext cx="453238" cy="461059"/>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1" name="Slide Number"/>
          <p:cNvSpPr txBox="1"/>
          <p:nvPr>
            <p:ph type="sldNum" sz="quarter" idx="2"/>
          </p:nvPr>
        </p:nvSpPr>
        <p:spPr>
          <a:xfrm>
            <a:off x="23672258" y="13103268"/>
            <a:ext cx="453239" cy="461060"/>
          </a:xfrm>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68" name="Title Text"/>
          <p:cNvSpPr txBox="1"/>
          <p:nvPr>
            <p:ph type="title"/>
          </p:nvPr>
        </p:nvSpPr>
        <p:spPr>
          <a:xfrm>
            <a:off x="3962400" y="-7437"/>
            <a:ext cx="16459200" cy="1844372"/>
          </a:xfrm>
          <a:prstGeom prst="rect">
            <a:avLst/>
          </a:prstGeom>
        </p:spPr>
        <p:txBody>
          <a:bodyPr lIns="91439" tIns="91439" rIns="91439" bIns="91439"/>
          <a:lstStyle>
            <a:lvl1pPr defTabSz="914400"/>
          </a:lstStyle>
          <a:p>
            <a:pPr/>
            <a:r>
              <a:t>Title Text</a:t>
            </a:r>
          </a:p>
        </p:txBody>
      </p:sp>
      <p:sp>
        <p:nvSpPr>
          <p:cNvPr id="69" name="Slide Number"/>
          <p:cNvSpPr txBox="1"/>
          <p:nvPr>
            <p:ph type="sldNum" sz="quarter" idx="2"/>
          </p:nvPr>
        </p:nvSpPr>
        <p:spPr>
          <a:xfrm>
            <a:off x="23380222" y="12897658"/>
            <a:ext cx="515264" cy="538481"/>
          </a:xfrm>
          <a:prstGeom prst="rect">
            <a:avLst/>
          </a:prstGeom>
        </p:spPr>
        <p:txBody>
          <a:bodyPr lIns="91439" tIns="91439" rIns="91439" bIns="91439" anchor="ctr"/>
          <a:lstStyle>
            <a:lvl1pPr algn="r" defTabSz="914400">
              <a:defRPr>
                <a:solidFill>
                  <a:srgbClr val="888888"/>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76" name="Slide Number"/>
          <p:cNvSpPr txBox="1"/>
          <p:nvPr>
            <p:ph type="sldNum" sz="quarter" idx="2"/>
          </p:nvPr>
        </p:nvSpPr>
        <p:spPr>
          <a:xfrm>
            <a:off x="23237563" y="12735403"/>
            <a:ext cx="591116" cy="577647"/>
          </a:xfrm>
          <a:prstGeom prst="rect">
            <a:avLst/>
          </a:prstGeom>
        </p:spPr>
        <p:txBody>
          <a:bodyPr lIns="91439" tIns="91439" rIns="91439" bIns="91439"/>
          <a:lstStyle>
            <a:lvl1pPr algn="r" defTabSz="9144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83" name="Title Text"/>
          <p:cNvSpPr txBox="1"/>
          <p:nvPr>
            <p:ph type="title"/>
          </p:nvPr>
        </p:nvSpPr>
        <p:spPr>
          <a:xfrm>
            <a:off x="3962400" y="14832"/>
            <a:ext cx="16459200" cy="1668746"/>
          </a:xfrm>
          <a:prstGeom prst="rect">
            <a:avLst/>
          </a:prstGeom>
        </p:spPr>
        <p:txBody>
          <a:bodyPr lIns="91439" tIns="91439" rIns="91439" bIns="91439"/>
          <a:lstStyle/>
          <a:p>
            <a:pPr/>
            <a:r>
              <a:t>Title Text</a:t>
            </a:r>
          </a:p>
        </p:txBody>
      </p:sp>
      <p:sp>
        <p:nvSpPr>
          <p:cNvPr id="84" name="Slide Number"/>
          <p:cNvSpPr txBox="1"/>
          <p:nvPr>
            <p:ph type="sldNum" sz="quarter" idx="2"/>
          </p:nvPr>
        </p:nvSpPr>
        <p:spPr>
          <a:xfrm>
            <a:off x="23170758" y="12757671"/>
            <a:ext cx="591116" cy="577648"/>
          </a:xfrm>
          <a:prstGeom prst="rect">
            <a:avLst/>
          </a:prstGeom>
        </p:spPr>
        <p:txBody>
          <a:bodyPr lIns="91439" tIns="91439" rIns="91439" bIns="91439"/>
          <a:lstStyle>
            <a:lvl1pPr algn="r" defTabSz="914400">
              <a:defRPr sz="2800">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1746386" y="0"/>
            <a:ext cx="21005801"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lide Number"/>
          <p:cNvSpPr txBox="1"/>
          <p:nvPr>
            <p:ph type="sldNum" sz="quarter" idx="2"/>
          </p:nvPr>
        </p:nvSpPr>
        <p:spPr>
          <a:xfrm>
            <a:off x="23716795" y="13081000"/>
            <a:ext cx="453239" cy="461059"/>
          </a:xfrm>
          <a:prstGeom prst="rect">
            <a:avLst/>
          </a:prstGeom>
          <a:ln w="12700">
            <a:miter lim="400000"/>
          </a:ln>
        </p:spPr>
        <p:txBody>
          <a:bodyPr wrap="none" lIns="50800" tIns="50800" rIns="50800" bIns="50800">
            <a:spAutoFit/>
          </a:bodyPr>
          <a:lstStyle>
            <a:lvl1pPr>
              <a:defRPr b="0" sz="2400">
                <a:latin typeface="Helvetica Neue Light"/>
                <a:ea typeface="Helvetica Neue Light"/>
                <a:cs typeface="Helvetica Neue Light"/>
                <a:sym typeface="Helvetica Neue Light"/>
              </a:defRPr>
            </a:lvl1pPr>
          </a:lstStyle>
          <a:p>
            <a:pPr/>
            <a:fld id="{86CB4B4D-7CA3-9044-876B-883B54F8677D}" type="slidenum"/>
          </a:p>
        </p:txBody>
      </p:sp>
      <p:sp>
        <p:nvSpPr>
          <p:cNvPr id="4" name="Body Level One…"/>
          <p:cNvSpPr txBox="1"/>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Lst>
  <p:transition xmlns:p14="http://schemas.microsoft.com/office/powerpoint/2010/main" spd="med" advClick="1"/>
  <p:txStyles>
    <p:titleStyle>
      <a:lvl1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Calibri"/>
        </a:defRPr>
      </a:lvl1pPr>
      <a:lvl2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Calibri"/>
        </a:defRPr>
      </a:lvl2pPr>
      <a:lvl3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Calibri"/>
        </a:defRPr>
      </a:lvl3pPr>
      <a:lvl4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Calibri"/>
        </a:defRPr>
      </a:lvl4pPr>
      <a:lvl5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Calibri"/>
        </a:defRPr>
      </a:lvl5pPr>
      <a:lvl6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Calibri"/>
        </a:defRPr>
      </a:lvl6pPr>
      <a:lvl7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Calibri"/>
        </a:defRPr>
      </a:lvl7pPr>
      <a:lvl8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Calibri"/>
        </a:defRPr>
      </a:lvl8pPr>
      <a:lvl9pPr marL="0" marR="0" indent="0" algn="ctr" defTabSz="1828800" rtl="0" latinLnBrk="0">
        <a:lnSpc>
          <a:spcPct val="100000"/>
        </a:lnSpc>
        <a:spcBef>
          <a:spcPts val="0"/>
        </a:spcBef>
        <a:spcAft>
          <a:spcPts val="0"/>
        </a:spcAft>
        <a:buClrTx/>
        <a:buSzTx/>
        <a:buFontTx/>
        <a:buNone/>
        <a:tabLst/>
        <a:defRPr b="0" baseline="0" cap="none" i="0" spc="0" strike="noStrike" sz="8800" u="none">
          <a:solidFill>
            <a:srgbClr val="000000"/>
          </a:solidFill>
          <a:uFillTx/>
          <a:latin typeface="+mj-lt"/>
          <a:ea typeface="+mj-ea"/>
          <a:cs typeface="+mj-cs"/>
          <a:sym typeface="Calibri"/>
        </a:defRPr>
      </a:lvl9pPr>
    </p:titleStyle>
    <p:bodyStyle>
      <a:lvl1pPr marL="63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1pPr>
      <a:lvl2pPr marL="127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2pPr>
      <a:lvl3pPr marL="190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3pPr>
      <a:lvl4pPr marL="254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4pPr>
      <a:lvl5pPr marL="317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5pPr>
      <a:lvl6pPr marL="381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6pPr>
      <a:lvl7pPr marL="444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7pPr>
      <a:lvl8pPr marL="5080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8pPr>
      <a:lvl9pPr marL="5715000" marR="0" indent="-635000" algn="l" defTabSz="825500" latinLnBrk="0">
        <a:lnSpc>
          <a:spcPct val="100000"/>
        </a:lnSpc>
        <a:spcBef>
          <a:spcPts val="5900"/>
        </a:spcBef>
        <a:spcAft>
          <a:spcPts val="0"/>
        </a:spcAft>
        <a:buClrTx/>
        <a:buSzPct val="125000"/>
        <a:buFontTx/>
        <a:buChar char="•"/>
        <a:tabLst/>
        <a:defRPr b="0" baseline="0" cap="none" i="0" spc="0" strike="noStrike" sz="5200" u="none">
          <a:solidFill>
            <a:srgbClr val="000000"/>
          </a:solidFill>
          <a:uFillTx/>
          <a:latin typeface="+mn-lt"/>
          <a:ea typeface="+mn-ea"/>
          <a:cs typeface="+mn-cs"/>
          <a:sym typeface="Helvetica Neue"/>
        </a:defRPr>
      </a:lvl9pPr>
    </p:bodyStyle>
    <p:otherStyle>
      <a:lvl1pPr marL="0" marR="0" indent="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10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1.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1.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jpeg"/></Relationships>

</file>

<file path=ppt/slides/_rels/slide103.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2.jpeg"/></Relationships>

</file>

<file path=ppt/slides/_rels/slide10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2.png"/></Relationships>

</file>

<file path=ppt/slides/_rels/slide10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3.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4.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2.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3.png"/><Relationship Id="rId3" Type="http://schemas.openxmlformats.org/officeDocument/2006/relationships/image" Target="../media/image7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5.png"/><Relationship Id="rId3" Type="http://schemas.openxmlformats.org/officeDocument/2006/relationships/image" Target="../media/image76.png"/><Relationship Id="rId4" Type="http://schemas.openxmlformats.org/officeDocument/2006/relationships/image" Target="../media/image77.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8.png"/><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81.png"/><Relationship Id="rId6" Type="http://schemas.openxmlformats.org/officeDocument/2006/relationships/image" Target="../media/image82.png"/><Relationship Id="rId7" Type="http://schemas.openxmlformats.org/officeDocument/2006/relationships/image" Target="../media/image83.png"/><Relationship Id="rId8" Type="http://schemas.openxmlformats.org/officeDocument/2006/relationships/image" Target="../media/image84.png"/><Relationship Id="rId9" Type="http://schemas.openxmlformats.org/officeDocument/2006/relationships/image" Target="../media/image85.png"/><Relationship Id="rId10" Type="http://schemas.openxmlformats.org/officeDocument/2006/relationships/image" Target="../media/image86.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7.png"/><Relationship Id="rId3" Type="http://schemas.openxmlformats.org/officeDocument/2006/relationships/image" Target="../media/image88.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9.png"/><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7" Type="http://schemas.openxmlformats.org/officeDocument/2006/relationships/image" Target="../media/image94.png"/><Relationship Id="rId8" Type="http://schemas.openxmlformats.org/officeDocument/2006/relationships/image" Target="../media/image95.png"/><Relationship Id="rId9" Type="http://schemas.openxmlformats.org/officeDocument/2006/relationships/image" Target="../media/image96.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7.png"/><Relationship Id="rId3" Type="http://schemas.openxmlformats.org/officeDocument/2006/relationships/image" Target="../media/image98.png"/><Relationship Id="rId4" Type="http://schemas.openxmlformats.org/officeDocument/2006/relationships/image" Target="../media/image91.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8.png"/><Relationship Id="rId3" Type="http://schemas.openxmlformats.org/officeDocument/2006/relationships/image" Target="../media/image87.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png"/><Relationship Id="rId3" Type="http://schemas.openxmlformats.org/officeDocument/2006/relationships/image" Target="../media/image100.png"/><Relationship Id="rId4" Type="http://schemas.openxmlformats.org/officeDocument/2006/relationships/image" Target="../media/image101.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0.png"/><Relationship Id="rId7" Type="http://schemas.openxmlformats.org/officeDocument/2006/relationships/image" Target="../media/image106.png"/><Relationship Id="rId8" Type="http://schemas.openxmlformats.org/officeDocument/2006/relationships/image" Target="../media/image101.png"/><Relationship Id="rId9" Type="http://schemas.openxmlformats.org/officeDocument/2006/relationships/image" Target="../media/image107.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8.png"/><Relationship Id="rId3" Type="http://schemas.openxmlformats.org/officeDocument/2006/relationships/image" Target="../media/image109.png"/><Relationship Id="rId4" Type="http://schemas.openxmlformats.org/officeDocument/2006/relationships/image" Target="../media/image110.png"/><Relationship Id="rId5" Type="http://schemas.openxmlformats.org/officeDocument/2006/relationships/image" Target="../media/image111.png"/><Relationship Id="rId6" Type="http://schemas.openxmlformats.org/officeDocument/2006/relationships/image" Target="../media/image112.png"/><Relationship Id="rId7" Type="http://schemas.openxmlformats.org/officeDocument/2006/relationships/image" Target="../media/image113.png"/><Relationship Id="rId8" Type="http://schemas.openxmlformats.org/officeDocument/2006/relationships/image" Target="../media/image114.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1.jpeg"/><Relationship Id="rId3" Type="http://schemas.openxmlformats.org/officeDocument/2006/relationships/image" Target="../media/image18.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5.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image" Target="../media/image115.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image" Target="../media/image115.png"/></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5.png"/><Relationship Id="rId3" Type="http://schemas.openxmlformats.org/officeDocument/2006/relationships/image" Target="../media/image2.tif"/></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5.png"/><Relationship Id="rId3" Type="http://schemas.openxmlformats.org/officeDocument/2006/relationships/image" Target="../media/image2.tif"/></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5.png"/><Relationship Id="rId3" Type="http://schemas.openxmlformats.org/officeDocument/2006/relationships/image" Target="../media/image2.tif"/></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5.png"/><Relationship Id="rId3" Type="http://schemas.openxmlformats.org/officeDocument/2006/relationships/image" Target="../media/image2.tif"/></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5.png"/><Relationship Id="rId3" Type="http://schemas.openxmlformats.org/officeDocument/2006/relationships/image" Target="../media/image2.tif"/></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5.png"/><Relationship Id="rId3" Type="http://schemas.openxmlformats.org/officeDocument/2006/relationships/image" Target="../media/image2.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9.pn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 Id="rId3" Type="http://schemas.openxmlformats.org/officeDocument/2006/relationships/image" Target="../media/image3.tif"/></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tif"/></Relationships>

</file>

<file path=ppt/slides/_rels/slide13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4.tif"/><Relationship Id="rId3" Type="http://schemas.openxmlformats.org/officeDocument/2006/relationships/image" Target="../media/image2.tif"/><Relationship Id="rId4" Type="http://schemas.openxmlformats.org/officeDocument/2006/relationships/image" Target="../media/image5.tif"/></Relationships>

</file>

<file path=ppt/slides/_rels/slide13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16.png"/><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s>

</file>

<file path=ppt/slides/_rels/slide13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16.png"/><Relationship Id="rId3" Type="http://schemas.openxmlformats.org/officeDocument/2006/relationships/image" Target="../media/image120.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1.png"/><Relationship Id="rId7" Type="http://schemas.openxmlformats.org/officeDocument/2006/relationships/image" Target="../media/image122.png"/><Relationship Id="rId8" Type="http://schemas.openxmlformats.org/officeDocument/2006/relationships/image" Target="../media/image123.png"/><Relationship Id="rId9" Type="http://schemas.openxmlformats.org/officeDocument/2006/relationships/image" Target="../media/image124.png"/></Relationships>

</file>

<file path=ppt/slides/_rels/slide13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5.png"/><Relationship Id="rId3" Type="http://schemas.openxmlformats.org/officeDocument/2006/relationships/image" Target="../media/image126.png"/></Relationships>

</file>

<file path=ppt/slides/_rels/slide13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7.png"/><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s>

</file>

<file path=ppt/slides/_rels/slide13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tif"/><Relationship Id="rId3" Type="http://schemas.openxmlformats.org/officeDocument/2006/relationships/image" Target="../media/image7.tif"/><Relationship Id="rId4" Type="http://schemas.openxmlformats.org/officeDocument/2006/relationships/image" Target="../media/image131.png"/><Relationship Id="rId5" Type="http://schemas.openxmlformats.org/officeDocument/2006/relationships/image" Target="../media/image132.png"/></Relationships>

</file>

<file path=ppt/slides/_rels/slide13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3.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4.png"/><Relationship Id="rId3" Type="http://schemas.openxmlformats.org/officeDocument/2006/relationships/image" Target="../media/image135.png"/><Relationship Id="rId4" Type="http://schemas.openxmlformats.org/officeDocument/2006/relationships/image" Target="../media/image136.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6.png"/><Relationship Id="rId3" Type="http://schemas.openxmlformats.org/officeDocument/2006/relationships/image" Target="../media/image135.png"/><Relationship Id="rId4" Type="http://schemas.openxmlformats.org/officeDocument/2006/relationships/image" Target="../media/image137.png"/></Relationships>

</file>

<file path=ppt/slides/_rels/slide14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8.png"/><Relationship Id="rId3" Type="http://schemas.openxmlformats.org/officeDocument/2006/relationships/image" Target="../media/image135.png"/><Relationship Id="rId4" Type="http://schemas.openxmlformats.org/officeDocument/2006/relationships/image" Target="../media/image139.png"/></Relationships>

</file>

<file path=ppt/slides/_rels/slide14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40.png"/><Relationship Id="rId3" Type="http://schemas.openxmlformats.org/officeDocument/2006/relationships/image" Target="../media/image141.png"/><Relationship Id="rId4" Type="http://schemas.openxmlformats.org/officeDocument/2006/relationships/image" Target="../media/image135.png"/><Relationship Id="rId5" Type="http://schemas.openxmlformats.org/officeDocument/2006/relationships/image" Target="../media/image142.png"/><Relationship Id="rId6" Type="http://schemas.openxmlformats.org/officeDocument/2006/relationships/image" Target="../media/image143.png"/><Relationship Id="rId7" Type="http://schemas.openxmlformats.org/officeDocument/2006/relationships/image" Target="../media/image144.png"/></Relationships>

</file>

<file path=ppt/slides/_rels/slide14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45.png"/><Relationship Id="rId3" Type="http://schemas.openxmlformats.org/officeDocument/2006/relationships/image" Target="../media/image146.png"/><Relationship Id="rId4" Type="http://schemas.openxmlformats.org/officeDocument/2006/relationships/image" Target="../media/image147.png"/><Relationship Id="rId5" Type="http://schemas.openxmlformats.org/officeDocument/2006/relationships/image" Target="../media/image148.png"/><Relationship Id="rId6" Type="http://schemas.openxmlformats.org/officeDocument/2006/relationships/image" Target="../media/image149.png"/><Relationship Id="rId7" Type="http://schemas.openxmlformats.org/officeDocument/2006/relationships/image" Target="../media/image150.png"/></Relationships>

</file>

<file path=ppt/slides/_rels/slide14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51.png"/><Relationship Id="rId3" Type="http://schemas.openxmlformats.org/officeDocument/2006/relationships/image" Target="../media/image152.png"/><Relationship Id="rId4" Type="http://schemas.openxmlformats.org/officeDocument/2006/relationships/image" Target="../media/image153.png"/><Relationship Id="rId5" Type="http://schemas.openxmlformats.org/officeDocument/2006/relationships/image" Target="../media/image154.png"/><Relationship Id="rId6" Type="http://schemas.openxmlformats.org/officeDocument/2006/relationships/image" Target="../media/image8.tif"/><Relationship Id="rId7" Type="http://schemas.openxmlformats.org/officeDocument/2006/relationships/image" Target="../media/image155.png"/></Relationships>

</file>

<file path=ppt/slides/_rels/slide14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56.png"/><Relationship Id="rId3" Type="http://schemas.openxmlformats.org/officeDocument/2006/relationships/image" Target="../media/image157.png"/><Relationship Id="rId4" Type="http://schemas.openxmlformats.org/officeDocument/2006/relationships/image" Target="../media/image158.png"/><Relationship Id="rId5" Type="http://schemas.openxmlformats.org/officeDocument/2006/relationships/image" Target="../media/image159.png"/><Relationship Id="rId6" Type="http://schemas.openxmlformats.org/officeDocument/2006/relationships/image" Target="../media/image160.png"/><Relationship Id="rId7" Type="http://schemas.openxmlformats.org/officeDocument/2006/relationships/image" Target="../media/image161.png"/></Relationships>

</file>

<file path=ppt/slides/_rels/slide14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6.png"/><Relationship Id="rId3" Type="http://schemas.openxmlformats.org/officeDocument/2006/relationships/image" Target="../media/image162.png"/><Relationship Id="rId4" Type="http://schemas.openxmlformats.org/officeDocument/2006/relationships/image" Target="../media/image163.png"/><Relationship Id="rId5" Type="http://schemas.openxmlformats.org/officeDocument/2006/relationships/image" Target="../media/image164.png"/><Relationship Id="rId6" Type="http://schemas.openxmlformats.org/officeDocument/2006/relationships/image" Target="../media/image165.png"/><Relationship Id="rId7" Type="http://schemas.openxmlformats.org/officeDocument/2006/relationships/image" Target="../media/image166.png"/><Relationship Id="rId8" Type="http://schemas.openxmlformats.org/officeDocument/2006/relationships/image" Target="../media/image167.png"/><Relationship Id="rId9" Type="http://schemas.openxmlformats.org/officeDocument/2006/relationships/image" Target="../media/image168.png"/></Relationships>

</file>

<file path=ppt/slides/_rels/slide14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9.png"/><Relationship Id="rId3" Type="http://schemas.openxmlformats.org/officeDocument/2006/relationships/image" Target="../media/image170.png"/></Relationships>

</file>

<file path=ppt/slides/_rels/slide14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3.jpeg"/><Relationship Id="rId3" Type="http://schemas.openxmlformats.org/officeDocument/2006/relationships/image" Target="../media/image171.png"/><Relationship Id="rId4" Type="http://schemas.openxmlformats.org/officeDocument/2006/relationships/image" Target="../media/image4.jpeg"/><Relationship Id="rId5" Type="http://schemas.openxmlformats.org/officeDocument/2006/relationships/image" Target="../media/image172.png"/><Relationship Id="rId6" Type="http://schemas.openxmlformats.org/officeDocument/2006/relationships/image" Target="../media/image5.jpeg"/><Relationship Id="rId7" Type="http://schemas.openxmlformats.org/officeDocument/2006/relationships/image" Target="../media/image173.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4.png"/><Relationship Id="rId3" Type="http://schemas.openxmlformats.org/officeDocument/2006/relationships/image" Target="../media/image175.png"/><Relationship Id="rId4" Type="http://schemas.openxmlformats.org/officeDocument/2006/relationships/image" Target="../media/image176.png"/><Relationship Id="rId5" Type="http://schemas.openxmlformats.org/officeDocument/2006/relationships/image" Target="../media/image177.png"/></Relationships>

</file>

<file path=ppt/slides/_rels/slide151.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5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8.png"/></Relationships>

</file>

<file path=ppt/slides/_rels/slide15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9.png"/></Relationships>

</file>

<file path=ppt/slides/_rels/slide15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0.png"/></Relationships>

</file>

<file path=ppt/slides/_rels/slide15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1.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2.pn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3.png"/></Relationships>

</file>

<file path=ppt/slides/_rels/slide15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4.pn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6.pn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7.pn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8.pn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9.png"/></Relationships>

</file>

<file path=ppt/slides/_rels/slide16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0.png"/></Relationships>

</file>

<file path=ppt/slides/_rels/slide16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1.png"/></Relationships>

</file>

<file path=ppt/slides/_rels/slide16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2.pn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3.png"/></Relationships>

</file>

<file path=ppt/slides/_rels/slide16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6.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7.jpe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8.jpeg"/></Relationships>

</file>

<file path=ppt/slides/_rels/slide17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jpeg"/></Relationships>

</file>

<file path=ppt/slides/_rels/slide17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0.jpeg"/></Relationships>

</file>

<file path=ppt/slides/_rels/slide17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1.jpeg"/></Relationships>

</file>

<file path=ppt/slides/_rels/slide17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jpeg"/></Relationships>

</file>

<file path=ppt/slides/_rels/slide17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3.jpeg"/></Relationships>

</file>

<file path=ppt/slides/_rels/slide17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4.jpeg"/></Relationships>

</file>

<file path=ppt/slides/_rels/slide177.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5.jpeg"/></Relationships>

</file>

<file path=ppt/slides/_rels/slide17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6.jpeg"/></Relationships>

</file>

<file path=ppt/slides/_rels/slide17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7.jpeg"/></Relationships>

</file>

<file path=ppt/slides/_rels/slide18.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8.jpeg"/></Relationships>

</file>

<file path=ppt/slides/_rels/slide18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jpeg"/></Relationships>

</file>

<file path=ppt/slides/_rels/slide18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jpeg"/></Relationships>

</file>

<file path=ppt/slides/_rels/slide18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1.jpeg"/></Relationships>

</file>

<file path=ppt/slides/_rels/slide184.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94.png"/><Relationship Id="rId5" Type="http://schemas.openxmlformats.org/officeDocument/2006/relationships/image" Target="../media/image195.png"/></Relationships>

</file>

<file path=ppt/slides/_rels/slide185.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96.png"/><Relationship Id="rId3" Type="http://schemas.openxmlformats.org/officeDocument/2006/relationships/image" Target="../media/image197.png"/><Relationship Id="rId4" Type="http://schemas.openxmlformats.org/officeDocument/2006/relationships/image" Target="../media/image9.tif"/><Relationship Id="rId5" Type="http://schemas.openxmlformats.org/officeDocument/2006/relationships/image" Target="../media/image10.tif"/></Relationships>

</file>

<file path=ppt/slides/_rels/slide186.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127.png"/><Relationship Id="rId3" Type="http://schemas.openxmlformats.org/officeDocument/2006/relationships/image" Target="../media/image128.png"/><Relationship Id="rId4" Type="http://schemas.openxmlformats.org/officeDocument/2006/relationships/image" Target="../media/image129.png"/><Relationship Id="rId5" Type="http://schemas.openxmlformats.org/officeDocument/2006/relationships/image" Target="../media/image130.png"/></Relationships>

</file>

<file path=ppt/slides/_rels/slide187.xml.rels><?xml version="1.0" encoding="UTF-8"?>
<Relationships xmlns="http://schemas.openxmlformats.org/package/2006/relationships"><Relationship Id="rId1" Type="http://schemas.openxmlformats.org/officeDocument/2006/relationships/slideLayout" Target="../slideLayouts/slideLayout22.xml"/></Relationships>

</file>

<file path=ppt/slides/_rels/slide188.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18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98.png"/><Relationship Id="rId3" Type="http://schemas.openxmlformats.org/officeDocument/2006/relationships/image" Target="../media/image199.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image" Target="../media/image19.png"/><Relationship Id="rId3" Type="http://schemas.openxmlformats.org/officeDocument/2006/relationships/image" Target="../media/image20.png"/><Relationship Id="rId4" Type="http://schemas.openxmlformats.org/officeDocument/2006/relationships/image" Target="../media/image21.pn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0.png"/><Relationship Id="rId3" Type="http://schemas.openxmlformats.org/officeDocument/2006/relationships/image" Target="../media/image201.png"/><Relationship Id="rId4" Type="http://schemas.openxmlformats.org/officeDocument/2006/relationships/image" Target="../media/image202.png"/><Relationship Id="rId5" Type="http://schemas.openxmlformats.org/officeDocument/2006/relationships/image" Target="../media/image203.png"/><Relationship Id="rId6" Type="http://schemas.openxmlformats.org/officeDocument/2006/relationships/image" Target="../media/image204.png"/></Relationships>

</file>

<file path=ppt/slides/_rels/slide191.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0.png"/><Relationship Id="rId3" Type="http://schemas.openxmlformats.org/officeDocument/2006/relationships/image" Target="../media/image204.png"/><Relationship Id="rId4" Type="http://schemas.openxmlformats.org/officeDocument/2006/relationships/image" Target="../media/image203.png"/></Relationships>

</file>

<file path=ppt/slides/_rels/slide19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5.png"/><Relationship Id="rId3" Type="http://schemas.openxmlformats.org/officeDocument/2006/relationships/image" Target="../media/image200.png"/></Relationships>

</file>

<file path=ppt/slides/_rels/slide193.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206.png"/></Relationships>

</file>

<file path=ppt/slides/_rels/slide194.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7.png"/></Relationships>

</file>

<file path=ppt/slides/_rels/slide19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07.png"/><Relationship Id="rId3" Type="http://schemas.openxmlformats.org/officeDocument/2006/relationships/image" Target="../media/image206.png"/><Relationship Id="rId4" Type="http://schemas.openxmlformats.org/officeDocument/2006/relationships/image" Target="../media/image208.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3.png"/><Relationship Id="rId3" Type="http://schemas.openxmlformats.org/officeDocument/2006/relationships/image" Target="../media/image4.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2.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5.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3.png"/><Relationship Id="rId3" Type="http://schemas.openxmlformats.org/officeDocument/2006/relationships/image" Target="../media/image24.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6.png"/><Relationship Id="rId3" Type="http://schemas.openxmlformats.org/officeDocument/2006/relationships/image" Target="../media/image7.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image" Target="../media/image17.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 Id="rId3" Type="http://schemas.openxmlformats.org/officeDocument/2006/relationships/image" Target="../media/image17.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25.png"/></Relationships>

</file>

<file path=ppt/slides/_rels/slide43.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 Id="rId3" Type="http://schemas.openxmlformats.org/officeDocument/2006/relationships/image" Target="../media/image26.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 Id="rId3" Type="http://schemas.openxmlformats.org/officeDocument/2006/relationships/image" Target="../media/image26.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 Id="rId3" Type="http://schemas.openxmlformats.org/officeDocument/2006/relationships/image" Target="../media/image26.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 Id="rId3" Type="http://schemas.openxmlformats.org/officeDocument/2006/relationships/image" Target="../media/image26.png"/><Relationship Id="rId4" Type="http://schemas.openxmlformats.org/officeDocument/2006/relationships/image" Target="../media/image27.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s>

</file>

<file path=ppt/slides/_rels/slide50.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 Id="rId3" Type="http://schemas.openxmlformats.org/officeDocument/2006/relationships/image" Target="../media/image26.png"/><Relationship Id="rId4" Type="http://schemas.openxmlformats.org/officeDocument/2006/relationships/image" Target="../media/image27.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5.png"/><Relationship Id="rId3" Type="http://schemas.openxmlformats.org/officeDocument/2006/relationships/image" Target="../media/image17.png"/><Relationship Id="rId4" Type="http://schemas.openxmlformats.org/officeDocument/2006/relationships/image" Target="../media/image28.png"/><Relationship Id="rId5" Type="http://schemas.openxmlformats.org/officeDocument/2006/relationships/image" Target="../media/image29.png"/></Relationships>

</file>

<file path=ppt/slides/_rels/slide52.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53.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27.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0.png"/></Relationships>

</file>

<file path=ppt/slides/_rels/slide60.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6.png"/><Relationship Id="rId3" Type="http://schemas.openxmlformats.org/officeDocument/2006/relationships/image" Target="../media/image37.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38.png"/><Relationship Id="rId3" Type="http://schemas.openxmlformats.org/officeDocument/2006/relationships/image" Target="../media/image35.png"/><Relationship Id="rId4" Type="http://schemas.openxmlformats.org/officeDocument/2006/relationships/image" Target="../media/image39.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0.png"/><Relationship Id="rId3" Type="http://schemas.openxmlformats.org/officeDocument/2006/relationships/image" Target="../media/image35.png"/><Relationship Id="rId4" Type="http://schemas.openxmlformats.org/officeDocument/2006/relationships/image" Target="../media/image41.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2.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3.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44.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5.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5.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6.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s>

</file>

<file path=ppt/slides/_rels/slide70.xml.rels><?xml version="1.0" encoding="UTF-8"?>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7.png"/><Relationship Id="rId3" Type="http://schemas.openxmlformats.org/officeDocument/2006/relationships/image" Target="../media/image48.png"/><Relationship Id="rId4" Type="http://schemas.openxmlformats.org/officeDocument/2006/relationships/image" Target="../media/image49.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0.png"/><Relationship Id="rId3" Type="http://schemas.openxmlformats.org/officeDocument/2006/relationships/image" Target="../media/image9.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png"/><Relationship Id="rId3" Type="http://schemas.openxmlformats.org/officeDocument/2006/relationships/image" Target="../media/image9.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51.png"/><Relationship Id="rId5" Type="http://schemas.openxmlformats.org/officeDocument/2006/relationships/image" Target="../media/image52.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5.png"/><Relationship Id="rId3" Type="http://schemas.openxmlformats.org/officeDocument/2006/relationships/image" Target="../media/image9.png"/><Relationship Id="rId4" Type="http://schemas.openxmlformats.org/officeDocument/2006/relationships/image" Target="../media/image53.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9.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4.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55.png"/><Relationship Id="rId3" Type="http://schemas.openxmlformats.org/officeDocument/2006/relationships/image" Target="../media/image56.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image" Target="../media/image57.png"/><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60.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8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22.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1.png"/><Relationship Id="rId3" Type="http://schemas.openxmlformats.org/officeDocument/2006/relationships/image" Target="../media/image36.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61.png"/><Relationship Id="rId3" Type="http://schemas.openxmlformats.org/officeDocument/2006/relationships/image" Target="../media/image36.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png"/><Relationship Id="rId3" Type="http://schemas.openxmlformats.org/officeDocument/2006/relationships/image" Target="../media/image62.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png"/><Relationship Id="rId3" Type="http://schemas.openxmlformats.org/officeDocument/2006/relationships/image" Target="../media/image63.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png"/><Relationship Id="rId3" Type="http://schemas.openxmlformats.org/officeDocument/2006/relationships/image" Target="../media/image64.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png"/><Relationship Id="rId3" Type="http://schemas.openxmlformats.org/officeDocument/2006/relationships/image" Target="../media/image65.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6.png"/><Relationship Id="rId3" Type="http://schemas.openxmlformats.org/officeDocument/2006/relationships/image" Target="../media/image37.png"/></Relationships>

</file>

<file path=ppt/slides/_rels/slide8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0.png"/><Relationship Id="rId3" Type="http://schemas.openxmlformats.org/officeDocument/2006/relationships/image" Target="../media/image31.png"/><Relationship Id="rId4" Type="http://schemas.openxmlformats.org/officeDocument/2006/relationships/image" Target="../media/image32.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92.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11.png"/><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s>

</file>

<file path=ppt/slides/_rels/slide93.xml.rels><?xml version="1.0" encoding="UTF-8"?>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image" Target="../media/image1.jpeg"/><Relationship Id="rId3" Type="http://schemas.openxmlformats.org/officeDocument/2006/relationships/image" Target="../media/image18.png"/></Relationships>

</file>

<file path=ppt/slides/_rels/slide94.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3.png"/><Relationship Id="rId3" Type="http://schemas.openxmlformats.org/officeDocument/2006/relationships/image" Target="../media/image34.png"/><Relationship Id="rId4" Type="http://schemas.openxmlformats.org/officeDocument/2006/relationships/image" Target="../media/image35.png"/></Relationships>

</file>

<file path=ppt/slides/_rels/slide95.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38.png"/><Relationship Id="rId3" Type="http://schemas.openxmlformats.org/officeDocument/2006/relationships/image" Target="../media/image35.png"/><Relationship Id="rId4" Type="http://schemas.openxmlformats.org/officeDocument/2006/relationships/image" Target="../media/image39.png"/></Relationships>

</file>

<file path=ppt/slides/_rels/slide96.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0.png"/><Relationship Id="rId3" Type="http://schemas.openxmlformats.org/officeDocument/2006/relationships/image" Target="../media/image35.png"/><Relationship Id="rId4" Type="http://schemas.openxmlformats.org/officeDocument/2006/relationships/image" Target="../media/image41.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6.png"/><Relationship Id="rId3" Type="http://schemas.openxmlformats.org/officeDocument/2006/relationships/image" Target="../media/image67.png"/><Relationship Id="rId4" Type="http://schemas.openxmlformats.org/officeDocument/2006/relationships/image" Target="../media/image68.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69.png"/><Relationship Id="rId3" Type="http://schemas.openxmlformats.org/officeDocument/2006/relationships/image" Target="../media/image70.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71.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5" name="Lecture 4"/>
          <p:cNvSpPr txBox="1"/>
          <p:nvPr>
            <p:ph type="ctrTitle"/>
          </p:nvPr>
        </p:nvSpPr>
        <p:spPr>
          <a:prstGeom prst="rect">
            <a:avLst/>
          </a:prstGeom>
        </p:spPr>
        <p:txBody>
          <a:bodyPr/>
          <a:lstStyle>
            <a:lvl1pPr algn="l"/>
          </a:lstStyle>
          <a:p>
            <a:pPr/>
            <a:r>
              <a:t>Lecture 4</a:t>
            </a:r>
          </a:p>
        </p:txBody>
      </p:sp>
      <p:sp>
        <p:nvSpPr>
          <p:cNvPr id="266" name="Signal Processing"/>
          <p:cNvSpPr txBox="1"/>
          <p:nvPr>
            <p:ph type="body" idx="21"/>
          </p:nvPr>
        </p:nvSpPr>
        <p:spPr>
          <a:xfrm>
            <a:off x="3218750" y="5275205"/>
            <a:ext cx="17946500" cy="1787541"/>
          </a:xfrm>
          <a:prstGeom prst="rect">
            <a:avLst/>
          </a:prstGeom>
          <a:effectLst>
            <a:outerShdw sx="100000" sy="100000" kx="0" ky="0" algn="b" rotWithShape="0" blurRad="673100" dist="0" dir="5400000">
              <a:srgbClr val="FFFFFF"/>
            </a:outerShdw>
          </a:effectLst>
        </p:spPr>
        <p:txBody>
          <a:bodyPr/>
          <a:lstStyle>
            <a:lvl1pPr algn="l"/>
          </a:lstStyle>
          <a:p>
            <a:pPr/>
            <a:r>
              <a:t>Signal Processing</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 name="Quiz: what operation is linear?"/>
          <p:cNvSpPr txBox="1"/>
          <p:nvPr>
            <p:ph type="title"/>
          </p:nvPr>
        </p:nvSpPr>
        <p:spPr>
          <a:prstGeom prst="rect">
            <a:avLst/>
          </a:prstGeom>
        </p:spPr>
        <p:txBody>
          <a:bodyPr/>
          <a:lstStyle/>
          <a:p>
            <a:pPr/>
            <a:r>
              <a:t>Quiz: what operation is linear?</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52" name="Title 1"/>
          <p:cNvSpPr txBox="1"/>
          <p:nvPr>
            <p:ph type="title"/>
          </p:nvPr>
        </p:nvSpPr>
        <p:spPr>
          <a:prstGeom prst="rect">
            <a:avLst/>
          </a:prstGeom>
        </p:spPr>
        <p:txBody>
          <a:bodyPr/>
          <a:lstStyle/>
          <a:p>
            <a:pPr/>
            <a:r>
              <a:t>“naturally” occurring filters</a:t>
            </a:r>
          </a:p>
        </p:txBody>
      </p:sp>
      <p:pic>
        <p:nvPicPr>
          <p:cNvPr id="2053" name="Picture 3" descr="Picture 3"/>
          <p:cNvPicPr>
            <a:picLocks noChangeAspect="1"/>
          </p:cNvPicPr>
          <p:nvPr/>
        </p:nvPicPr>
        <p:blipFill>
          <a:blip r:embed="rId2">
            <a:extLst/>
          </a:blip>
          <a:srcRect l="0" t="0" r="40945" b="0"/>
          <a:stretch>
            <a:fillRect/>
          </a:stretch>
        </p:blipFill>
        <p:spPr>
          <a:xfrm>
            <a:off x="3048000" y="3261245"/>
            <a:ext cx="10823437" cy="7135784"/>
          </a:xfrm>
          <a:prstGeom prst="rect">
            <a:avLst/>
          </a:prstGeom>
          <a:ln w="12700">
            <a:miter lim="400000"/>
          </a:ln>
        </p:spPr>
      </p:pic>
      <p:pic>
        <p:nvPicPr>
          <p:cNvPr id="2054" name="Picture 4" descr="Picture 4"/>
          <p:cNvPicPr>
            <a:picLocks noChangeAspect="1"/>
          </p:cNvPicPr>
          <p:nvPr/>
        </p:nvPicPr>
        <p:blipFill>
          <a:blip r:embed="rId2">
            <a:extLst/>
          </a:blip>
          <a:srcRect l="58898" t="0" r="0" b="0"/>
          <a:stretch>
            <a:fillRect/>
          </a:stretch>
        </p:blipFill>
        <p:spPr>
          <a:xfrm>
            <a:off x="13842573" y="3277439"/>
            <a:ext cx="7533119" cy="7135784"/>
          </a:xfrm>
          <a:prstGeom prst="rect">
            <a:avLst/>
          </a:prstGeom>
          <a:ln w="12700">
            <a:miter lim="400000"/>
          </a:ln>
        </p:spPr>
      </p:pic>
      <p:sp>
        <p:nvSpPr>
          <p:cNvPr id="2055" name="Motion blur"/>
          <p:cNvSpPr txBox="1"/>
          <p:nvPr/>
        </p:nvSpPr>
        <p:spPr>
          <a:xfrm>
            <a:off x="16698874" y="10408341"/>
            <a:ext cx="219494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Motion blur</a:t>
            </a:r>
          </a:p>
        </p:txBody>
      </p:sp>
      <p:sp>
        <p:nvSpPr>
          <p:cNvPr id="2056" name="Input image"/>
          <p:cNvSpPr txBox="1"/>
          <p:nvPr/>
        </p:nvSpPr>
        <p:spPr>
          <a:xfrm>
            <a:off x="5812286" y="10408341"/>
            <a:ext cx="226504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2057" name="Square"/>
          <p:cNvSpPr/>
          <p:nvPr/>
        </p:nvSpPr>
        <p:spPr>
          <a:xfrm>
            <a:off x="10503821" y="7245608"/>
            <a:ext cx="3376357" cy="3377672"/>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058" name="When we take a picture from a moving car, the resulting picture can be affected by motion blur"/>
          <p:cNvSpPr txBox="1"/>
          <p:nvPr/>
        </p:nvSpPr>
        <p:spPr>
          <a:xfrm>
            <a:off x="3879432" y="2528323"/>
            <a:ext cx="1723948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When we take a picture from a moving car, the resulting picture can be affected by motion blur</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60" name="Title 1"/>
          <p:cNvSpPr txBox="1"/>
          <p:nvPr>
            <p:ph type="title"/>
          </p:nvPr>
        </p:nvSpPr>
        <p:spPr>
          <a:prstGeom prst="rect">
            <a:avLst/>
          </a:prstGeom>
        </p:spPr>
        <p:txBody>
          <a:bodyPr/>
          <a:lstStyle/>
          <a:p>
            <a:pPr/>
            <a:r>
              <a:t>“naturally” occurring filters</a:t>
            </a:r>
          </a:p>
        </p:txBody>
      </p:sp>
      <p:pic>
        <p:nvPicPr>
          <p:cNvPr id="2061" name="Picture 3" descr="Picture 3"/>
          <p:cNvPicPr>
            <a:picLocks noChangeAspect="1"/>
          </p:cNvPicPr>
          <p:nvPr/>
        </p:nvPicPr>
        <p:blipFill>
          <a:blip r:embed="rId2">
            <a:extLst/>
          </a:blip>
          <a:srcRect l="0" t="0" r="40945" b="0"/>
          <a:stretch>
            <a:fillRect/>
          </a:stretch>
        </p:blipFill>
        <p:spPr>
          <a:xfrm>
            <a:off x="3048000" y="3261245"/>
            <a:ext cx="10823437" cy="7135784"/>
          </a:xfrm>
          <a:prstGeom prst="rect">
            <a:avLst/>
          </a:prstGeom>
          <a:ln w="12700">
            <a:miter lim="400000"/>
          </a:ln>
        </p:spPr>
      </p:pic>
      <p:pic>
        <p:nvPicPr>
          <p:cNvPr id="2062" name="Picture 4" descr="Picture 4"/>
          <p:cNvPicPr>
            <a:picLocks noChangeAspect="1"/>
          </p:cNvPicPr>
          <p:nvPr/>
        </p:nvPicPr>
        <p:blipFill>
          <a:blip r:embed="rId2">
            <a:extLst/>
          </a:blip>
          <a:srcRect l="58898" t="0" r="0" b="0"/>
          <a:stretch>
            <a:fillRect/>
          </a:stretch>
        </p:blipFill>
        <p:spPr>
          <a:xfrm>
            <a:off x="13842573" y="3277439"/>
            <a:ext cx="7533119" cy="7135784"/>
          </a:xfrm>
          <a:prstGeom prst="rect">
            <a:avLst/>
          </a:prstGeom>
          <a:ln w="12700">
            <a:miter lim="400000"/>
          </a:ln>
        </p:spPr>
      </p:pic>
      <p:sp>
        <p:nvSpPr>
          <p:cNvPr id="2063" name="Convolution output"/>
          <p:cNvSpPr txBox="1"/>
          <p:nvPr/>
        </p:nvSpPr>
        <p:spPr>
          <a:xfrm>
            <a:off x="15999739" y="10408341"/>
            <a:ext cx="3593212"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output</a:t>
            </a:r>
          </a:p>
        </p:txBody>
      </p:sp>
      <p:sp>
        <p:nvSpPr>
          <p:cNvPr id="2064" name="Input image"/>
          <p:cNvSpPr txBox="1"/>
          <p:nvPr/>
        </p:nvSpPr>
        <p:spPr>
          <a:xfrm>
            <a:off x="5812286" y="10408341"/>
            <a:ext cx="226504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2065" name="Convolution weights"/>
          <p:cNvSpPr txBox="1"/>
          <p:nvPr/>
        </p:nvSpPr>
        <p:spPr>
          <a:xfrm>
            <a:off x="10407023" y="10408341"/>
            <a:ext cx="3832099"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weights</a:t>
            </a:r>
          </a:p>
        </p:txBody>
      </p:sp>
      <p:sp>
        <p:nvSpPr>
          <p:cNvPr id="2066" name="When we take a picture from a moving car, the resulting picture can be affected by motion blur"/>
          <p:cNvSpPr txBox="1"/>
          <p:nvPr/>
        </p:nvSpPr>
        <p:spPr>
          <a:xfrm>
            <a:off x="3879432" y="2528323"/>
            <a:ext cx="1723948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When we take a picture from a moving car, the resulting picture can be affected by motion blur</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68" name="Title 1"/>
          <p:cNvSpPr txBox="1"/>
          <p:nvPr>
            <p:ph type="title"/>
          </p:nvPr>
        </p:nvSpPr>
        <p:spPr>
          <a:prstGeom prst="rect">
            <a:avLst/>
          </a:prstGeom>
        </p:spPr>
        <p:txBody>
          <a:bodyPr/>
          <a:lstStyle/>
          <a:p>
            <a:pPr/>
            <a:r>
              <a:t>Why the impulse is so important</a:t>
            </a:r>
          </a:p>
        </p:txBody>
      </p:sp>
      <p:sp>
        <p:nvSpPr>
          <p:cNvPr id="2069" name="Slide Number Placeholder 3"/>
          <p:cNvSpPr txBox="1"/>
          <p:nvPr>
            <p:ph type="sldNum" sz="quarter" idx="2"/>
          </p:nvPr>
        </p:nvSpPr>
        <p:spPr>
          <a:xfrm>
            <a:off x="18103792" y="12808585"/>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70" name="Picture 5" descr="Picture 5"/>
          <p:cNvPicPr>
            <a:picLocks noChangeAspect="1"/>
          </p:cNvPicPr>
          <p:nvPr/>
        </p:nvPicPr>
        <p:blipFill>
          <a:blip r:embed="rId2">
            <a:extLst/>
          </a:blip>
          <a:stretch>
            <a:fillRect/>
          </a:stretch>
        </p:blipFill>
        <p:spPr>
          <a:xfrm>
            <a:off x="4368800" y="1761740"/>
            <a:ext cx="15646400" cy="11734801"/>
          </a:xfrm>
          <a:prstGeom prst="rect">
            <a:avLst/>
          </a:prstGeom>
          <a:ln w="12700">
            <a:miter lim="400000"/>
          </a:ln>
        </p:spPr>
      </p:pic>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72" name="Title 1"/>
          <p:cNvSpPr txBox="1"/>
          <p:nvPr>
            <p:ph type="title"/>
          </p:nvPr>
        </p:nvSpPr>
        <p:spPr>
          <a:prstGeom prst="rect">
            <a:avLst/>
          </a:prstGeom>
        </p:spPr>
        <p:txBody>
          <a:bodyPr/>
          <a:lstStyle/>
          <a:p>
            <a:pPr/>
            <a:r>
              <a:t>Why the impulse is so important</a:t>
            </a:r>
          </a:p>
        </p:txBody>
      </p:sp>
      <p:sp>
        <p:nvSpPr>
          <p:cNvPr id="2073" name="Slide Number Placeholder 3"/>
          <p:cNvSpPr txBox="1"/>
          <p:nvPr>
            <p:ph type="sldNum" sz="quarter" idx="2"/>
          </p:nvPr>
        </p:nvSpPr>
        <p:spPr>
          <a:xfrm>
            <a:off x="18103792" y="12808585"/>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74" name="Picture 5" descr="Picture 5"/>
          <p:cNvPicPr>
            <a:picLocks noChangeAspect="1"/>
          </p:cNvPicPr>
          <p:nvPr/>
        </p:nvPicPr>
        <p:blipFill>
          <a:blip r:embed="rId2">
            <a:extLst/>
          </a:blip>
          <a:stretch>
            <a:fillRect/>
          </a:stretch>
        </p:blipFill>
        <p:spPr>
          <a:xfrm>
            <a:off x="-2607889" y="-8247510"/>
            <a:ext cx="52332243" cy="39249180"/>
          </a:xfrm>
          <a:prstGeom prst="rect">
            <a:avLst/>
          </a:prstGeom>
          <a:ln w="12700">
            <a:miter lim="400000"/>
          </a:ln>
        </p:spPr>
      </p:pic>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76" name="Title 1"/>
          <p:cNvSpPr txBox="1"/>
          <p:nvPr>
            <p:ph type="title"/>
          </p:nvPr>
        </p:nvSpPr>
        <p:spPr>
          <a:prstGeom prst="rect">
            <a:avLst/>
          </a:prstGeom>
        </p:spPr>
        <p:txBody>
          <a:bodyPr/>
          <a:lstStyle/>
          <a:p>
            <a:pPr/>
            <a:r>
              <a:t>Examples</a:t>
            </a:r>
          </a:p>
        </p:txBody>
      </p:sp>
      <p:pic>
        <p:nvPicPr>
          <p:cNvPr id="2077" name="Picture 4" descr="Picture 4"/>
          <p:cNvPicPr>
            <a:picLocks noChangeAspect="1"/>
          </p:cNvPicPr>
          <p:nvPr/>
        </p:nvPicPr>
        <p:blipFill>
          <a:blip r:embed="rId2">
            <a:extLst/>
          </a:blip>
          <a:srcRect l="0" t="0" r="35487" b="0"/>
          <a:stretch>
            <a:fillRect/>
          </a:stretch>
        </p:blipFill>
        <p:spPr>
          <a:xfrm>
            <a:off x="4406900" y="4038600"/>
            <a:ext cx="10044779" cy="5638800"/>
          </a:xfrm>
          <a:prstGeom prst="rect">
            <a:avLst/>
          </a:prstGeom>
          <a:ln w="12700">
            <a:miter lim="400000"/>
          </a:ln>
        </p:spPr>
      </p:pic>
      <p:pic>
        <p:nvPicPr>
          <p:cNvPr id="2078" name="Picture 5" descr="Picture 5"/>
          <p:cNvPicPr>
            <a:picLocks noChangeAspect="1"/>
          </p:cNvPicPr>
          <p:nvPr/>
        </p:nvPicPr>
        <p:blipFill>
          <a:blip r:embed="rId2">
            <a:extLst/>
          </a:blip>
          <a:srcRect l="64386" t="0" r="0" b="0"/>
          <a:stretch>
            <a:fillRect/>
          </a:stretch>
        </p:blipFill>
        <p:spPr>
          <a:xfrm>
            <a:off x="14633098" y="4084239"/>
            <a:ext cx="5545131" cy="5638801"/>
          </a:xfrm>
          <a:prstGeom prst="rect">
            <a:avLst/>
          </a:prstGeom>
          <a:ln w="12700">
            <a:miter lim="400000"/>
          </a:ln>
        </p:spPr>
      </p:pic>
      <p:sp>
        <p:nvSpPr>
          <p:cNvPr id="2079" name="The impulse signal"/>
          <p:cNvSpPr txBox="1"/>
          <p:nvPr/>
        </p:nvSpPr>
        <p:spPr>
          <a:xfrm>
            <a:off x="9809043" y="10405852"/>
            <a:ext cx="5184345"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The impulse signal</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78" grpId="1"/>
    </p:bldLst>
  </p:timing>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81" name="Title 1"/>
          <p:cNvSpPr txBox="1"/>
          <p:nvPr>
            <p:ph type="title"/>
          </p:nvPr>
        </p:nvSpPr>
        <p:spPr>
          <a:prstGeom prst="rect">
            <a:avLst/>
          </a:prstGeom>
        </p:spPr>
        <p:txBody>
          <a:bodyPr/>
          <a:lstStyle/>
          <a:p>
            <a:pPr/>
            <a:r>
              <a:t>Examples</a:t>
            </a:r>
          </a:p>
        </p:txBody>
      </p:sp>
      <p:grpSp>
        <p:nvGrpSpPr>
          <p:cNvPr id="2087" name="Group 12"/>
          <p:cNvGrpSpPr/>
          <p:nvPr/>
        </p:nvGrpSpPr>
        <p:grpSpPr>
          <a:xfrm>
            <a:off x="12192000" y="3200400"/>
            <a:ext cx="7785101" cy="8018284"/>
            <a:chOff x="0" y="0"/>
            <a:chExt cx="7785099" cy="8018283"/>
          </a:xfrm>
        </p:grpSpPr>
        <p:pic>
          <p:nvPicPr>
            <p:cNvPr id="2082" name="Picture 5" descr="Picture 5"/>
            <p:cNvPicPr>
              <a:picLocks noChangeAspect="1"/>
            </p:cNvPicPr>
            <p:nvPr/>
          </p:nvPicPr>
          <p:blipFill>
            <a:blip r:embed="rId2">
              <a:extLst/>
            </a:blip>
            <a:srcRect l="64679" t="0" r="0" b="0"/>
            <a:stretch>
              <a:fillRect/>
            </a:stretch>
          </p:blipFill>
          <p:spPr>
            <a:xfrm>
              <a:off x="2285595" y="914399"/>
              <a:ext cx="5499505" cy="5486401"/>
            </a:xfrm>
            <a:prstGeom prst="rect">
              <a:avLst/>
            </a:prstGeom>
            <a:ln w="12700" cap="flat">
              <a:noFill/>
              <a:miter lim="400000"/>
            </a:ln>
            <a:effectLst/>
          </p:spPr>
        </p:pic>
        <p:sp>
          <p:nvSpPr>
            <p:cNvPr id="2083" name="Straight Arrow Connector 6"/>
            <p:cNvSpPr/>
            <p:nvPr/>
          </p:nvSpPr>
          <p:spPr>
            <a:xfrm>
              <a:off x="5273336" y="803275"/>
              <a:ext cx="482601" cy="3173"/>
            </a:xfrm>
            <a:prstGeom prst="line">
              <a:avLst/>
            </a:prstGeom>
            <a:noFill/>
            <a:ln w="50800" cap="flat">
              <a:solidFill>
                <a:srgbClr val="00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084" name="TextBox 18"/>
            <p:cNvSpPr txBox="1"/>
            <p:nvPr/>
          </p:nvSpPr>
          <p:spPr>
            <a:xfrm>
              <a:off x="4618535" y="0"/>
              <a:ext cx="1745775" cy="7013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Arial"/>
                  <a:ea typeface="Arial"/>
                  <a:cs typeface="Arial"/>
                  <a:sym typeface="Arial"/>
                </a:defRPr>
              </a:lvl1pPr>
            </a:lstStyle>
            <a:p>
              <a:pPr/>
              <a:r>
                <a:t>2 pixels</a:t>
              </a:r>
            </a:p>
          </p:txBody>
        </p:sp>
        <p:sp>
          <p:nvSpPr>
            <p:cNvPr id="2085" name="TextBox 8"/>
            <p:cNvSpPr txBox="1"/>
            <p:nvPr/>
          </p:nvSpPr>
          <p:spPr>
            <a:xfrm>
              <a:off x="0" y="7162799"/>
              <a:ext cx="5240259"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(using zero padding)</a:t>
              </a:r>
            </a:p>
          </p:txBody>
        </p:sp>
        <p:sp>
          <p:nvSpPr>
            <p:cNvPr id="2086" name="Straight Arrow Connector 10"/>
            <p:cNvSpPr/>
            <p:nvPr/>
          </p:nvSpPr>
          <p:spPr>
            <a:xfrm flipV="1">
              <a:off x="2436811" y="6553201"/>
              <a:ext cx="3177" cy="609599"/>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pic>
        <p:nvPicPr>
          <p:cNvPr id="2088" name="Picture 11" descr="Picture 11"/>
          <p:cNvPicPr>
            <a:picLocks noChangeAspect="1"/>
          </p:cNvPicPr>
          <p:nvPr/>
        </p:nvPicPr>
        <p:blipFill>
          <a:blip r:embed="rId2">
            <a:extLst/>
          </a:blip>
          <a:srcRect l="0" t="0" r="35447" b="0"/>
          <a:stretch>
            <a:fillRect/>
          </a:stretch>
        </p:blipFill>
        <p:spPr>
          <a:xfrm>
            <a:off x="4219257" y="4186356"/>
            <a:ext cx="10050987" cy="54864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87" grpId="1"/>
    </p:bldLst>
  </p:timing>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90" name="Title 1"/>
          <p:cNvSpPr txBox="1"/>
          <p:nvPr>
            <p:ph type="title"/>
          </p:nvPr>
        </p:nvSpPr>
        <p:spPr>
          <a:prstGeom prst="rect">
            <a:avLst/>
          </a:prstGeom>
        </p:spPr>
        <p:txBody>
          <a:bodyPr/>
          <a:lstStyle/>
          <a:p>
            <a:pPr/>
            <a:r>
              <a:t>Examples</a:t>
            </a:r>
          </a:p>
        </p:txBody>
      </p:sp>
      <p:pic>
        <p:nvPicPr>
          <p:cNvPr id="2091" name="Picture 9" descr="Picture 9"/>
          <p:cNvPicPr>
            <a:picLocks noChangeAspect="1"/>
          </p:cNvPicPr>
          <p:nvPr/>
        </p:nvPicPr>
        <p:blipFill>
          <a:blip r:embed="rId2">
            <a:extLst/>
          </a:blip>
          <a:srcRect l="0" t="0" r="35224" b="0"/>
          <a:stretch>
            <a:fillRect/>
          </a:stretch>
        </p:blipFill>
        <p:spPr>
          <a:xfrm>
            <a:off x="4457700" y="4127500"/>
            <a:ext cx="10019896" cy="5461000"/>
          </a:xfrm>
          <a:prstGeom prst="rect">
            <a:avLst/>
          </a:prstGeom>
          <a:ln w="12700">
            <a:miter lim="400000"/>
          </a:ln>
        </p:spPr>
      </p:pic>
      <p:pic>
        <p:nvPicPr>
          <p:cNvPr id="2092" name="Picture 11" descr="Picture 11"/>
          <p:cNvPicPr>
            <a:picLocks noChangeAspect="1"/>
          </p:cNvPicPr>
          <p:nvPr/>
        </p:nvPicPr>
        <p:blipFill>
          <a:blip r:embed="rId2">
            <a:extLst/>
          </a:blip>
          <a:srcRect l="64816" t="0" r="0" b="0"/>
          <a:stretch>
            <a:fillRect/>
          </a:stretch>
        </p:blipFill>
        <p:spPr>
          <a:xfrm>
            <a:off x="14581260" y="4147223"/>
            <a:ext cx="5442497" cy="5461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92" grpId="1"/>
    </p:bldLst>
  </p:timing>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94" name="Title 1"/>
          <p:cNvSpPr txBox="1"/>
          <p:nvPr>
            <p:ph type="title"/>
          </p:nvPr>
        </p:nvSpPr>
        <p:spPr>
          <a:prstGeom prst="rect">
            <a:avLst/>
          </a:prstGeom>
        </p:spPr>
        <p:txBody>
          <a:bodyPr/>
          <a:lstStyle/>
          <a:p>
            <a:pPr/>
            <a:r>
              <a:t>Examples</a:t>
            </a:r>
          </a:p>
        </p:txBody>
      </p:sp>
      <p:pic>
        <p:nvPicPr>
          <p:cNvPr id="2095" name="Picture 4" descr="Picture 4"/>
          <p:cNvPicPr>
            <a:picLocks noChangeAspect="1"/>
          </p:cNvPicPr>
          <p:nvPr/>
        </p:nvPicPr>
        <p:blipFill>
          <a:blip r:embed="rId2">
            <a:extLst/>
          </a:blip>
          <a:stretch>
            <a:fillRect/>
          </a:stretch>
        </p:blipFill>
        <p:spPr>
          <a:xfrm>
            <a:off x="4406900" y="4089400"/>
            <a:ext cx="15570200" cy="55372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97" name="Title 1"/>
          <p:cNvSpPr txBox="1"/>
          <p:nvPr>
            <p:ph type="title"/>
          </p:nvPr>
        </p:nvSpPr>
        <p:spPr>
          <a:prstGeom prst="rect">
            <a:avLst/>
          </a:prstGeom>
        </p:spPr>
        <p:txBody>
          <a:bodyPr/>
          <a:lstStyle/>
          <a:p>
            <a:pPr/>
            <a:r>
              <a:t>Handling boundaries</a:t>
            </a:r>
          </a:p>
        </p:txBody>
      </p:sp>
      <p:sp>
        <p:nvSpPr>
          <p:cNvPr id="2098"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99" name="Picture 4" descr="Picture 4"/>
          <p:cNvPicPr>
            <a:picLocks noChangeAspect="1"/>
          </p:cNvPicPr>
          <p:nvPr/>
        </p:nvPicPr>
        <p:blipFill>
          <a:blip r:embed="rId2">
            <a:extLst/>
          </a:blip>
          <a:stretch>
            <a:fillRect/>
          </a:stretch>
        </p:blipFill>
        <p:spPr>
          <a:xfrm>
            <a:off x="9296400" y="4114800"/>
            <a:ext cx="6096000" cy="597877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01" name="Title 1"/>
          <p:cNvSpPr txBox="1"/>
          <p:nvPr>
            <p:ph type="title"/>
          </p:nvPr>
        </p:nvSpPr>
        <p:spPr>
          <a:prstGeom prst="rect">
            <a:avLst/>
          </a:prstGeom>
        </p:spPr>
        <p:txBody>
          <a:bodyPr/>
          <a:lstStyle/>
          <a:p>
            <a:pPr/>
            <a:r>
              <a:t>Handling boundaries</a:t>
            </a:r>
          </a:p>
        </p:txBody>
      </p:sp>
      <p:sp>
        <p:nvSpPr>
          <p:cNvPr id="2102"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03" name="Picture 4" descr="Picture 4"/>
          <p:cNvPicPr>
            <a:picLocks noChangeAspect="1"/>
          </p:cNvPicPr>
          <p:nvPr/>
        </p:nvPicPr>
        <p:blipFill>
          <a:blip r:embed="rId2">
            <a:extLst/>
          </a:blip>
          <a:stretch>
            <a:fillRect/>
          </a:stretch>
        </p:blipFill>
        <p:spPr>
          <a:xfrm>
            <a:off x="3352800" y="3528379"/>
            <a:ext cx="7139621" cy="7139621"/>
          </a:xfrm>
          <a:prstGeom prst="rect">
            <a:avLst/>
          </a:prstGeom>
          <a:ln w="12700">
            <a:miter lim="400000"/>
          </a:ln>
        </p:spPr>
      </p:pic>
      <p:pic>
        <p:nvPicPr>
          <p:cNvPr id="2104" name="Picture 5" descr="Picture 5"/>
          <p:cNvPicPr>
            <a:picLocks noChangeAspect="1"/>
          </p:cNvPicPr>
          <p:nvPr/>
        </p:nvPicPr>
        <p:blipFill>
          <a:blip r:embed="rId3">
            <a:extLst/>
          </a:blip>
          <a:stretch>
            <a:fillRect/>
          </a:stretch>
        </p:blipFill>
        <p:spPr>
          <a:xfrm>
            <a:off x="13868400" y="3352800"/>
            <a:ext cx="7162800" cy="7139621"/>
          </a:xfrm>
          <a:prstGeom prst="rect">
            <a:avLst/>
          </a:prstGeom>
          <a:ln w="12700">
            <a:miter lim="400000"/>
          </a:ln>
        </p:spPr>
      </p:pic>
      <p:sp>
        <p:nvSpPr>
          <p:cNvPr id="2105" name="Rectangle 6"/>
          <p:cNvSpPr/>
          <p:nvPr/>
        </p:nvSpPr>
        <p:spPr>
          <a:xfrm>
            <a:off x="11430000" y="6553200"/>
            <a:ext cx="914400" cy="914400"/>
          </a:xfrm>
          <a:prstGeom prst="rect">
            <a:avLst/>
          </a:prstGeom>
          <a:solidFill>
            <a:srgbClr val="808080"/>
          </a:solidFill>
          <a:ln w="127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2106" name="TextBox 7"/>
          <p:cNvSpPr txBox="1"/>
          <p:nvPr/>
        </p:nvSpPr>
        <p:spPr>
          <a:xfrm>
            <a:off x="10515600" y="8220670"/>
            <a:ext cx="294413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11x11 ones</a:t>
            </a:r>
          </a:p>
        </p:txBody>
      </p:sp>
      <p:sp>
        <p:nvSpPr>
          <p:cNvPr id="2107" name="Straight Arrow Connector 9"/>
          <p:cNvSpPr/>
          <p:nvPr/>
        </p:nvSpPr>
        <p:spPr>
          <a:xfrm flipV="1">
            <a:off x="11885612" y="7621588"/>
            <a:ext cx="3177" cy="457201"/>
          </a:xfrm>
          <a:prstGeom prst="line">
            <a:avLst/>
          </a:prstGeom>
          <a:ln w="12700">
            <a:solidFill>
              <a:srgbClr val="000000"/>
            </a:solidFill>
            <a:tailEnd type="triangle"/>
          </a:ln>
        </p:spPr>
        <p:txBody>
          <a:bodyPr tIns="91439" bIns="91439"/>
          <a:lstStyle/>
          <a:p>
            <a:pPr algn="l" defTabSz="1828800">
              <a:defRPr b="0" sz="4800">
                <a:latin typeface="+mj-lt"/>
                <a:ea typeface="+mj-ea"/>
                <a:cs typeface="+mj-cs"/>
                <a:sym typeface="Calibri"/>
              </a:defRPr>
            </a:pPr>
          </a:p>
        </p:txBody>
      </p:sp>
      <p:sp>
        <p:nvSpPr>
          <p:cNvPr id="2108" name="Oval 10"/>
          <p:cNvSpPr/>
          <p:nvPr/>
        </p:nvSpPr>
        <p:spPr>
          <a:xfrm>
            <a:off x="10668000" y="6858000"/>
            <a:ext cx="457200" cy="457200"/>
          </a:xfrm>
          <a:prstGeom prst="ellipse">
            <a:avLst/>
          </a:prstGeom>
          <a:solidFill>
            <a:srgbClr val="FFFFFF"/>
          </a:solidFill>
          <a:ln w="127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2109" name="TextBox 11"/>
          <p:cNvSpPr txBox="1"/>
          <p:nvPr/>
        </p:nvSpPr>
        <p:spPr>
          <a:xfrm>
            <a:off x="12649200" y="6553200"/>
            <a:ext cx="539373"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t>
            </a:r>
          </a:p>
        </p:txBody>
      </p:sp>
      <p:sp>
        <p:nvSpPr>
          <p:cNvPr id="2110" name="TextBox 12"/>
          <p:cNvSpPr txBox="1"/>
          <p:nvPr/>
        </p:nvSpPr>
        <p:spPr>
          <a:xfrm>
            <a:off x="5029200" y="2590800"/>
            <a:ext cx="3462655"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Zero padding</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04" grpId="1"/>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 name="Line"/>
          <p:cNvSpPr/>
          <p:nvPr/>
        </p:nvSpPr>
        <p:spPr>
          <a:xfrm>
            <a:off x="16773911" y="4156495"/>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53" name="Line"/>
          <p:cNvSpPr/>
          <p:nvPr/>
        </p:nvSpPr>
        <p:spPr>
          <a:xfrm>
            <a:off x="16812011" y="8915691"/>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54" name="Square"/>
          <p:cNvSpPr/>
          <p:nvPr/>
        </p:nvSpPr>
        <p:spPr>
          <a:xfrm>
            <a:off x="8190387" y="7085613"/>
            <a:ext cx="3688542" cy="3688541"/>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55" name="Rectangle"/>
          <p:cNvSpPr/>
          <p:nvPr/>
        </p:nvSpPr>
        <p:spPr>
          <a:xfrm>
            <a:off x="5156780" y="3521495"/>
            <a:ext cx="2175778" cy="1270001"/>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56" name="Quiz: what operation is linear?"/>
          <p:cNvSpPr txBox="1"/>
          <p:nvPr>
            <p:ph type="title"/>
          </p:nvPr>
        </p:nvSpPr>
        <p:spPr>
          <a:prstGeom prst="rect">
            <a:avLst/>
          </a:prstGeom>
        </p:spPr>
        <p:txBody>
          <a:bodyPr/>
          <a:lstStyle/>
          <a:p>
            <a:pPr/>
            <a:r>
              <a:t>Quiz: what operation is linear?</a:t>
            </a:r>
          </a:p>
        </p:txBody>
      </p:sp>
      <p:pic>
        <p:nvPicPr>
          <p:cNvPr id="457" name="Picture 4" descr="Picture 4"/>
          <p:cNvPicPr>
            <a:picLocks noChangeAspect="1"/>
          </p:cNvPicPr>
          <p:nvPr/>
        </p:nvPicPr>
        <p:blipFill>
          <a:blip r:embed="rId2">
            <a:extLst/>
          </a:blip>
          <a:srcRect l="64806" t="0" r="0" b="0"/>
          <a:stretch>
            <a:fillRect/>
          </a:stretch>
        </p:blipFill>
        <p:spPr>
          <a:xfrm>
            <a:off x="8142159" y="2194783"/>
            <a:ext cx="3784999" cy="3824679"/>
          </a:xfrm>
          <a:prstGeom prst="rect">
            <a:avLst/>
          </a:prstGeom>
          <a:ln w="12700">
            <a:miter lim="400000"/>
          </a:ln>
        </p:spPr>
      </p:pic>
      <p:pic>
        <p:nvPicPr>
          <p:cNvPr id="458" name="Picture 4" descr="Picture 4"/>
          <p:cNvPicPr>
            <a:picLocks noChangeAspect="1"/>
          </p:cNvPicPr>
          <p:nvPr/>
        </p:nvPicPr>
        <p:blipFill>
          <a:blip r:embed="rId2">
            <a:extLst/>
          </a:blip>
          <a:srcRect l="0" t="0" r="65141" b="0"/>
          <a:stretch>
            <a:fillRect/>
          </a:stretch>
        </p:blipFill>
        <p:spPr>
          <a:xfrm>
            <a:off x="600902" y="2234470"/>
            <a:ext cx="3671013" cy="3745224"/>
          </a:xfrm>
          <a:prstGeom prst="rect">
            <a:avLst/>
          </a:prstGeom>
          <a:ln w="12700">
            <a:miter lim="400000"/>
          </a:ln>
        </p:spPr>
      </p:pic>
      <p:sp>
        <p:nvSpPr>
          <p:cNvPr id="459" name="Rotation"/>
          <p:cNvSpPr txBox="1"/>
          <p:nvPr/>
        </p:nvSpPr>
        <p:spPr>
          <a:xfrm>
            <a:off x="5493719" y="3882429"/>
            <a:ext cx="1553719"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Rotation</a:t>
            </a:r>
          </a:p>
        </p:txBody>
      </p:sp>
      <p:sp>
        <p:nvSpPr>
          <p:cNvPr id="460" name="Line"/>
          <p:cNvSpPr/>
          <p:nvPr/>
        </p:nvSpPr>
        <p:spPr>
          <a:xfrm>
            <a:off x="4239291" y="4156495"/>
            <a:ext cx="906893"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61" name="Line"/>
          <p:cNvSpPr/>
          <p:nvPr/>
        </p:nvSpPr>
        <p:spPr>
          <a:xfrm>
            <a:off x="7325391" y="4156495"/>
            <a:ext cx="906893"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462" name="Picture 4" descr="Picture 4"/>
          <p:cNvPicPr>
            <a:picLocks noChangeAspect="1"/>
          </p:cNvPicPr>
          <p:nvPr/>
        </p:nvPicPr>
        <p:blipFill>
          <a:blip r:embed="rId2">
            <a:extLst/>
          </a:blip>
          <a:srcRect l="0" t="0" r="65141" b="0"/>
          <a:stretch>
            <a:fillRect/>
          </a:stretch>
        </p:blipFill>
        <p:spPr>
          <a:xfrm>
            <a:off x="600902" y="7057228"/>
            <a:ext cx="3671013" cy="3745224"/>
          </a:xfrm>
          <a:prstGeom prst="rect">
            <a:avLst/>
          </a:prstGeom>
          <a:ln w="12700">
            <a:miter lim="400000"/>
          </a:ln>
        </p:spPr>
      </p:pic>
      <p:pic>
        <p:nvPicPr>
          <p:cNvPr id="463" name="Picture 4" descr="Picture 4"/>
          <p:cNvPicPr>
            <a:picLocks noChangeAspect="1"/>
          </p:cNvPicPr>
          <p:nvPr/>
        </p:nvPicPr>
        <p:blipFill>
          <a:blip r:embed="rId2">
            <a:extLst/>
          </a:blip>
          <a:srcRect l="456" t="3766" r="65793" b="3766"/>
          <a:stretch>
            <a:fillRect/>
          </a:stretch>
        </p:blipFill>
        <p:spPr>
          <a:xfrm>
            <a:off x="8797111" y="7731122"/>
            <a:ext cx="2460702" cy="2397474"/>
          </a:xfrm>
          <a:prstGeom prst="rect">
            <a:avLst/>
          </a:prstGeom>
          <a:ln w="12700">
            <a:miter lim="400000"/>
          </a:ln>
        </p:spPr>
      </p:pic>
      <p:sp>
        <p:nvSpPr>
          <p:cNvPr id="464" name="Rectangle"/>
          <p:cNvSpPr/>
          <p:nvPr/>
        </p:nvSpPr>
        <p:spPr>
          <a:xfrm>
            <a:off x="5191571" y="8309075"/>
            <a:ext cx="2175777" cy="1270001"/>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65" name="Scaling"/>
          <p:cNvSpPr txBox="1"/>
          <p:nvPr/>
        </p:nvSpPr>
        <p:spPr>
          <a:xfrm>
            <a:off x="5620330" y="8670009"/>
            <a:ext cx="1370077"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Scaling</a:t>
            </a:r>
          </a:p>
        </p:txBody>
      </p:sp>
      <p:sp>
        <p:nvSpPr>
          <p:cNvPr id="466" name="Line"/>
          <p:cNvSpPr/>
          <p:nvPr/>
        </p:nvSpPr>
        <p:spPr>
          <a:xfrm>
            <a:off x="4274082" y="8944075"/>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67" name="Line"/>
          <p:cNvSpPr/>
          <p:nvPr/>
        </p:nvSpPr>
        <p:spPr>
          <a:xfrm>
            <a:off x="7360182" y="8944075"/>
            <a:ext cx="906893"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468" name="Picture 4" descr="Picture 4"/>
          <p:cNvPicPr>
            <a:picLocks noChangeAspect="1"/>
          </p:cNvPicPr>
          <p:nvPr/>
        </p:nvPicPr>
        <p:blipFill>
          <a:blip r:embed="rId2">
            <a:extLst/>
          </a:blip>
          <a:srcRect l="0" t="0" r="65141" b="0"/>
          <a:stretch>
            <a:fillRect/>
          </a:stretch>
        </p:blipFill>
        <p:spPr>
          <a:xfrm>
            <a:off x="13227730" y="2234470"/>
            <a:ext cx="3671013" cy="3745224"/>
          </a:xfrm>
          <a:prstGeom prst="rect">
            <a:avLst/>
          </a:prstGeom>
          <a:ln w="12700">
            <a:miter lim="400000"/>
          </a:ln>
        </p:spPr>
      </p:pic>
      <p:sp>
        <p:nvSpPr>
          <p:cNvPr id="469" name="Rectangle"/>
          <p:cNvSpPr/>
          <p:nvPr/>
        </p:nvSpPr>
        <p:spPr>
          <a:xfrm>
            <a:off x="17691400" y="3521495"/>
            <a:ext cx="2175777" cy="1270001"/>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70" name="rgb2gray"/>
          <p:cNvSpPr txBox="1"/>
          <p:nvPr/>
        </p:nvSpPr>
        <p:spPr>
          <a:xfrm>
            <a:off x="17991381" y="3882429"/>
            <a:ext cx="1627633"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rgb2gray</a:t>
            </a:r>
          </a:p>
        </p:txBody>
      </p:sp>
      <p:pic>
        <p:nvPicPr>
          <p:cNvPr id="471" name="Picture 4" descr="Picture 4"/>
          <p:cNvPicPr>
            <a:picLocks noChangeAspect="1"/>
          </p:cNvPicPr>
          <p:nvPr/>
        </p:nvPicPr>
        <p:blipFill>
          <a:blip r:embed="rId3">
            <a:extLst/>
          </a:blip>
          <a:srcRect l="0" t="0" r="65141" b="0"/>
          <a:stretch>
            <a:fillRect/>
          </a:stretch>
        </p:blipFill>
        <p:spPr>
          <a:xfrm>
            <a:off x="20710551" y="2234470"/>
            <a:ext cx="3671013" cy="3745224"/>
          </a:xfrm>
          <a:prstGeom prst="rect">
            <a:avLst/>
          </a:prstGeom>
          <a:ln w="12700">
            <a:miter lim="400000"/>
          </a:ln>
        </p:spPr>
      </p:pic>
      <p:sp>
        <p:nvSpPr>
          <p:cNvPr id="472" name="Line"/>
          <p:cNvSpPr/>
          <p:nvPr/>
        </p:nvSpPr>
        <p:spPr>
          <a:xfrm>
            <a:off x="19860011" y="4156495"/>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473" name="Picture 4" descr="Picture 4"/>
          <p:cNvPicPr>
            <a:picLocks noChangeAspect="1"/>
          </p:cNvPicPr>
          <p:nvPr/>
        </p:nvPicPr>
        <p:blipFill>
          <a:blip r:embed="rId2">
            <a:extLst/>
          </a:blip>
          <a:srcRect l="0" t="0" r="65141" b="0"/>
          <a:stretch>
            <a:fillRect/>
          </a:stretch>
        </p:blipFill>
        <p:spPr>
          <a:xfrm>
            <a:off x="13265830" y="7057228"/>
            <a:ext cx="3671013" cy="3745224"/>
          </a:xfrm>
          <a:prstGeom prst="rect">
            <a:avLst/>
          </a:prstGeom>
          <a:ln w="12700">
            <a:miter lim="400000"/>
          </a:ln>
        </p:spPr>
      </p:pic>
      <p:sp>
        <p:nvSpPr>
          <p:cNvPr id="474" name="Rectangle"/>
          <p:cNvSpPr/>
          <p:nvPr/>
        </p:nvSpPr>
        <p:spPr>
          <a:xfrm>
            <a:off x="17729500" y="8280691"/>
            <a:ext cx="2175777" cy="1270001"/>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475" name="Defocus"/>
          <p:cNvSpPr txBox="1"/>
          <p:nvPr/>
        </p:nvSpPr>
        <p:spPr>
          <a:xfrm>
            <a:off x="18080535" y="8641625"/>
            <a:ext cx="1525525"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Defocus</a:t>
            </a:r>
          </a:p>
        </p:txBody>
      </p:sp>
      <p:sp>
        <p:nvSpPr>
          <p:cNvPr id="476" name="Line"/>
          <p:cNvSpPr/>
          <p:nvPr/>
        </p:nvSpPr>
        <p:spPr>
          <a:xfrm>
            <a:off x="19898111" y="8915691"/>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477" name="Image" descr="Image"/>
          <p:cNvPicPr>
            <a:picLocks noChangeAspect="1"/>
          </p:cNvPicPr>
          <p:nvPr/>
        </p:nvPicPr>
        <p:blipFill>
          <a:blip r:embed="rId4">
            <a:extLst/>
          </a:blip>
          <a:stretch>
            <a:fillRect/>
          </a:stretch>
        </p:blipFill>
        <p:spPr>
          <a:xfrm>
            <a:off x="20757776" y="7148172"/>
            <a:ext cx="3576645" cy="3563423"/>
          </a:xfrm>
          <a:prstGeom prst="rect">
            <a:avLst/>
          </a:prstGeom>
          <a:ln w="12700">
            <a:miter lim="400000"/>
          </a:ln>
        </p:spPr>
      </p:pic>
      <p:sp>
        <p:nvSpPr>
          <p:cNvPr id="478" name="A"/>
          <p:cNvSpPr txBox="1"/>
          <p:nvPr/>
        </p:nvSpPr>
        <p:spPr>
          <a:xfrm>
            <a:off x="102121" y="3986576"/>
            <a:ext cx="557975"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A</a:t>
            </a:r>
          </a:p>
        </p:txBody>
      </p:sp>
      <p:sp>
        <p:nvSpPr>
          <p:cNvPr id="479" name="B"/>
          <p:cNvSpPr txBox="1"/>
          <p:nvPr/>
        </p:nvSpPr>
        <p:spPr>
          <a:xfrm>
            <a:off x="95968" y="8508969"/>
            <a:ext cx="570281"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B</a:t>
            </a:r>
          </a:p>
        </p:txBody>
      </p:sp>
      <p:sp>
        <p:nvSpPr>
          <p:cNvPr id="480" name="C"/>
          <p:cNvSpPr txBox="1"/>
          <p:nvPr/>
        </p:nvSpPr>
        <p:spPr>
          <a:xfrm>
            <a:off x="12652926" y="3721389"/>
            <a:ext cx="594246"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C</a:t>
            </a:r>
          </a:p>
        </p:txBody>
      </p:sp>
      <p:sp>
        <p:nvSpPr>
          <p:cNvPr id="481" name="D"/>
          <p:cNvSpPr txBox="1"/>
          <p:nvPr/>
        </p:nvSpPr>
        <p:spPr>
          <a:xfrm>
            <a:off x="12729125" y="8702262"/>
            <a:ext cx="594247"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D</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12" name="Title 1"/>
          <p:cNvSpPr txBox="1"/>
          <p:nvPr>
            <p:ph type="title"/>
          </p:nvPr>
        </p:nvSpPr>
        <p:spPr>
          <a:prstGeom prst="rect">
            <a:avLst/>
          </a:prstGeom>
        </p:spPr>
        <p:txBody>
          <a:bodyPr/>
          <a:lstStyle/>
          <a:p>
            <a:pPr/>
            <a:r>
              <a:t>Handling boundaries</a:t>
            </a:r>
          </a:p>
        </p:txBody>
      </p:sp>
      <p:sp>
        <p:nvSpPr>
          <p:cNvPr id="2113" name="Slide Number Placeholder 3"/>
          <p:cNvSpPr txBox="1"/>
          <p:nvPr>
            <p:ph type="sldNum" sz="quarter" idx="2"/>
          </p:nvPr>
        </p:nvSpPr>
        <p:spPr>
          <a:xfrm>
            <a:off x="17876382" y="12808585"/>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14" name="Picture 4" descr="Picture 4"/>
          <p:cNvPicPr>
            <a:picLocks noChangeAspect="1"/>
          </p:cNvPicPr>
          <p:nvPr/>
        </p:nvPicPr>
        <p:blipFill>
          <a:blip r:embed="rId2">
            <a:extLst/>
          </a:blip>
          <a:stretch>
            <a:fillRect/>
          </a:stretch>
        </p:blipFill>
        <p:spPr>
          <a:xfrm>
            <a:off x="3810000" y="2235200"/>
            <a:ext cx="17475200" cy="3813648"/>
          </a:xfrm>
          <a:prstGeom prst="rect">
            <a:avLst/>
          </a:prstGeom>
          <a:ln w="12700">
            <a:miter lim="400000"/>
          </a:ln>
        </p:spPr>
      </p:pic>
      <p:pic>
        <p:nvPicPr>
          <p:cNvPr id="2115" name="Picture 5" descr="Picture 5"/>
          <p:cNvPicPr>
            <a:picLocks noChangeAspect="1"/>
          </p:cNvPicPr>
          <p:nvPr/>
        </p:nvPicPr>
        <p:blipFill>
          <a:blip r:embed="rId3">
            <a:extLst/>
          </a:blip>
          <a:stretch>
            <a:fillRect/>
          </a:stretch>
        </p:blipFill>
        <p:spPr>
          <a:xfrm>
            <a:off x="3810000" y="6400800"/>
            <a:ext cx="17475200" cy="3451594"/>
          </a:xfrm>
          <a:prstGeom prst="rect">
            <a:avLst/>
          </a:prstGeom>
          <a:ln w="12700">
            <a:miter lim="400000"/>
          </a:ln>
        </p:spPr>
      </p:pic>
      <p:pic>
        <p:nvPicPr>
          <p:cNvPr id="2116" name="Picture 6" descr="Picture 6"/>
          <p:cNvPicPr>
            <a:picLocks noChangeAspect="1"/>
          </p:cNvPicPr>
          <p:nvPr/>
        </p:nvPicPr>
        <p:blipFill>
          <a:blip r:embed="rId4">
            <a:extLst/>
          </a:blip>
          <a:stretch>
            <a:fillRect/>
          </a:stretch>
        </p:blipFill>
        <p:spPr>
          <a:xfrm>
            <a:off x="3810000" y="9906000"/>
            <a:ext cx="17475200" cy="3451594"/>
          </a:xfrm>
          <a:prstGeom prst="rect">
            <a:avLst/>
          </a:prstGeom>
          <a:ln w="12700">
            <a:miter lim="400000"/>
          </a:ln>
        </p:spPr>
      </p:pic>
      <p:sp>
        <p:nvSpPr>
          <p:cNvPr id="2117" name="TextBox 7"/>
          <p:cNvSpPr txBox="1"/>
          <p:nvPr/>
        </p:nvSpPr>
        <p:spPr>
          <a:xfrm rot="16200000">
            <a:off x="2582169" y="4012684"/>
            <a:ext cx="1482349"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Input</a:t>
            </a:r>
          </a:p>
        </p:txBody>
      </p:sp>
      <p:sp>
        <p:nvSpPr>
          <p:cNvPr id="2118" name="TextBox 8"/>
          <p:cNvSpPr txBox="1"/>
          <p:nvPr/>
        </p:nvSpPr>
        <p:spPr>
          <a:xfrm rot="16200000">
            <a:off x="2378869" y="7673151"/>
            <a:ext cx="188894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Output</a:t>
            </a:r>
          </a:p>
        </p:txBody>
      </p:sp>
      <p:sp>
        <p:nvSpPr>
          <p:cNvPr id="2119" name="TextBox 9"/>
          <p:cNvSpPr txBox="1"/>
          <p:nvPr/>
        </p:nvSpPr>
        <p:spPr>
          <a:xfrm rot="16200000">
            <a:off x="2582469" y="11229549"/>
            <a:ext cx="148175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Error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16" grpId="2"/>
      <p:bldP build="whole" bldLvl="1" animBg="1" rev="0" advAuto="0" spid="2115" grpId="1"/>
    </p:bldLst>
  </p:timing>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1" name="Picture 6" descr="Picture 6"/>
          <p:cNvPicPr>
            <a:picLocks noChangeAspect="1"/>
          </p:cNvPicPr>
          <p:nvPr/>
        </p:nvPicPr>
        <p:blipFill>
          <a:blip r:embed="rId2">
            <a:extLst/>
          </a:blip>
          <a:stretch>
            <a:fillRect/>
          </a:stretch>
        </p:blipFill>
        <p:spPr>
          <a:xfrm>
            <a:off x="3059064" y="6146841"/>
            <a:ext cx="3483915" cy="2414505"/>
          </a:xfrm>
          <a:prstGeom prst="rect">
            <a:avLst/>
          </a:prstGeom>
          <a:ln w="12700">
            <a:miter lim="400000"/>
          </a:ln>
        </p:spPr>
      </p:pic>
      <p:grpSp>
        <p:nvGrpSpPr>
          <p:cNvPr id="2124" name="Group 21"/>
          <p:cNvGrpSpPr/>
          <p:nvPr/>
        </p:nvGrpSpPr>
        <p:grpSpPr>
          <a:xfrm>
            <a:off x="14971039" y="867928"/>
            <a:ext cx="6364961" cy="4229171"/>
            <a:chOff x="0" y="0"/>
            <a:chExt cx="6364959" cy="4229170"/>
          </a:xfrm>
        </p:grpSpPr>
        <p:pic>
          <p:nvPicPr>
            <p:cNvPr id="2122" name="Picture 3" descr="Picture 3"/>
            <p:cNvPicPr>
              <a:picLocks noChangeAspect="1"/>
            </p:cNvPicPr>
            <p:nvPr/>
          </p:nvPicPr>
          <p:blipFill>
            <a:blip r:embed="rId3">
              <a:extLst/>
            </a:blip>
            <a:stretch>
              <a:fillRect/>
            </a:stretch>
          </p:blipFill>
          <p:spPr>
            <a:xfrm>
              <a:off x="0" y="0"/>
              <a:ext cx="6364960" cy="4229171"/>
            </a:xfrm>
            <a:prstGeom prst="rect">
              <a:avLst/>
            </a:prstGeom>
            <a:ln w="12700" cap="flat">
              <a:noFill/>
              <a:miter lim="400000"/>
            </a:ln>
            <a:effectLst/>
          </p:spPr>
        </p:pic>
        <p:sp>
          <p:nvSpPr>
            <p:cNvPr id="2123" name="TextBox 13"/>
            <p:cNvSpPr txBox="1"/>
            <p:nvPr/>
          </p:nvSpPr>
          <p:spPr>
            <a:xfrm>
              <a:off x="5425817" y="78766"/>
              <a:ext cx="635815"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X</a:t>
              </a:r>
            </a:p>
          </p:txBody>
        </p:sp>
      </p:grpSp>
      <p:grpSp>
        <p:nvGrpSpPr>
          <p:cNvPr id="2127" name="Group 22"/>
          <p:cNvGrpSpPr/>
          <p:nvPr/>
        </p:nvGrpSpPr>
        <p:grpSpPr>
          <a:xfrm>
            <a:off x="14995276" y="5194041"/>
            <a:ext cx="6131692" cy="4226142"/>
            <a:chOff x="0" y="0"/>
            <a:chExt cx="6131690" cy="4226140"/>
          </a:xfrm>
        </p:grpSpPr>
        <p:pic>
          <p:nvPicPr>
            <p:cNvPr id="2125" name="Picture 4" descr="Picture 4"/>
            <p:cNvPicPr>
              <a:picLocks noChangeAspect="1"/>
            </p:cNvPicPr>
            <p:nvPr/>
          </p:nvPicPr>
          <p:blipFill>
            <a:blip r:embed="rId4">
              <a:extLst/>
            </a:blip>
            <a:stretch>
              <a:fillRect/>
            </a:stretch>
          </p:blipFill>
          <p:spPr>
            <a:xfrm>
              <a:off x="0" y="-1"/>
              <a:ext cx="6131691" cy="4226142"/>
            </a:xfrm>
            <a:prstGeom prst="rect">
              <a:avLst/>
            </a:prstGeom>
            <a:ln w="12700" cap="flat">
              <a:noFill/>
              <a:miter lim="400000"/>
            </a:ln>
            <a:effectLst/>
          </p:spPr>
        </p:pic>
        <p:sp>
          <p:nvSpPr>
            <p:cNvPr id="2126" name="TextBox 14"/>
            <p:cNvSpPr txBox="1"/>
            <p:nvPr/>
          </p:nvSpPr>
          <p:spPr>
            <a:xfrm>
              <a:off x="5468230" y="75738"/>
              <a:ext cx="635815"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Y</a:t>
              </a:r>
            </a:p>
          </p:txBody>
        </p:sp>
      </p:grpSp>
      <p:grpSp>
        <p:nvGrpSpPr>
          <p:cNvPr id="2130" name="Group 23"/>
          <p:cNvGrpSpPr/>
          <p:nvPr/>
        </p:nvGrpSpPr>
        <p:grpSpPr>
          <a:xfrm>
            <a:off x="15007394" y="9420182"/>
            <a:ext cx="6119572" cy="4295819"/>
            <a:chOff x="0" y="0"/>
            <a:chExt cx="6119571" cy="4295818"/>
          </a:xfrm>
        </p:grpSpPr>
        <p:pic>
          <p:nvPicPr>
            <p:cNvPr id="2128" name="Picture 5" descr="Picture 5"/>
            <p:cNvPicPr>
              <a:picLocks noChangeAspect="1"/>
            </p:cNvPicPr>
            <p:nvPr/>
          </p:nvPicPr>
          <p:blipFill>
            <a:blip r:embed="rId5">
              <a:extLst/>
            </a:blip>
            <a:stretch>
              <a:fillRect/>
            </a:stretch>
          </p:blipFill>
          <p:spPr>
            <a:xfrm>
              <a:off x="0" y="0"/>
              <a:ext cx="6119572" cy="4295819"/>
            </a:xfrm>
            <a:prstGeom prst="rect">
              <a:avLst/>
            </a:prstGeom>
            <a:ln w="12700" cap="flat">
              <a:noFill/>
              <a:miter lim="400000"/>
            </a:ln>
            <a:effectLst/>
          </p:spPr>
        </p:pic>
        <p:sp>
          <p:nvSpPr>
            <p:cNvPr id="2129" name="TextBox 15"/>
            <p:cNvSpPr txBox="1"/>
            <p:nvPr/>
          </p:nvSpPr>
          <p:spPr>
            <a:xfrm>
              <a:off x="5456112" y="260536"/>
              <a:ext cx="567949"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Z</a:t>
              </a:r>
            </a:p>
          </p:txBody>
        </p:sp>
      </p:grpSp>
      <p:grpSp>
        <p:nvGrpSpPr>
          <p:cNvPr id="2133" name="Group 19"/>
          <p:cNvGrpSpPr/>
          <p:nvPr/>
        </p:nvGrpSpPr>
        <p:grpSpPr>
          <a:xfrm>
            <a:off x="7136057" y="5551520"/>
            <a:ext cx="3421565" cy="2984051"/>
            <a:chOff x="0" y="0"/>
            <a:chExt cx="3421563" cy="2984050"/>
          </a:xfrm>
        </p:grpSpPr>
        <p:pic>
          <p:nvPicPr>
            <p:cNvPr id="2131" name="Picture 10" descr="Picture 10"/>
            <p:cNvPicPr>
              <a:picLocks noChangeAspect="1"/>
            </p:cNvPicPr>
            <p:nvPr/>
          </p:nvPicPr>
          <p:blipFill>
            <a:blip r:embed="rId6">
              <a:extLst/>
            </a:blip>
            <a:stretch>
              <a:fillRect/>
            </a:stretch>
          </p:blipFill>
          <p:spPr>
            <a:xfrm>
              <a:off x="167890" y="733136"/>
              <a:ext cx="3253675" cy="2250915"/>
            </a:xfrm>
            <a:prstGeom prst="rect">
              <a:avLst/>
            </a:prstGeom>
            <a:ln w="12700" cap="flat">
              <a:noFill/>
              <a:miter lim="400000"/>
            </a:ln>
            <a:effectLst/>
          </p:spPr>
        </p:pic>
        <p:sp>
          <p:nvSpPr>
            <p:cNvPr id="2132" name="TextBox 16"/>
            <p:cNvSpPr txBox="1"/>
            <p:nvPr/>
          </p:nvSpPr>
          <p:spPr>
            <a:xfrm>
              <a:off x="0" y="0"/>
              <a:ext cx="3002975" cy="758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Edge normals</a:t>
              </a:r>
            </a:p>
          </p:txBody>
        </p:sp>
      </p:grpSp>
      <p:grpSp>
        <p:nvGrpSpPr>
          <p:cNvPr id="2142" name="Group 20"/>
          <p:cNvGrpSpPr/>
          <p:nvPr/>
        </p:nvGrpSpPr>
        <p:grpSpPr>
          <a:xfrm>
            <a:off x="10437954" y="1894589"/>
            <a:ext cx="4527223" cy="11548758"/>
            <a:chOff x="0" y="0"/>
            <a:chExt cx="4527222" cy="11548756"/>
          </a:xfrm>
        </p:grpSpPr>
        <p:pic>
          <p:nvPicPr>
            <p:cNvPr id="2134" name="Picture 7" descr="Picture 7"/>
            <p:cNvPicPr>
              <a:picLocks noChangeAspect="1"/>
            </p:cNvPicPr>
            <p:nvPr/>
          </p:nvPicPr>
          <p:blipFill>
            <a:blip r:embed="rId7">
              <a:extLst/>
            </a:blip>
            <a:stretch>
              <a:fillRect/>
            </a:stretch>
          </p:blipFill>
          <p:spPr>
            <a:xfrm>
              <a:off x="870432" y="3644812"/>
              <a:ext cx="3214292" cy="2214560"/>
            </a:xfrm>
            <a:prstGeom prst="rect">
              <a:avLst/>
            </a:prstGeom>
            <a:ln w="12700" cap="flat">
              <a:noFill/>
              <a:miter lim="400000"/>
            </a:ln>
            <a:effectLst/>
          </p:spPr>
        </p:pic>
        <p:pic>
          <p:nvPicPr>
            <p:cNvPr id="2135" name="Picture 8" descr="Picture 8"/>
            <p:cNvPicPr>
              <a:picLocks noChangeAspect="1"/>
            </p:cNvPicPr>
            <p:nvPr/>
          </p:nvPicPr>
          <p:blipFill>
            <a:blip r:embed="rId8">
              <a:extLst/>
            </a:blip>
            <a:stretch>
              <a:fillRect/>
            </a:stretch>
          </p:blipFill>
          <p:spPr>
            <a:xfrm>
              <a:off x="861344" y="839503"/>
              <a:ext cx="3165818" cy="2181235"/>
            </a:xfrm>
            <a:prstGeom prst="rect">
              <a:avLst/>
            </a:prstGeom>
            <a:ln w="12700" cap="flat">
              <a:noFill/>
              <a:miter lim="400000"/>
            </a:ln>
            <a:effectLst/>
          </p:spPr>
        </p:pic>
        <p:pic>
          <p:nvPicPr>
            <p:cNvPr id="2136" name="Picture 11" descr="Picture 11"/>
            <p:cNvPicPr>
              <a:picLocks noChangeAspect="1"/>
            </p:cNvPicPr>
            <p:nvPr/>
          </p:nvPicPr>
          <p:blipFill>
            <a:blip r:embed="rId9">
              <a:extLst/>
            </a:blip>
            <a:stretch>
              <a:fillRect/>
            </a:stretch>
          </p:blipFill>
          <p:spPr>
            <a:xfrm>
              <a:off x="879521" y="6450121"/>
              <a:ext cx="3305175" cy="2287268"/>
            </a:xfrm>
            <a:prstGeom prst="rect">
              <a:avLst/>
            </a:prstGeom>
            <a:ln w="12700" cap="flat">
              <a:noFill/>
              <a:miter lim="400000"/>
            </a:ln>
            <a:effectLst/>
          </p:spPr>
        </p:pic>
        <p:pic>
          <p:nvPicPr>
            <p:cNvPr id="2137" name="Picture 12" descr="Picture 12"/>
            <p:cNvPicPr>
              <a:picLocks noChangeAspect="1"/>
            </p:cNvPicPr>
            <p:nvPr/>
          </p:nvPicPr>
          <p:blipFill>
            <a:blip r:embed="rId10">
              <a:extLst/>
            </a:blip>
            <a:stretch>
              <a:fillRect/>
            </a:stretch>
          </p:blipFill>
          <p:spPr>
            <a:xfrm>
              <a:off x="885580" y="9273607"/>
              <a:ext cx="3293057" cy="2275150"/>
            </a:xfrm>
            <a:prstGeom prst="rect">
              <a:avLst/>
            </a:prstGeom>
            <a:ln w="12700" cap="flat">
              <a:noFill/>
              <a:miter lim="400000"/>
            </a:ln>
            <a:effectLst/>
          </p:spPr>
        </p:pic>
        <p:sp>
          <p:nvSpPr>
            <p:cNvPr id="2138" name="TextBox 17"/>
            <p:cNvSpPr txBox="1"/>
            <p:nvPr/>
          </p:nvSpPr>
          <p:spPr>
            <a:xfrm>
              <a:off x="683497" y="0"/>
              <a:ext cx="3002975" cy="758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Edge strength</a:t>
              </a:r>
            </a:p>
          </p:txBody>
        </p:sp>
        <p:sp>
          <p:nvSpPr>
            <p:cNvPr id="2139" name="TextBox 18"/>
            <p:cNvSpPr txBox="1"/>
            <p:nvPr/>
          </p:nvSpPr>
          <p:spPr>
            <a:xfrm>
              <a:off x="528644" y="2940484"/>
              <a:ext cx="3144115" cy="75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3D orientation</a:t>
              </a:r>
            </a:p>
          </p:txBody>
        </p:sp>
        <p:sp>
          <p:nvSpPr>
            <p:cNvPr id="2140" name="TextBox 19"/>
            <p:cNvSpPr txBox="1"/>
            <p:nvPr/>
          </p:nvSpPr>
          <p:spPr>
            <a:xfrm>
              <a:off x="0" y="8519948"/>
              <a:ext cx="4527223" cy="75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Depth discontinuities</a:t>
              </a:r>
            </a:p>
          </p:txBody>
        </p:sp>
        <p:sp>
          <p:nvSpPr>
            <p:cNvPr id="2141" name="TextBox 20"/>
            <p:cNvSpPr txBox="1"/>
            <p:nvPr/>
          </p:nvSpPr>
          <p:spPr>
            <a:xfrm>
              <a:off x="755508" y="5665678"/>
              <a:ext cx="3059282" cy="7582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000">
                  <a:latin typeface="Times New Roman"/>
                  <a:ea typeface="Times New Roman"/>
                  <a:cs typeface="Times New Roman"/>
                  <a:sym typeface="Times New Roman"/>
                </a:defRPr>
              </a:lvl1pPr>
            </a:lstStyle>
            <a:p>
              <a:pPr/>
              <a:r>
                <a:t>Contact edges</a:t>
              </a:r>
            </a:p>
          </p:txBody>
        </p:sp>
      </p:grpSp>
      <p:sp>
        <p:nvSpPr>
          <p:cNvPr id="2143" name="Rectangle 2"/>
          <p:cNvSpPr txBox="1"/>
          <p:nvPr/>
        </p:nvSpPr>
        <p:spPr>
          <a:xfrm>
            <a:off x="3213161" y="-1"/>
            <a:ext cx="10281812" cy="141810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8800">
                <a:latin typeface="Times New Roman"/>
                <a:ea typeface="Times New Roman"/>
                <a:cs typeface="Times New Roman"/>
                <a:sym typeface="Times New Roman"/>
              </a:defRPr>
            </a:lvl1pPr>
          </a:lstStyle>
          <a:p>
            <a:pPr/>
            <a:r>
              <a:t>Image transformations</a:t>
            </a:r>
          </a:p>
        </p:txBody>
      </p:sp>
      <p:sp>
        <p:nvSpPr>
          <p:cNvPr id="2144" name="TextBox 4"/>
          <p:cNvSpPr txBox="1"/>
          <p:nvPr/>
        </p:nvSpPr>
        <p:spPr>
          <a:xfrm>
            <a:off x="2969343" y="5309418"/>
            <a:ext cx="2636115" cy="75820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000">
                <a:latin typeface="Times New Roman"/>
                <a:ea typeface="Times New Roman"/>
                <a:cs typeface="Times New Roman"/>
                <a:sym typeface="Times New Roman"/>
              </a:defRPr>
            </a:lvl1pPr>
          </a:lstStyle>
          <a:p>
            <a:pPr/>
            <a:r>
              <a:t>Input image</a:t>
            </a:r>
          </a:p>
        </p:txBody>
      </p:sp>
      <p:sp>
        <p:nvSpPr>
          <p:cNvPr id="2145" name="Right Arrow 5"/>
          <p:cNvSpPr/>
          <p:nvPr/>
        </p:nvSpPr>
        <p:spPr>
          <a:xfrm>
            <a:off x="6607283" y="6823585"/>
            <a:ext cx="688259" cy="1061885"/>
          </a:xfrm>
          <a:prstGeom prst="rightArrow">
            <a:avLst>
              <a:gd name="adj1" fmla="val 50000"/>
              <a:gd name="adj2" fmla="val 50000"/>
            </a:avLst>
          </a:prstGeom>
          <a:gradFill>
            <a:gsLst>
              <a:gs pos="0">
                <a:srgbClr val="3F80CE"/>
              </a:gs>
              <a:gs pos="100000">
                <a:srgbClr val="A2C3FF"/>
              </a:gs>
            </a:gsLst>
            <a:lin ang="16200000"/>
          </a:gradFill>
          <a:ln w="12700">
            <a:solidFill>
              <a:srgbClr val="4A7EBB"/>
            </a:solidFill>
          </a:ln>
          <a:effectLst>
            <a:outerShdw sx="100000" sy="100000" kx="0" ky="0" algn="b" rotWithShape="0" blurRad="76200" dist="38100" dir="5400000">
              <a:srgbClr val="000000">
                <a:alpha val="35000"/>
              </a:srgbClr>
            </a:outerShdw>
          </a:effectLst>
        </p:spPr>
        <p:txBody>
          <a:bodyPr tIns="91439" bIns="91439" anchor="ctr"/>
          <a:lstStyle/>
          <a:p>
            <a:pPr defTabSz="1828800">
              <a:defRPr b="0" sz="4800">
                <a:solidFill>
                  <a:srgbClr val="FFFFFF"/>
                </a:solidFill>
                <a:latin typeface="+mj-lt"/>
                <a:ea typeface="+mj-ea"/>
                <a:cs typeface="+mj-cs"/>
                <a:sym typeface="Calibri"/>
              </a:defRPr>
            </a:pPr>
          </a:p>
        </p:txBody>
      </p:sp>
      <p:grpSp>
        <p:nvGrpSpPr>
          <p:cNvPr id="2148" name="Group 12"/>
          <p:cNvGrpSpPr/>
          <p:nvPr/>
        </p:nvGrpSpPr>
        <p:grpSpPr>
          <a:xfrm>
            <a:off x="3047999" y="8101782"/>
            <a:ext cx="4247539" cy="2548193"/>
            <a:chOff x="0" y="0"/>
            <a:chExt cx="4247538" cy="2548191"/>
          </a:xfrm>
        </p:grpSpPr>
        <p:sp>
          <p:nvSpPr>
            <p:cNvPr id="2146" name="Straight Arrow Connector 7"/>
            <p:cNvSpPr/>
            <p:nvPr/>
          </p:nvSpPr>
          <p:spPr>
            <a:xfrm flipV="1">
              <a:off x="3224980" y="-1"/>
              <a:ext cx="1022559" cy="1317521"/>
            </a:xfrm>
            <a:prstGeom prst="line">
              <a:avLst/>
            </a:prstGeom>
            <a:noFill/>
            <a:ln w="50800" cap="flat">
              <a:solidFill>
                <a:srgbClr val="FF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147" name="TextBox 8"/>
            <p:cNvSpPr/>
            <p:nvPr/>
          </p:nvSpPr>
          <p:spPr>
            <a:xfrm>
              <a:off x="0" y="1278191"/>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1. From pixels to edges</a:t>
              </a:r>
            </a:p>
          </p:txBody>
        </p:sp>
      </p:grpSp>
      <p:grpSp>
        <p:nvGrpSpPr>
          <p:cNvPr id="2151" name="Group 13"/>
          <p:cNvGrpSpPr/>
          <p:nvPr/>
        </p:nvGrpSpPr>
        <p:grpSpPr>
          <a:xfrm>
            <a:off x="3962400" y="7737989"/>
            <a:ext cx="7118556" cy="4789947"/>
            <a:chOff x="0" y="0"/>
            <a:chExt cx="7118555" cy="4789945"/>
          </a:xfrm>
        </p:grpSpPr>
        <p:sp>
          <p:nvSpPr>
            <p:cNvPr id="2149" name="Straight Arrow Connector 34"/>
            <p:cNvSpPr/>
            <p:nvPr/>
          </p:nvSpPr>
          <p:spPr>
            <a:xfrm flipV="1">
              <a:off x="4591663" y="-1"/>
              <a:ext cx="2526893" cy="3529780"/>
            </a:xfrm>
            <a:prstGeom prst="line">
              <a:avLst/>
            </a:prstGeom>
            <a:noFill/>
            <a:ln w="50800" cap="flat">
              <a:solidFill>
                <a:srgbClr val="FF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150" name="TextBox 36"/>
            <p:cNvSpPr/>
            <p:nvPr/>
          </p:nvSpPr>
          <p:spPr>
            <a:xfrm>
              <a:off x="0" y="3519945"/>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p>
              <a:pPr algn="l" defTabSz="1828800">
                <a:defRPr b="0" sz="4800">
                  <a:latin typeface="Times New Roman"/>
                  <a:ea typeface="Times New Roman"/>
                  <a:cs typeface="Times New Roman"/>
                  <a:sym typeface="Times New Roman"/>
                </a:defRPr>
              </a:pPr>
              <a:r>
                <a:t>2. From edges to geometric</a:t>
              </a:r>
              <a:br/>
              <a:r>
                <a:t>primitives</a:t>
              </a:r>
            </a:p>
          </p:txBody>
        </p:sp>
      </p:grpSp>
      <p:sp>
        <p:nvSpPr>
          <p:cNvPr id="2152" name="Right Arrow 37"/>
          <p:cNvSpPr/>
          <p:nvPr/>
        </p:nvSpPr>
        <p:spPr>
          <a:xfrm>
            <a:off x="10550018" y="6833417"/>
            <a:ext cx="688259" cy="1061885"/>
          </a:xfrm>
          <a:prstGeom prst="rightArrow">
            <a:avLst>
              <a:gd name="adj1" fmla="val 50000"/>
              <a:gd name="adj2" fmla="val 50000"/>
            </a:avLst>
          </a:prstGeom>
          <a:gradFill>
            <a:gsLst>
              <a:gs pos="0">
                <a:srgbClr val="3F80CE"/>
              </a:gs>
              <a:gs pos="100000">
                <a:srgbClr val="A2C3FF"/>
              </a:gs>
            </a:gsLst>
            <a:lin ang="16200000"/>
          </a:gradFill>
          <a:ln w="12700">
            <a:solidFill>
              <a:srgbClr val="4A7EBB"/>
            </a:solidFill>
          </a:ln>
          <a:effectLst>
            <a:outerShdw sx="100000" sy="100000" kx="0" ky="0" algn="b" rotWithShape="0" blurRad="76200" dist="38100" dir="5400000">
              <a:srgbClr val="000000">
                <a:alpha val="35000"/>
              </a:srgbClr>
            </a:outerShdw>
          </a:effectLst>
        </p:spPr>
        <p:txBody>
          <a:bodyPr tIns="91439" bIns="91439" anchor="ctr"/>
          <a:lstStyle/>
          <a:p>
            <a:pPr defTabSz="1828800">
              <a:defRPr b="0" sz="4800">
                <a:solidFill>
                  <a:srgbClr val="FFFFFF"/>
                </a:solidFill>
                <a:latin typeface="+mj-lt"/>
                <a:ea typeface="+mj-ea"/>
                <a:cs typeface="+mj-cs"/>
                <a:sym typeface="Calibri"/>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5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148" grpId="1"/>
      <p:bldP build="whole" bldLvl="1" animBg="1" rev="0" advAuto="0" spid="2151" grpId="2"/>
    </p:bldLst>
  </p:timing>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54" name="Rectangle 1"/>
          <p:cNvSpPr txBox="1"/>
          <p:nvPr>
            <p:ph type="title"/>
          </p:nvPr>
        </p:nvSpPr>
        <p:spPr>
          <a:prstGeom prst="rect">
            <a:avLst/>
          </a:prstGeom>
        </p:spPr>
        <p:txBody>
          <a:bodyPr/>
          <a:lstStyle/>
          <a:p>
            <a:pPr/>
            <a:r>
              <a:t>Linear image transformations</a:t>
            </a:r>
          </a:p>
        </p:txBody>
      </p:sp>
      <p:sp>
        <p:nvSpPr>
          <p:cNvPr id="2155" name="Rectangle 2"/>
          <p:cNvSpPr txBox="1"/>
          <p:nvPr>
            <p:ph type="body" idx="1"/>
          </p:nvPr>
        </p:nvSpPr>
        <p:spPr>
          <a:xfrm>
            <a:off x="2357009" y="2743200"/>
            <a:ext cx="20442797" cy="7239000"/>
          </a:xfrm>
          <a:prstGeom prst="rect">
            <a:avLst/>
          </a:prstGeom>
        </p:spPr>
        <p:txBody>
          <a:bodyPr/>
          <a:lstStyle/>
          <a:p>
            <a:pPr marL="0" indent="0" defTabSz="825500">
              <a:spcBef>
                <a:spcPts val="5900"/>
              </a:spcBef>
              <a:buClrTx/>
              <a:buSzTx/>
              <a:buFontTx/>
              <a:buNone/>
              <a:defRPr sz="4800">
                <a:latin typeface="+mn-lt"/>
                <a:ea typeface="+mn-ea"/>
                <a:cs typeface="+mn-cs"/>
                <a:sym typeface="Helvetica Neue"/>
              </a:defRPr>
            </a:pPr>
            <a:r>
              <a:t>In analyzing images, it</a:t>
            </a:r>
            <a:r>
              <a:rPr>
                <a:latin typeface="Arial"/>
                <a:ea typeface="Arial"/>
                <a:cs typeface="Arial"/>
                <a:sym typeface="Arial"/>
              </a:rPr>
              <a:t>’</a:t>
            </a:r>
            <a:r>
              <a:t>s often useful to make a change of basis.</a:t>
            </a:r>
          </a:p>
        </p:txBody>
      </p:sp>
      <p:sp>
        <p:nvSpPr>
          <p:cNvPr id="2156" name="Rectangle 3"/>
          <p:cNvSpPr txBox="1"/>
          <p:nvPr/>
        </p:nvSpPr>
        <p:spPr>
          <a:xfrm>
            <a:off x="13868400" y="7467600"/>
            <a:ext cx="5820520" cy="15852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indent="39687" algn="l" defTabSz="1828800">
              <a:defRPr b="0" sz="3600">
                <a:solidFill>
                  <a:srgbClr val="C0504D"/>
                </a:solidFill>
                <a:latin typeface="Arial"/>
                <a:ea typeface="Arial"/>
                <a:cs typeface="Arial"/>
                <a:sym typeface="Arial"/>
              </a:defRPr>
            </a:pPr>
            <a:r>
              <a:t>    Fourier transform, or</a:t>
            </a:r>
            <a:endParaRPr>
              <a:latin typeface="Times New Roman"/>
              <a:ea typeface="Times New Roman"/>
              <a:cs typeface="Times New Roman"/>
              <a:sym typeface="Times New Roman"/>
            </a:endParaRPr>
          </a:p>
          <a:p>
            <a:pPr indent="39687" algn="l" defTabSz="1828800">
              <a:defRPr b="0" sz="3600">
                <a:solidFill>
                  <a:srgbClr val="C0504D"/>
                </a:solidFill>
                <a:latin typeface="Arial"/>
                <a:ea typeface="Arial"/>
                <a:cs typeface="Arial"/>
                <a:sym typeface="Arial"/>
              </a:defRPr>
            </a:pPr>
            <a:r>
              <a:t>  Wavelet transform, or</a:t>
            </a:r>
            <a:endParaRPr>
              <a:latin typeface="Times New Roman"/>
              <a:ea typeface="Times New Roman"/>
              <a:cs typeface="Times New Roman"/>
              <a:sym typeface="Times New Roman"/>
            </a:endParaRPr>
          </a:p>
          <a:p>
            <a:pPr indent="39687" algn="l" defTabSz="1828800">
              <a:defRPr b="0" sz="3600">
                <a:solidFill>
                  <a:srgbClr val="C0504D"/>
                </a:solidFill>
                <a:latin typeface="Arial"/>
                <a:ea typeface="Arial"/>
                <a:cs typeface="Arial"/>
                <a:sym typeface="Arial"/>
              </a:defRPr>
            </a:pPr>
            <a:r>
              <a:t>Steerable pyramid transform</a:t>
            </a:r>
          </a:p>
        </p:txBody>
      </p:sp>
      <p:pic>
        <p:nvPicPr>
          <p:cNvPr id="2157" name="Picture 4" descr="Picture 4"/>
          <p:cNvPicPr>
            <a:picLocks noChangeAspect="1"/>
          </p:cNvPicPr>
          <p:nvPr/>
        </p:nvPicPr>
        <p:blipFill>
          <a:blip r:embed="rId2">
            <a:extLst/>
          </a:blip>
          <a:stretch>
            <a:fillRect/>
          </a:stretch>
        </p:blipFill>
        <p:spPr>
          <a:xfrm>
            <a:off x="8534400" y="5092700"/>
            <a:ext cx="3835400" cy="1917700"/>
          </a:xfrm>
          <a:prstGeom prst="rect">
            <a:avLst/>
          </a:prstGeom>
          <a:ln w="12700">
            <a:miter lim="400000"/>
          </a:ln>
        </p:spPr>
      </p:pic>
      <p:sp>
        <p:nvSpPr>
          <p:cNvPr id="2158" name="Line 5"/>
          <p:cNvSpPr/>
          <p:nvPr/>
        </p:nvSpPr>
        <p:spPr>
          <a:xfrm flipH="1" flipV="1">
            <a:off x="11277599" y="6553199"/>
            <a:ext cx="2590801" cy="1219202"/>
          </a:xfrm>
          <a:prstGeom prst="line">
            <a:avLst/>
          </a:prstGeom>
          <a:ln w="50800">
            <a:solidFill>
              <a:srgbClr val="C0504D"/>
            </a:solidFill>
            <a:tailEnd type="triangle"/>
          </a:ln>
        </p:spPr>
        <p:txBody>
          <a:bodyPr tIns="91439" bIns="91439"/>
          <a:lstStyle/>
          <a:p>
            <a:pPr algn="l" defTabSz="1828800">
              <a:defRPr b="0" sz="4800">
                <a:latin typeface="+mj-lt"/>
                <a:ea typeface="+mj-ea"/>
                <a:cs typeface="+mj-cs"/>
                <a:sym typeface="Calibri"/>
              </a:defRPr>
            </a:pPr>
          </a:p>
        </p:txBody>
      </p:sp>
      <p:sp>
        <p:nvSpPr>
          <p:cNvPr id="2159" name="Line 6"/>
          <p:cNvSpPr/>
          <p:nvPr/>
        </p:nvSpPr>
        <p:spPr>
          <a:xfrm flipH="1" flipV="1">
            <a:off x="12973050" y="5943599"/>
            <a:ext cx="1524001" cy="3177"/>
          </a:xfrm>
          <a:prstGeom prst="line">
            <a:avLst/>
          </a:prstGeom>
          <a:ln w="50800">
            <a:solidFill>
              <a:srgbClr val="C0504D"/>
            </a:solidFill>
            <a:tailEnd type="triangle"/>
          </a:ln>
        </p:spPr>
        <p:txBody>
          <a:bodyPr tIns="91439" bIns="91439"/>
          <a:lstStyle/>
          <a:p>
            <a:pPr algn="l" defTabSz="1828800">
              <a:defRPr b="0" sz="4800">
                <a:latin typeface="+mj-lt"/>
                <a:ea typeface="+mj-ea"/>
                <a:cs typeface="+mj-cs"/>
                <a:sym typeface="Calibri"/>
              </a:defRPr>
            </a:pPr>
          </a:p>
        </p:txBody>
      </p:sp>
      <p:sp>
        <p:nvSpPr>
          <p:cNvPr id="2160" name="Rectangle 7"/>
          <p:cNvSpPr txBox="1"/>
          <p:nvPr/>
        </p:nvSpPr>
        <p:spPr>
          <a:xfrm>
            <a:off x="14630400" y="5486400"/>
            <a:ext cx="3559523"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solidFill>
                  <a:srgbClr val="C0504D"/>
                </a:solidFill>
                <a:latin typeface="Arial"/>
                <a:ea typeface="Arial"/>
                <a:cs typeface="Arial"/>
                <a:sym typeface="Arial"/>
              </a:defRPr>
            </a:lvl1pPr>
          </a:lstStyle>
          <a:p>
            <a:pPr/>
            <a:r>
              <a:t>Vectorized image</a:t>
            </a:r>
          </a:p>
        </p:txBody>
      </p:sp>
      <p:sp>
        <p:nvSpPr>
          <p:cNvPr id="2161" name="Rectangle 8"/>
          <p:cNvSpPr txBox="1"/>
          <p:nvPr/>
        </p:nvSpPr>
        <p:spPr>
          <a:xfrm>
            <a:off x="3352800" y="5181600"/>
            <a:ext cx="3999310"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solidFill>
                  <a:srgbClr val="C0504D"/>
                </a:solidFill>
                <a:latin typeface="Arial"/>
                <a:ea typeface="Arial"/>
                <a:cs typeface="Arial"/>
                <a:sym typeface="Arial"/>
              </a:defRPr>
            </a:lvl1pPr>
          </a:lstStyle>
          <a:p>
            <a:pPr/>
            <a:r>
              <a:t>Transformed image</a:t>
            </a:r>
          </a:p>
        </p:txBody>
      </p:sp>
      <p:sp>
        <p:nvSpPr>
          <p:cNvPr id="2162" name="Line 9"/>
          <p:cNvSpPr/>
          <p:nvPr/>
        </p:nvSpPr>
        <p:spPr>
          <a:xfrm>
            <a:off x="5029200" y="5943599"/>
            <a:ext cx="3657601" cy="152402"/>
          </a:xfrm>
          <a:prstGeom prst="line">
            <a:avLst/>
          </a:prstGeom>
          <a:ln w="50800">
            <a:solidFill>
              <a:srgbClr val="C0504D"/>
            </a:solidFill>
            <a:tailEnd type="triangle"/>
          </a:ln>
        </p:spPr>
        <p:txBody>
          <a:bodyPr tIns="91439" bIns="91439"/>
          <a:lstStyle/>
          <a:p>
            <a:pPr algn="l" defTabSz="1828800">
              <a:defRPr b="0" sz="4800">
                <a:latin typeface="+mj-lt"/>
                <a:ea typeface="+mj-ea"/>
                <a:cs typeface="+mj-cs"/>
                <a:sym typeface="Calibri"/>
              </a:defRPr>
            </a:pPr>
          </a:p>
        </p:txBody>
      </p:sp>
      <p:sp>
        <p:nvSpPr>
          <p:cNvPr id="2163" name="Rectangle 10"/>
          <p:cNvSpPr txBox="1"/>
          <p:nvPr/>
        </p:nvSpPr>
        <p:spPr>
          <a:xfrm>
            <a:off x="8058150" y="9445625"/>
            <a:ext cx="319386" cy="518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2164" name="Rectangle 11"/>
          <p:cNvSpPr/>
          <p:nvPr/>
        </p:nvSpPr>
        <p:spPr>
          <a:xfrm>
            <a:off x="8991600" y="7924800"/>
            <a:ext cx="3676650" cy="3527427"/>
          </a:xfrm>
          <a:prstGeom prst="rect">
            <a:avLst/>
          </a:prstGeom>
          <a:gradFill>
            <a:gsLst>
              <a:gs pos="0">
                <a:srgbClr val="9BC1FF"/>
              </a:gs>
              <a:gs pos="100000">
                <a:srgbClr val="3F80CD"/>
              </a:gs>
            </a:gsLst>
            <a:lin ang="5400000"/>
          </a:gra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2165" name="Rectangle 13"/>
          <p:cNvSpPr/>
          <p:nvPr/>
        </p:nvSpPr>
        <p:spPr>
          <a:xfrm>
            <a:off x="13093700" y="7956550"/>
            <a:ext cx="101600" cy="3581400"/>
          </a:xfrm>
          <a:prstGeom prst="rect">
            <a:avLst/>
          </a:prstGeom>
          <a:gradFill>
            <a:gsLst>
              <a:gs pos="0">
                <a:srgbClr val="9BC1FF"/>
              </a:gs>
              <a:gs pos="100000">
                <a:srgbClr val="3F80CD"/>
              </a:gs>
            </a:gsLst>
            <a:lin ang="5400000"/>
          </a:gra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2166" name="Rectangle 14"/>
          <p:cNvSpPr/>
          <p:nvPr/>
        </p:nvSpPr>
        <p:spPr>
          <a:xfrm>
            <a:off x="7886700" y="7912100"/>
            <a:ext cx="101600" cy="3581400"/>
          </a:xfrm>
          <a:prstGeom prst="rect">
            <a:avLst/>
          </a:prstGeom>
          <a:gradFill>
            <a:gsLst>
              <a:gs pos="0">
                <a:srgbClr val="9BC1FF"/>
              </a:gs>
              <a:gs pos="100000">
                <a:srgbClr val="3F80CD"/>
              </a:gs>
            </a:gsLst>
            <a:lin ang="5400000"/>
          </a:gra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pic>
        <p:nvPicPr>
          <p:cNvPr id="2167" name="Picture 2" descr="Picture 2"/>
          <p:cNvPicPr>
            <a:picLocks noChangeAspect="1"/>
          </p:cNvPicPr>
          <p:nvPr/>
        </p:nvPicPr>
        <p:blipFill>
          <a:blip r:embed="rId3">
            <a:extLst/>
          </a:blip>
          <a:srcRect l="43094" t="0" r="37017" b="49377"/>
          <a:stretch>
            <a:fillRect/>
          </a:stretch>
        </p:blipFill>
        <p:spPr>
          <a:xfrm>
            <a:off x="10363199" y="8686800"/>
            <a:ext cx="914401" cy="1676400"/>
          </a:xfrm>
          <a:prstGeom prst="rect">
            <a:avLst/>
          </a:prstGeom>
          <a:ln w="12700">
            <a:miter lim="400000"/>
          </a:ln>
        </p:spPr>
      </p:pic>
      <p:sp>
        <p:nvSpPr>
          <p:cNvPr id="2168"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70" name="Fourier series"/>
          <p:cNvSpPr txBox="1"/>
          <p:nvPr>
            <p:ph type="title"/>
          </p:nvPr>
        </p:nvSpPr>
        <p:spPr>
          <a:prstGeom prst="rect">
            <a:avLst/>
          </a:prstGeom>
        </p:spPr>
        <p:txBody>
          <a:bodyPr/>
          <a:lstStyle/>
          <a:p>
            <a:pPr/>
            <a:r>
              <a:t>Fourier series</a:t>
            </a:r>
          </a:p>
        </p:txBody>
      </p:sp>
      <p:sp>
        <p:nvSpPr>
          <p:cNvPr id="217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172" name="Image" descr="Image"/>
          <p:cNvPicPr>
            <a:picLocks noChangeAspect="1"/>
          </p:cNvPicPr>
          <p:nvPr/>
        </p:nvPicPr>
        <p:blipFill>
          <a:blip r:embed="rId2">
            <a:extLst/>
          </a:blip>
          <a:stretch>
            <a:fillRect/>
          </a:stretch>
        </p:blipFill>
        <p:spPr>
          <a:xfrm>
            <a:off x="8892718" y="1696454"/>
            <a:ext cx="9453860" cy="1199584"/>
          </a:xfrm>
          <a:prstGeom prst="rect">
            <a:avLst/>
          </a:prstGeom>
          <a:ln w="12700">
            <a:miter lim="400000"/>
          </a:ln>
        </p:spPr>
      </p:pic>
      <p:pic>
        <p:nvPicPr>
          <p:cNvPr id="2173" name="Image" descr="Image"/>
          <p:cNvPicPr>
            <a:picLocks noChangeAspect="1"/>
          </p:cNvPicPr>
          <p:nvPr/>
        </p:nvPicPr>
        <p:blipFill>
          <a:blip r:embed="rId3">
            <a:extLst/>
          </a:blip>
          <a:stretch>
            <a:fillRect/>
          </a:stretch>
        </p:blipFill>
        <p:spPr>
          <a:xfrm>
            <a:off x="18926612" y="1581739"/>
            <a:ext cx="5015557" cy="1429014"/>
          </a:xfrm>
          <a:prstGeom prst="rect">
            <a:avLst/>
          </a:prstGeom>
          <a:ln w="12700">
            <a:miter lim="400000"/>
          </a:ln>
        </p:spPr>
      </p:pic>
      <p:pic>
        <p:nvPicPr>
          <p:cNvPr id="2174" name="Image" descr="Image"/>
          <p:cNvPicPr>
            <a:picLocks noChangeAspect="1"/>
          </p:cNvPicPr>
          <p:nvPr/>
        </p:nvPicPr>
        <p:blipFill>
          <a:blip r:embed="rId4">
            <a:extLst/>
          </a:blip>
          <a:srcRect l="0" t="0" r="0" b="7957"/>
          <a:stretch>
            <a:fillRect/>
          </a:stretch>
        </p:blipFill>
        <p:spPr>
          <a:xfrm>
            <a:off x="13873901" y="4636113"/>
            <a:ext cx="8223596" cy="1027401"/>
          </a:xfrm>
          <a:prstGeom prst="rect">
            <a:avLst/>
          </a:prstGeom>
          <a:ln w="12700">
            <a:miter lim="400000"/>
          </a:ln>
        </p:spPr>
      </p:pic>
      <p:grpSp>
        <p:nvGrpSpPr>
          <p:cNvPr id="2177" name="Image"/>
          <p:cNvGrpSpPr/>
          <p:nvPr/>
        </p:nvGrpSpPr>
        <p:grpSpPr>
          <a:xfrm>
            <a:off x="339618" y="1835915"/>
            <a:ext cx="8223548" cy="11357120"/>
            <a:chOff x="0" y="0"/>
            <a:chExt cx="8223546" cy="11357118"/>
          </a:xfrm>
        </p:grpSpPr>
        <p:pic>
          <p:nvPicPr>
            <p:cNvPr id="2176" name="Image" descr="Image"/>
            <p:cNvPicPr>
              <a:picLocks noChangeAspect="1"/>
            </p:cNvPicPr>
            <p:nvPr/>
          </p:nvPicPr>
          <p:blipFill>
            <a:blip r:embed="rId5">
              <a:extLst/>
            </a:blip>
            <a:stretch>
              <a:fillRect/>
            </a:stretch>
          </p:blipFill>
          <p:spPr>
            <a:xfrm>
              <a:off x="127000" y="88900"/>
              <a:ext cx="7969547" cy="11026919"/>
            </a:xfrm>
            <a:prstGeom prst="rect">
              <a:avLst/>
            </a:prstGeom>
            <a:ln>
              <a:noFill/>
            </a:ln>
            <a:effectLst/>
          </p:spPr>
        </p:pic>
        <p:pic>
          <p:nvPicPr>
            <p:cNvPr id="2175" name="Image" descr="Image"/>
            <p:cNvPicPr>
              <a:picLocks noChangeAspect="0"/>
            </p:cNvPicPr>
            <p:nvPr/>
          </p:nvPicPr>
          <p:blipFill>
            <a:blip r:embed="rId6">
              <a:extLst/>
            </a:blip>
            <a:stretch>
              <a:fillRect/>
            </a:stretch>
          </p:blipFill>
          <p:spPr>
            <a:xfrm>
              <a:off x="0" y="0"/>
              <a:ext cx="8223547" cy="11357119"/>
            </a:xfrm>
            <a:prstGeom prst="rect">
              <a:avLst/>
            </a:prstGeom>
            <a:effectLst/>
          </p:spPr>
        </p:pic>
      </p:grpSp>
      <p:sp>
        <p:nvSpPr>
          <p:cNvPr id="2178" name="With"/>
          <p:cNvSpPr txBox="1"/>
          <p:nvPr/>
        </p:nvSpPr>
        <p:spPr>
          <a:xfrm>
            <a:off x="18090972" y="2022179"/>
            <a:ext cx="88354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With</a:t>
            </a:r>
          </a:p>
        </p:txBody>
      </p:sp>
      <p:grpSp>
        <p:nvGrpSpPr>
          <p:cNvPr id="2186" name="Group"/>
          <p:cNvGrpSpPr/>
          <p:nvPr/>
        </p:nvGrpSpPr>
        <p:grpSpPr>
          <a:xfrm>
            <a:off x="9941880" y="7729425"/>
            <a:ext cx="14205650" cy="2459093"/>
            <a:chOff x="0" y="0"/>
            <a:chExt cx="14205649" cy="2459092"/>
          </a:xfrm>
        </p:grpSpPr>
        <p:pic>
          <p:nvPicPr>
            <p:cNvPr id="2179" name="Image" descr="Image"/>
            <p:cNvPicPr>
              <a:picLocks noChangeAspect="1"/>
            </p:cNvPicPr>
            <p:nvPr/>
          </p:nvPicPr>
          <p:blipFill>
            <a:blip r:embed="rId7">
              <a:extLst/>
            </a:blip>
            <a:stretch>
              <a:fillRect/>
            </a:stretch>
          </p:blipFill>
          <p:spPr>
            <a:xfrm>
              <a:off x="0" y="0"/>
              <a:ext cx="14205650" cy="2197277"/>
            </a:xfrm>
            <a:prstGeom prst="rect">
              <a:avLst/>
            </a:prstGeom>
            <a:ln w="12700" cap="flat">
              <a:noFill/>
              <a:miter lim="400000"/>
            </a:ln>
            <a:effectLst/>
          </p:spPr>
        </p:pic>
        <p:sp>
          <p:nvSpPr>
            <p:cNvPr id="2180" name="Rectangle"/>
            <p:cNvSpPr/>
            <p:nvPr/>
          </p:nvSpPr>
          <p:spPr>
            <a:xfrm>
              <a:off x="1115717" y="1889659"/>
              <a:ext cx="958353" cy="448882"/>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81" name="Rectangle"/>
            <p:cNvSpPr/>
            <p:nvPr/>
          </p:nvSpPr>
          <p:spPr>
            <a:xfrm>
              <a:off x="4078038" y="1889659"/>
              <a:ext cx="958353" cy="448882"/>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82" name="Rectangle"/>
            <p:cNvSpPr/>
            <p:nvPr/>
          </p:nvSpPr>
          <p:spPr>
            <a:xfrm>
              <a:off x="6623649" y="1889659"/>
              <a:ext cx="958353" cy="448882"/>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83" name="Rectangle"/>
            <p:cNvSpPr/>
            <p:nvPr/>
          </p:nvSpPr>
          <p:spPr>
            <a:xfrm>
              <a:off x="9473283" y="1889659"/>
              <a:ext cx="958353" cy="448882"/>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84" name="Rectangle"/>
            <p:cNvSpPr/>
            <p:nvPr/>
          </p:nvSpPr>
          <p:spPr>
            <a:xfrm>
              <a:off x="12131580" y="1889659"/>
              <a:ext cx="958353" cy="448882"/>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85" name="Rectangle"/>
            <p:cNvSpPr/>
            <p:nvPr/>
          </p:nvSpPr>
          <p:spPr>
            <a:xfrm>
              <a:off x="1236269" y="2010211"/>
              <a:ext cx="958353" cy="448882"/>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198" name="Group"/>
          <p:cNvGrpSpPr/>
          <p:nvPr/>
        </p:nvGrpSpPr>
        <p:grpSpPr>
          <a:xfrm>
            <a:off x="9750020" y="9797206"/>
            <a:ext cx="14514377" cy="2894789"/>
            <a:chOff x="0" y="0"/>
            <a:chExt cx="14514376" cy="2894787"/>
          </a:xfrm>
        </p:grpSpPr>
        <p:pic>
          <p:nvPicPr>
            <p:cNvPr id="2187" name="Image" descr="Image"/>
            <p:cNvPicPr>
              <a:picLocks noChangeAspect="1"/>
            </p:cNvPicPr>
            <p:nvPr/>
          </p:nvPicPr>
          <p:blipFill>
            <a:blip r:embed="rId8">
              <a:extLst/>
            </a:blip>
            <a:stretch>
              <a:fillRect/>
            </a:stretch>
          </p:blipFill>
          <p:spPr>
            <a:xfrm>
              <a:off x="0" y="663779"/>
              <a:ext cx="14514377" cy="2231009"/>
            </a:xfrm>
            <a:prstGeom prst="rect">
              <a:avLst/>
            </a:prstGeom>
            <a:ln w="12700" cap="flat">
              <a:noFill/>
              <a:miter lim="400000"/>
            </a:ln>
            <a:effectLst/>
          </p:spPr>
        </p:pic>
        <p:sp>
          <p:nvSpPr>
            <p:cNvPr id="2188" name="Rectangle"/>
            <p:cNvSpPr/>
            <p:nvPr/>
          </p:nvSpPr>
          <p:spPr>
            <a:xfrm>
              <a:off x="1414926" y="687506"/>
              <a:ext cx="1186070" cy="165844"/>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89" name="Rectangle"/>
            <p:cNvSpPr/>
            <p:nvPr/>
          </p:nvSpPr>
          <p:spPr>
            <a:xfrm>
              <a:off x="4039539" y="687506"/>
              <a:ext cx="1186070" cy="165844"/>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90" name="Rectangle"/>
            <p:cNvSpPr/>
            <p:nvPr/>
          </p:nvSpPr>
          <p:spPr>
            <a:xfrm>
              <a:off x="6664152" y="687506"/>
              <a:ext cx="1186071" cy="165844"/>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91" name="Rectangle"/>
            <p:cNvSpPr/>
            <p:nvPr/>
          </p:nvSpPr>
          <p:spPr>
            <a:xfrm>
              <a:off x="9495815" y="687506"/>
              <a:ext cx="1186071" cy="165844"/>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92" name="Rectangle"/>
            <p:cNvSpPr/>
            <p:nvPr/>
          </p:nvSpPr>
          <p:spPr>
            <a:xfrm>
              <a:off x="12190431" y="687506"/>
              <a:ext cx="1186070" cy="165844"/>
            </a:xfrm>
            <a:prstGeom prst="rect">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93" name="Arrow"/>
            <p:cNvSpPr/>
            <p:nvPr/>
          </p:nvSpPr>
          <p:spPr>
            <a:xfrm rot="5400000">
              <a:off x="4161651" y="180526"/>
              <a:ext cx="876316" cy="515263"/>
            </a:xfrm>
            <a:prstGeom prst="rightArrow">
              <a:avLst>
                <a:gd name="adj1" fmla="val 25077"/>
                <a:gd name="adj2" fmla="val 74981"/>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94" name="Arrow"/>
            <p:cNvSpPr/>
            <p:nvPr/>
          </p:nvSpPr>
          <p:spPr>
            <a:xfrm rot="5400000">
              <a:off x="1569802" y="180526"/>
              <a:ext cx="876316" cy="515263"/>
            </a:xfrm>
            <a:prstGeom prst="rightArrow">
              <a:avLst>
                <a:gd name="adj1" fmla="val 25077"/>
                <a:gd name="adj2" fmla="val 74981"/>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95" name="Arrow"/>
            <p:cNvSpPr/>
            <p:nvPr/>
          </p:nvSpPr>
          <p:spPr>
            <a:xfrm rot="5400000">
              <a:off x="9565786" y="180526"/>
              <a:ext cx="876316" cy="515263"/>
            </a:xfrm>
            <a:prstGeom prst="rightArrow">
              <a:avLst>
                <a:gd name="adj1" fmla="val 25077"/>
                <a:gd name="adj2" fmla="val 74981"/>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96" name="Arrow"/>
            <p:cNvSpPr/>
            <p:nvPr/>
          </p:nvSpPr>
          <p:spPr>
            <a:xfrm rot="5400000">
              <a:off x="6973937" y="180526"/>
              <a:ext cx="876316" cy="515263"/>
            </a:xfrm>
            <a:prstGeom prst="rightArrow">
              <a:avLst>
                <a:gd name="adj1" fmla="val 25077"/>
                <a:gd name="adj2" fmla="val 74981"/>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197" name="Arrow"/>
            <p:cNvSpPr/>
            <p:nvPr/>
          </p:nvSpPr>
          <p:spPr>
            <a:xfrm rot="5400000">
              <a:off x="12378070" y="180526"/>
              <a:ext cx="876316" cy="515263"/>
            </a:xfrm>
            <a:prstGeom prst="rightArrow">
              <a:avLst>
                <a:gd name="adj1" fmla="val 25077"/>
                <a:gd name="adj2" fmla="val 74981"/>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199" name="One of Fourier’s original examples of sine series is the expansion of the ramp signal:"/>
          <p:cNvSpPr txBox="1"/>
          <p:nvPr/>
        </p:nvSpPr>
        <p:spPr>
          <a:xfrm>
            <a:off x="9161700" y="2896775"/>
            <a:ext cx="14403706"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One of Fourier’s original examples of sine series is the expansion of the ramp signal:</a:t>
            </a:r>
          </a:p>
        </p:txBody>
      </p:sp>
      <p:sp>
        <p:nvSpPr>
          <p:cNvPr id="2200" name="The result of this series approximates the ramp with increasing accuracy as we add  more terms."/>
          <p:cNvSpPr txBox="1"/>
          <p:nvPr/>
        </p:nvSpPr>
        <p:spPr>
          <a:xfrm>
            <a:off x="9226068" y="6632496"/>
            <a:ext cx="14382751"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The result of this series approximates the ramp with increasing accuracy as we add </a:t>
            </a:r>
            <a:br/>
            <a:r>
              <a:t>more terms.</a:t>
            </a:r>
          </a:p>
        </p:txBody>
      </p:sp>
      <p:pic>
        <p:nvPicPr>
          <p:cNvPr id="2201" name="Image" descr="Image"/>
          <p:cNvPicPr>
            <a:picLocks noChangeAspect="1"/>
          </p:cNvPicPr>
          <p:nvPr/>
        </p:nvPicPr>
        <p:blipFill>
          <a:blip r:embed="rId9">
            <a:extLst/>
          </a:blip>
          <a:stretch>
            <a:fillRect/>
          </a:stretch>
        </p:blipFill>
        <p:spPr>
          <a:xfrm>
            <a:off x="9039890" y="3666421"/>
            <a:ext cx="4152032" cy="274456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1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1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17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1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20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1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2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18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19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0" grpId="7"/>
      <p:bldP build="whole" bldLvl="1" animBg="1" rev="0" advAuto="0" spid="2172" grpId="1"/>
      <p:bldP build="whole" bldLvl="1" animBg="1" rev="0" advAuto="0" spid="2178" grpId="2"/>
      <p:bldP build="whole" bldLvl="1" animBg="1" rev="0" advAuto="0" spid="2199" grpId="4"/>
      <p:bldP build="whole" bldLvl="1" animBg="1" rev="0" advAuto="0" spid="2186" grpId="8"/>
      <p:bldP build="whole" bldLvl="1" animBg="1" rev="0" advAuto="0" spid="2173" grpId="3"/>
      <p:bldP build="whole" bldLvl="1" animBg="1" rev="0" advAuto="0" spid="2201" grpId="5"/>
      <p:bldP build="whole" bldLvl="1" animBg="1" rev="0" advAuto="0" spid="2198" grpId="9"/>
      <p:bldP build="whole" bldLvl="1" animBg="1" rev="0" advAuto="0" spid="2174" grpId="6"/>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03" name="Fourier series as change of representation"/>
          <p:cNvSpPr txBox="1"/>
          <p:nvPr>
            <p:ph type="title"/>
          </p:nvPr>
        </p:nvSpPr>
        <p:spPr>
          <a:xfrm>
            <a:off x="1862328" y="-1"/>
            <a:ext cx="21277783" cy="1737031"/>
          </a:xfrm>
          <a:prstGeom prst="rect">
            <a:avLst/>
          </a:prstGeom>
        </p:spPr>
        <p:txBody>
          <a:bodyPr/>
          <a:lstStyle>
            <a:lvl1pPr indent="39291" defTabSz="1810511">
              <a:defRPr sz="8712"/>
            </a:lvl1pPr>
          </a:lstStyle>
          <a:p>
            <a:pPr/>
            <a:r>
              <a:t>Fourier series as change of representation</a:t>
            </a:r>
          </a:p>
        </p:txBody>
      </p:sp>
      <p:sp>
        <p:nvSpPr>
          <p:cNvPr id="22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205" name="Image" descr="Image"/>
          <p:cNvPicPr>
            <a:picLocks noChangeAspect="1"/>
          </p:cNvPicPr>
          <p:nvPr/>
        </p:nvPicPr>
        <p:blipFill>
          <a:blip r:embed="rId2">
            <a:extLst/>
          </a:blip>
          <a:stretch>
            <a:fillRect/>
          </a:stretch>
        </p:blipFill>
        <p:spPr>
          <a:xfrm>
            <a:off x="1746838" y="5153673"/>
            <a:ext cx="5764162" cy="4238355"/>
          </a:xfrm>
          <a:prstGeom prst="rect">
            <a:avLst/>
          </a:prstGeom>
          <a:ln w="12700">
            <a:miter lim="400000"/>
          </a:ln>
        </p:spPr>
      </p:pic>
      <p:pic>
        <p:nvPicPr>
          <p:cNvPr id="2206" name="Image" descr="Image"/>
          <p:cNvPicPr>
            <a:picLocks noChangeAspect="1"/>
          </p:cNvPicPr>
          <p:nvPr/>
        </p:nvPicPr>
        <p:blipFill>
          <a:blip r:embed="rId3">
            <a:extLst/>
          </a:blip>
          <a:stretch>
            <a:fillRect/>
          </a:stretch>
        </p:blipFill>
        <p:spPr>
          <a:xfrm>
            <a:off x="12406828" y="4842931"/>
            <a:ext cx="9168156" cy="5170239"/>
          </a:xfrm>
          <a:prstGeom prst="rect">
            <a:avLst/>
          </a:prstGeom>
          <a:ln w="12700">
            <a:miter lim="400000"/>
          </a:ln>
        </p:spPr>
      </p:pic>
      <p:pic>
        <p:nvPicPr>
          <p:cNvPr id="2207" name="Image" descr="Image"/>
          <p:cNvPicPr>
            <a:picLocks noChangeAspect="1"/>
          </p:cNvPicPr>
          <p:nvPr/>
        </p:nvPicPr>
        <p:blipFill>
          <a:blip r:embed="rId4">
            <a:extLst/>
          </a:blip>
          <a:srcRect l="0" t="0" r="0" b="7957"/>
          <a:stretch>
            <a:fillRect/>
          </a:stretch>
        </p:blipFill>
        <p:spPr>
          <a:xfrm>
            <a:off x="5553841" y="2560524"/>
            <a:ext cx="11676256" cy="1458751"/>
          </a:xfrm>
          <a:prstGeom prst="rect">
            <a:avLst/>
          </a:prstGeom>
          <a:ln w="12700">
            <a:miter lim="400000"/>
          </a:ln>
        </p:spPr>
      </p:pic>
      <p:sp>
        <p:nvSpPr>
          <p:cNvPr id="2208" name="Double Arrow"/>
          <p:cNvSpPr/>
          <p:nvPr/>
        </p:nvSpPr>
        <p:spPr>
          <a:xfrm>
            <a:off x="8554189" y="6793050"/>
            <a:ext cx="2809450" cy="1270001"/>
          </a:xfrm>
          <a:prstGeom prst="leftRightArrow">
            <a:avLst>
              <a:gd name="adj1" fmla="val 32000"/>
              <a:gd name="adj2" fmla="val 44000"/>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09" name="It is useful to think of the Fourier series of a signal as a change of representation. Instead of representing the signal by the sequence of values speciﬁed by the original function f(t), the same function can be represented by the inﬁnite sequence of co"/>
          <p:cNvSpPr txBox="1"/>
          <p:nvPr/>
        </p:nvSpPr>
        <p:spPr>
          <a:xfrm>
            <a:off x="1745034" y="10836664"/>
            <a:ext cx="20248609" cy="17397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a:defRPr b="0" sz="3600"/>
            </a:pPr>
            <a:r>
              <a:t>It is useful to think of the Fourier series of a signal as a </a:t>
            </a:r>
            <a:r>
              <a:rPr b="1"/>
              <a:t>change of representation</a:t>
            </a:r>
            <a:r>
              <a:t>. Instead of representing the signal by the sequence of values speciﬁed by the original function </a:t>
            </a:r>
            <a:r>
              <a:rPr i="1"/>
              <a:t>f</a:t>
            </a:r>
            <a:r>
              <a:t>(</a:t>
            </a:r>
            <a:r>
              <a:rPr i="1"/>
              <a:t>t</a:t>
            </a:r>
            <a:r>
              <a:t>), the same function can be represented by the inﬁnite sequence of coeﬃcients (a_n).</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07" grpId="1"/>
    </p:bld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11" name="Rectangle 1"/>
          <p:cNvSpPr txBox="1"/>
          <p:nvPr>
            <p:ph type="title"/>
          </p:nvPr>
        </p:nvSpPr>
        <p:spPr>
          <a:prstGeom prst="rect">
            <a:avLst/>
          </a:prstGeom>
        </p:spPr>
        <p:txBody>
          <a:bodyPr/>
          <a:lstStyle/>
          <a:p>
            <a:pPr/>
            <a:r>
              <a:t>Self-inverting transforms</a:t>
            </a:r>
          </a:p>
        </p:txBody>
      </p:sp>
      <p:pic>
        <p:nvPicPr>
          <p:cNvPr id="2212" name="Picture 2" descr="Picture 2"/>
          <p:cNvPicPr>
            <a:picLocks noChangeAspect="1"/>
          </p:cNvPicPr>
          <p:nvPr/>
        </p:nvPicPr>
        <p:blipFill>
          <a:blip r:embed="rId2">
            <a:extLst/>
          </a:blip>
          <a:stretch>
            <a:fillRect/>
          </a:stretch>
        </p:blipFill>
        <p:spPr>
          <a:xfrm>
            <a:off x="9144000" y="5791200"/>
            <a:ext cx="4597400" cy="3311527"/>
          </a:xfrm>
          <a:prstGeom prst="rect">
            <a:avLst/>
          </a:prstGeom>
          <a:ln w="12700">
            <a:miter lim="400000"/>
          </a:ln>
        </p:spPr>
      </p:pic>
      <p:sp>
        <p:nvSpPr>
          <p:cNvPr id="2213" name="Rectangle 3"/>
          <p:cNvSpPr txBox="1"/>
          <p:nvPr/>
        </p:nvSpPr>
        <p:spPr>
          <a:xfrm>
            <a:off x="6188075" y="4876800"/>
            <a:ext cx="11386172"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solidFill>
                  <a:srgbClr val="C0504D"/>
                </a:solidFill>
                <a:latin typeface="Arial"/>
                <a:ea typeface="Arial"/>
                <a:cs typeface="Arial"/>
                <a:sym typeface="Arial"/>
              </a:defRPr>
            </a:lvl1pPr>
          </a:lstStyle>
          <a:p>
            <a:pPr/>
            <a:r>
              <a:t>Same basis functions are used for the inverse transform</a:t>
            </a:r>
          </a:p>
        </p:txBody>
      </p:sp>
      <p:sp>
        <p:nvSpPr>
          <p:cNvPr id="2214" name="Rectangle 4"/>
          <p:cNvSpPr txBox="1"/>
          <p:nvPr/>
        </p:nvSpPr>
        <p:spPr>
          <a:xfrm>
            <a:off x="9836150" y="10820400"/>
            <a:ext cx="7346604"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solidFill>
                  <a:srgbClr val="C0504D"/>
                </a:solidFill>
                <a:latin typeface="Arial"/>
                <a:ea typeface="Arial"/>
                <a:cs typeface="Arial"/>
                <a:sym typeface="Arial"/>
              </a:defRPr>
            </a:lvl1pPr>
          </a:lstStyle>
          <a:p>
            <a:pPr/>
            <a:r>
              <a:t>U transpose and complex conjugate</a:t>
            </a:r>
          </a:p>
        </p:txBody>
      </p:sp>
      <p:sp>
        <p:nvSpPr>
          <p:cNvPr id="2215" name="Line 5"/>
          <p:cNvSpPr/>
          <p:nvPr/>
        </p:nvSpPr>
        <p:spPr>
          <a:xfrm flipV="1">
            <a:off x="11582399" y="8991600"/>
            <a:ext cx="3177" cy="1524000"/>
          </a:xfrm>
          <a:prstGeom prst="line">
            <a:avLst/>
          </a:prstGeom>
          <a:ln w="50800">
            <a:solidFill>
              <a:srgbClr val="C0504D"/>
            </a:solidFill>
            <a:tailEnd type="triangle"/>
          </a:ln>
        </p:spPr>
        <p:txBody>
          <a:bodyPr tIns="91439" bIns="91439"/>
          <a:lstStyle/>
          <a:p>
            <a:pPr algn="l" defTabSz="1828800">
              <a:defRPr b="0" sz="4800">
                <a:latin typeface="+mj-lt"/>
                <a:ea typeface="+mj-ea"/>
                <a:cs typeface="+mj-cs"/>
                <a:sym typeface="Calibri"/>
              </a:defRPr>
            </a:pPr>
          </a:p>
        </p:txBody>
      </p:sp>
      <p:pic>
        <p:nvPicPr>
          <p:cNvPr id="2216" name="Picture 4" descr="Picture 4"/>
          <p:cNvPicPr>
            <a:picLocks noChangeAspect="1"/>
          </p:cNvPicPr>
          <p:nvPr/>
        </p:nvPicPr>
        <p:blipFill>
          <a:blip r:embed="rId3">
            <a:extLst/>
          </a:blip>
          <a:stretch>
            <a:fillRect/>
          </a:stretch>
        </p:blipFill>
        <p:spPr>
          <a:xfrm>
            <a:off x="6223000" y="2438400"/>
            <a:ext cx="3835400" cy="1917700"/>
          </a:xfrm>
          <a:prstGeom prst="rect">
            <a:avLst/>
          </a:prstGeom>
          <a:ln w="12700">
            <a:miter lim="400000"/>
          </a:ln>
        </p:spPr>
      </p:pic>
      <p:pic>
        <p:nvPicPr>
          <p:cNvPr id="2217" name="Picture 2" descr="Picture 2"/>
          <p:cNvPicPr>
            <a:picLocks noChangeAspect="1"/>
          </p:cNvPicPr>
          <p:nvPr/>
        </p:nvPicPr>
        <p:blipFill>
          <a:blip r:embed="rId2">
            <a:extLst/>
          </a:blip>
          <a:srcRect l="0" t="0" r="0" b="49377"/>
          <a:stretch>
            <a:fillRect/>
          </a:stretch>
        </p:blipFill>
        <p:spPr>
          <a:xfrm>
            <a:off x="13081000" y="2590800"/>
            <a:ext cx="4597400" cy="1676400"/>
          </a:xfrm>
          <a:prstGeom prst="rect">
            <a:avLst/>
          </a:prstGeom>
          <a:ln w="12700">
            <a:miter lim="400000"/>
          </a:ln>
        </p:spPr>
      </p:pic>
      <p:sp>
        <p:nvSpPr>
          <p:cNvPr id="2218" name="Left-Right Arrow 9"/>
          <p:cNvSpPr/>
          <p:nvPr/>
        </p:nvSpPr>
        <p:spPr>
          <a:xfrm>
            <a:off x="10210800" y="3352800"/>
            <a:ext cx="2438400" cy="304800"/>
          </a:xfrm>
          <a:prstGeom prst="leftRightArrow">
            <a:avLst>
              <a:gd name="adj1" fmla="val 50000"/>
              <a:gd name="adj2" fmla="val 50000"/>
            </a:avLst>
          </a:prstGeom>
          <a:solidFill>
            <a:srgbClr val="00CC99"/>
          </a:solidFill>
          <a:ln w="12700">
            <a:solidFill>
              <a:srgbClr val="00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2219"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21" name="Title 1"/>
          <p:cNvSpPr txBox="1"/>
          <p:nvPr>
            <p:ph type="title"/>
          </p:nvPr>
        </p:nvSpPr>
        <p:spPr>
          <a:prstGeom prst="rect">
            <a:avLst/>
          </a:prstGeom>
        </p:spPr>
        <p:txBody>
          <a:bodyPr/>
          <a:lstStyle/>
          <a:p>
            <a:pPr/>
            <a:r>
              <a:t>Important signals</a:t>
            </a:r>
          </a:p>
        </p:txBody>
      </p:sp>
      <p:sp>
        <p:nvSpPr>
          <p:cNvPr id="2222" name="TextBox 4"/>
          <p:cNvSpPr txBox="1"/>
          <p:nvPr/>
        </p:nvSpPr>
        <p:spPr>
          <a:xfrm>
            <a:off x="4267200" y="2743200"/>
            <a:ext cx="5970707"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sz="4800">
                <a:latin typeface="Times New Roman"/>
                <a:ea typeface="Times New Roman"/>
                <a:cs typeface="Times New Roman"/>
                <a:sym typeface="Times New Roman"/>
              </a:defRPr>
            </a:lvl1pPr>
          </a:lstStyle>
          <a:p>
            <a:pPr/>
            <a:r>
              <a:t>Cosine and sine waves</a:t>
            </a:r>
          </a:p>
        </p:txBody>
      </p:sp>
      <p:pic>
        <p:nvPicPr>
          <p:cNvPr id="2223" name="Picture 17" descr="Picture 17"/>
          <p:cNvPicPr>
            <a:picLocks noChangeAspect="1"/>
          </p:cNvPicPr>
          <p:nvPr/>
        </p:nvPicPr>
        <p:blipFill>
          <a:blip r:embed="rId2">
            <a:extLst/>
          </a:blip>
          <a:stretch>
            <a:fillRect/>
          </a:stretch>
        </p:blipFill>
        <p:spPr>
          <a:xfrm>
            <a:off x="8798557" y="5171440"/>
            <a:ext cx="6104467" cy="1066801"/>
          </a:xfrm>
          <a:prstGeom prst="rect">
            <a:avLst/>
          </a:prstGeom>
          <a:ln w="12700">
            <a:miter lim="400000"/>
          </a:ln>
        </p:spPr>
      </p:pic>
      <p:pic>
        <p:nvPicPr>
          <p:cNvPr id="2224" name="Picture 18" descr="Picture 18"/>
          <p:cNvPicPr>
            <a:picLocks noChangeAspect="1"/>
          </p:cNvPicPr>
          <p:nvPr/>
        </p:nvPicPr>
        <p:blipFill>
          <a:blip r:embed="rId3">
            <a:extLst/>
          </a:blip>
          <a:stretch>
            <a:fillRect/>
          </a:stretch>
        </p:blipFill>
        <p:spPr>
          <a:xfrm>
            <a:off x="5283200" y="8971277"/>
            <a:ext cx="6252637" cy="2341036"/>
          </a:xfrm>
          <a:prstGeom prst="rect">
            <a:avLst/>
          </a:prstGeom>
          <a:ln w="12700">
            <a:miter lim="400000"/>
          </a:ln>
        </p:spPr>
      </p:pic>
      <p:pic>
        <p:nvPicPr>
          <p:cNvPr id="2225" name="Picture 19" descr="Picture 19"/>
          <p:cNvPicPr>
            <a:picLocks noChangeAspect="1"/>
          </p:cNvPicPr>
          <p:nvPr/>
        </p:nvPicPr>
        <p:blipFill>
          <a:blip r:embed="rId4">
            <a:extLst/>
          </a:blip>
          <a:stretch>
            <a:fillRect/>
          </a:stretch>
        </p:blipFill>
        <p:spPr>
          <a:xfrm>
            <a:off x="12598400" y="8971277"/>
            <a:ext cx="6371169" cy="2074336"/>
          </a:xfrm>
          <a:prstGeom prst="rect">
            <a:avLst/>
          </a:prstGeom>
          <a:ln w="12700">
            <a:miter lim="400000"/>
          </a:ln>
        </p:spPr>
      </p:pic>
      <p:sp>
        <p:nvSpPr>
          <p:cNvPr id="2226" name="Rectangle 20"/>
          <p:cNvSpPr txBox="1"/>
          <p:nvPr/>
        </p:nvSpPr>
        <p:spPr>
          <a:xfrm>
            <a:off x="3962400" y="11887200"/>
            <a:ext cx="16459200" cy="239178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i="1" sz="4800">
                <a:latin typeface="NimbusRomNo9L"/>
                <a:ea typeface="NimbusRomNo9L"/>
                <a:cs typeface="NimbusRomNo9L"/>
                <a:sym typeface="NimbusRomNo9L"/>
              </a:defRPr>
            </a:pPr>
            <a:r>
              <a:t>k </a:t>
            </a:r>
            <a:r>
              <a:rPr i="0">
                <a:latin typeface="BLSY"/>
                <a:ea typeface="BLSY"/>
                <a:cs typeface="BLSY"/>
                <a:sym typeface="BLSY"/>
              </a:rPr>
              <a:t>∈ </a:t>
            </a:r>
            <a:r>
              <a:rPr i="0"/>
              <a:t>[1, </a:t>
            </a:r>
            <a:r>
              <a:t>N </a:t>
            </a:r>
            <a:r>
              <a:rPr i="0">
                <a:latin typeface="RBLMI"/>
                <a:ea typeface="RBLMI"/>
                <a:cs typeface="RBLMI"/>
                <a:sym typeface="RBLMI"/>
              </a:rPr>
              <a:t>/</a:t>
            </a:r>
            <a:r>
              <a:rPr i="0"/>
              <a:t>2] denotes the number of wave cycles that will occur within the region of support </a:t>
            </a:r>
            <a:endParaRPr>
              <a:latin typeface="Times New Roman"/>
              <a:ea typeface="Times New Roman"/>
              <a:cs typeface="Times New Roman"/>
              <a:sym typeface="Times New Roman"/>
            </a:endParaRPr>
          </a:p>
        </p:txBody>
      </p:sp>
      <p:sp>
        <p:nvSpPr>
          <p:cNvPr id="2227" name="Slide Number Placeholder 2"/>
          <p:cNvSpPr txBox="1"/>
          <p:nvPr>
            <p:ph type="sldNum" sz="quarter" idx="4294967295"/>
          </p:nvPr>
        </p:nvSpPr>
        <p:spPr>
          <a:xfrm>
            <a:off x="20056355" y="12808585"/>
            <a:ext cx="365245"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25" grpId="3"/>
      <p:bldP build="whole" bldLvl="1" animBg="1" rev="0" advAuto="0" spid="2226" grpId="4"/>
      <p:bldP build="whole" bldLvl="1" animBg="1" rev="0" advAuto="0" spid="2224" grpId="2"/>
      <p:bldP build="whole" bldLvl="1" animBg="1" rev="0" advAuto="0" spid="2223" grpId="1"/>
    </p:bld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29" name="Title 1"/>
          <p:cNvSpPr txBox="1"/>
          <p:nvPr>
            <p:ph type="title"/>
          </p:nvPr>
        </p:nvSpPr>
        <p:spPr>
          <a:prstGeom prst="rect">
            <a:avLst/>
          </a:prstGeom>
        </p:spPr>
        <p:txBody>
          <a:bodyPr/>
          <a:lstStyle/>
          <a:p>
            <a:pPr/>
            <a:r>
              <a:t>Cosine and sine waves</a:t>
            </a:r>
          </a:p>
        </p:txBody>
      </p:sp>
      <p:sp>
        <p:nvSpPr>
          <p:cNvPr id="2230" name="Slide Number Placeholder 3"/>
          <p:cNvSpPr txBox="1"/>
          <p:nvPr>
            <p:ph type="sldNum" sz="quarter" idx="4294967295"/>
          </p:nvPr>
        </p:nvSpPr>
        <p:spPr>
          <a:xfrm>
            <a:off x="20056355" y="12808585"/>
            <a:ext cx="365245"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grpSp>
        <p:nvGrpSpPr>
          <p:cNvPr id="2233" name="Group 13"/>
          <p:cNvGrpSpPr/>
          <p:nvPr/>
        </p:nvGrpSpPr>
        <p:grpSpPr>
          <a:xfrm>
            <a:off x="3996410" y="4092950"/>
            <a:ext cx="7670801" cy="3657601"/>
            <a:chOff x="0" y="0"/>
            <a:chExt cx="7670800" cy="3657600"/>
          </a:xfrm>
        </p:grpSpPr>
        <p:pic>
          <p:nvPicPr>
            <p:cNvPr id="2231" name="Picture 5" descr="Picture 5"/>
            <p:cNvPicPr>
              <a:picLocks noChangeAspect="1"/>
            </p:cNvPicPr>
            <p:nvPr/>
          </p:nvPicPr>
          <p:blipFill>
            <a:blip r:embed="rId2">
              <a:extLst/>
            </a:blip>
            <a:stretch>
              <a:fillRect/>
            </a:stretch>
          </p:blipFill>
          <p:spPr>
            <a:xfrm>
              <a:off x="0" y="0"/>
              <a:ext cx="7670800" cy="3657600"/>
            </a:xfrm>
            <a:prstGeom prst="rect">
              <a:avLst/>
            </a:prstGeom>
            <a:ln w="12700" cap="flat">
              <a:noFill/>
              <a:miter lim="400000"/>
            </a:ln>
            <a:effectLst/>
          </p:spPr>
        </p:pic>
        <p:sp>
          <p:nvSpPr>
            <p:cNvPr id="2232" name="TextBox 9"/>
            <p:cNvSpPr txBox="1"/>
            <p:nvPr/>
          </p:nvSpPr>
          <p:spPr>
            <a:xfrm>
              <a:off x="4267200" y="0"/>
              <a:ext cx="1148973"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k=2</a:t>
              </a:r>
            </a:p>
          </p:txBody>
        </p:sp>
      </p:grpSp>
      <p:grpSp>
        <p:nvGrpSpPr>
          <p:cNvPr id="2236" name="Group 14"/>
          <p:cNvGrpSpPr/>
          <p:nvPr/>
        </p:nvGrpSpPr>
        <p:grpSpPr>
          <a:xfrm>
            <a:off x="15248610" y="4084020"/>
            <a:ext cx="7467601" cy="3641131"/>
            <a:chOff x="0" y="0"/>
            <a:chExt cx="7467600" cy="3641130"/>
          </a:xfrm>
        </p:grpSpPr>
        <p:pic>
          <p:nvPicPr>
            <p:cNvPr id="2234" name="Picture 6" descr="Picture 6"/>
            <p:cNvPicPr>
              <a:picLocks noChangeAspect="1"/>
            </p:cNvPicPr>
            <p:nvPr/>
          </p:nvPicPr>
          <p:blipFill>
            <a:blip r:embed="rId3">
              <a:extLst/>
            </a:blip>
            <a:stretch>
              <a:fillRect/>
            </a:stretch>
          </p:blipFill>
          <p:spPr>
            <a:xfrm>
              <a:off x="0" y="8930"/>
              <a:ext cx="7467600" cy="3632201"/>
            </a:xfrm>
            <a:prstGeom prst="rect">
              <a:avLst/>
            </a:prstGeom>
            <a:ln w="12700" cap="flat">
              <a:noFill/>
              <a:miter lim="400000"/>
            </a:ln>
            <a:effectLst/>
          </p:spPr>
        </p:pic>
        <p:sp>
          <p:nvSpPr>
            <p:cNvPr id="2235" name="TextBox 10"/>
            <p:cNvSpPr txBox="1"/>
            <p:nvPr/>
          </p:nvSpPr>
          <p:spPr>
            <a:xfrm>
              <a:off x="4114800" y="0"/>
              <a:ext cx="1148973"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k=2</a:t>
              </a:r>
            </a:p>
          </p:txBody>
        </p:sp>
      </p:grpSp>
      <p:grpSp>
        <p:nvGrpSpPr>
          <p:cNvPr id="2239" name="Group 16"/>
          <p:cNvGrpSpPr/>
          <p:nvPr/>
        </p:nvGrpSpPr>
        <p:grpSpPr>
          <a:xfrm>
            <a:off x="15553410" y="8071820"/>
            <a:ext cx="7467601" cy="3590331"/>
            <a:chOff x="0" y="0"/>
            <a:chExt cx="7467600" cy="3590330"/>
          </a:xfrm>
        </p:grpSpPr>
        <p:pic>
          <p:nvPicPr>
            <p:cNvPr id="2237" name="Picture 8" descr="Picture 8"/>
            <p:cNvPicPr>
              <a:picLocks noChangeAspect="1"/>
            </p:cNvPicPr>
            <p:nvPr/>
          </p:nvPicPr>
          <p:blipFill>
            <a:blip r:embed="rId4">
              <a:extLst/>
            </a:blip>
            <a:stretch>
              <a:fillRect/>
            </a:stretch>
          </p:blipFill>
          <p:spPr>
            <a:xfrm>
              <a:off x="0" y="8930"/>
              <a:ext cx="7467600" cy="3581401"/>
            </a:xfrm>
            <a:prstGeom prst="rect">
              <a:avLst/>
            </a:prstGeom>
            <a:ln w="12700" cap="flat">
              <a:noFill/>
              <a:miter lim="400000"/>
            </a:ln>
            <a:effectLst/>
          </p:spPr>
        </p:pic>
        <p:sp>
          <p:nvSpPr>
            <p:cNvPr id="2238" name="TextBox 11"/>
            <p:cNvSpPr txBox="1"/>
            <p:nvPr/>
          </p:nvSpPr>
          <p:spPr>
            <a:xfrm>
              <a:off x="3657600" y="0"/>
              <a:ext cx="1148973"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k=3</a:t>
              </a:r>
            </a:p>
          </p:txBody>
        </p:sp>
      </p:grpSp>
      <p:grpSp>
        <p:nvGrpSpPr>
          <p:cNvPr id="2242" name="Group 15"/>
          <p:cNvGrpSpPr/>
          <p:nvPr/>
        </p:nvGrpSpPr>
        <p:grpSpPr>
          <a:xfrm>
            <a:off x="3996410" y="8071820"/>
            <a:ext cx="7670801" cy="3539531"/>
            <a:chOff x="0" y="0"/>
            <a:chExt cx="7670800" cy="3539530"/>
          </a:xfrm>
        </p:grpSpPr>
        <p:pic>
          <p:nvPicPr>
            <p:cNvPr id="2240" name="Picture 7" descr="Picture 7"/>
            <p:cNvPicPr>
              <a:picLocks noChangeAspect="1"/>
            </p:cNvPicPr>
            <p:nvPr/>
          </p:nvPicPr>
          <p:blipFill>
            <a:blip r:embed="rId5">
              <a:extLst/>
            </a:blip>
            <a:stretch>
              <a:fillRect/>
            </a:stretch>
          </p:blipFill>
          <p:spPr>
            <a:xfrm>
              <a:off x="0" y="8930"/>
              <a:ext cx="7670800" cy="3530601"/>
            </a:xfrm>
            <a:prstGeom prst="rect">
              <a:avLst/>
            </a:prstGeom>
            <a:ln w="12700" cap="flat">
              <a:noFill/>
              <a:miter lim="400000"/>
            </a:ln>
            <a:effectLst/>
          </p:spPr>
        </p:pic>
        <p:sp>
          <p:nvSpPr>
            <p:cNvPr id="2241" name="TextBox 12"/>
            <p:cNvSpPr txBox="1"/>
            <p:nvPr/>
          </p:nvSpPr>
          <p:spPr>
            <a:xfrm>
              <a:off x="4114800" y="0"/>
              <a:ext cx="1148973"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k=3</a:t>
              </a:r>
            </a:p>
          </p:txBody>
        </p:sp>
      </p:grpSp>
      <p:sp>
        <p:nvSpPr>
          <p:cNvPr id="2243" name="Rectangle 20"/>
          <p:cNvSpPr txBox="1"/>
          <p:nvPr/>
        </p:nvSpPr>
        <p:spPr>
          <a:xfrm>
            <a:off x="859747" y="11863952"/>
            <a:ext cx="22664506" cy="1537788"/>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i="1" sz="4400">
                <a:latin typeface="NimbusRomNo9L"/>
                <a:ea typeface="NimbusRomNo9L"/>
                <a:cs typeface="NimbusRomNo9L"/>
                <a:sym typeface="NimbusRomNo9L"/>
              </a:defRPr>
            </a:pPr>
            <a:r>
              <a:t>k </a:t>
            </a:r>
            <a:r>
              <a:rPr i="0">
                <a:latin typeface="BLSY"/>
                <a:ea typeface="BLSY"/>
                <a:cs typeface="BLSY"/>
                <a:sym typeface="BLSY"/>
              </a:rPr>
              <a:t>∈ </a:t>
            </a:r>
            <a:r>
              <a:rPr i="0"/>
              <a:t>[1, </a:t>
            </a:r>
            <a:r>
              <a:t>N </a:t>
            </a:r>
            <a:r>
              <a:rPr i="0">
                <a:latin typeface="RBLMI"/>
                <a:ea typeface="RBLMI"/>
                <a:cs typeface="RBLMI"/>
                <a:sym typeface="RBLMI"/>
              </a:rPr>
              <a:t>/</a:t>
            </a:r>
            <a:r>
              <a:rPr i="0"/>
              <a:t>2] denotes the number of wave cycles that will occur within the region of support </a:t>
            </a:r>
            <a:endParaRPr>
              <a:latin typeface="Times New Roman"/>
              <a:ea typeface="Times New Roman"/>
              <a:cs typeface="Times New Roman"/>
              <a:sym typeface="Times New Roman"/>
            </a:endParaRPr>
          </a:p>
        </p:txBody>
      </p:sp>
      <p:grpSp>
        <p:nvGrpSpPr>
          <p:cNvPr id="2246" name="Picture 18"/>
          <p:cNvGrpSpPr/>
          <p:nvPr/>
        </p:nvGrpSpPr>
        <p:grpSpPr>
          <a:xfrm>
            <a:off x="12182132" y="1528691"/>
            <a:ext cx="6170479" cy="2545375"/>
            <a:chOff x="0" y="0"/>
            <a:chExt cx="6170478" cy="2545373"/>
          </a:xfrm>
        </p:grpSpPr>
        <p:pic>
          <p:nvPicPr>
            <p:cNvPr id="2245" name="Picture 18" descr="Picture 18"/>
            <p:cNvPicPr>
              <a:picLocks noChangeAspect="1"/>
            </p:cNvPicPr>
            <p:nvPr/>
          </p:nvPicPr>
          <p:blipFill>
            <a:blip r:embed="rId6">
              <a:extLst/>
            </a:blip>
            <a:stretch>
              <a:fillRect/>
            </a:stretch>
          </p:blipFill>
          <p:spPr>
            <a:xfrm>
              <a:off x="127000" y="88900"/>
              <a:ext cx="5916479" cy="2215174"/>
            </a:xfrm>
            <a:prstGeom prst="rect">
              <a:avLst/>
            </a:prstGeom>
            <a:ln>
              <a:noFill/>
            </a:ln>
            <a:effectLst/>
          </p:spPr>
        </p:pic>
        <p:pic>
          <p:nvPicPr>
            <p:cNvPr id="2244" name="Picture 18" descr="Picture 18"/>
            <p:cNvPicPr>
              <a:picLocks noChangeAspect="0"/>
            </p:cNvPicPr>
            <p:nvPr/>
          </p:nvPicPr>
          <p:blipFill>
            <a:blip r:embed="rId7">
              <a:extLst/>
            </a:blip>
            <a:stretch>
              <a:fillRect/>
            </a:stretch>
          </p:blipFill>
          <p:spPr>
            <a:xfrm>
              <a:off x="0" y="0"/>
              <a:ext cx="6170479" cy="2545374"/>
            </a:xfrm>
            <a:prstGeom prst="rect">
              <a:avLst/>
            </a:prstGeom>
            <a:effectLst/>
          </p:spPr>
        </p:pic>
      </p:grpSp>
      <p:grpSp>
        <p:nvGrpSpPr>
          <p:cNvPr id="2249" name="Picture 19"/>
          <p:cNvGrpSpPr/>
          <p:nvPr/>
        </p:nvGrpSpPr>
        <p:grpSpPr>
          <a:xfrm>
            <a:off x="1080145" y="1685013"/>
            <a:ext cx="6097488" cy="2232731"/>
            <a:chOff x="0" y="0"/>
            <a:chExt cx="6097486" cy="2232730"/>
          </a:xfrm>
        </p:grpSpPr>
        <p:pic>
          <p:nvPicPr>
            <p:cNvPr id="2248" name="Picture 19" descr="Picture 19"/>
            <p:cNvPicPr>
              <a:picLocks noChangeAspect="1"/>
            </p:cNvPicPr>
            <p:nvPr/>
          </p:nvPicPr>
          <p:blipFill>
            <a:blip r:embed="rId8">
              <a:extLst/>
            </a:blip>
            <a:stretch>
              <a:fillRect/>
            </a:stretch>
          </p:blipFill>
          <p:spPr>
            <a:xfrm>
              <a:off x="127000" y="88900"/>
              <a:ext cx="5843487" cy="1902531"/>
            </a:xfrm>
            <a:prstGeom prst="rect">
              <a:avLst/>
            </a:prstGeom>
            <a:ln>
              <a:noFill/>
            </a:ln>
            <a:effectLst/>
          </p:spPr>
        </p:pic>
        <p:pic>
          <p:nvPicPr>
            <p:cNvPr id="2247" name="Picture 19" descr="Picture 19"/>
            <p:cNvPicPr>
              <a:picLocks noChangeAspect="0"/>
            </p:cNvPicPr>
            <p:nvPr/>
          </p:nvPicPr>
          <p:blipFill>
            <a:blip r:embed="rId9">
              <a:extLst/>
            </a:blip>
            <a:stretch>
              <a:fillRect/>
            </a:stretch>
          </p:blipFill>
          <p:spPr>
            <a:xfrm>
              <a:off x="0" y="0"/>
              <a:ext cx="6097487" cy="2232731"/>
            </a:xfrm>
            <a:prstGeom prst="rect">
              <a:avLst/>
            </a:prstGeom>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46"/>
                                        </p:tgtEl>
                                        <p:attrNameLst>
                                          <p:attrName>style.visibility</p:attrName>
                                        </p:attrNameLst>
                                      </p:cBhvr>
                                      <p:to>
                                        <p:strVal val="visible"/>
                                      </p:to>
                                    </p:set>
                                  </p:childTnLst>
                                </p:cTn>
                              </p:par>
                            </p:childTnLst>
                          </p:cTn>
                        </p:par>
                        <p:par>
                          <p:cTn id="7" fill="hold">
                            <p:stCondLst>
                              <p:cond delay="0"/>
                            </p:stCondLst>
                            <p:childTnLst>
                              <p:par>
                                <p:cTn id="8" presetClass="entr" nodeType="afterEffect" presetSubtype="0" presetID="1" grpId="2" fill="hold">
                                  <p:stCondLst>
                                    <p:cond delay="0"/>
                                  </p:stCondLst>
                                  <p:iterate type="el" backwards="0">
                                    <p:tmAbs val="0"/>
                                  </p:iterate>
                                  <p:childTnLst>
                                    <p:set>
                                      <p:cBhvr>
                                        <p:cTn id="9" fill="hold"/>
                                        <p:tgtEl>
                                          <p:spTgt spid="2249"/>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Class="entr" nodeType="clickEffect" presetSubtype="0" presetID="1" grpId="3" fill="hold">
                                  <p:stCondLst>
                                    <p:cond delay="0"/>
                                  </p:stCondLst>
                                  <p:iterate type="el" backwards="0">
                                    <p:tmAbs val="0"/>
                                  </p:iterate>
                                  <p:childTnLst>
                                    <p:set>
                                      <p:cBhvr>
                                        <p:cTn id="13" fill="hold"/>
                                        <p:tgtEl>
                                          <p:spTgt spid="223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entr" nodeType="clickEffect" presetSubtype="0" presetID="1" grpId="4" fill="hold">
                                  <p:stCondLst>
                                    <p:cond delay="0"/>
                                  </p:stCondLst>
                                  <p:iterate type="el" backwards="0">
                                    <p:tmAbs val="0"/>
                                  </p:iterate>
                                  <p:childTnLst>
                                    <p:set>
                                      <p:cBhvr>
                                        <p:cTn id="17" fill="hold"/>
                                        <p:tgtEl>
                                          <p:spTgt spid="2236"/>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0" presetID="1" grpId="5" fill="hold">
                                  <p:stCondLst>
                                    <p:cond delay="0"/>
                                  </p:stCondLst>
                                  <p:iterate type="el" backwards="0">
                                    <p:tmAbs val="0"/>
                                  </p:iterate>
                                  <p:childTnLst>
                                    <p:set>
                                      <p:cBhvr>
                                        <p:cTn id="21" fill="hold"/>
                                        <p:tgtEl>
                                          <p:spTgt spid="224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Class="entr" nodeType="clickEffect" presetSubtype="0" presetID="1" grpId="6" fill="hold">
                                  <p:stCondLst>
                                    <p:cond delay="0"/>
                                  </p:stCondLst>
                                  <p:iterate type="el" backwards="0">
                                    <p:tmAbs val="0"/>
                                  </p:iterate>
                                  <p:childTnLst>
                                    <p:set>
                                      <p:cBhvr>
                                        <p:cTn id="25" fill="hold"/>
                                        <p:tgtEl>
                                          <p:spTgt spid="22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0" presetID="1" grpId="7" fill="hold">
                                  <p:stCondLst>
                                    <p:cond delay="0"/>
                                  </p:stCondLst>
                                  <p:iterate type="el" backwards="0">
                                    <p:tmAbs val="0"/>
                                  </p:iterate>
                                  <p:childTnLst>
                                    <p:set>
                                      <p:cBhvr>
                                        <p:cTn id="29" fill="hold"/>
                                        <p:tgtEl>
                                          <p:spTgt spid="224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43" grpId="7"/>
      <p:bldP build="whole" bldLvl="1" animBg="1" rev="0" advAuto="0" spid="2239" grpId="6"/>
      <p:bldP build="whole" bldLvl="1" animBg="1" rev="0" advAuto="0" spid="2249" grpId="2"/>
      <p:bldP build="whole" bldLvl="1" animBg="1" rev="0" advAuto="0" spid="2236" grpId="4"/>
      <p:bldP build="whole" bldLvl="1" animBg="1" rev="0" advAuto="0" spid="2233" grpId="3"/>
      <p:bldP build="whole" bldLvl="1" animBg="1" rev="0" advAuto="0" spid="2246" grpId="1"/>
      <p:bldP build="whole" bldLvl="1" animBg="1" rev="0" advAuto="0" spid="2242" grpId="5"/>
    </p:bldLst>
  </p:timing>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251" name="Title 1"/>
          <p:cNvSpPr txBox="1"/>
          <p:nvPr>
            <p:ph type="title"/>
          </p:nvPr>
        </p:nvSpPr>
        <p:spPr>
          <a:prstGeom prst="rect">
            <a:avLst/>
          </a:prstGeom>
        </p:spPr>
        <p:txBody>
          <a:bodyPr/>
          <a:lstStyle/>
          <a:p>
            <a:pPr/>
            <a:r>
              <a:t>Cosine and sine waves</a:t>
            </a:r>
          </a:p>
        </p:txBody>
      </p:sp>
      <p:sp>
        <p:nvSpPr>
          <p:cNvPr id="2252" name="Slide Number Placeholder 3"/>
          <p:cNvSpPr txBox="1"/>
          <p:nvPr>
            <p:ph type="sldNum" sz="quarter" idx="4294967295"/>
          </p:nvPr>
        </p:nvSpPr>
        <p:spPr>
          <a:xfrm>
            <a:off x="20056355" y="12808585"/>
            <a:ext cx="365245"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grpSp>
        <p:nvGrpSpPr>
          <p:cNvPr id="2255" name="Picture 8"/>
          <p:cNvGrpSpPr/>
          <p:nvPr/>
        </p:nvGrpSpPr>
        <p:grpSpPr>
          <a:xfrm>
            <a:off x="3320081" y="2461140"/>
            <a:ext cx="7620001" cy="1473201"/>
            <a:chOff x="0" y="0"/>
            <a:chExt cx="7620000" cy="1473200"/>
          </a:xfrm>
        </p:grpSpPr>
        <p:pic>
          <p:nvPicPr>
            <p:cNvPr id="2254" name="Picture 8" descr="Picture 8"/>
            <p:cNvPicPr>
              <a:picLocks noChangeAspect="1"/>
            </p:cNvPicPr>
            <p:nvPr/>
          </p:nvPicPr>
          <p:blipFill>
            <a:blip r:embed="rId2">
              <a:extLst/>
            </a:blip>
            <a:stretch>
              <a:fillRect/>
            </a:stretch>
          </p:blipFill>
          <p:spPr>
            <a:xfrm>
              <a:off x="127000" y="88900"/>
              <a:ext cx="7366000" cy="1143000"/>
            </a:xfrm>
            <a:prstGeom prst="rect">
              <a:avLst/>
            </a:prstGeom>
            <a:ln>
              <a:noFill/>
            </a:ln>
            <a:effectLst/>
          </p:spPr>
        </p:pic>
        <p:pic>
          <p:nvPicPr>
            <p:cNvPr id="2253" name="Picture 8" descr="Picture 8"/>
            <p:cNvPicPr>
              <a:picLocks noChangeAspect="0"/>
            </p:cNvPicPr>
            <p:nvPr/>
          </p:nvPicPr>
          <p:blipFill>
            <a:blip r:embed="rId3">
              <a:extLst/>
            </a:blip>
            <a:stretch>
              <a:fillRect/>
            </a:stretch>
          </p:blipFill>
          <p:spPr>
            <a:xfrm>
              <a:off x="0" y="0"/>
              <a:ext cx="7620000" cy="1473200"/>
            </a:xfrm>
            <a:prstGeom prst="rect">
              <a:avLst/>
            </a:prstGeom>
            <a:effectLst/>
          </p:spPr>
        </p:pic>
      </p:grpSp>
      <p:grpSp>
        <p:nvGrpSpPr>
          <p:cNvPr id="2258" name="Picture 9"/>
          <p:cNvGrpSpPr/>
          <p:nvPr/>
        </p:nvGrpSpPr>
        <p:grpSpPr>
          <a:xfrm>
            <a:off x="13003939" y="2478645"/>
            <a:ext cx="7645401" cy="1473201"/>
            <a:chOff x="0" y="0"/>
            <a:chExt cx="7645400" cy="1473200"/>
          </a:xfrm>
        </p:grpSpPr>
        <p:pic>
          <p:nvPicPr>
            <p:cNvPr id="2257" name="Picture 9" descr="Picture 9"/>
            <p:cNvPicPr>
              <a:picLocks noChangeAspect="1"/>
            </p:cNvPicPr>
            <p:nvPr/>
          </p:nvPicPr>
          <p:blipFill>
            <a:blip r:embed="rId4">
              <a:extLst/>
            </a:blip>
            <a:stretch>
              <a:fillRect/>
            </a:stretch>
          </p:blipFill>
          <p:spPr>
            <a:xfrm>
              <a:off x="127000" y="88900"/>
              <a:ext cx="7391400" cy="1143000"/>
            </a:xfrm>
            <a:prstGeom prst="rect">
              <a:avLst/>
            </a:prstGeom>
            <a:ln>
              <a:noFill/>
            </a:ln>
            <a:effectLst/>
          </p:spPr>
        </p:pic>
        <p:pic>
          <p:nvPicPr>
            <p:cNvPr id="2256" name="Picture 9" descr="Picture 9"/>
            <p:cNvPicPr>
              <a:picLocks noChangeAspect="0"/>
            </p:cNvPicPr>
            <p:nvPr/>
          </p:nvPicPr>
          <p:blipFill>
            <a:blip r:embed="rId5">
              <a:extLst/>
            </a:blip>
            <a:stretch>
              <a:fillRect/>
            </a:stretch>
          </p:blipFill>
          <p:spPr>
            <a:xfrm>
              <a:off x="0" y="0"/>
              <a:ext cx="7645400" cy="1473200"/>
            </a:xfrm>
            <a:prstGeom prst="rect">
              <a:avLst/>
            </a:prstGeom>
            <a:effectLst/>
          </p:spPr>
        </p:pic>
      </p:grpSp>
      <p:grpSp>
        <p:nvGrpSpPr>
          <p:cNvPr id="2261" name="Group 13"/>
          <p:cNvGrpSpPr/>
          <p:nvPr/>
        </p:nvGrpSpPr>
        <p:grpSpPr>
          <a:xfrm>
            <a:off x="3048000" y="4572000"/>
            <a:ext cx="5869460" cy="7184152"/>
            <a:chOff x="0" y="0"/>
            <a:chExt cx="5869459" cy="7184151"/>
          </a:xfrm>
        </p:grpSpPr>
        <p:pic>
          <p:nvPicPr>
            <p:cNvPr id="2259" name="Picture 5" descr="Picture 5"/>
            <p:cNvPicPr>
              <a:picLocks noChangeAspect="1"/>
            </p:cNvPicPr>
            <p:nvPr/>
          </p:nvPicPr>
          <p:blipFill>
            <a:blip r:embed="rId6">
              <a:extLst/>
            </a:blip>
            <a:stretch>
              <a:fillRect/>
            </a:stretch>
          </p:blipFill>
          <p:spPr>
            <a:xfrm>
              <a:off x="0" y="0"/>
              <a:ext cx="5869460" cy="5791200"/>
            </a:xfrm>
            <a:prstGeom prst="rect">
              <a:avLst/>
            </a:prstGeom>
            <a:ln w="12700" cap="flat">
              <a:noFill/>
              <a:miter lim="400000"/>
            </a:ln>
            <a:effectLst/>
          </p:spPr>
        </p:pic>
        <p:sp>
          <p:nvSpPr>
            <p:cNvPr id="2260" name="Rectangle 10"/>
            <p:cNvSpPr txBox="1"/>
            <p:nvPr/>
          </p:nvSpPr>
          <p:spPr>
            <a:xfrm>
              <a:off x="1676400" y="6095999"/>
              <a:ext cx="2703301" cy="10881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baseline="31000" sz="6400">
                  <a:latin typeface="Times New Roman"/>
                  <a:ea typeface="Times New Roman"/>
                  <a:cs typeface="Times New Roman"/>
                  <a:sym typeface="Times New Roman"/>
                </a:defRPr>
              </a:lvl1pPr>
            </a:lstStyle>
            <a:p>
              <a:pPr/>
              <a:r>
                <a:t>u = 2, v = 0</a:t>
              </a:r>
            </a:p>
          </p:txBody>
        </p:sp>
      </p:grpSp>
      <p:grpSp>
        <p:nvGrpSpPr>
          <p:cNvPr id="2264" name="Group 14"/>
          <p:cNvGrpSpPr/>
          <p:nvPr/>
        </p:nvGrpSpPr>
        <p:grpSpPr>
          <a:xfrm>
            <a:off x="9144000" y="4611130"/>
            <a:ext cx="5791200" cy="7145023"/>
            <a:chOff x="0" y="0"/>
            <a:chExt cx="5791200" cy="7145022"/>
          </a:xfrm>
        </p:grpSpPr>
        <p:pic>
          <p:nvPicPr>
            <p:cNvPr id="2262" name="Picture 6" descr="Picture 6"/>
            <p:cNvPicPr>
              <a:picLocks noChangeAspect="1"/>
            </p:cNvPicPr>
            <p:nvPr/>
          </p:nvPicPr>
          <p:blipFill>
            <a:blip r:embed="rId7">
              <a:extLst/>
            </a:blip>
            <a:stretch>
              <a:fillRect/>
            </a:stretch>
          </p:blipFill>
          <p:spPr>
            <a:xfrm>
              <a:off x="0" y="0"/>
              <a:ext cx="5791200" cy="5752071"/>
            </a:xfrm>
            <a:prstGeom prst="rect">
              <a:avLst/>
            </a:prstGeom>
            <a:ln w="12700" cap="flat">
              <a:noFill/>
              <a:miter lim="400000"/>
            </a:ln>
            <a:effectLst/>
          </p:spPr>
        </p:pic>
        <p:sp>
          <p:nvSpPr>
            <p:cNvPr id="2263" name="Rectangle 11"/>
            <p:cNvSpPr txBox="1"/>
            <p:nvPr/>
          </p:nvSpPr>
          <p:spPr>
            <a:xfrm>
              <a:off x="1828800" y="6056870"/>
              <a:ext cx="2703301" cy="10881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baseline="31000" sz="6400">
                  <a:latin typeface="Times New Roman"/>
                  <a:ea typeface="Times New Roman"/>
                  <a:cs typeface="Times New Roman"/>
                  <a:sym typeface="Times New Roman"/>
                </a:defRPr>
              </a:lvl1pPr>
            </a:lstStyle>
            <a:p>
              <a:pPr/>
              <a:r>
                <a:t>u = 3, v = 1</a:t>
              </a:r>
            </a:p>
          </p:txBody>
        </p:sp>
      </p:grpSp>
      <p:grpSp>
        <p:nvGrpSpPr>
          <p:cNvPr id="2267" name="Group 15"/>
          <p:cNvGrpSpPr/>
          <p:nvPr/>
        </p:nvGrpSpPr>
        <p:grpSpPr>
          <a:xfrm>
            <a:off x="15240000" y="4493739"/>
            <a:ext cx="6025978" cy="7183158"/>
            <a:chOff x="0" y="0"/>
            <a:chExt cx="6025977" cy="7183155"/>
          </a:xfrm>
        </p:grpSpPr>
        <p:pic>
          <p:nvPicPr>
            <p:cNvPr id="2265" name="Picture 7" descr="Picture 7"/>
            <p:cNvPicPr>
              <a:picLocks noChangeAspect="1"/>
            </p:cNvPicPr>
            <p:nvPr/>
          </p:nvPicPr>
          <p:blipFill>
            <a:blip r:embed="rId8">
              <a:extLst/>
            </a:blip>
            <a:stretch>
              <a:fillRect/>
            </a:stretch>
          </p:blipFill>
          <p:spPr>
            <a:xfrm>
              <a:off x="0" y="0"/>
              <a:ext cx="6025978" cy="5869460"/>
            </a:xfrm>
            <a:prstGeom prst="rect">
              <a:avLst/>
            </a:prstGeom>
            <a:ln w="12700" cap="flat">
              <a:noFill/>
              <a:miter lim="400000"/>
            </a:ln>
            <a:effectLst/>
          </p:spPr>
        </p:pic>
        <p:sp>
          <p:nvSpPr>
            <p:cNvPr id="2266" name="Rectangle 12"/>
            <p:cNvSpPr txBox="1"/>
            <p:nvPr/>
          </p:nvSpPr>
          <p:spPr>
            <a:xfrm>
              <a:off x="1523999" y="6095003"/>
              <a:ext cx="3008896" cy="10881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baseline="31000" sz="6400">
                  <a:latin typeface="Times New Roman"/>
                  <a:ea typeface="Times New Roman"/>
                  <a:cs typeface="Times New Roman"/>
                  <a:sym typeface="Times New Roman"/>
                </a:defRPr>
              </a:lvl1pPr>
            </a:lstStyle>
            <a:p>
              <a:pPr/>
              <a:r>
                <a:t>u = 7, v = −5</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2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26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2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261" grpId="3"/>
      <p:bldP build="whole" bldLvl="1" animBg="1" rev="0" advAuto="0" spid="2255" grpId="1"/>
      <p:bldP build="whole" bldLvl="1" animBg="1" rev="0" advAuto="0" spid="2258" grpId="2"/>
      <p:bldP build="whole" bldLvl="1" animBg="1" rev="0" advAuto="0" spid="2267" grpId="5"/>
      <p:bldP build="whole" bldLvl="1" animBg="1" rev="0" advAuto="0" spid="2264" grpId="4"/>
    </p:bldLst>
  </p:timing>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69" name="Rectangle"/>
          <p:cNvSpPr/>
          <p:nvPr/>
        </p:nvSpPr>
        <p:spPr>
          <a:xfrm>
            <a:off x="10621722" y="3311474"/>
            <a:ext cx="1404134" cy="1950646"/>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70" name="Rectangle"/>
          <p:cNvSpPr/>
          <p:nvPr/>
        </p:nvSpPr>
        <p:spPr>
          <a:xfrm>
            <a:off x="12129369" y="3309519"/>
            <a:ext cx="5081219" cy="1954556"/>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71" name="Rectangle"/>
          <p:cNvSpPr/>
          <p:nvPr/>
        </p:nvSpPr>
        <p:spPr>
          <a:xfrm>
            <a:off x="7268226" y="3309519"/>
            <a:ext cx="1499645" cy="1954556"/>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72" name="Equation"/>
          <p:cNvSpPr txBox="1"/>
          <p:nvPr/>
        </p:nvSpPr>
        <p:spPr>
          <a:xfrm>
            <a:off x="7378750" y="3282248"/>
            <a:ext cx="9626500" cy="213783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m:t>
                  </m:r>
                  <m:limUpp>
                    <m:e>
                      <m:limLow>
                        <m:e>
                          <m:r>
                            <a:rPr xmlns:a="http://schemas.openxmlformats.org/drawingml/2006/main" sz="5900" i="1">
                              <a:solidFill>
                                <a:srgbClr val="000000"/>
                              </a:solidFill>
                              <a:latin typeface="Cambria Math" panose="02040503050406030204" pitchFamily="18" charset="0"/>
                            </a:rPr>
                            <m:t>∑</m:t>
                          </m:r>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0</m:t>
                          </m:r>
                        </m:lim>
                      </m:limLow>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1</m:t>
                      </m:r>
                    </m:lim>
                  </m:limUpp>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273" name="Rectangle 2"/>
          <p:cNvSpPr txBox="1"/>
          <p:nvPr>
            <p:ph type="title"/>
          </p:nvPr>
        </p:nvSpPr>
        <p:spPr>
          <a:xfrm>
            <a:off x="4419600" y="-13918"/>
            <a:ext cx="15544800" cy="1524001"/>
          </a:xfrm>
          <a:prstGeom prst="rect">
            <a:avLst/>
          </a:prstGeom>
        </p:spPr>
        <p:txBody>
          <a:bodyPr/>
          <a:lstStyle>
            <a:lvl1pPr defTabSz="905255">
              <a:defRPr sz="8712"/>
            </a:lvl1pPr>
          </a:lstStyle>
          <a:p>
            <a:pPr/>
            <a:r>
              <a:t>The Discrete Fourier transform</a:t>
            </a:r>
          </a:p>
        </p:txBody>
      </p:sp>
      <p:sp>
        <p:nvSpPr>
          <p:cNvPr id="2274" name="Rectangle 11"/>
          <p:cNvSpPr txBox="1"/>
          <p:nvPr/>
        </p:nvSpPr>
        <p:spPr>
          <a:xfrm>
            <a:off x="2350702" y="1894547"/>
            <a:ext cx="19682596"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spcBef>
                <a:spcPts val="5900"/>
              </a:spcBef>
              <a:defRPr b="0" sz="4800"/>
            </a:pPr>
            <a:r>
              <a:t>Discrete Fourier Transform (DFT) transforms a signal </a:t>
            </a:r>
            <a:r>
              <a:rPr i="1">
                <a:latin typeface="NimbusRomNo9L"/>
                <a:ea typeface="NimbusRomNo9L"/>
                <a:cs typeface="NimbusRomNo9L"/>
                <a:sym typeface="NimbusRomNo9L"/>
              </a:rPr>
              <a:t>f </a:t>
            </a:r>
            <a:r>
              <a:t>[</a:t>
            </a:r>
            <a:r>
              <a:rPr i="1">
                <a:latin typeface="NimbusRomNo9L"/>
                <a:ea typeface="NimbusRomNo9L"/>
                <a:cs typeface="NimbusRomNo9L"/>
                <a:sym typeface="NimbusRomNo9L"/>
              </a:rPr>
              <a:t>n</a:t>
            </a:r>
            <a:r>
              <a:t>] into </a:t>
            </a:r>
            <a:r>
              <a:rPr i="1">
                <a:latin typeface="NimbusRomNo9L"/>
                <a:ea typeface="NimbusRomNo9L"/>
                <a:cs typeface="NimbusRomNo9L"/>
                <a:sym typeface="NimbusRomNo9L"/>
              </a:rPr>
              <a:t>F </a:t>
            </a:r>
            <a:r>
              <a:t>[</a:t>
            </a:r>
            <a:r>
              <a:rPr i="1">
                <a:latin typeface="NimbusRomNo9L"/>
                <a:ea typeface="NimbusRomNo9L"/>
                <a:cs typeface="NimbusRomNo9L"/>
                <a:sym typeface="NimbusRomNo9L"/>
              </a:rPr>
              <a:t>u</a:t>
            </a:r>
            <a:r>
              <a:t>] as:</a:t>
            </a:r>
          </a:p>
        </p:txBody>
      </p:sp>
      <p:sp>
        <p:nvSpPr>
          <p:cNvPr id="2275" name="Slide Number Placeholder 1"/>
          <p:cNvSpPr txBox="1"/>
          <p:nvPr>
            <p:ph type="sldNum" sz="quarter" idx="4294967295"/>
          </p:nvPr>
        </p:nvSpPr>
        <p:spPr>
          <a:xfrm>
            <a:off x="19906337" y="12808585"/>
            <a:ext cx="515263"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sp>
        <p:nvSpPr>
          <p:cNvPr id="2276" name="Rectangle 11"/>
          <p:cNvSpPr txBox="1"/>
          <p:nvPr/>
        </p:nvSpPr>
        <p:spPr>
          <a:xfrm>
            <a:off x="2388395" y="6810522"/>
            <a:ext cx="9295536"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spcBef>
                <a:spcPts val="5900"/>
              </a:spcBef>
              <a:defRPr b="0" sz="4800"/>
            </a:lvl1pPr>
          </a:lstStyle>
          <a:p>
            <a:pPr/>
            <a:r>
              <a:t>The inverse of the DFT is:</a:t>
            </a:r>
          </a:p>
        </p:txBody>
      </p:sp>
      <p:sp>
        <p:nvSpPr>
          <p:cNvPr id="2277" name="Rectangle"/>
          <p:cNvSpPr/>
          <p:nvPr/>
        </p:nvSpPr>
        <p:spPr>
          <a:xfrm>
            <a:off x="11471404" y="7930413"/>
            <a:ext cx="1404134" cy="1950647"/>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78" name="Rectangle"/>
          <p:cNvSpPr/>
          <p:nvPr/>
        </p:nvSpPr>
        <p:spPr>
          <a:xfrm>
            <a:off x="12979051" y="7928459"/>
            <a:ext cx="4612361" cy="1954556"/>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79" name="Rectangle"/>
          <p:cNvSpPr/>
          <p:nvPr/>
        </p:nvSpPr>
        <p:spPr>
          <a:xfrm>
            <a:off x="7317808" y="7928459"/>
            <a:ext cx="1499645" cy="1954556"/>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80" name="Equation"/>
          <p:cNvSpPr txBox="1"/>
          <p:nvPr/>
        </p:nvSpPr>
        <p:spPr>
          <a:xfrm>
            <a:off x="7415631" y="7901188"/>
            <a:ext cx="9970253" cy="213783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1</m:t>
                      </m:r>
                    </m:num>
                    <m:den>
                      <m:r>
                        <a:rPr xmlns:a="http://schemas.openxmlformats.org/drawingml/2006/main" sz="5900" i="1">
                          <a:solidFill>
                            <a:srgbClr val="000000"/>
                          </a:solidFill>
                          <a:latin typeface="Cambria Math" panose="02040503050406030204" pitchFamily="18" charset="0"/>
                        </a:rPr>
                        <m:t>N</m:t>
                      </m:r>
                    </m:den>
                  </m:f>
                  <m:limUpp>
                    <m:e>
                      <m:limLow>
                        <m:e>
                          <m:r>
                            <a:rPr xmlns:a="http://schemas.openxmlformats.org/drawingml/2006/main" sz="5900" i="1">
                              <a:solidFill>
                                <a:srgbClr val="000000"/>
                              </a:solidFill>
                              <a:latin typeface="Cambria Math" panose="02040503050406030204" pitchFamily="18" charset="0"/>
                            </a:rPr>
                            <m:t>∑</m:t>
                          </m:r>
                        </m:e>
                        <m:li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0</m:t>
                          </m:r>
                        </m:lim>
                      </m:limLow>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1</m:t>
                      </m:r>
                    </m:lim>
                  </m:limUpp>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m:t>
                  </m:r>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281" name="Rectangle 11"/>
          <p:cNvSpPr txBox="1"/>
          <p:nvPr/>
        </p:nvSpPr>
        <p:spPr>
          <a:xfrm>
            <a:off x="2388395" y="10834508"/>
            <a:ext cx="20522536" cy="16136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spcBef>
                <a:spcPts val="5900"/>
              </a:spcBef>
              <a:defRPr b="0" sz="4800"/>
            </a:pPr>
            <a:r>
              <a:t>The signal </a:t>
            </a:r>
            <a:r>
              <a:rPr i="1"/>
              <a:t>f </a:t>
            </a:r>
            <a:r>
              <a:t>[</a:t>
            </a:r>
            <a:r>
              <a:rPr i="1"/>
              <a:t>n</a:t>
            </a:r>
            <a:r>
              <a:t>] is a weighted linear combination of complex exponentials with weights </a:t>
            </a:r>
            <a:r>
              <a:rPr i="1"/>
              <a:t>F </a:t>
            </a:r>
            <a:r>
              <a:t>[</a:t>
            </a:r>
            <a:r>
              <a:rPr i="1"/>
              <a:t>u</a:t>
            </a:r>
            <a:r>
              <a:t>]</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3" name="Content Placeholder 3" descr="Content Placeholder 3"/>
          <p:cNvPicPr>
            <a:picLocks noChangeAspect="1"/>
          </p:cNvPicPr>
          <p:nvPr/>
        </p:nvPicPr>
        <p:blipFill>
          <a:blip r:embed="rId2">
            <a:extLst/>
          </a:blip>
          <a:stretch>
            <a:fillRect/>
          </a:stretch>
        </p:blipFill>
        <p:spPr>
          <a:xfrm>
            <a:off x="2464037" y="5868196"/>
            <a:ext cx="18653722" cy="5362704"/>
          </a:xfrm>
          <a:prstGeom prst="rect">
            <a:avLst/>
          </a:prstGeom>
          <a:ln w="25400">
            <a:miter lim="400000"/>
          </a:ln>
          <a:effectLst>
            <a:outerShdw sx="100000" sy="100000" kx="0" ky="0" algn="b" rotWithShape="0" blurRad="254000" dist="127000" dir="5400000">
              <a:srgbClr val="000000">
                <a:alpha val="70000"/>
              </a:srgbClr>
            </a:outerShdw>
          </a:effectLst>
        </p:spPr>
      </p:pic>
      <p:sp>
        <p:nvSpPr>
          <p:cNvPr id="484" name="Title 1"/>
          <p:cNvSpPr txBox="1"/>
          <p:nvPr>
            <p:ph type="title"/>
          </p:nvPr>
        </p:nvSpPr>
        <p:spPr>
          <a:prstGeom prst="rect">
            <a:avLst/>
          </a:prstGeom>
        </p:spPr>
        <p:txBody>
          <a:bodyPr/>
          <a:lstStyle/>
          <a:p>
            <a:pPr/>
            <a:r>
              <a:t>Convolutional Neural Networks</a:t>
            </a:r>
          </a:p>
        </p:txBody>
      </p:sp>
      <p:sp>
        <p:nvSpPr>
          <p:cNvPr id="485" name="Content Placeholder 2"/>
          <p:cNvSpPr txBox="1"/>
          <p:nvPr/>
        </p:nvSpPr>
        <p:spPr>
          <a:xfrm>
            <a:off x="2892734" y="2521221"/>
            <a:ext cx="11887201" cy="3505201"/>
          </a:xfrm>
          <a:prstGeom prst="rect">
            <a:avLst/>
          </a:prstGeom>
          <a:ln w="12700">
            <a:miter lim="400000"/>
          </a:ln>
          <a:extLst>
            <a:ext uri="{C572A759-6A51-4108-AA02-DFA0A04FC94B}">
              <ma14:wrappingTextBoxFlag xmlns:ma14="http://schemas.microsoft.com/office/mac/drawingml/2011/main" val="1"/>
            </a:ext>
          </a:extLst>
        </p:spPr>
        <p:txBody>
          <a:bodyPr lIns="91429" tIns="91429" rIns="91429" bIns="91429">
            <a:normAutofit fontScale="100000" lnSpcReduction="0"/>
          </a:bodyPr>
          <a:lstStyle>
            <a:lvl1pPr marL="685800" indent="-685800" algn="l" defTabSz="914400">
              <a:spcBef>
                <a:spcPts val="1500"/>
              </a:spcBef>
              <a:buSzPct val="100000"/>
              <a:buFont typeface="Arial"/>
              <a:buChar char="•"/>
              <a:defRPr b="0" sz="6400">
                <a:latin typeface="Adobe Caslon Pro"/>
                <a:ea typeface="Adobe Caslon Pro"/>
                <a:cs typeface="Adobe Caslon Pro"/>
                <a:sym typeface="Adobe Caslon Pro"/>
              </a:defRPr>
            </a:lvl1pPr>
          </a:lstStyle>
          <a:p>
            <a:pPr/>
            <a:r>
              <a:t>Neural network with specialized connectivity structure</a:t>
            </a:r>
          </a:p>
        </p:txBody>
      </p:sp>
      <p:pic>
        <p:nvPicPr>
          <p:cNvPr id="486" name="Picture 18" descr="Picture 18"/>
          <p:cNvPicPr>
            <a:picLocks noChangeAspect="1"/>
          </p:cNvPicPr>
          <p:nvPr/>
        </p:nvPicPr>
        <p:blipFill>
          <a:blip r:embed="rId3">
            <a:extLst/>
          </a:blip>
          <a:srcRect l="0" t="0" r="17362" b="0"/>
          <a:stretch>
            <a:fillRect/>
          </a:stretch>
        </p:blipFill>
        <p:spPr>
          <a:xfrm>
            <a:off x="17972507" y="2139015"/>
            <a:ext cx="4758297" cy="5169185"/>
          </a:xfrm>
          <a:prstGeom prst="rect">
            <a:avLst/>
          </a:prstGeom>
          <a:ln w="101600">
            <a:solidFill>
              <a:srgbClr val="000000"/>
            </a:solidFill>
          </a:ln>
        </p:spPr>
      </p:pic>
      <p:sp>
        <p:nvSpPr>
          <p:cNvPr id="487" name="LeCun et al. 1989"/>
          <p:cNvSpPr txBox="1"/>
          <p:nvPr/>
        </p:nvSpPr>
        <p:spPr>
          <a:xfrm>
            <a:off x="15817691" y="11355353"/>
            <a:ext cx="491429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LeCun et al. 1989</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83" name="Rectangle"/>
          <p:cNvSpPr/>
          <p:nvPr/>
        </p:nvSpPr>
        <p:spPr>
          <a:xfrm>
            <a:off x="10621722" y="3311474"/>
            <a:ext cx="1404134" cy="1950646"/>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84" name="Rectangle"/>
          <p:cNvSpPr/>
          <p:nvPr/>
        </p:nvSpPr>
        <p:spPr>
          <a:xfrm>
            <a:off x="12129369" y="3309519"/>
            <a:ext cx="5081219" cy="1954556"/>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85" name="Rectangle"/>
          <p:cNvSpPr/>
          <p:nvPr/>
        </p:nvSpPr>
        <p:spPr>
          <a:xfrm>
            <a:off x="7268226" y="3309519"/>
            <a:ext cx="1499645" cy="1954556"/>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286" name="Equation"/>
          <p:cNvSpPr txBox="1"/>
          <p:nvPr/>
        </p:nvSpPr>
        <p:spPr>
          <a:xfrm>
            <a:off x="7378750" y="3282248"/>
            <a:ext cx="9626500" cy="213783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m:t>
                  </m:r>
                  <m:limUpp>
                    <m:e>
                      <m:limLow>
                        <m:e>
                          <m:r>
                            <a:rPr xmlns:a="http://schemas.openxmlformats.org/drawingml/2006/main" sz="5900" i="1">
                              <a:solidFill>
                                <a:srgbClr val="000000"/>
                              </a:solidFill>
                              <a:latin typeface="Cambria Math" panose="02040503050406030204" pitchFamily="18" charset="0"/>
                            </a:rPr>
                            <m:t>∑</m:t>
                          </m:r>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0</m:t>
                          </m:r>
                        </m:lim>
                      </m:limLow>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1</m:t>
                      </m:r>
                    </m:lim>
                  </m:limUpp>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287" name="Rectangle 2"/>
          <p:cNvSpPr txBox="1"/>
          <p:nvPr>
            <p:ph type="title"/>
          </p:nvPr>
        </p:nvSpPr>
        <p:spPr>
          <a:xfrm>
            <a:off x="4419600" y="-13918"/>
            <a:ext cx="15544800" cy="1524001"/>
          </a:xfrm>
          <a:prstGeom prst="rect">
            <a:avLst/>
          </a:prstGeom>
        </p:spPr>
        <p:txBody>
          <a:bodyPr/>
          <a:lstStyle>
            <a:lvl1pPr defTabSz="905255">
              <a:defRPr sz="8712"/>
            </a:lvl1pPr>
          </a:lstStyle>
          <a:p>
            <a:pPr/>
            <a:r>
              <a:t>The Discrete Fourier transform</a:t>
            </a:r>
          </a:p>
        </p:txBody>
      </p:sp>
      <p:sp>
        <p:nvSpPr>
          <p:cNvPr id="2288" name="Rectangle 11"/>
          <p:cNvSpPr txBox="1"/>
          <p:nvPr/>
        </p:nvSpPr>
        <p:spPr>
          <a:xfrm>
            <a:off x="2350702" y="1894547"/>
            <a:ext cx="19682596"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spcBef>
                <a:spcPts val="5900"/>
              </a:spcBef>
              <a:defRPr b="0" sz="4800"/>
            </a:pPr>
            <a:r>
              <a:t>Discrete Fourier Transform (DFT) transforms a signal </a:t>
            </a:r>
            <a:r>
              <a:rPr i="1">
                <a:latin typeface="NimbusRomNo9L"/>
                <a:ea typeface="NimbusRomNo9L"/>
                <a:cs typeface="NimbusRomNo9L"/>
                <a:sym typeface="NimbusRomNo9L"/>
              </a:rPr>
              <a:t>f </a:t>
            </a:r>
            <a:r>
              <a:t>[</a:t>
            </a:r>
            <a:r>
              <a:rPr i="1">
                <a:latin typeface="NimbusRomNo9L"/>
                <a:ea typeface="NimbusRomNo9L"/>
                <a:cs typeface="NimbusRomNo9L"/>
                <a:sym typeface="NimbusRomNo9L"/>
              </a:rPr>
              <a:t>n</a:t>
            </a:r>
            <a:r>
              <a:t>] into </a:t>
            </a:r>
            <a:r>
              <a:rPr i="1">
                <a:latin typeface="NimbusRomNo9L"/>
                <a:ea typeface="NimbusRomNo9L"/>
                <a:cs typeface="NimbusRomNo9L"/>
                <a:sym typeface="NimbusRomNo9L"/>
              </a:rPr>
              <a:t>F </a:t>
            </a:r>
            <a:r>
              <a:t>[</a:t>
            </a:r>
            <a:r>
              <a:rPr i="1">
                <a:latin typeface="NimbusRomNo9L"/>
                <a:ea typeface="NimbusRomNo9L"/>
                <a:cs typeface="NimbusRomNo9L"/>
                <a:sym typeface="NimbusRomNo9L"/>
              </a:rPr>
              <a:t>u</a:t>
            </a:r>
            <a:r>
              <a:t>] as:</a:t>
            </a:r>
          </a:p>
        </p:txBody>
      </p:sp>
      <p:sp>
        <p:nvSpPr>
          <p:cNvPr id="2289" name="Slide Number Placeholder 1"/>
          <p:cNvSpPr txBox="1"/>
          <p:nvPr>
            <p:ph type="sldNum" sz="quarter" idx="4294967295"/>
          </p:nvPr>
        </p:nvSpPr>
        <p:spPr>
          <a:xfrm>
            <a:off x="19906337" y="12808585"/>
            <a:ext cx="515263" cy="538480"/>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sp>
        <p:nvSpPr>
          <p:cNvPr id="2290" name="Rectangle 11"/>
          <p:cNvSpPr txBox="1"/>
          <p:nvPr/>
        </p:nvSpPr>
        <p:spPr>
          <a:xfrm>
            <a:off x="2350702" y="5890259"/>
            <a:ext cx="21398749" cy="88971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spcBef>
                <a:spcPts val="5900"/>
              </a:spcBef>
              <a:defRPr b="0" sz="4800"/>
            </a:lvl1pPr>
          </a:lstStyle>
          <a:p>
            <a:pPr/>
            <a:r>
              <a:t>Discrete Fourier Transform (DFT) is a linear operator. Therefore, we can write:</a:t>
            </a:r>
          </a:p>
        </p:txBody>
      </p:sp>
      <p:sp>
        <p:nvSpPr>
          <p:cNvPr id="2291" name="Lets visualize the  transform coefficients"/>
          <p:cNvSpPr txBox="1"/>
          <p:nvPr/>
        </p:nvSpPr>
        <p:spPr>
          <a:xfrm>
            <a:off x="17544439" y="9474546"/>
            <a:ext cx="6020715" cy="153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5900"/>
              </a:spcBef>
              <a:defRPr b="0" sz="4800"/>
            </a:pPr>
            <a:r>
              <a:t>Lets visualize the </a:t>
            </a:r>
            <a:br/>
            <a:r>
              <a:t>transform coefficients</a:t>
            </a:r>
          </a:p>
        </p:txBody>
      </p:sp>
      <p:grpSp>
        <p:nvGrpSpPr>
          <p:cNvPr id="2302" name="Group"/>
          <p:cNvGrpSpPr/>
          <p:nvPr/>
        </p:nvGrpSpPr>
        <p:grpSpPr>
          <a:xfrm>
            <a:off x="7311289" y="7039175"/>
            <a:ext cx="9866146" cy="6523743"/>
            <a:chOff x="0" y="25400"/>
            <a:chExt cx="9866145" cy="6523742"/>
          </a:xfrm>
        </p:grpSpPr>
        <p:graphicFrame>
          <p:nvGraphicFramePr>
            <p:cNvPr id="2292" name="Table"/>
            <p:cNvGraphicFramePr/>
            <p:nvPr/>
          </p:nvGraphicFramePr>
          <p:xfrm>
            <a:off x="1885557" y="25400"/>
            <a:ext cx="6829687" cy="5934575"/>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81698"/>
                  <a:gridCol w="681698"/>
                  <a:gridCol w="681698"/>
                  <a:gridCol w="681698"/>
                  <a:gridCol w="681698"/>
                  <a:gridCol w="681698"/>
                  <a:gridCol w="681698"/>
                  <a:gridCol w="681698"/>
                  <a:gridCol w="681698"/>
                  <a:gridCol w="681698"/>
                </a:tblGrid>
                <a:tr h="592187">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92187">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1800"/>
                        </a:pPr>
                        <a:r>
                          <a:rPr sz="2700"/>
                          <a:t>?</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r>
                <a:tr h="592187">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r>
                <a:tr h="592187">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r>
                <a:tr h="592187">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r>
                <a:tr h="592187">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r>
                <a:tr h="592187">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r>
                <a:tr h="592187">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r>
                <a:tr h="592187">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r>
                <a:tr h="592187">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c>
                    <a:txBody>
                      <a:bodyPr/>
                      <a:lstStyle/>
                      <a:p>
                        <a:pPr defTabSz="914400">
                          <a:defRPr sz="2700"/>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chemeClr val="accent5"/>
                      </a:solidFill>
                    </a:tcPr>
                  </a:tc>
                </a:tr>
              </a:tbl>
            </a:graphicData>
          </a:graphic>
        </p:graphicFrame>
        <p:sp>
          <p:nvSpPr>
            <p:cNvPr id="2293" name="F"/>
            <p:cNvSpPr/>
            <p:nvPr/>
          </p:nvSpPr>
          <p:spPr>
            <a:xfrm>
              <a:off x="0" y="590877"/>
              <a:ext cx="790249" cy="5348321"/>
            </a:xfrm>
            <a:prstGeom prst="rect">
              <a:avLst/>
            </a:prstGeom>
            <a:solidFill>
              <a:schemeClr val="accent3"/>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b="0" sz="5500">
                  <a:latin typeface="Helvetica Neue Medium"/>
                  <a:ea typeface="Helvetica Neue Medium"/>
                  <a:cs typeface="Helvetica Neue Medium"/>
                  <a:sym typeface="Helvetica Neue Medium"/>
                </a:defRPr>
              </a:lvl1pPr>
            </a:lstStyle>
            <a:p>
              <a:pPr/>
              <a:r>
                <a:t>F</a:t>
              </a:r>
            </a:p>
          </p:txBody>
        </p:sp>
        <p:sp>
          <p:nvSpPr>
            <p:cNvPr id="2294" name="f"/>
            <p:cNvSpPr/>
            <p:nvPr/>
          </p:nvSpPr>
          <p:spPr>
            <a:xfrm>
              <a:off x="9075896" y="583657"/>
              <a:ext cx="790250" cy="5342842"/>
            </a:xfrm>
            <a:prstGeom prst="rect">
              <a:avLst/>
            </a:prstGeom>
            <a:solidFill>
              <a:schemeClr val="accent1"/>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b="0" sz="5100">
                  <a:latin typeface="Helvetica Neue Medium"/>
                  <a:ea typeface="Helvetica Neue Medium"/>
                  <a:cs typeface="Helvetica Neue Medium"/>
                  <a:sym typeface="Helvetica Neue Medium"/>
                </a:defRPr>
              </a:lvl1pPr>
            </a:lstStyle>
            <a:p>
              <a:pPr/>
              <a:r>
                <a:t>f</a:t>
              </a:r>
            </a:p>
          </p:txBody>
        </p:sp>
        <p:sp>
          <p:nvSpPr>
            <p:cNvPr id="2295" name="NxN array"/>
            <p:cNvSpPr txBox="1"/>
            <p:nvPr/>
          </p:nvSpPr>
          <p:spPr>
            <a:xfrm>
              <a:off x="4367118" y="5988693"/>
              <a:ext cx="1921003"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NxN array</a:t>
              </a:r>
            </a:p>
          </p:txBody>
        </p:sp>
        <p:sp>
          <p:nvSpPr>
            <p:cNvPr id="2296" name="n"/>
            <p:cNvSpPr txBox="1"/>
            <p:nvPr/>
          </p:nvSpPr>
          <p:spPr>
            <a:xfrm>
              <a:off x="2061513" y="77850"/>
              <a:ext cx="340234"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a:t>
              </a:r>
            </a:p>
          </p:txBody>
        </p:sp>
        <p:sp>
          <p:nvSpPr>
            <p:cNvPr id="2297" name="u"/>
            <p:cNvSpPr txBox="1"/>
            <p:nvPr/>
          </p:nvSpPr>
          <p:spPr>
            <a:xfrm>
              <a:off x="1490709" y="630213"/>
              <a:ext cx="340234"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u</a:t>
              </a:r>
            </a:p>
          </p:txBody>
        </p:sp>
        <p:sp>
          <p:nvSpPr>
            <p:cNvPr id="2298" name="="/>
            <p:cNvSpPr txBox="1"/>
            <p:nvPr/>
          </p:nvSpPr>
          <p:spPr>
            <a:xfrm>
              <a:off x="1005798" y="2816678"/>
              <a:ext cx="480061" cy="8205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800"/>
              </a:lvl1pPr>
            </a:lstStyle>
            <a:p>
              <a:pPr/>
              <a:r>
                <a:t>=</a:t>
              </a:r>
            </a:p>
          </p:txBody>
        </p:sp>
        <p:sp>
          <p:nvSpPr>
            <p:cNvPr id="2299" name="Line"/>
            <p:cNvSpPr/>
            <p:nvPr/>
          </p:nvSpPr>
          <p:spPr>
            <a:xfrm>
              <a:off x="2442832" y="398534"/>
              <a:ext cx="1404134" cy="1"/>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00" name="Line"/>
            <p:cNvSpPr/>
            <p:nvPr/>
          </p:nvSpPr>
          <p:spPr>
            <a:xfrm flipH="1">
              <a:off x="1681006" y="1194807"/>
              <a:ext cx="1" cy="1134413"/>
            </a:xfrm>
            <a:prstGeom prst="line">
              <a:avLst/>
            </a:prstGeom>
            <a:noFill/>
            <a:ln w="254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01" name="Equation"/>
            <p:cNvSpPr txBox="1"/>
            <p:nvPr/>
          </p:nvSpPr>
          <p:spPr>
            <a:xfrm>
              <a:off x="2942517" y="2304923"/>
              <a:ext cx="4676722" cy="1844029"/>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2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02" grpId="1"/>
      <p:bldP build="whole" bldLvl="1" animBg="1" rev="0" advAuto="0" spid="2291" grpId="2"/>
    </p:bld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307" name="Group"/>
          <p:cNvGrpSpPr/>
          <p:nvPr/>
        </p:nvGrpSpPr>
        <p:grpSpPr>
          <a:xfrm>
            <a:off x="15742928" y="4585299"/>
            <a:ext cx="6592570" cy="6592569"/>
            <a:chOff x="0" y="0"/>
            <a:chExt cx="6592568" cy="6592568"/>
          </a:xfrm>
        </p:grpSpPr>
        <p:pic>
          <p:nvPicPr>
            <p:cNvPr id="2304" name="Image" descr="Image"/>
            <p:cNvPicPr>
              <a:picLocks noChangeAspect="1"/>
            </p:cNvPicPr>
            <p:nvPr/>
          </p:nvPicPr>
          <p:blipFill>
            <a:blip r:embed="rId2">
              <a:extLst/>
            </a:blip>
            <a:stretch>
              <a:fillRect/>
            </a:stretch>
          </p:blipFill>
          <p:spPr>
            <a:xfrm>
              <a:off x="638710" y="602053"/>
              <a:ext cx="5315148" cy="5388460"/>
            </a:xfrm>
            <a:prstGeom prst="rect">
              <a:avLst/>
            </a:prstGeom>
            <a:ln w="12700" cap="flat">
              <a:noFill/>
              <a:miter lim="400000"/>
            </a:ln>
            <a:effectLst/>
          </p:spPr>
        </p:pic>
        <p:sp>
          <p:nvSpPr>
            <p:cNvPr id="2305" name="Circle"/>
            <p:cNvSpPr/>
            <p:nvPr/>
          </p:nvSpPr>
          <p:spPr>
            <a:xfrm>
              <a:off x="1362552" y="1362550"/>
              <a:ext cx="3867466" cy="3867467"/>
            </a:xfrm>
            <a:prstGeom prst="ellipse">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06" name="Circle"/>
            <p:cNvSpPr/>
            <p:nvPr/>
          </p:nvSpPr>
          <p:spPr>
            <a:xfrm>
              <a:off x="0" y="0"/>
              <a:ext cx="6592569" cy="6592569"/>
            </a:xfrm>
            <a:prstGeom prst="ellipse">
              <a:avLst/>
            </a:prstGeom>
            <a:noFill/>
            <a:ln w="1270000" cap="flat">
              <a:solidFill>
                <a:srgbClr val="FFFFFF"/>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308" name="Rectangle 2"/>
          <p:cNvSpPr txBox="1"/>
          <p:nvPr>
            <p:ph type="title"/>
          </p:nvPr>
        </p:nvSpPr>
        <p:spPr>
          <a:xfrm>
            <a:off x="3395249" y="30619"/>
            <a:ext cx="18651603" cy="1524001"/>
          </a:xfrm>
          <a:prstGeom prst="rect">
            <a:avLst/>
          </a:prstGeom>
        </p:spPr>
        <p:txBody>
          <a:bodyPr/>
          <a:lstStyle/>
          <a:p>
            <a:pPr/>
            <a:r>
              <a:t>Visualizing the Fourier transform</a:t>
            </a:r>
          </a:p>
        </p:txBody>
      </p:sp>
      <p:sp>
        <p:nvSpPr>
          <p:cNvPr id="2309" name="Slide Number Placeholder 1"/>
          <p:cNvSpPr txBox="1"/>
          <p:nvPr>
            <p:ph type="sldNum" sz="quarter" idx="4294967295"/>
          </p:nvPr>
        </p:nvSpPr>
        <p:spPr>
          <a:xfrm>
            <a:off x="23579235" y="12964463"/>
            <a:ext cx="515264"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sp>
        <p:nvSpPr>
          <p:cNvPr id="2310" name="TextBox 2"/>
          <p:cNvSpPr txBox="1"/>
          <p:nvPr/>
        </p:nvSpPr>
        <p:spPr>
          <a:xfrm>
            <a:off x="1060718" y="7205033"/>
            <a:ext cx="6218667" cy="826538"/>
          </a:xfrm>
          <a:prstGeom prst="rect">
            <a:avLst/>
          </a:prstGeom>
          <a:ln w="12700">
            <a:solidFill>
              <a:srgbClr val="FF0000"/>
            </a:solidFill>
          </a:ln>
          <a:extLst>
            <a:ext uri="{C572A759-6A51-4108-AA02-DFA0A04FC94B}">
              <ma14:wrappingTextBoxFlag xmlns:ma14="http://schemas.microsoft.com/office/mac/drawingml/2011/main" val="1"/>
            </a:ext>
          </a:extLst>
        </p:spPr>
        <p:txBody>
          <a:bodyPr wrap="none" tIns="91439" bIns="91439">
            <a:spAutoFit/>
          </a:bodyPr>
          <a:lstStyle/>
          <a:p>
            <a:pPr algn="l" defTabSz="1828800">
              <a:defRPr b="0" sz="4200">
                <a:latin typeface="Times New Roman"/>
                <a:ea typeface="Times New Roman"/>
                <a:cs typeface="Times New Roman"/>
                <a:sym typeface="Times New Roman"/>
              </a:defRPr>
            </a:pPr>
            <a:r>
              <a:t>exp (</a:t>
            </a:r>
            <a:r>
              <a:rPr>
                <a:latin typeface="Symbol"/>
                <a:ea typeface="Symbol"/>
                <a:cs typeface="Symbol"/>
                <a:sym typeface="Symbol"/>
              </a:rPr>
              <a:t>a</a:t>
            </a:r>
            <a:r>
              <a:t> j) = cos(</a:t>
            </a:r>
            <a:r>
              <a:rPr>
                <a:latin typeface="Symbol"/>
                <a:ea typeface="Symbol"/>
                <a:cs typeface="Symbol"/>
                <a:sym typeface="Symbol"/>
              </a:rPr>
              <a:t>a</a:t>
            </a:r>
            <a:r>
              <a:t>) + j sin(</a:t>
            </a:r>
            <a:r>
              <a:rPr>
                <a:latin typeface="Symbol"/>
                <a:ea typeface="Symbol"/>
                <a:cs typeface="Symbol"/>
                <a:sym typeface="Symbol"/>
              </a:rPr>
              <a:t>a</a:t>
            </a:r>
            <a:r>
              <a:t>)</a:t>
            </a:r>
          </a:p>
        </p:txBody>
      </p:sp>
      <p:sp>
        <p:nvSpPr>
          <p:cNvPr id="2311" name="Rectangle"/>
          <p:cNvSpPr/>
          <p:nvPr/>
        </p:nvSpPr>
        <p:spPr>
          <a:xfrm>
            <a:off x="6617073" y="4172647"/>
            <a:ext cx="5081219" cy="1954556"/>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312" name="Equation"/>
          <p:cNvSpPr txBox="1"/>
          <p:nvPr/>
        </p:nvSpPr>
        <p:spPr>
          <a:xfrm>
            <a:off x="1866454" y="4145376"/>
            <a:ext cx="9626500" cy="213783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m:t>
                  </m:r>
                  <m:limUpp>
                    <m:e>
                      <m:limLow>
                        <m:e>
                          <m:r>
                            <a:rPr xmlns:a="http://schemas.openxmlformats.org/drawingml/2006/main" sz="5900" i="1">
                              <a:solidFill>
                                <a:srgbClr val="000000"/>
                              </a:solidFill>
                              <a:latin typeface="Cambria Math" panose="02040503050406030204" pitchFamily="18" charset="0"/>
                            </a:rPr>
                            <m:t>∑</m:t>
                          </m:r>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0</m:t>
                          </m:r>
                        </m:lim>
                      </m:limLow>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1</m:t>
                      </m:r>
                    </m:lim>
                  </m:limUpp>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grpSp>
        <p:nvGrpSpPr>
          <p:cNvPr id="2315" name="Group"/>
          <p:cNvGrpSpPr/>
          <p:nvPr/>
        </p:nvGrpSpPr>
        <p:grpSpPr>
          <a:xfrm>
            <a:off x="3724693" y="6374133"/>
            <a:ext cx="8267632" cy="4389973"/>
            <a:chOff x="0" y="0"/>
            <a:chExt cx="8267631" cy="4389971"/>
          </a:xfrm>
        </p:grpSpPr>
        <p:sp>
          <p:nvSpPr>
            <p:cNvPr id="2313" name="Equation"/>
            <p:cNvSpPr txBox="1"/>
            <p:nvPr/>
          </p:nvSpPr>
          <p:spPr>
            <a:xfrm>
              <a:off x="0" y="2733472"/>
              <a:ext cx="8267632" cy="1656500"/>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300" i="1">
                        <a:solidFill>
                          <a:srgbClr val="000000"/>
                        </a:solidFill>
                        <a:latin typeface="Cambria Math" panose="02040503050406030204" pitchFamily="18" charset="0"/>
                      </a:rPr>
                      <m:t>cos</m:t>
                    </m:r>
                    <m:d>
                      <m:dPr>
                        <m:ctrlPr>
                          <a:rPr xmlns:a="http://schemas.openxmlformats.org/drawingml/2006/main" sz="5300" i="1">
                            <a:solidFill>
                              <a:srgbClr val="000000"/>
                            </a:solidFill>
                            <a:latin typeface="Cambria Math" panose="02040503050406030204" pitchFamily="18" charset="0"/>
                          </a:rPr>
                        </m:ctrlPr>
                      </m:dPr>
                      <m:e>
                        <m:r>
                          <a:rPr xmlns:a="http://schemas.openxmlformats.org/drawingml/2006/main" sz="5300" i="1">
                            <a:solidFill>
                              <a:srgbClr val="000000"/>
                            </a:solidFill>
                            <a:latin typeface="Cambria Math" panose="02040503050406030204" pitchFamily="18" charset="0"/>
                          </a:rPr>
                          <m:t>2</m:t>
                        </m:r>
                        <m:r>
                          <a:rPr xmlns:a="http://schemas.openxmlformats.org/drawingml/2006/main" sz="5300" i="1">
                            <a:solidFill>
                              <a:srgbClr val="000000"/>
                            </a:solidFill>
                            <a:latin typeface="Cambria Math" panose="02040503050406030204" pitchFamily="18" charset="0"/>
                          </a:rPr>
                          <m:t>π</m:t>
                        </m:r>
                        <m:f>
                          <m:fPr>
                            <m:ctrlPr>
                              <a:rPr xmlns:a="http://schemas.openxmlformats.org/drawingml/2006/main" sz="5300" i="1">
                                <a:solidFill>
                                  <a:srgbClr val="000000"/>
                                </a:solidFill>
                                <a:latin typeface="Cambria Math" panose="02040503050406030204" pitchFamily="18" charset="0"/>
                              </a:rPr>
                            </m:ctrlPr>
                            <m:type m:val="bar"/>
                          </m:fPr>
                          <m:num>
                            <m:r>
                              <a:rPr xmlns:a="http://schemas.openxmlformats.org/drawingml/2006/main" sz="5300" i="1">
                                <a:solidFill>
                                  <a:srgbClr val="000000"/>
                                </a:solidFill>
                                <a:latin typeface="Cambria Math" panose="02040503050406030204" pitchFamily="18" charset="0"/>
                              </a:rPr>
                              <m:t>u</m:t>
                            </m:r>
                            <m:r>
                              <a:rPr xmlns:a="http://schemas.openxmlformats.org/drawingml/2006/main" sz="5300" i="1">
                                <a:solidFill>
                                  <a:srgbClr val="000000"/>
                                </a:solidFill>
                                <a:latin typeface="Cambria Math" panose="02040503050406030204" pitchFamily="18" charset="0"/>
                              </a:rPr>
                              <m:t>n</m:t>
                            </m:r>
                          </m:num>
                          <m:den>
                            <m:r>
                              <a:rPr xmlns:a="http://schemas.openxmlformats.org/drawingml/2006/main" sz="5300" i="1">
                                <a:solidFill>
                                  <a:srgbClr val="000000"/>
                                </a:solidFill>
                                <a:latin typeface="Cambria Math" panose="02040503050406030204" pitchFamily="18" charset="0"/>
                              </a:rPr>
                              <m:t>N</m:t>
                            </m:r>
                          </m:den>
                        </m:f>
                      </m:e>
                    </m:d>
                    <m:r>
                      <a:rPr xmlns:a="http://schemas.openxmlformats.org/drawingml/2006/main" sz="5300" i="1">
                        <a:solidFill>
                          <a:srgbClr val="000000"/>
                        </a:solidFill>
                        <a:latin typeface="Cambria Math" panose="02040503050406030204" pitchFamily="18" charset="0"/>
                      </a:rPr>
                      <m:t>-</m:t>
                    </m:r>
                    <m:r>
                      <a:rPr xmlns:a="http://schemas.openxmlformats.org/drawingml/2006/main" sz="5300" i="1">
                        <a:solidFill>
                          <a:srgbClr val="000000"/>
                        </a:solidFill>
                        <a:latin typeface="Cambria Math" panose="02040503050406030204" pitchFamily="18" charset="0"/>
                      </a:rPr>
                      <m:t>j</m:t>
                    </m:r>
                    <m:r>
                      <m:rPr>
                        <m:sty m:val="p"/>
                      </m:rPr>
                      <a:rPr xmlns:a="http://schemas.openxmlformats.org/drawingml/2006/main" sz="5300" i="1">
                        <a:solidFill>
                          <a:srgbClr val="000000"/>
                        </a:solidFill>
                        <a:latin typeface="Cambria Math" panose="02040503050406030204" pitchFamily="18" charset="0"/>
                      </a:rPr>
                      <m:t>sin</m:t>
                    </m:r>
                    <m:d>
                      <m:dPr>
                        <m:ctrlPr>
                          <a:rPr xmlns:a="http://schemas.openxmlformats.org/drawingml/2006/main" sz="5300" i="1">
                            <a:solidFill>
                              <a:srgbClr val="000000"/>
                            </a:solidFill>
                            <a:latin typeface="Cambria Math" panose="02040503050406030204" pitchFamily="18" charset="0"/>
                          </a:rPr>
                        </m:ctrlPr>
                      </m:dPr>
                      <m:e>
                        <m:r>
                          <a:rPr xmlns:a="http://schemas.openxmlformats.org/drawingml/2006/main" sz="5300" i="1">
                            <a:solidFill>
                              <a:srgbClr val="000000"/>
                            </a:solidFill>
                            <a:latin typeface="Cambria Math" panose="02040503050406030204" pitchFamily="18" charset="0"/>
                          </a:rPr>
                          <m:t>2</m:t>
                        </m:r>
                        <m:r>
                          <a:rPr xmlns:a="http://schemas.openxmlformats.org/drawingml/2006/main" sz="5300" i="1">
                            <a:solidFill>
                              <a:srgbClr val="000000"/>
                            </a:solidFill>
                            <a:latin typeface="Cambria Math" panose="02040503050406030204" pitchFamily="18" charset="0"/>
                          </a:rPr>
                          <m:t>π</m:t>
                        </m:r>
                        <m:f>
                          <m:fPr>
                            <m:ctrlPr>
                              <a:rPr xmlns:a="http://schemas.openxmlformats.org/drawingml/2006/main" sz="5300" i="1">
                                <a:solidFill>
                                  <a:srgbClr val="000000"/>
                                </a:solidFill>
                                <a:latin typeface="Cambria Math" panose="02040503050406030204" pitchFamily="18" charset="0"/>
                              </a:rPr>
                            </m:ctrlPr>
                            <m:type m:val="bar"/>
                          </m:fPr>
                          <m:num>
                            <m:r>
                              <a:rPr xmlns:a="http://schemas.openxmlformats.org/drawingml/2006/main" sz="5300" i="1">
                                <a:solidFill>
                                  <a:srgbClr val="000000"/>
                                </a:solidFill>
                                <a:latin typeface="Cambria Math" panose="02040503050406030204" pitchFamily="18" charset="0"/>
                              </a:rPr>
                              <m:t>u</m:t>
                            </m:r>
                            <m:r>
                              <a:rPr xmlns:a="http://schemas.openxmlformats.org/drawingml/2006/main" sz="5300" i="1">
                                <a:solidFill>
                                  <a:srgbClr val="000000"/>
                                </a:solidFill>
                                <a:latin typeface="Cambria Math" panose="02040503050406030204" pitchFamily="18" charset="0"/>
                              </a:rPr>
                              <m:t>n</m:t>
                            </m:r>
                          </m:num>
                          <m:den>
                            <m:r>
                              <a:rPr xmlns:a="http://schemas.openxmlformats.org/drawingml/2006/main" sz="5300" i="1">
                                <a:solidFill>
                                  <a:srgbClr val="000000"/>
                                </a:solidFill>
                                <a:latin typeface="Cambria Math" panose="02040503050406030204" pitchFamily="18" charset="0"/>
                              </a:rPr>
                              <m:t>N</m:t>
                            </m:r>
                          </m:den>
                        </m:f>
                      </m:e>
                    </m:d>
                  </m:oMath>
                </m:oMathPara>
              </a14:m>
              <a:endParaRPr sz="5300"/>
            </a:p>
          </p:txBody>
        </p:sp>
        <p:sp>
          <p:nvSpPr>
            <p:cNvPr id="2314" name="Double Arrow"/>
            <p:cNvSpPr/>
            <p:nvPr/>
          </p:nvSpPr>
          <p:spPr>
            <a:xfrm rot="16200000">
              <a:off x="3999104" y="884523"/>
              <a:ext cx="2488338" cy="719291"/>
            </a:xfrm>
            <a:prstGeom prst="leftRightArrow">
              <a:avLst>
                <a:gd name="adj1" fmla="val 32000"/>
                <a:gd name="adj2" fmla="val 77688"/>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316" name="For:    u=1    N=16"/>
          <p:cNvSpPr txBox="1"/>
          <p:nvPr/>
        </p:nvSpPr>
        <p:spPr>
          <a:xfrm>
            <a:off x="14080332" y="4099225"/>
            <a:ext cx="1732942" cy="1840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sz="3900"/>
            </a:pPr>
            <a:r>
              <a:t>For:</a:t>
            </a:r>
            <a:br/>
            <a:r>
              <a:t>   u=1</a:t>
            </a:r>
            <a:br/>
            <a:r>
              <a:t>   N=16</a:t>
            </a:r>
          </a:p>
        </p:txBody>
      </p:sp>
      <p:grpSp>
        <p:nvGrpSpPr>
          <p:cNvPr id="2322" name="Group"/>
          <p:cNvGrpSpPr/>
          <p:nvPr/>
        </p:nvGrpSpPr>
        <p:grpSpPr>
          <a:xfrm>
            <a:off x="15969428" y="4509702"/>
            <a:ext cx="6989683" cy="6221220"/>
            <a:chOff x="0" y="0"/>
            <a:chExt cx="6989682" cy="6221219"/>
          </a:xfrm>
        </p:grpSpPr>
        <p:sp>
          <p:nvSpPr>
            <p:cNvPr id="2317" name="Line"/>
            <p:cNvSpPr/>
            <p:nvPr/>
          </p:nvSpPr>
          <p:spPr>
            <a:xfrm flipV="1">
              <a:off x="3069785" y="180807"/>
              <a:ext cx="1" cy="6040412"/>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18" name="Line"/>
            <p:cNvSpPr/>
            <p:nvPr/>
          </p:nvSpPr>
          <p:spPr>
            <a:xfrm>
              <a:off x="0" y="3393671"/>
              <a:ext cx="6139572" cy="1"/>
            </a:xfrm>
            <a:prstGeom prst="line">
              <a:avLst/>
            </a:prstGeom>
            <a:noFill/>
            <a:ln w="508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19" name="Real"/>
            <p:cNvSpPr txBox="1"/>
            <p:nvPr/>
          </p:nvSpPr>
          <p:spPr>
            <a:xfrm>
              <a:off x="6120621" y="3562080"/>
              <a:ext cx="869062"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Real</a:t>
              </a:r>
            </a:p>
          </p:txBody>
        </p:sp>
        <p:sp>
          <p:nvSpPr>
            <p:cNvPr id="2320" name="Imag"/>
            <p:cNvSpPr txBox="1"/>
            <p:nvPr/>
          </p:nvSpPr>
          <p:spPr>
            <a:xfrm>
              <a:off x="3217544" y="0"/>
              <a:ext cx="961264" cy="5481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b="0"/>
              </a:lvl1pPr>
            </a:lstStyle>
            <a:p>
              <a:pPr/>
              <a:r>
                <a:t>Imag</a:t>
              </a:r>
            </a:p>
          </p:txBody>
        </p:sp>
        <p:sp>
          <p:nvSpPr>
            <p:cNvPr id="2321" name="Circle"/>
            <p:cNvSpPr/>
            <p:nvPr/>
          </p:nvSpPr>
          <p:spPr>
            <a:xfrm>
              <a:off x="758457" y="1107743"/>
              <a:ext cx="4571858" cy="4571857"/>
            </a:xfrm>
            <a:prstGeom prst="ellips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pSp>
        <p:nvGrpSpPr>
          <p:cNvPr id="2325" name="Group"/>
          <p:cNvGrpSpPr/>
          <p:nvPr/>
        </p:nvGrpSpPr>
        <p:grpSpPr>
          <a:xfrm>
            <a:off x="21053294" y="7174517"/>
            <a:ext cx="1549863" cy="998098"/>
            <a:chOff x="0" y="0"/>
            <a:chExt cx="1549862" cy="998097"/>
          </a:xfrm>
        </p:grpSpPr>
        <p:sp>
          <p:nvSpPr>
            <p:cNvPr id="2323" name="Oval"/>
            <p:cNvSpPr/>
            <p:nvPr/>
          </p:nvSpPr>
          <p:spPr>
            <a:xfrm>
              <a:off x="0" y="459617"/>
              <a:ext cx="515263"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24" name="n=0"/>
            <p:cNvSpPr txBox="1"/>
            <p:nvPr/>
          </p:nvSpPr>
          <p:spPr>
            <a:xfrm>
              <a:off x="769193" y="-1"/>
              <a:ext cx="780670"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n=0</a:t>
              </a:r>
            </a:p>
          </p:txBody>
        </p:sp>
      </p:grpSp>
      <p:grpSp>
        <p:nvGrpSpPr>
          <p:cNvPr id="2328" name="Group"/>
          <p:cNvGrpSpPr/>
          <p:nvPr/>
        </p:nvGrpSpPr>
        <p:grpSpPr>
          <a:xfrm>
            <a:off x="20871341" y="8466941"/>
            <a:ext cx="1524789" cy="775152"/>
            <a:chOff x="0" y="0"/>
            <a:chExt cx="1524787" cy="775151"/>
          </a:xfrm>
        </p:grpSpPr>
        <p:sp>
          <p:nvSpPr>
            <p:cNvPr id="2326" name="Oval"/>
            <p:cNvSpPr/>
            <p:nvPr/>
          </p:nvSpPr>
          <p:spPr>
            <a:xfrm>
              <a:off x="0" y="0"/>
              <a:ext cx="515263" cy="538480"/>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27" name="n=1"/>
            <p:cNvSpPr txBox="1"/>
            <p:nvPr/>
          </p:nvSpPr>
          <p:spPr>
            <a:xfrm>
              <a:off x="744118" y="214702"/>
              <a:ext cx="780670"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n=1</a:t>
              </a:r>
            </a:p>
          </p:txBody>
        </p:sp>
      </p:grpSp>
      <p:grpSp>
        <p:nvGrpSpPr>
          <p:cNvPr id="2331" name="Group"/>
          <p:cNvGrpSpPr/>
          <p:nvPr/>
        </p:nvGrpSpPr>
        <p:grpSpPr>
          <a:xfrm>
            <a:off x="20441977" y="9201974"/>
            <a:ext cx="1328487" cy="896983"/>
            <a:chOff x="0" y="0"/>
            <a:chExt cx="1328486" cy="896981"/>
          </a:xfrm>
        </p:grpSpPr>
        <p:sp>
          <p:nvSpPr>
            <p:cNvPr id="2329" name="Oval"/>
            <p:cNvSpPr/>
            <p:nvPr/>
          </p:nvSpPr>
          <p:spPr>
            <a:xfrm>
              <a:off x="0" y="0"/>
              <a:ext cx="515263" cy="538480"/>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30" name="n=2"/>
            <p:cNvSpPr txBox="1"/>
            <p:nvPr/>
          </p:nvSpPr>
          <p:spPr>
            <a:xfrm>
              <a:off x="547817" y="336533"/>
              <a:ext cx="780670"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n=2</a:t>
              </a:r>
            </a:p>
          </p:txBody>
        </p:sp>
      </p:grpSp>
      <p:grpSp>
        <p:nvGrpSpPr>
          <p:cNvPr id="2358" name="Group"/>
          <p:cNvGrpSpPr/>
          <p:nvPr/>
        </p:nvGrpSpPr>
        <p:grpSpPr>
          <a:xfrm>
            <a:off x="15662240" y="4211904"/>
            <a:ext cx="6491194" cy="7093029"/>
            <a:chOff x="0" y="0"/>
            <a:chExt cx="6491192" cy="7093028"/>
          </a:xfrm>
        </p:grpSpPr>
        <p:sp>
          <p:nvSpPr>
            <p:cNvPr id="2332" name="Oval"/>
            <p:cNvSpPr/>
            <p:nvPr/>
          </p:nvSpPr>
          <p:spPr>
            <a:xfrm>
              <a:off x="3984681" y="5531125"/>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33" name="Oval"/>
            <p:cNvSpPr/>
            <p:nvPr/>
          </p:nvSpPr>
          <p:spPr>
            <a:xfrm>
              <a:off x="3093941" y="5689962"/>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34" name="Oval"/>
            <p:cNvSpPr/>
            <p:nvPr/>
          </p:nvSpPr>
          <p:spPr>
            <a:xfrm>
              <a:off x="991482" y="4293137"/>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35" name="Oval"/>
            <p:cNvSpPr/>
            <p:nvPr/>
          </p:nvSpPr>
          <p:spPr>
            <a:xfrm>
              <a:off x="1458946" y="4990070"/>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36" name="Oval"/>
            <p:cNvSpPr/>
            <p:nvPr/>
          </p:nvSpPr>
          <p:spPr>
            <a:xfrm>
              <a:off x="2203202" y="5489024"/>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37" name="Oval"/>
            <p:cNvSpPr/>
            <p:nvPr/>
          </p:nvSpPr>
          <p:spPr>
            <a:xfrm>
              <a:off x="834929" y="3422229"/>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38" name="Oval"/>
            <p:cNvSpPr/>
            <p:nvPr/>
          </p:nvSpPr>
          <p:spPr>
            <a:xfrm flipH="1" rot="10800000">
              <a:off x="3984681" y="1292677"/>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39" name="Oval"/>
            <p:cNvSpPr/>
            <p:nvPr/>
          </p:nvSpPr>
          <p:spPr>
            <a:xfrm flipH="1" rot="10800000">
              <a:off x="4779736" y="1833732"/>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40" name="Oval"/>
            <p:cNvSpPr/>
            <p:nvPr/>
          </p:nvSpPr>
          <p:spPr>
            <a:xfrm flipH="1" rot="10800000">
              <a:off x="5247201" y="2556067"/>
              <a:ext cx="515263"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41" name="Oval"/>
            <p:cNvSpPr/>
            <p:nvPr/>
          </p:nvSpPr>
          <p:spPr>
            <a:xfrm flipH="1" rot="10800000">
              <a:off x="3093941" y="1133841"/>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42" name="Oval"/>
            <p:cNvSpPr/>
            <p:nvPr/>
          </p:nvSpPr>
          <p:spPr>
            <a:xfrm flipH="1" rot="10800000">
              <a:off x="1016882" y="2568767"/>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43" name="Oval"/>
            <p:cNvSpPr/>
            <p:nvPr/>
          </p:nvSpPr>
          <p:spPr>
            <a:xfrm flipH="1" rot="10800000">
              <a:off x="1458946" y="1833732"/>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44" name="Oval"/>
            <p:cNvSpPr/>
            <p:nvPr/>
          </p:nvSpPr>
          <p:spPr>
            <a:xfrm flipH="1" rot="10800000">
              <a:off x="2203202" y="1334779"/>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45" name="n=3"/>
            <p:cNvSpPr txBox="1"/>
            <p:nvPr/>
          </p:nvSpPr>
          <p:spPr>
            <a:xfrm>
              <a:off x="4204213" y="6083733"/>
              <a:ext cx="780670"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n=3</a:t>
              </a:r>
            </a:p>
          </p:txBody>
        </p:sp>
        <p:sp>
          <p:nvSpPr>
            <p:cNvPr id="2346" name="n=4"/>
            <p:cNvSpPr txBox="1"/>
            <p:nvPr/>
          </p:nvSpPr>
          <p:spPr>
            <a:xfrm>
              <a:off x="2986638" y="6532580"/>
              <a:ext cx="780670"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n=4</a:t>
              </a:r>
            </a:p>
          </p:txBody>
        </p:sp>
        <p:sp>
          <p:nvSpPr>
            <p:cNvPr id="2347" name="5"/>
            <p:cNvSpPr txBox="1"/>
            <p:nvPr/>
          </p:nvSpPr>
          <p:spPr>
            <a:xfrm>
              <a:off x="1993183" y="6236478"/>
              <a:ext cx="326137"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5</a:t>
              </a:r>
            </a:p>
          </p:txBody>
        </p:sp>
        <p:sp>
          <p:nvSpPr>
            <p:cNvPr id="2348" name="6"/>
            <p:cNvSpPr txBox="1"/>
            <p:nvPr/>
          </p:nvSpPr>
          <p:spPr>
            <a:xfrm>
              <a:off x="929493" y="5541250"/>
              <a:ext cx="326137"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6</a:t>
              </a:r>
            </a:p>
          </p:txBody>
        </p:sp>
        <p:sp>
          <p:nvSpPr>
            <p:cNvPr id="2349" name="7"/>
            <p:cNvSpPr txBox="1"/>
            <p:nvPr/>
          </p:nvSpPr>
          <p:spPr>
            <a:xfrm>
              <a:off x="216763" y="4469740"/>
              <a:ext cx="326137"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7</a:t>
              </a:r>
            </a:p>
          </p:txBody>
        </p:sp>
        <p:sp>
          <p:nvSpPr>
            <p:cNvPr id="2350" name="8"/>
            <p:cNvSpPr txBox="1"/>
            <p:nvPr/>
          </p:nvSpPr>
          <p:spPr>
            <a:xfrm>
              <a:off x="0" y="3351657"/>
              <a:ext cx="326137"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8</a:t>
              </a:r>
            </a:p>
          </p:txBody>
        </p:sp>
        <p:sp>
          <p:nvSpPr>
            <p:cNvPr id="2351" name="9"/>
            <p:cNvSpPr txBox="1"/>
            <p:nvPr/>
          </p:nvSpPr>
          <p:spPr>
            <a:xfrm>
              <a:off x="423789" y="2352751"/>
              <a:ext cx="326137"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9</a:t>
              </a:r>
            </a:p>
          </p:txBody>
        </p:sp>
        <p:sp>
          <p:nvSpPr>
            <p:cNvPr id="2352" name="10"/>
            <p:cNvSpPr txBox="1"/>
            <p:nvPr/>
          </p:nvSpPr>
          <p:spPr>
            <a:xfrm>
              <a:off x="810601" y="1394078"/>
              <a:ext cx="537973"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10</a:t>
              </a:r>
            </a:p>
          </p:txBody>
        </p:sp>
        <p:sp>
          <p:nvSpPr>
            <p:cNvPr id="2353" name="11"/>
            <p:cNvSpPr txBox="1"/>
            <p:nvPr/>
          </p:nvSpPr>
          <p:spPr>
            <a:xfrm>
              <a:off x="1880072" y="741471"/>
              <a:ext cx="537973"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11</a:t>
              </a:r>
            </a:p>
          </p:txBody>
        </p:sp>
        <p:sp>
          <p:nvSpPr>
            <p:cNvPr id="2354" name="12"/>
            <p:cNvSpPr txBox="1"/>
            <p:nvPr/>
          </p:nvSpPr>
          <p:spPr>
            <a:xfrm>
              <a:off x="3082586" y="-1"/>
              <a:ext cx="537973"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12</a:t>
              </a:r>
            </a:p>
          </p:txBody>
        </p:sp>
        <p:sp>
          <p:nvSpPr>
            <p:cNvPr id="2355" name="13"/>
            <p:cNvSpPr txBox="1"/>
            <p:nvPr/>
          </p:nvSpPr>
          <p:spPr>
            <a:xfrm>
              <a:off x="4325561" y="741471"/>
              <a:ext cx="537973"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13</a:t>
              </a:r>
            </a:p>
          </p:txBody>
        </p:sp>
        <p:sp>
          <p:nvSpPr>
            <p:cNvPr id="2356" name="14"/>
            <p:cNvSpPr txBox="1"/>
            <p:nvPr/>
          </p:nvSpPr>
          <p:spPr>
            <a:xfrm>
              <a:off x="5354571" y="1394078"/>
              <a:ext cx="537973"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14</a:t>
              </a:r>
            </a:p>
          </p:txBody>
        </p:sp>
        <p:sp>
          <p:nvSpPr>
            <p:cNvPr id="2357" name="15"/>
            <p:cNvSpPr txBox="1"/>
            <p:nvPr/>
          </p:nvSpPr>
          <p:spPr>
            <a:xfrm>
              <a:off x="5953220" y="2340435"/>
              <a:ext cx="537973"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15</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3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3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3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3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3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235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0" presetID="1" grpId="9" fill="hold">
                                  <p:stCondLst>
                                    <p:cond delay="0"/>
                                  </p:stCondLst>
                                  <p:iterate type="el" backwards="0">
                                    <p:tmAbs val="0"/>
                                  </p:iterate>
                                  <p:childTnLst>
                                    <p:set>
                                      <p:cBhvr>
                                        <p:cTn id="38" fill="hold"/>
                                        <p:tgtEl>
                                          <p:spTgt spid="230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58" grpId="8"/>
      <p:bldP build="whole" bldLvl="1" animBg="1" rev="0" advAuto="0" spid="2325" grpId="5"/>
      <p:bldP build="whole" bldLvl="1" animBg="1" rev="0" advAuto="0" spid="2310" grpId="1"/>
      <p:bldP build="whole" bldLvl="1" animBg="1" rev="0" advAuto="0" spid="2331" grpId="7"/>
      <p:bldP build="whole" bldLvl="1" animBg="1" rev="0" advAuto="0" spid="2315" grpId="2"/>
      <p:bldP build="whole" bldLvl="1" animBg="1" rev="0" advAuto="0" spid="2316" grpId="4"/>
      <p:bldP build="whole" bldLvl="1" animBg="1" rev="0" advAuto="0" spid="2322" grpId="3"/>
      <p:bldP build="whole" bldLvl="1" animBg="1" rev="0" advAuto="0" spid="2328" grpId="6"/>
      <p:bldP build="whole" bldLvl="1" animBg="1" rev="0" advAuto="0" spid="2307" grpId="9"/>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360" name="Image" descr="Image"/>
          <p:cNvPicPr>
            <a:picLocks noChangeAspect="1"/>
          </p:cNvPicPr>
          <p:nvPr/>
        </p:nvPicPr>
        <p:blipFill>
          <a:blip r:embed="rId2">
            <a:extLst/>
          </a:blip>
          <a:srcRect l="0" t="0" r="0" b="93630"/>
          <a:stretch>
            <a:fillRect/>
          </a:stretch>
        </p:blipFill>
        <p:spPr>
          <a:xfrm>
            <a:off x="15760665" y="3492514"/>
            <a:ext cx="6742329" cy="429445"/>
          </a:xfrm>
          <a:prstGeom prst="rect">
            <a:avLst/>
          </a:prstGeom>
          <a:ln w="12700">
            <a:miter lim="400000"/>
          </a:ln>
        </p:spPr>
      </p:pic>
      <p:sp>
        <p:nvSpPr>
          <p:cNvPr id="2361" name="Rectangle 2"/>
          <p:cNvSpPr txBox="1"/>
          <p:nvPr>
            <p:ph type="title"/>
          </p:nvPr>
        </p:nvSpPr>
        <p:spPr>
          <a:xfrm>
            <a:off x="3395249" y="30619"/>
            <a:ext cx="18651603" cy="1524001"/>
          </a:xfrm>
          <a:prstGeom prst="rect">
            <a:avLst/>
          </a:prstGeom>
        </p:spPr>
        <p:txBody>
          <a:bodyPr/>
          <a:lstStyle>
            <a:lvl1pPr defTabSz="896111">
              <a:defRPr sz="8624"/>
            </a:lvl1pPr>
          </a:lstStyle>
          <a:p>
            <a:pPr/>
            <a:r>
              <a:t>Visualizing the transform coefficients</a:t>
            </a:r>
          </a:p>
        </p:txBody>
      </p:sp>
      <p:sp>
        <p:nvSpPr>
          <p:cNvPr id="2362" name="Equation"/>
          <p:cNvSpPr txBox="1"/>
          <p:nvPr/>
        </p:nvSpPr>
        <p:spPr>
          <a:xfrm>
            <a:off x="1223143" y="2429187"/>
            <a:ext cx="4676723" cy="18440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363" name="For  N=16"/>
          <p:cNvSpPr txBox="1"/>
          <p:nvPr/>
        </p:nvSpPr>
        <p:spPr>
          <a:xfrm>
            <a:off x="6828590" y="3078336"/>
            <a:ext cx="2328788"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900"/>
            </a:lvl1pPr>
          </a:lstStyle>
          <a:p>
            <a:pPr/>
            <a:r>
              <a:t>For  N=16</a:t>
            </a:r>
          </a:p>
        </p:txBody>
      </p:sp>
      <p:graphicFrame>
        <p:nvGraphicFramePr>
          <p:cNvPr id="2364" name="Table"/>
          <p:cNvGraphicFramePr/>
          <p:nvPr/>
        </p:nvGraphicFramePr>
        <p:xfrm>
          <a:off x="15768307" y="3508650"/>
          <a:ext cx="6739827" cy="67532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2365" name="F"/>
          <p:cNvSpPr/>
          <p:nvPr/>
        </p:nvSpPr>
        <p:spPr>
          <a:xfrm>
            <a:off x="13909519" y="3548619"/>
            <a:ext cx="540664" cy="669476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366" name="f"/>
          <p:cNvSpPr/>
          <p:nvPr/>
        </p:nvSpPr>
        <p:spPr>
          <a:xfrm>
            <a:off x="22783058" y="3499249"/>
            <a:ext cx="540664" cy="6728857"/>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367" name="16x16 array"/>
          <p:cNvSpPr txBox="1"/>
          <p:nvPr/>
        </p:nvSpPr>
        <p:spPr>
          <a:xfrm>
            <a:off x="18584578" y="10302954"/>
            <a:ext cx="2651999" cy="674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16x16 array</a:t>
            </a:r>
          </a:p>
        </p:txBody>
      </p:sp>
      <p:sp>
        <p:nvSpPr>
          <p:cNvPr id="2368" name="n=0"/>
          <p:cNvSpPr txBox="1"/>
          <p:nvPr/>
        </p:nvSpPr>
        <p:spPr>
          <a:xfrm>
            <a:off x="15206605" y="2738587"/>
            <a:ext cx="92251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369" name="u=0"/>
          <p:cNvSpPr txBox="1"/>
          <p:nvPr/>
        </p:nvSpPr>
        <p:spPr>
          <a:xfrm>
            <a:off x="14753863" y="3403315"/>
            <a:ext cx="92251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200"/>
            </a:lvl1pPr>
          </a:lstStyle>
          <a:p>
            <a:pPr/>
            <a:r>
              <a:t>u=0</a:t>
            </a:r>
          </a:p>
        </p:txBody>
      </p:sp>
      <p:sp>
        <p:nvSpPr>
          <p:cNvPr id="2370" name="="/>
          <p:cNvSpPr txBox="1"/>
          <p:nvPr/>
        </p:nvSpPr>
        <p:spPr>
          <a:xfrm>
            <a:off x="14709581" y="6485663"/>
            <a:ext cx="577718" cy="98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371" name="u=1"/>
          <p:cNvSpPr txBox="1"/>
          <p:nvPr/>
        </p:nvSpPr>
        <p:spPr>
          <a:xfrm>
            <a:off x="14753863" y="3820786"/>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a:t>
            </a:r>
          </a:p>
        </p:txBody>
      </p:sp>
      <p:sp>
        <p:nvSpPr>
          <p:cNvPr id="2372" name="1"/>
          <p:cNvSpPr txBox="1"/>
          <p:nvPr/>
        </p:nvSpPr>
        <p:spPr>
          <a:xfrm>
            <a:off x="16119391"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1</a:t>
            </a:r>
          </a:p>
        </p:txBody>
      </p:sp>
      <p:sp>
        <p:nvSpPr>
          <p:cNvPr id="2373" name="2"/>
          <p:cNvSpPr txBox="1"/>
          <p:nvPr/>
        </p:nvSpPr>
        <p:spPr>
          <a:xfrm>
            <a:off x="16601366"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2</a:t>
            </a:r>
          </a:p>
        </p:txBody>
      </p:sp>
      <p:sp>
        <p:nvSpPr>
          <p:cNvPr id="2374" name="n=15"/>
          <p:cNvSpPr txBox="1"/>
          <p:nvPr/>
        </p:nvSpPr>
        <p:spPr>
          <a:xfrm>
            <a:off x="21733231" y="2792246"/>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n=15</a:t>
            </a:r>
          </a:p>
        </p:txBody>
      </p:sp>
      <p:sp>
        <p:nvSpPr>
          <p:cNvPr id="2375" name="u=15"/>
          <p:cNvSpPr txBox="1"/>
          <p:nvPr/>
        </p:nvSpPr>
        <p:spPr>
          <a:xfrm>
            <a:off x="14626398" y="9666212"/>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u=15</a:t>
            </a:r>
          </a:p>
        </p:txBody>
      </p:sp>
      <p:sp>
        <p:nvSpPr>
          <p:cNvPr id="2376" name="u=2"/>
          <p:cNvSpPr txBox="1"/>
          <p:nvPr/>
        </p:nvSpPr>
        <p:spPr>
          <a:xfrm>
            <a:off x="14753863" y="4307094"/>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u=2</a:t>
            </a:r>
          </a:p>
        </p:txBody>
      </p:sp>
      <p:grpSp>
        <p:nvGrpSpPr>
          <p:cNvPr id="2380" name="Group"/>
          <p:cNvGrpSpPr/>
          <p:nvPr/>
        </p:nvGrpSpPr>
        <p:grpSpPr>
          <a:xfrm>
            <a:off x="3441024" y="5152154"/>
            <a:ext cx="6592569" cy="6592570"/>
            <a:chOff x="0" y="0"/>
            <a:chExt cx="6592568" cy="6592568"/>
          </a:xfrm>
        </p:grpSpPr>
        <p:pic>
          <p:nvPicPr>
            <p:cNvPr id="2377" name="Image" descr="Image"/>
            <p:cNvPicPr>
              <a:picLocks noChangeAspect="1"/>
            </p:cNvPicPr>
            <p:nvPr/>
          </p:nvPicPr>
          <p:blipFill>
            <a:blip r:embed="rId3">
              <a:extLst/>
            </a:blip>
            <a:stretch>
              <a:fillRect/>
            </a:stretch>
          </p:blipFill>
          <p:spPr>
            <a:xfrm>
              <a:off x="638710" y="602053"/>
              <a:ext cx="5315148" cy="5388460"/>
            </a:xfrm>
            <a:prstGeom prst="rect">
              <a:avLst/>
            </a:prstGeom>
            <a:ln w="12700" cap="flat">
              <a:noFill/>
              <a:miter lim="400000"/>
            </a:ln>
            <a:effectLst/>
          </p:spPr>
        </p:pic>
        <p:sp>
          <p:nvSpPr>
            <p:cNvPr id="2378" name="Circle"/>
            <p:cNvSpPr/>
            <p:nvPr/>
          </p:nvSpPr>
          <p:spPr>
            <a:xfrm>
              <a:off x="1362552" y="1362550"/>
              <a:ext cx="3867466" cy="3867467"/>
            </a:xfrm>
            <a:prstGeom prst="ellipse">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79" name="Circle"/>
            <p:cNvSpPr/>
            <p:nvPr/>
          </p:nvSpPr>
          <p:spPr>
            <a:xfrm>
              <a:off x="0" y="0"/>
              <a:ext cx="6592569" cy="6592569"/>
            </a:xfrm>
            <a:prstGeom prst="ellipse">
              <a:avLst/>
            </a:prstGeom>
            <a:noFill/>
            <a:ln w="1270000" cap="flat">
              <a:solidFill>
                <a:srgbClr val="FFFFFF"/>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381" name="Line"/>
          <p:cNvSpPr/>
          <p:nvPr/>
        </p:nvSpPr>
        <p:spPr>
          <a:xfrm flipV="1">
            <a:off x="6737310" y="5257364"/>
            <a:ext cx="1" cy="6040413"/>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382" name="Line"/>
          <p:cNvSpPr/>
          <p:nvPr/>
        </p:nvSpPr>
        <p:spPr>
          <a:xfrm>
            <a:off x="3667524" y="8470229"/>
            <a:ext cx="6139572"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383" name="Real"/>
          <p:cNvSpPr txBox="1"/>
          <p:nvPr/>
        </p:nvSpPr>
        <p:spPr>
          <a:xfrm>
            <a:off x="9788145" y="8638638"/>
            <a:ext cx="86906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Real</a:t>
            </a:r>
          </a:p>
        </p:txBody>
      </p:sp>
      <p:sp>
        <p:nvSpPr>
          <p:cNvPr id="2384" name="Imag"/>
          <p:cNvSpPr txBox="1"/>
          <p:nvPr/>
        </p:nvSpPr>
        <p:spPr>
          <a:xfrm>
            <a:off x="6885068" y="5076557"/>
            <a:ext cx="961264"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Imag</a:t>
            </a:r>
          </a:p>
        </p:txBody>
      </p:sp>
      <p:sp>
        <p:nvSpPr>
          <p:cNvPr id="2385" name="Circle"/>
          <p:cNvSpPr/>
          <p:nvPr/>
        </p:nvSpPr>
        <p:spPr>
          <a:xfrm>
            <a:off x="4425981" y="6184300"/>
            <a:ext cx="4571858" cy="4571858"/>
          </a:xfrm>
          <a:prstGeom prst="ellips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2388" name="Group"/>
          <p:cNvGrpSpPr/>
          <p:nvPr/>
        </p:nvGrpSpPr>
        <p:grpSpPr>
          <a:xfrm>
            <a:off x="8751390" y="7741371"/>
            <a:ext cx="2405336" cy="998099"/>
            <a:chOff x="0" y="0"/>
            <a:chExt cx="2405334" cy="998097"/>
          </a:xfrm>
        </p:grpSpPr>
        <p:sp>
          <p:nvSpPr>
            <p:cNvPr id="2386" name="Oval"/>
            <p:cNvSpPr/>
            <p:nvPr/>
          </p:nvSpPr>
          <p:spPr>
            <a:xfrm>
              <a:off x="0" y="459617"/>
              <a:ext cx="515263"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387" name="n=0…15"/>
            <p:cNvSpPr txBox="1"/>
            <p:nvPr/>
          </p:nvSpPr>
          <p:spPr>
            <a:xfrm>
              <a:off x="819993" y="-1"/>
              <a:ext cx="1585342"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n=0…15</a:t>
              </a:r>
            </a:p>
          </p:txBody>
        </p:sp>
      </p:grpSp>
      <p:sp>
        <p:nvSpPr>
          <p:cNvPr id="2389" name="…"/>
          <p:cNvSpPr txBox="1"/>
          <p:nvPr/>
        </p:nvSpPr>
        <p:spPr>
          <a:xfrm>
            <a:off x="18935588" y="2738587"/>
            <a:ext cx="577718"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3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3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360" grpId="2"/>
      <p:bldP build="whole" bldLvl="1" animBg="1" rev="0" advAuto="0" spid="2388" grpId="1"/>
    </p:bldLst>
  </p:timing>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391" name="Image" descr="Image"/>
          <p:cNvPicPr>
            <a:picLocks noChangeAspect="1"/>
          </p:cNvPicPr>
          <p:nvPr/>
        </p:nvPicPr>
        <p:blipFill>
          <a:blip r:embed="rId2">
            <a:extLst/>
          </a:blip>
          <a:srcRect l="0" t="0" r="0" b="93630"/>
          <a:stretch>
            <a:fillRect/>
          </a:stretch>
        </p:blipFill>
        <p:spPr>
          <a:xfrm>
            <a:off x="15760665" y="3492514"/>
            <a:ext cx="6742329" cy="429445"/>
          </a:xfrm>
          <a:prstGeom prst="rect">
            <a:avLst/>
          </a:prstGeom>
          <a:ln w="12700">
            <a:miter lim="400000"/>
          </a:ln>
        </p:spPr>
      </p:pic>
      <p:sp>
        <p:nvSpPr>
          <p:cNvPr id="2392" name="Rectangle 2"/>
          <p:cNvSpPr txBox="1"/>
          <p:nvPr>
            <p:ph type="title"/>
          </p:nvPr>
        </p:nvSpPr>
        <p:spPr>
          <a:xfrm>
            <a:off x="3395249" y="30619"/>
            <a:ext cx="18651603" cy="1524001"/>
          </a:xfrm>
          <a:prstGeom prst="rect">
            <a:avLst/>
          </a:prstGeom>
        </p:spPr>
        <p:txBody>
          <a:bodyPr/>
          <a:lstStyle>
            <a:lvl1pPr defTabSz="896111">
              <a:defRPr sz="8624"/>
            </a:lvl1pPr>
          </a:lstStyle>
          <a:p>
            <a:pPr/>
            <a:r>
              <a:t>Visualizing the transform coefficients</a:t>
            </a:r>
          </a:p>
        </p:txBody>
      </p:sp>
      <p:sp>
        <p:nvSpPr>
          <p:cNvPr id="2393" name="Equation"/>
          <p:cNvSpPr txBox="1"/>
          <p:nvPr/>
        </p:nvSpPr>
        <p:spPr>
          <a:xfrm>
            <a:off x="1223143" y="2429187"/>
            <a:ext cx="4676723" cy="18440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394" name="For  N=16"/>
          <p:cNvSpPr txBox="1"/>
          <p:nvPr/>
        </p:nvSpPr>
        <p:spPr>
          <a:xfrm>
            <a:off x="6828590" y="3078336"/>
            <a:ext cx="2328788"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900"/>
            </a:lvl1pPr>
          </a:lstStyle>
          <a:p>
            <a:pPr/>
            <a:r>
              <a:t>For  N=16</a:t>
            </a:r>
          </a:p>
        </p:txBody>
      </p:sp>
      <p:graphicFrame>
        <p:nvGraphicFramePr>
          <p:cNvPr id="2395" name="Table"/>
          <p:cNvGraphicFramePr/>
          <p:nvPr/>
        </p:nvGraphicFramePr>
        <p:xfrm>
          <a:off x="15768307" y="3508650"/>
          <a:ext cx="6739827" cy="67532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2396" name="F"/>
          <p:cNvSpPr/>
          <p:nvPr/>
        </p:nvSpPr>
        <p:spPr>
          <a:xfrm>
            <a:off x="13909519" y="3548619"/>
            <a:ext cx="540664" cy="669476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397" name="f"/>
          <p:cNvSpPr/>
          <p:nvPr/>
        </p:nvSpPr>
        <p:spPr>
          <a:xfrm>
            <a:off x="22783058" y="3499249"/>
            <a:ext cx="540664" cy="6728857"/>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398" name="16x16 array"/>
          <p:cNvSpPr txBox="1"/>
          <p:nvPr/>
        </p:nvSpPr>
        <p:spPr>
          <a:xfrm>
            <a:off x="18584578" y="10302954"/>
            <a:ext cx="2651999" cy="674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16x16 array</a:t>
            </a:r>
          </a:p>
        </p:txBody>
      </p:sp>
      <p:sp>
        <p:nvSpPr>
          <p:cNvPr id="2399" name="n=0"/>
          <p:cNvSpPr txBox="1"/>
          <p:nvPr/>
        </p:nvSpPr>
        <p:spPr>
          <a:xfrm>
            <a:off x="15206605" y="2738587"/>
            <a:ext cx="92251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400" name="u=0"/>
          <p:cNvSpPr txBox="1"/>
          <p:nvPr/>
        </p:nvSpPr>
        <p:spPr>
          <a:xfrm>
            <a:off x="14753863" y="3403315"/>
            <a:ext cx="92251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u=0</a:t>
            </a:r>
          </a:p>
        </p:txBody>
      </p:sp>
      <p:sp>
        <p:nvSpPr>
          <p:cNvPr id="2401" name="="/>
          <p:cNvSpPr txBox="1"/>
          <p:nvPr/>
        </p:nvSpPr>
        <p:spPr>
          <a:xfrm>
            <a:off x="14709581" y="6485663"/>
            <a:ext cx="577718" cy="98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402" name="u=1"/>
          <p:cNvSpPr txBox="1"/>
          <p:nvPr/>
        </p:nvSpPr>
        <p:spPr>
          <a:xfrm>
            <a:off x="14753863" y="3820786"/>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lvl1pPr>
          </a:lstStyle>
          <a:p>
            <a:pPr/>
            <a:r>
              <a:t>u=1</a:t>
            </a:r>
          </a:p>
        </p:txBody>
      </p:sp>
      <p:sp>
        <p:nvSpPr>
          <p:cNvPr id="2403" name="1"/>
          <p:cNvSpPr txBox="1"/>
          <p:nvPr/>
        </p:nvSpPr>
        <p:spPr>
          <a:xfrm>
            <a:off x="16119391"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1</a:t>
            </a:r>
          </a:p>
        </p:txBody>
      </p:sp>
      <p:sp>
        <p:nvSpPr>
          <p:cNvPr id="2404" name="2"/>
          <p:cNvSpPr txBox="1"/>
          <p:nvPr/>
        </p:nvSpPr>
        <p:spPr>
          <a:xfrm>
            <a:off x="16601366"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2</a:t>
            </a:r>
          </a:p>
        </p:txBody>
      </p:sp>
      <p:sp>
        <p:nvSpPr>
          <p:cNvPr id="2405" name="n=15"/>
          <p:cNvSpPr txBox="1"/>
          <p:nvPr/>
        </p:nvSpPr>
        <p:spPr>
          <a:xfrm>
            <a:off x="21733231" y="2792246"/>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n=15</a:t>
            </a:r>
          </a:p>
        </p:txBody>
      </p:sp>
      <p:sp>
        <p:nvSpPr>
          <p:cNvPr id="2406" name="u=15"/>
          <p:cNvSpPr txBox="1"/>
          <p:nvPr/>
        </p:nvSpPr>
        <p:spPr>
          <a:xfrm>
            <a:off x="14626398" y="9666212"/>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u=15</a:t>
            </a:r>
          </a:p>
        </p:txBody>
      </p:sp>
      <p:sp>
        <p:nvSpPr>
          <p:cNvPr id="2407" name="u=2"/>
          <p:cNvSpPr txBox="1"/>
          <p:nvPr/>
        </p:nvSpPr>
        <p:spPr>
          <a:xfrm>
            <a:off x="14753863" y="4307094"/>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u=2</a:t>
            </a:r>
          </a:p>
        </p:txBody>
      </p:sp>
      <p:grpSp>
        <p:nvGrpSpPr>
          <p:cNvPr id="2411" name="Group"/>
          <p:cNvGrpSpPr/>
          <p:nvPr/>
        </p:nvGrpSpPr>
        <p:grpSpPr>
          <a:xfrm>
            <a:off x="3441024" y="5152154"/>
            <a:ext cx="6592569" cy="6592570"/>
            <a:chOff x="0" y="0"/>
            <a:chExt cx="6592568" cy="6592568"/>
          </a:xfrm>
        </p:grpSpPr>
        <p:pic>
          <p:nvPicPr>
            <p:cNvPr id="2408" name="Image" descr="Image"/>
            <p:cNvPicPr>
              <a:picLocks noChangeAspect="1"/>
            </p:cNvPicPr>
            <p:nvPr/>
          </p:nvPicPr>
          <p:blipFill>
            <a:blip r:embed="rId3">
              <a:extLst/>
            </a:blip>
            <a:stretch>
              <a:fillRect/>
            </a:stretch>
          </p:blipFill>
          <p:spPr>
            <a:xfrm>
              <a:off x="638710" y="602053"/>
              <a:ext cx="5315148" cy="5388460"/>
            </a:xfrm>
            <a:prstGeom prst="rect">
              <a:avLst/>
            </a:prstGeom>
            <a:ln w="12700" cap="flat">
              <a:noFill/>
              <a:miter lim="400000"/>
            </a:ln>
            <a:effectLst/>
          </p:spPr>
        </p:pic>
        <p:sp>
          <p:nvSpPr>
            <p:cNvPr id="2409" name="Circle"/>
            <p:cNvSpPr/>
            <p:nvPr/>
          </p:nvSpPr>
          <p:spPr>
            <a:xfrm>
              <a:off x="1362552" y="1362550"/>
              <a:ext cx="3867466" cy="3867467"/>
            </a:xfrm>
            <a:prstGeom prst="ellipse">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410" name="Circle"/>
            <p:cNvSpPr/>
            <p:nvPr/>
          </p:nvSpPr>
          <p:spPr>
            <a:xfrm>
              <a:off x="0" y="0"/>
              <a:ext cx="6592569" cy="6592569"/>
            </a:xfrm>
            <a:prstGeom prst="ellipse">
              <a:avLst/>
            </a:prstGeom>
            <a:noFill/>
            <a:ln w="1270000" cap="flat">
              <a:solidFill>
                <a:srgbClr val="FFFFFF"/>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412" name="Line"/>
          <p:cNvSpPr/>
          <p:nvPr/>
        </p:nvSpPr>
        <p:spPr>
          <a:xfrm flipV="1">
            <a:off x="6737310" y="5257364"/>
            <a:ext cx="1" cy="6040413"/>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13" name="Line"/>
          <p:cNvSpPr/>
          <p:nvPr/>
        </p:nvSpPr>
        <p:spPr>
          <a:xfrm>
            <a:off x="3667524" y="8470229"/>
            <a:ext cx="6139572"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14" name="Real"/>
          <p:cNvSpPr txBox="1"/>
          <p:nvPr/>
        </p:nvSpPr>
        <p:spPr>
          <a:xfrm>
            <a:off x="9788145" y="8638638"/>
            <a:ext cx="86906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Real</a:t>
            </a:r>
          </a:p>
        </p:txBody>
      </p:sp>
      <p:sp>
        <p:nvSpPr>
          <p:cNvPr id="2415" name="Imag"/>
          <p:cNvSpPr txBox="1"/>
          <p:nvPr/>
        </p:nvSpPr>
        <p:spPr>
          <a:xfrm>
            <a:off x="6885068" y="5076557"/>
            <a:ext cx="961264"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Imag</a:t>
            </a:r>
          </a:p>
        </p:txBody>
      </p:sp>
      <p:sp>
        <p:nvSpPr>
          <p:cNvPr id="2416" name="Circle"/>
          <p:cNvSpPr/>
          <p:nvPr/>
        </p:nvSpPr>
        <p:spPr>
          <a:xfrm>
            <a:off x="4425981" y="6184300"/>
            <a:ext cx="4571858" cy="4571858"/>
          </a:xfrm>
          <a:prstGeom prst="ellips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17" name="…"/>
          <p:cNvSpPr txBox="1"/>
          <p:nvPr/>
        </p:nvSpPr>
        <p:spPr>
          <a:xfrm>
            <a:off x="18935588" y="2738587"/>
            <a:ext cx="577718"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19" name="Rectangle 2"/>
          <p:cNvSpPr txBox="1"/>
          <p:nvPr>
            <p:ph type="title"/>
          </p:nvPr>
        </p:nvSpPr>
        <p:spPr>
          <a:xfrm>
            <a:off x="3395249" y="30619"/>
            <a:ext cx="18651603" cy="1524001"/>
          </a:xfrm>
          <a:prstGeom prst="rect">
            <a:avLst/>
          </a:prstGeom>
        </p:spPr>
        <p:txBody>
          <a:bodyPr/>
          <a:lstStyle>
            <a:lvl1pPr defTabSz="896111">
              <a:defRPr sz="8624"/>
            </a:lvl1pPr>
          </a:lstStyle>
          <a:p>
            <a:pPr/>
            <a:r>
              <a:t>Visualizing the transform coefficients</a:t>
            </a:r>
          </a:p>
        </p:txBody>
      </p:sp>
      <p:sp>
        <p:nvSpPr>
          <p:cNvPr id="2420" name="Equation"/>
          <p:cNvSpPr txBox="1"/>
          <p:nvPr/>
        </p:nvSpPr>
        <p:spPr>
          <a:xfrm>
            <a:off x="1223143" y="2429187"/>
            <a:ext cx="4676723" cy="18440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grpSp>
        <p:nvGrpSpPr>
          <p:cNvPr id="2424" name="Group"/>
          <p:cNvGrpSpPr/>
          <p:nvPr/>
        </p:nvGrpSpPr>
        <p:grpSpPr>
          <a:xfrm>
            <a:off x="3441024" y="5152154"/>
            <a:ext cx="6592569" cy="6592570"/>
            <a:chOff x="0" y="0"/>
            <a:chExt cx="6592568" cy="6592568"/>
          </a:xfrm>
        </p:grpSpPr>
        <p:pic>
          <p:nvPicPr>
            <p:cNvPr id="2421" name="Image" descr="Image"/>
            <p:cNvPicPr>
              <a:picLocks noChangeAspect="1"/>
            </p:cNvPicPr>
            <p:nvPr/>
          </p:nvPicPr>
          <p:blipFill>
            <a:blip r:embed="rId2">
              <a:extLst/>
            </a:blip>
            <a:stretch>
              <a:fillRect/>
            </a:stretch>
          </p:blipFill>
          <p:spPr>
            <a:xfrm>
              <a:off x="638710" y="602053"/>
              <a:ext cx="5315148" cy="5388460"/>
            </a:xfrm>
            <a:prstGeom prst="rect">
              <a:avLst/>
            </a:prstGeom>
            <a:ln w="12700" cap="flat">
              <a:noFill/>
              <a:miter lim="400000"/>
            </a:ln>
            <a:effectLst/>
          </p:spPr>
        </p:pic>
        <p:sp>
          <p:nvSpPr>
            <p:cNvPr id="2422" name="Circle"/>
            <p:cNvSpPr/>
            <p:nvPr/>
          </p:nvSpPr>
          <p:spPr>
            <a:xfrm>
              <a:off x="1362552" y="1362550"/>
              <a:ext cx="3867466" cy="3867467"/>
            </a:xfrm>
            <a:prstGeom prst="ellipse">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423" name="Circle"/>
            <p:cNvSpPr/>
            <p:nvPr/>
          </p:nvSpPr>
          <p:spPr>
            <a:xfrm>
              <a:off x="0" y="0"/>
              <a:ext cx="6592569" cy="6592569"/>
            </a:xfrm>
            <a:prstGeom prst="ellipse">
              <a:avLst/>
            </a:prstGeom>
            <a:noFill/>
            <a:ln w="1270000" cap="flat">
              <a:solidFill>
                <a:srgbClr val="FFFFFF"/>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425" name="Line"/>
          <p:cNvSpPr/>
          <p:nvPr/>
        </p:nvSpPr>
        <p:spPr>
          <a:xfrm flipV="1">
            <a:off x="6737310" y="5257364"/>
            <a:ext cx="1" cy="6040413"/>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26" name="Line"/>
          <p:cNvSpPr/>
          <p:nvPr/>
        </p:nvSpPr>
        <p:spPr>
          <a:xfrm>
            <a:off x="3667524" y="8470229"/>
            <a:ext cx="6139572"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27" name="Real"/>
          <p:cNvSpPr txBox="1"/>
          <p:nvPr/>
        </p:nvSpPr>
        <p:spPr>
          <a:xfrm>
            <a:off x="9788145" y="8638638"/>
            <a:ext cx="86906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Real</a:t>
            </a:r>
          </a:p>
        </p:txBody>
      </p:sp>
      <p:sp>
        <p:nvSpPr>
          <p:cNvPr id="2428" name="Imag"/>
          <p:cNvSpPr txBox="1"/>
          <p:nvPr/>
        </p:nvSpPr>
        <p:spPr>
          <a:xfrm>
            <a:off x="6885068" y="5076557"/>
            <a:ext cx="961264"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Imag</a:t>
            </a:r>
          </a:p>
        </p:txBody>
      </p:sp>
      <p:sp>
        <p:nvSpPr>
          <p:cNvPr id="2429" name="Oval"/>
          <p:cNvSpPr/>
          <p:nvPr/>
        </p:nvSpPr>
        <p:spPr>
          <a:xfrm>
            <a:off x="8751390" y="8200989"/>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0" name="Oval"/>
          <p:cNvSpPr/>
          <p:nvPr/>
        </p:nvSpPr>
        <p:spPr>
          <a:xfrm>
            <a:off x="7345017" y="10309884"/>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1" name="Oval"/>
          <p:cNvSpPr/>
          <p:nvPr/>
        </p:nvSpPr>
        <p:spPr>
          <a:xfrm>
            <a:off x="8140072" y="9768830"/>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2" name="Oval"/>
          <p:cNvSpPr/>
          <p:nvPr/>
        </p:nvSpPr>
        <p:spPr>
          <a:xfrm>
            <a:off x="8569437" y="9033796"/>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3" name="Oval"/>
          <p:cNvSpPr/>
          <p:nvPr/>
        </p:nvSpPr>
        <p:spPr>
          <a:xfrm>
            <a:off x="6454278" y="10468722"/>
            <a:ext cx="515263"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4" name="Oval"/>
          <p:cNvSpPr/>
          <p:nvPr/>
        </p:nvSpPr>
        <p:spPr>
          <a:xfrm>
            <a:off x="4351818" y="9071896"/>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5" name="Oval"/>
          <p:cNvSpPr/>
          <p:nvPr/>
        </p:nvSpPr>
        <p:spPr>
          <a:xfrm>
            <a:off x="4819283" y="9768830"/>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6" name="Oval"/>
          <p:cNvSpPr/>
          <p:nvPr/>
        </p:nvSpPr>
        <p:spPr>
          <a:xfrm>
            <a:off x="5563538" y="10267784"/>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7" name="Oval"/>
          <p:cNvSpPr/>
          <p:nvPr/>
        </p:nvSpPr>
        <p:spPr>
          <a:xfrm>
            <a:off x="4195265" y="8200989"/>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8" name="Oval"/>
          <p:cNvSpPr/>
          <p:nvPr/>
        </p:nvSpPr>
        <p:spPr>
          <a:xfrm flipH="1" rot="10800000">
            <a:off x="7345017" y="6071437"/>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39" name="Oval"/>
          <p:cNvSpPr/>
          <p:nvPr/>
        </p:nvSpPr>
        <p:spPr>
          <a:xfrm flipH="1" rot="10800000">
            <a:off x="8140072" y="6612492"/>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40" name="Oval"/>
          <p:cNvSpPr/>
          <p:nvPr/>
        </p:nvSpPr>
        <p:spPr>
          <a:xfrm flipH="1" rot="10800000">
            <a:off x="8607537" y="7334826"/>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41" name="Oval"/>
          <p:cNvSpPr/>
          <p:nvPr/>
        </p:nvSpPr>
        <p:spPr>
          <a:xfrm flipH="1" rot="10800000">
            <a:off x="6454278" y="5912600"/>
            <a:ext cx="515263"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42" name="Oval"/>
          <p:cNvSpPr/>
          <p:nvPr/>
        </p:nvSpPr>
        <p:spPr>
          <a:xfrm flipH="1" rot="10800000">
            <a:off x="4377218" y="7347526"/>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43" name="Oval"/>
          <p:cNvSpPr/>
          <p:nvPr/>
        </p:nvSpPr>
        <p:spPr>
          <a:xfrm flipH="1" rot="10800000">
            <a:off x="4819283" y="6612492"/>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44" name="Oval"/>
          <p:cNvSpPr/>
          <p:nvPr/>
        </p:nvSpPr>
        <p:spPr>
          <a:xfrm flipH="1" rot="10800000">
            <a:off x="5563538" y="6113538"/>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45" name="Circle"/>
          <p:cNvSpPr/>
          <p:nvPr/>
        </p:nvSpPr>
        <p:spPr>
          <a:xfrm>
            <a:off x="4425981" y="6184300"/>
            <a:ext cx="4571858" cy="4571858"/>
          </a:xfrm>
          <a:prstGeom prst="ellips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46" name="n=0"/>
          <p:cNvSpPr txBox="1"/>
          <p:nvPr/>
        </p:nvSpPr>
        <p:spPr>
          <a:xfrm>
            <a:off x="9520583" y="7741372"/>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n=0</a:t>
            </a:r>
          </a:p>
        </p:txBody>
      </p:sp>
      <p:sp>
        <p:nvSpPr>
          <p:cNvPr id="2447" name="n=1"/>
          <p:cNvSpPr txBox="1"/>
          <p:nvPr/>
        </p:nvSpPr>
        <p:spPr>
          <a:xfrm>
            <a:off x="9313556" y="9248499"/>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n=1</a:t>
            </a:r>
          </a:p>
        </p:txBody>
      </p:sp>
      <p:sp>
        <p:nvSpPr>
          <p:cNvPr id="2448" name="n=2"/>
          <p:cNvSpPr txBox="1"/>
          <p:nvPr/>
        </p:nvSpPr>
        <p:spPr>
          <a:xfrm>
            <a:off x="8687890" y="10105363"/>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n=2</a:t>
            </a:r>
          </a:p>
        </p:txBody>
      </p:sp>
      <p:sp>
        <p:nvSpPr>
          <p:cNvPr id="2449" name="n=3"/>
          <p:cNvSpPr txBox="1"/>
          <p:nvPr/>
        </p:nvSpPr>
        <p:spPr>
          <a:xfrm>
            <a:off x="7564549" y="10862492"/>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n=3</a:t>
            </a:r>
          </a:p>
        </p:txBody>
      </p:sp>
      <p:sp>
        <p:nvSpPr>
          <p:cNvPr id="2450" name="n=4"/>
          <p:cNvSpPr txBox="1"/>
          <p:nvPr/>
        </p:nvSpPr>
        <p:spPr>
          <a:xfrm>
            <a:off x="6346974" y="11311339"/>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n=4</a:t>
            </a:r>
          </a:p>
        </p:txBody>
      </p:sp>
      <p:sp>
        <p:nvSpPr>
          <p:cNvPr id="2451" name="5"/>
          <p:cNvSpPr txBox="1"/>
          <p:nvPr/>
        </p:nvSpPr>
        <p:spPr>
          <a:xfrm>
            <a:off x="5353520" y="11015238"/>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a:t>
            </a:r>
          </a:p>
        </p:txBody>
      </p:sp>
      <p:sp>
        <p:nvSpPr>
          <p:cNvPr id="2452" name="6"/>
          <p:cNvSpPr txBox="1"/>
          <p:nvPr/>
        </p:nvSpPr>
        <p:spPr>
          <a:xfrm>
            <a:off x="4289829" y="10320010"/>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a:t>
            </a:r>
          </a:p>
        </p:txBody>
      </p:sp>
      <p:sp>
        <p:nvSpPr>
          <p:cNvPr id="2453" name="7"/>
          <p:cNvSpPr txBox="1"/>
          <p:nvPr/>
        </p:nvSpPr>
        <p:spPr>
          <a:xfrm>
            <a:off x="3577099" y="9248499"/>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a:t>
            </a:r>
          </a:p>
        </p:txBody>
      </p:sp>
      <p:sp>
        <p:nvSpPr>
          <p:cNvPr id="2454" name="8"/>
          <p:cNvSpPr txBox="1"/>
          <p:nvPr/>
        </p:nvSpPr>
        <p:spPr>
          <a:xfrm>
            <a:off x="3360336" y="8130416"/>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a:t>
            </a:r>
          </a:p>
        </p:txBody>
      </p:sp>
      <p:sp>
        <p:nvSpPr>
          <p:cNvPr id="2455" name="9"/>
          <p:cNvSpPr txBox="1"/>
          <p:nvPr/>
        </p:nvSpPr>
        <p:spPr>
          <a:xfrm>
            <a:off x="3784125" y="7131511"/>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9</a:t>
            </a:r>
          </a:p>
        </p:txBody>
      </p:sp>
      <p:sp>
        <p:nvSpPr>
          <p:cNvPr id="2456" name="10"/>
          <p:cNvSpPr txBox="1"/>
          <p:nvPr/>
        </p:nvSpPr>
        <p:spPr>
          <a:xfrm>
            <a:off x="4170937" y="6172838"/>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10</a:t>
            </a:r>
          </a:p>
        </p:txBody>
      </p:sp>
      <p:sp>
        <p:nvSpPr>
          <p:cNvPr id="2457" name="11"/>
          <p:cNvSpPr txBox="1"/>
          <p:nvPr/>
        </p:nvSpPr>
        <p:spPr>
          <a:xfrm>
            <a:off x="5240408" y="5520231"/>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11</a:t>
            </a:r>
          </a:p>
        </p:txBody>
      </p:sp>
      <p:sp>
        <p:nvSpPr>
          <p:cNvPr id="2458" name="12"/>
          <p:cNvSpPr txBox="1"/>
          <p:nvPr/>
        </p:nvSpPr>
        <p:spPr>
          <a:xfrm>
            <a:off x="6442922" y="4778759"/>
            <a:ext cx="53797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
        <p:nvSpPr>
          <p:cNvPr id="2459" name="13"/>
          <p:cNvSpPr txBox="1"/>
          <p:nvPr/>
        </p:nvSpPr>
        <p:spPr>
          <a:xfrm>
            <a:off x="7685898" y="5520231"/>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13</a:t>
            </a:r>
          </a:p>
        </p:txBody>
      </p:sp>
      <p:sp>
        <p:nvSpPr>
          <p:cNvPr id="2460" name="14"/>
          <p:cNvSpPr txBox="1"/>
          <p:nvPr/>
        </p:nvSpPr>
        <p:spPr>
          <a:xfrm>
            <a:off x="8714908" y="6172838"/>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14</a:t>
            </a:r>
          </a:p>
        </p:txBody>
      </p:sp>
      <p:sp>
        <p:nvSpPr>
          <p:cNvPr id="2461" name="15"/>
          <p:cNvSpPr txBox="1"/>
          <p:nvPr/>
        </p:nvSpPr>
        <p:spPr>
          <a:xfrm>
            <a:off x="9313557" y="7119194"/>
            <a:ext cx="53797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15</a:t>
            </a:r>
          </a:p>
        </p:txBody>
      </p:sp>
      <p:sp>
        <p:nvSpPr>
          <p:cNvPr id="2462" name="For  N=16"/>
          <p:cNvSpPr txBox="1"/>
          <p:nvPr/>
        </p:nvSpPr>
        <p:spPr>
          <a:xfrm>
            <a:off x="6828590" y="3078336"/>
            <a:ext cx="2328788"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900"/>
            </a:lvl1pPr>
          </a:lstStyle>
          <a:p>
            <a:pPr/>
            <a:r>
              <a:t>For  N=16</a:t>
            </a:r>
          </a:p>
        </p:txBody>
      </p:sp>
      <p:pic>
        <p:nvPicPr>
          <p:cNvPr id="2463" name="Image" descr="Image"/>
          <p:cNvPicPr>
            <a:picLocks noChangeAspect="1"/>
          </p:cNvPicPr>
          <p:nvPr/>
        </p:nvPicPr>
        <p:blipFill>
          <a:blip r:embed="rId3">
            <a:extLst/>
          </a:blip>
          <a:srcRect l="0" t="0" r="0" b="93630"/>
          <a:stretch>
            <a:fillRect/>
          </a:stretch>
        </p:blipFill>
        <p:spPr>
          <a:xfrm>
            <a:off x="15760665" y="3492514"/>
            <a:ext cx="6742329" cy="429445"/>
          </a:xfrm>
          <a:prstGeom prst="rect">
            <a:avLst/>
          </a:prstGeom>
          <a:ln w="12700">
            <a:miter lim="400000"/>
          </a:ln>
        </p:spPr>
      </p:pic>
      <p:graphicFrame>
        <p:nvGraphicFramePr>
          <p:cNvPr id="2464" name="Table"/>
          <p:cNvGraphicFramePr/>
          <p:nvPr/>
        </p:nvGraphicFramePr>
        <p:xfrm>
          <a:off x="15768307" y="3508650"/>
          <a:ext cx="6739827" cy="67532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2465" name="F"/>
          <p:cNvSpPr/>
          <p:nvPr/>
        </p:nvSpPr>
        <p:spPr>
          <a:xfrm>
            <a:off x="13909519" y="3548619"/>
            <a:ext cx="540664" cy="669476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466" name="f"/>
          <p:cNvSpPr/>
          <p:nvPr/>
        </p:nvSpPr>
        <p:spPr>
          <a:xfrm>
            <a:off x="22783058" y="3499249"/>
            <a:ext cx="540664" cy="6728857"/>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467" name="16x16 array"/>
          <p:cNvSpPr txBox="1"/>
          <p:nvPr/>
        </p:nvSpPr>
        <p:spPr>
          <a:xfrm>
            <a:off x="18584578" y="10302954"/>
            <a:ext cx="2651999" cy="674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16x16 array</a:t>
            </a:r>
          </a:p>
        </p:txBody>
      </p:sp>
      <p:sp>
        <p:nvSpPr>
          <p:cNvPr id="2468" name="n=0"/>
          <p:cNvSpPr txBox="1"/>
          <p:nvPr/>
        </p:nvSpPr>
        <p:spPr>
          <a:xfrm>
            <a:off x="15206605" y="2738587"/>
            <a:ext cx="92251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469" name="u=0"/>
          <p:cNvSpPr txBox="1"/>
          <p:nvPr/>
        </p:nvSpPr>
        <p:spPr>
          <a:xfrm>
            <a:off x="14753863" y="3403315"/>
            <a:ext cx="92251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u=0</a:t>
            </a:r>
          </a:p>
        </p:txBody>
      </p:sp>
      <p:sp>
        <p:nvSpPr>
          <p:cNvPr id="2470" name="="/>
          <p:cNvSpPr txBox="1"/>
          <p:nvPr/>
        </p:nvSpPr>
        <p:spPr>
          <a:xfrm>
            <a:off x="14709581" y="6485663"/>
            <a:ext cx="577718" cy="98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471" name="u=1"/>
          <p:cNvSpPr txBox="1"/>
          <p:nvPr/>
        </p:nvSpPr>
        <p:spPr>
          <a:xfrm>
            <a:off x="14753863" y="3820786"/>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lvl1pPr>
          </a:lstStyle>
          <a:p>
            <a:pPr/>
            <a:r>
              <a:t>u=1</a:t>
            </a:r>
          </a:p>
        </p:txBody>
      </p:sp>
      <p:sp>
        <p:nvSpPr>
          <p:cNvPr id="2472" name="1"/>
          <p:cNvSpPr txBox="1"/>
          <p:nvPr/>
        </p:nvSpPr>
        <p:spPr>
          <a:xfrm>
            <a:off x="16119391"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1</a:t>
            </a:r>
          </a:p>
        </p:txBody>
      </p:sp>
      <p:sp>
        <p:nvSpPr>
          <p:cNvPr id="2473" name="2"/>
          <p:cNvSpPr txBox="1"/>
          <p:nvPr/>
        </p:nvSpPr>
        <p:spPr>
          <a:xfrm>
            <a:off x="16601366"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2</a:t>
            </a:r>
          </a:p>
        </p:txBody>
      </p:sp>
      <p:sp>
        <p:nvSpPr>
          <p:cNvPr id="2474" name="n=15"/>
          <p:cNvSpPr txBox="1"/>
          <p:nvPr/>
        </p:nvSpPr>
        <p:spPr>
          <a:xfrm>
            <a:off x="21733231" y="2792246"/>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n=15</a:t>
            </a:r>
          </a:p>
        </p:txBody>
      </p:sp>
      <p:sp>
        <p:nvSpPr>
          <p:cNvPr id="2475" name="u=15"/>
          <p:cNvSpPr txBox="1"/>
          <p:nvPr/>
        </p:nvSpPr>
        <p:spPr>
          <a:xfrm>
            <a:off x="14626398" y="9666212"/>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u=15</a:t>
            </a:r>
          </a:p>
        </p:txBody>
      </p:sp>
      <p:sp>
        <p:nvSpPr>
          <p:cNvPr id="2476" name="u=2"/>
          <p:cNvSpPr txBox="1"/>
          <p:nvPr/>
        </p:nvSpPr>
        <p:spPr>
          <a:xfrm>
            <a:off x="14753863" y="4307094"/>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u=2</a:t>
            </a:r>
          </a:p>
        </p:txBody>
      </p:sp>
      <p:sp>
        <p:nvSpPr>
          <p:cNvPr id="2477" name="…"/>
          <p:cNvSpPr txBox="1"/>
          <p:nvPr/>
        </p:nvSpPr>
        <p:spPr>
          <a:xfrm>
            <a:off x="18935588" y="2738587"/>
            <a:ext cx="577718"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479" name="Rectangle 2"/>
          <p:cNvSpPr txBox="1"/>
          <p:nvPr>
            <p:ph type="title"/>
          </p:nvPr>
        </p:nvSpPr>
        <p:spPr>
          <a:xfrm>
            <a:off x="3395249" y="30619"/>
            <a:ext cx="18651603" cy="1524001"/>
          </a:xfrm>
          <a:prstGeom prst="rect">
            <a:avLst/>
          </a:prstGeom>
        </p:spPr>
        <p:txBody>
          <a:bodyPr/>
          <a:lstStyle>
            <a:lvl1pPr defTabSz="896111">
              <a:defRPr sz="8624"/>
            </a:lvl1pPr>
          </a:lstStyle>
          <a:p>
            <a:pPr/>
            <a:r>
              <a:t>Visualizing the transform coefficients</a:t>
            </a:r>
          </a:p>
        </p:txBody>
      </p:sp>
      <p:sp>
        <p:nvSpPr>
          <p:cNvPr id="2480" name="Equation"/>
          <p:cNvSpPr txBox="1"/>
          <p:nvPr/>
        </p:nvSpPr>
        <p:spPr>
          <a:xfrm>
            <a:off x="1223143" y="2429187"/>
            <a:ext cx="4676723" cy="18440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grpSp>
        <p:nvGrpSpPr>
          <p:cNvPr id="2484" name="Group"/>
          <p:cNvGrpSpPr/>
          <p:nvPr/>
        </p:nvGrpSpPr>
        <p:grpSpPr>
          <a:xfrm>
            <a:off x="3441024" y="5152154"/>
            <a:ext cx="6592569" cy="6592570"/>
            <a:chOff x="0" y="0"/>
            <a:chExt cx="6592568" cy="6592568"/>
          </a:xfrm>
        </p:grpSpPr>
        <p:pic>
          <p:nvPicPr>
            <p:cNvPr id="2481" name="Image" descr="Image"/>
            <p:cNvPicPr>
              <a:picLocks noChangeAspect="1"/>
            </p:cNvPicPr>
            <p:nvPr/>
          </p:nvPicPr>
          <p:blipFill>
            <a:blip r:embed="rId2">
              <a:extLst/>
            </a:blip>
            <a:stretch>
              <a:fillRect/>
            </a:stretch>
          </p:blipFill>
          <p:spPr>
            <a:xfrm>
              <a:off x="638710" y="602053"/>
              <a:ext cx="5315148" cy="5388460"/>
            </a:xfrm>
            <a:prstGeom prst="rect">
              <a:avLst/>
            </a:prstGeom>
            <a:ln w="12700" cap="flat">
              <a:noFill/>
              <a:miter lim="400000"/>
            </a:ln>
            <a:effectLst/>
          </p:spPr>
        </p:pic>
        <p:sp>
          <p:nvSpPr>
            <p:cNvPr id="2482" name="Circle"/>
            <p:cNvSpPr/>
            <p:nvPr/>
          </p:nvSpPr>
          <p:spPr>
            <a:xfrm>
              <a:off x="1362552" y="1362550"/>
              <a:ext cx="3867466" cy="3867467"/>
            </a:xfrm>
            <a:prstGeom prst="ellipse">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483" name="Circle"/>
            <p:cNvSpPr/>
            <p:nvPr/>
          </p:nvSpPr>
          <p:spPr>
            <a:xfrm>
              <a:off x="0" y="0"/>
              <a:ext cx="6592569" cy="6592569"/>
            </a:xfrm>
            <a:prstGeom prst="ellipse">
              <a:avLst/>
            </a:prstGeom>
            <a:noFill/>
            <a:ln w="1270000" cap="flat">
              <a:solidFill>
                <a:srgbClr val="FFFFFF"/>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485" name="Line"/>
          <p:cNvSpPr/>
          <p:nvPr/>
        </p:nvSpPr>
        <p:spPr>
          <a:xfrm flipV="1">
            <a:off x="6737310" y="5257364"/>
            <a:ext cx="1" cy="6040413"/>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86" name="Line"/>
          <p:cNvSpPr/>
          <p:nvPr/>
        </p:nvSpPr>
        <p:spPr>
          <a:xfrm>
            <a:off x="3667524" y="8470229"/>
            <a:ext cx="6139572"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87" name="Real"/>
          <p:cNvSpPr txBox="1"/>
          <p:nvPr/>
        </p:nvSpPr>
        <p:spPr>
          <a:xfrm>
            <a:off x="9788145" y="8638638"/>
            <a:ext cx="86906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Real</a:t>
            </a:r>
          </a:p>
        </p:txBody>
      </p:sp>
      <p:sp>
        <p:nvSpPr>
          <p:cNvPr id="2488" name="Imag"/>
          <p:cNvSpPr txBox="1"/>
          <p:nvPr/>
        </p:nvSpPr>
        <p:spPr>
          <a:xfrm>
            <a:off x="6885068" y="5076557"/>
            <a:ext cx="961264"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Imag</a:t>
            </a:r>
          </a:p>
        </p:txBody>
      </p:sp>
      <p:sp>
        <p:nvSpPr>
          <p:cNvPr id="2489" name="Oval"/>
          <p:cNvSpPr/>
          <p:nvPr/>
        </p:nvSpPr>
        <p:spPr>
          <a:xfrm>
            <a:off x="8751390" y="8200989"/>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0" name="Oval"/>
          <p:cNvSpPr/>
          <p:nvPr/>
        </p:nvSpPr>
        <p:spPr>
          <a:xfrm>
            <a:off x="7345017" y="10309884"/>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1" name="Oval"/>
          <p:cNvSpPr/>
          <p:nvPr/>
        </p:nvSpPr>
        <p:spPr>
          <a:xfrm>
            <a:off x="8140072" y="9768830"/>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2" name="Oval"/>
          <p:cNvSpPr/>
          <p:nvPr/>
        </p:nvSpPr>
        <p:spPr>
          <a:xfrm>
            <a:off x="8569437" y="9033796"/>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3" name="Oval"/>
          <p:cNvSpPr/>
          <p:nvPr/>
        </p:nvSpPr>
        <p:spPr>
          <a:xfrm>
            <a:off x="6454278" y="10468722"/>
            <a:ext cx="515263"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4" name="Oval"/>
          <p:cNvSpPr/>
          <p:nvPr/>
        </p:nvSpPr>
        <p:spPr>
          <a:xfrm>
            <a:off x="4351818" y="9071896"/>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5" name="Oval"/>
          <p:cNvSpPr/>
          <p:nvPr/>
        </p:nvSpPr>
        <p:spPr>
          <a:xfrm>
            <a:off x="4819283" y="9768830"/>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6" name="Oval"/>
          <p:cNvSpPr/>
          <p:nvPr/>
        </p:nvSpPr>
        <p:spPr>
          <a:xfrm>
            <a:off x="5563538" y="10267784"/>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7" name="Oval"/>
          <p:cNvSpPr/>
          <p:nvPr/>
        </p:nvSpPr>
        <p:spPr>
          <a:xfrm>
            <a:off x="4195265" y="8200989"/>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8" name="Oval"/>
          <p:cNvSpPr/>
          <p:nvPr/>
        </p:nvSpPr>
        <p:spPr>
          <a:xfrm flipH="1" rot="10800000">
            <a:off x="7345017" y="6071437"/>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499" name="Oval"/>
          <p:cNvSpPr/>
          <p:nvPr/>
        </p:nvSpPr>
        <p:spPr>
          <a:xfrm flipH="1" rot="10800000">
            <a:off x="8140072" y="6612492"/>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00" name="Oval"/>
          <p:cNvSpPr/>
          <p:nvPr/>
        </p:nvSpPr>
        <p:spPr>
          <a:xfrm flipH="1" rot="10800000">
            <a:off x="8607537" y="7334826"/>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01" name="Oval"/>
          <p:cNvSpPr/>
          <p:nvPr/>
        </p:nvSpPr>
        <p:spPr>
          <a:xfrm flipH="1" rot="10800000">
            <a:off x="6454278" y="5912600"/>
            <a:ext cx="515263"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02" name="Oval"/>
          <p:cNvSpPr/>
          <p:nvPr/>
        </p:nvSpPr>
        <p:spPr>
          <a:xfrm flipH="1" rot="10800000">
            <a:off x="4377218" y="7347526"/>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03" name="Oval"/>
          <p:cNvSpPr/>
          <p:nvPr/>
        </p:nvSpPr>
        <p:spPr>
          <a:xfrm flipH="1" rot="10800000">
            <a:off x="4819283" y="6612492"/>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04" name="Oval"/>
          <p:cNvSpPr/>
          <p:nvPr/>
        </p:nvSpPr>
        <p:spPr>
          <a:xfrm flipH="1" rot="10800000">
            <a:off x="5563538" y="6113538"/>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05" name="Circle"/>
          <p:cNvSpPr/>
          <p:nvPr/>
        </p:nvSpPr>
        <p:spPr>
          <a:xfrm>
            <a:off x="4425981" y="6184300"/>
            <a:ext cx="4571858" cy="4571858"/>
          </a:xfrm>
          <a:prstGeom prst="ellips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06" name="n=0"/>
          <p:cNvSpPr txBox="1"/>
          <p:nvPr/>
        </p:nvSpPr>
        <p:spPr>
          <a:xfrm>
            <a:off x="9520583" y="7741372"/>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n=0</a:t>
            </a:r>
          </a:p>
        </p:txBody>
      </p:sp>
      <p:sp>
        <p:nvSpPr>
          <p:cNvPr id="2507" name="n=1"/>
          <p:cNvSpPr txBox="1"/>
          <p:nvPr/>
        </p:nvSpPr>
        <p:spPr>
          <a:xfrm>
            <a:off x="9313556" y="9248499"/>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n=1</a:t>
            </a:r>
          </a:p>
        </p:txBody>
      </p:sp>
      <p:sp>
        <p:nvSpPr>
          <p:cNvPr id="2508" name="n=2"/>
          <p:cNvSpPr txBox="1"/>
          <p:nvPr/>
        </p:nvSpPr>
        <p:spPr>
          <a:xfrm>
            <a:off x="8687890" y="10105363"/>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n=2</a:t>
            </a:r>
          </a:p>
        </p:txBody>
      </p:sp>
      <p:sp>
        <p:nvSpPr>
          <p:cNvPr id="2509" name="n=3"/>
          <p:cNvSpPr txBox="1"/>
          <p:nvPr/>
        </p:nvSpPr>
        <p:spPr>
          <a:xfrm>
            <a:off x="7564549" y="10862492"/>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n=3</a:t>
            </a:r>
          </a:p>
        </p:txBody>
      </p:sp>
      <p:sp>
        <p:nvSpPr>
          <p:cNvPr id="2510" name="n=4"/>
          <p:cNvSpPr txBox="1"/>
          <p:nvPr/>
        </p:nvSpPr>
        <p:spPr>
          <a:xfrm>
            <a:off x="6346974" y="11311339"/>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n=4</a:t>
            </a:r>
          </a:p>
        </p:txBody>
      </p:sp>
      <p:sp>
        <p:nvSpPr>
          <p:cNvPr id="2511" name="5"/>
          <p:cNvSpPr txBox="1"/>
          <p:nvPr/>
        </p:nvSpPr>
        <p:spPr>
          <a:xfrm>
            <a:off x="5353520" y="11015238"/>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a:t>
            </a:r>
          </a:p>
        </p:txBody>
      </p:sp>
      <p:sp>
        <p:nvSpPr>
          <p:cNvPr id="2512" name="6"/>
          <p:cNvSpPr txBox="1"/>
          <p:nvPr/>
        </p:nvSpPr>
        <p:spPr>
          <a:xfrm>
            <a:off x="4289829" y="10320010"/>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a:t>
            </a:r>
          </a:p>
        </p:txBody>
      </p:sp>
      <p:sp>
        <p:nvSpPr>
          <p:cNvPr id="2513" name="7"/>
          <p:cNvSpPr txBox="1"/>
          <p:nvPr/>
        </p:nvSpPr>
        <p:spPr>
          <a:xfrm>
            <a:off x="3577099" y="9248499"/>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a:t>
            </a:r>
          </a:p>
        </p:txBody>
      </p:sp>
      <p:sp>
        <p:nvSpPr>
          <p:cNvPr id="2514" name="8"/>
          <p:cNvSpPr txBox="1"/>
          <p:nvPr/>
        </p:nvSpPr>
        <p:spPr>
          <a:xfrm>
            <a:off x="3360336" y="8130416"/>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a:t>
            </a:r>
          </a:p>
        </p:txBody>
      </p:sp>
      <p:sp>
        <p:nvSpPr>
          <p:cNvPr id="2515" name="9"/>
          <p:cNvSpPr txBox="1"/>
          <p:nvPr/>
        </p:nvSpPr>
        <p:spPr>
          <a:xfrm>
            <a:off x="3784125" y="7131511"/>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9</a:t>
            </a:r>
          </a:p>
        </p:txBody>
      </p:sp>
      <p:sp>
        <p:nvSpPr>
          <p:cNvPr id="2516" name="10"/>
          <p:cNvSpPr txBox="1"/>
          <p:nvPr/>
        </p:nvSpPr>
        <p:spPr>
          <a:xfrm>
            <a:off x="4170937" y="6172838"/>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10</a:t>
            </a:r>
          </a:p>
        </p:txBody>
      </p:sp>
      <p:sp>
        <p:nvSpPr>
          <p:cNvPr id="2517" name="11"/>
          <p:cNvSpPr txBox="1"/>
          <p:nvPr/>
        </p:nvSpPr>
        <p:spPr>
          <a:xfrm>
            <a:off x="5240408" y="5520231"/>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11</a:t>
            </a:r>
          </a:p>
        </p:txBody>
      </p:sp>
      <p:sp>
        <p:nvSpPr>
          <p:cNvPr id="2518" name="12"/>
          <p:cNvSpPr txBox="1"/>
          <p:nvPr/>
        </p:nvSpPr>
        <p:spPr>
          <a:xfrm>
            <a:off x="6442922" y="4778759"/>
            <a:ext cx="53797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
        <p:nvSpPr>
          <p:cNvPr id="2519" name="13"/>
          <p:cNvSpPr txBox="1"/>
          <p:nvPr/>
        </p:nvSpPr>
        <p:spPr>
          <a:xfrm>
            <a:off x="7685898" y="5520231"/>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13</a:t>
            </a:r>
          </a:p>
        </p:txBody>
      </p:sp>
      <p:sp>
        <p:nvSpPr>
          <p:cNvPr id="2520" name="14"/>
          <p:cNvSpPr txBox="1"/>
          <p:nvPr/>
        </p:nvSpPr>
        <p:spPr>
          <a:xfrm>
            <a:off x="8714908" y="6172838"/>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14</a:t>
            </a:r>
          </a:p>
        </p:txBody>
      </p:sp>
      <p:sp>
        <p:nvSpPr>
          <p:cNvPr id="2521" name="15"/>
          <p:cNvSpPr txBox="1"/>
          <p:nvPr/>
        </p:nvSpPr>
        <p:spPr>
          <a:xfrm>
            <a:off x="9313557" y="7119194"/>
            <a:ext cx="53797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15</a:t>
            </a:r>
          </a:p>
        </p:txBody>
      </p:sp>
      <p:sp>
        <p:nvSpPr>
          <p:cNvPr id="2522" name="For  N=16"/>
          <p:cNvSpPr txBox="1"/>
          <p:nvPr/>
        </p:nvSpPr>
        <p:spPr>
          <a:xfrm>
            <a:off x="6828590" y="3078336"/>
            <a:ext cx="2328788"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900"/>
            </a:lvl1pPr>
          </a:lstStyle>
          <a:p>
            <a:pPr/>
            <a:r>
              <a:t>For  N=16</a:t>
            </a:r>
          </a:p>
        </p:txBody>
      </p:sp>
      <p:pic>
        <p:nvPicPr>
          <p:cNvPr id="2523" name="Image" descr="Image"/>
          <p:cNvPicPr>
            <a:picLocks noChangeAspect="1"/>
          </p:cNvPicPr>
          <p:nvPr/>
        </p:nvPicPr>
        <p:blipFill>
          <a:blip r:embed="rId3">
            <a:extLst/>
          </a:blip>
          <a:srcRect l="0" t="0" r="0" b="87513"/>
          <a:stretch>
            <a:fillRect/>
          </a:stretch>
        </p:blipFill>
        <p:spPr>
          <a:xfrm>
            <a:off x="15760665" y="3505214"/>
            <a:ext cx="6742329" cy="841849"/>
          </a:xfrm>
          <a:prstGeom prst="rect">
            <a:avLst/>
          </a:prstGeom>
          <a:ln w="12700">
            <a:miter lim="400000"/>
          </a:ln>
        </p:spPr>
      </p:pic>
      <p:graphicFrame>
        <p:nvGraphicFramePr>
          <p:cNvPr id="2524" name="Table"/>
          <p:cNvGraphicFramePr/>
          <p:nvPr/>
        </p:nvGraphicFramePr>
        <p:xfrm>
          <a:off x="15768307" y="3508650"/>
          <a:ext cx="6739827" cy="67532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2525" name="F"/>
          <p:cNvSpPr/>
          <p:nvPr/>
        </p:nvSpPr>
        <p:spPr>
          <a:xfrm>
            <a:off x="13909519" y="3548619"/>
            <a:ext cx="540664" cy="669476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526" name="f"/>
          <p:cNvSpPr/>
          <p:nvPr/>
        </p:nvSpPr>
        <p:spPr>
          <a:xfrm>
            <a:off x="22783058" y="3499249"/>
            <a:ext cx="540664" cy="6728857"/>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527" name="16x16 array"/>
          <p:cNvSpPr txBox="1"/>
          <p:nvPr/>
        </p:nvSpPr>
        <p:spPr>
          <a:xfrm>
            <a:off x="18584578" y="10302954"/>
            <a:ext cx="2651999" cy="674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16x16 array</a:t>
            </a:r>
          </a:p>
        </p:txBody>
      </p:sp>
      <p:sp>
        <p:nvSpPr>
          <p:cNvPr id="2528" name="n=0"/>
          <p:cNvSpPr txBox="1"/>
          <p:nvPr/>
        </p:nvSpPr>
        <p:spPr>
          <a:xfrm>
            <a:off x="15206605" y="2738587"/>
            <a:ext cx="92251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529" name="u=0"/>
          <p:cNvSpPr txBox="1"/>
          <p:nvPr/>
        </p:nvSpPr>
        <p:spPr>
          <a:xfrm>
            <a:off x="14753863" y="3403315"/>
            <a:ext cx="92251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u=0</a:t>
            </a:r>
          </a:p>
        </p:txBody>
      </p:sp>
      <p:sp>
        <p:nvSpPr>
          <p:cNvPr id="2530" name="="/>
          <p:cNvSpPr txBox="1"/>
          <p:nvPr/>
        </p:nvSpPr>
        <p:spPr>
          <a:xfrm>
            <a:off x="14709581" y="6485663"/>
            <a:ext cx="577718" cy="98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531" name="u=1"/>
          <p:cNvSpPr txBox="1"/>
          <p:nvPr/>
        </p:nvSpPr>
        <p:spPr>
          <a:xfrm>
            <a:off x="14753863" y="3820786"/>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lvl1pPr>
          </a:lstStyle>
          <a:p>
            <a:pPr/>
            <a:r>
              <a:t>u=1</a:t>
            </a:r>
          </a:p>
        </p:txBody>
      </p:sp>
      <p:sp>
        <p:nvSpPr>
          <p:cNvPr id="2532" name="1"/>
          <p:cNvSpPr txBox="1"/>
          <p:nvPr/>
        </p:nvSpPr>
        <p:spPr>
          <a:xfrm>
            <a:off x="16119391"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1</a:t>
            </a:r>
          </a:p>
        </p:txBody>
      </p:sp>
      <p:sp>
        <p:nvSpPr>
          <p:cNvPr id="2533" name="2"/>
          <p:cNvSpPr txBox="1"/>
          <p:nvPr/>
        </p:nvSpPr>
        <p:spPr>
          <a:xfrm>
            <a:off x="16601366"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2</a:t>
            </a:r>
          </a:p>
        </p:txBody>
      </p:sp>
      <p:sp>
        <p:nvSpPr>
          <p:cNvPr id="2534" name="n=15"/>
          <p:cNvSpPr txBox="1"/>
          <p:nvPr/>
        </p:nvSpPr>
        <p:spPr>
          <a:xfrm>
            <a:off x="21733231" y="2792246"/>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n=15</a:t>
            </a:r>
          </a:p>
        </p:txBody>
      </p:sp>
      <p:sp>
        <p:nvSpPr>
          <p:cNvPr id="2535" name="u=15"/>
          <p:cNvSpPr txBox="1"/>
          <p:nvPr/>
        </p:nvSpPr>
        <p:spPr>
          <a:xfrm>
            <a:off x="14626398" y="9666212"/>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u=15</a:t>
            </a:r>
          </a:p>
        </p:txBody>
      </p:sp>
      <p:sp>
        <p:nvSpPr>
          <p:cNvPr id="2536" name="u=2"/>
          <p:cNvSpPr txBox="1"/>
          <p:nvPr/>
        </p:nvSpPr>
        <p:spPr>
          <a:xfrm>
            <a:off x="14753863" y="4307094"/>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u=2</a:t>
            </a:r>
          </a:p>
        </p:txBody>
      </p:sp>
      <p:sp>
        <p:nvSpPr>
          <p:cNvPr id="2537" name="…"/>
          <p:cNvSpPr txBox="1"/>
          <p:nvPr/>
        </p:nvSpPr>
        <p:spPr>
          <a:xfrm>
            <a:off x="18935588" y="2738587"/>
            <a:ext cx="577718"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39" name="Rectangle 2"/>
          <p:cNvSpPr txBox="1"/>
          <p:nvPr>
            <p:ph type="title"/>
          </p:nvPr>
        </p:nvSpPr>
        <p:spPr>
          <a:xfrm>
            <a:off x="3395249" y="30619"/>
            <a:ext cx="18651603" cy="1524001"/>
          </a:xfrm>
          <a:prstGeom prst="rect">
            <a:avLst/>
          </a:prstGeom>
        </p:spPr>
        <p:txBody>
          <a:bodyPr/>
          <a:lstStyle>
            <a:lvl1pPr defTabSz="896111">
              <a:defRPr sz="8624"/>
            </a:lvl1pPr>
          </a:lstStyle>
          <a:p>
            <a:pPr/>
            <a:r>
              <a:t>Visualizing the transform coefficients</a:t>
            </a:r>
          </a:p>
        </p:txBody>
      </p:sp>
      <p:sp>
        <p:nvSpPr>
          <p:cNvPr id="2540" name="Equation"/>
          <p:cNvSpPr txBox="1"/>
          <p:nvPr/>
        </p:nvSpPr>
        <p:spPr>
          <a:xfrm>
            <a:off x="1223143" y="2429187"/>
            <a:ext cx="4676723" cy="18440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541" name="For  N=16"/>
          <p:cNvSpPr txBox="1"/>
          <p:nvPr/>
        </p:nvSpPr>
        <p:spPr>
          <a:xfrm>
            <a:off x="6828590" y="3078336"/>
            <a:ext cx="2328788"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900"/>
            </a:lvl1pPr>
          </a:lstStyle>
          <a:p>
            <a:pPr/>
            <a:r>
              <a:t>For  N=16</a:t>
            </a:r>
          </a:p>
        </p:txBody>
      </p:sp>
      <p:sp>
        <p:nvSpPr>
          <p:cNvPr id="2542" name="F"/>
          <p:cNvSpPr/>
          <p:nvPr/>
        </p:nvSpPr>
        <p:spPr>
          <a:xfrm>
            <a:off x="13909519" y="3548619"/>
            <a:ext cx="540664" cy="669476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543" name="f"/>
          <p:cNvSpPr/>
          <p:nvPr/>
        </p:nvSpPr>
        <p:spPr>
          <a:xfrm>
            <a:off x="22783058" y="3499249"/>
            <a:ext cx="540664" cy="6728857"/>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544" name="16x16 array"/>
          <p:cNvSpPr txBox="1"/>
          <p:nvPr/>
        </p:nvSpPr>
        <p:spPr>
          <a:xfrm>
            <a:off x="18584578" y="10302954"/>
            <a:ext cx="2651999" cy="674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16x16 array</a:t>
            </a:r>
          </a:p>
        </p:txBody>
      </p:sp>
      <p:sp>
        <p:nvSpPr>
          <p:cNvPr id="2545" name="n=0"/>
          <p:cNvSpPr txBox="1"/>
          <p:nvPr/>
        </p:nvSpPr>
        <p:spPr>
          <a:xfrm>
            <a:off x="15206605" y="2738587"/>
            <a:ext cx="92251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546" name="u=0"/>
          <p:cNvSpPr txBox="1"/>
          <p:nvPr/>
        </p:nvSpPr>
        <p:spPr>
          <a:xfrm>
            <a:off x="14753863" y="3403315"/>
            <a:ext cx="92251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u=0</a:t>
            </a:r>
          </a:p>
        </p:txBody>
      </p:sp>
      <p:sp>
        <p:nvSpPr>
          <p:cNvPr id="2547" name="="/>
          <p:cNvSpPr txBox="1"/>
          <p:nvPr/>
        </p:nvSpPr>
        <p:spPr>
          <a:xfrm>
            <a:off x="14709581" y="6485663"/>
            <a:ext cx="577718" cy="98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548" name="u=1"/>
          <p:cNvSpPr txBox="1"/>
          <p:nvPr/>
        </p:nvSpPr>
        <p:spPr>
          <a:xfrm>
            <a:off x="14753863" y="3820786"/>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a:t>
            </a:r>
          </a:p>
        </p:txBody>
      </p:sp>
      <p:sp>
        <p:nvSpPr>
          <p:cNvPr id="2549" name="1"/>
          <p:cNvSpPr txBox="1"/>
          <p:nvPr/>
        </p:nvSpPr>
        <p:spPr>
          <a:xfrm>
            <a:off x="16119391"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1</a:t>
            </a:r>
          </a:p>
        </p:txBody>
      </p:sp>
      <p:sp>
        <p:nvSpPr>
          <p:cNvPr id="2550" name="2"/>
          <p:cNvSpPr txBox="1"/>
          <p:nvPr/>
        </p:nvSpPr>
        <p:spPr>
          <a:xfrm>
            <a:off x="16601366"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2</a:t>
            </a:r>
          </a:p>
        </p:txBody>
      </p:sp>
      <p:sp>
        <p:nvSpPr>
          <p:cNvPr id="2551" name="n=15"/>
          <p:cNvSpPr txBox="1"/>
          <p:nvPr/>
        </p:nvSpPr>
        <p:spPr>
          <a:xfrm>
            <a:off x="21733231" y="2792246"/>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n=15</a:t>
            </a:r>
          </a:p>
        </p:txBody>
      </p:sp>
      <p:sp>
        <p:nvSpPr>
          <p:cNvPr id="2552" name="u=15"/>
          <p:cNvSpPr txBox="1"/>
          <p:nvPr/>
        </p:nvSpPr>
        <p:spPr>
          <a:xfrm>
            <a:off x="14626398" y="9666212"/>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u=15</a:t>
            </a:r>
          </a:p>
        </p:txBody>
      </p:sp>
      <p:sp>
        <p:nvSpPr>
          <p:cNvPr id="2553" name="u=2"/>
          <p:cNvSpPr txBox="1"/>
          <p:nvPr/>
        </p:nvSpPr>
        <p:spPr>
          <a:xfrm>
            <a:off x="14753863" y="4307094"/>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lvl1pPr>
          </a:lstStyle>
          <a:p>
            <a:pPr/>
            <a:r>
              <a:t>u=2</a:t>
            </a:r>
          </a:p>
        </p:txBody>
      </p:sp>
      <p:grpSp>
        <p:nvGrpSpPr>
          <p:cNvPr id="2557" name="Group"/>
          <p:cNvGrpSpPr/>
          <p:nvPr/>
        </p:nvGrpSpPr>
        <p:grpSpPr>
          <a:xfrm>
            <a:off x="3441024" y="5152154"/>
            <a:ext cx="6592569" cy="6592570"/>
            <a:chOff x="0" y="0"/>
            <a:chExt cx="6592568" cy="6592568"/>
          </a:xfrm>
        </p:grpSpPr>
        <p:pic>
          <p:nvPicPr>
            <p:cNvPr id="2554" name="Image" descr="Image"/>
            <p:cNvPicPr>
              <a:picLocks noChangeAspect="1"/>
            </p:cNvPicPr>
            <p:nvPr/>
          </p:nvPicPr>
          <p:blipFill>
            <a:blip r:embed="rId2">
              <a:extLst/>
            </a:blip>
            <a:stretch>
              <a:fillRect/>
            </a:stretch>
          </p:blipFill>
          <p:spPr>
            <a:xfrm>
              <a:off x="638710" y="602053"/>
              <a:ext cx="5315148" cy="5388460"/>
            </a:xfrm>
            <a:prstGeom prst="rect">
              <a:avLst/>
            </a:prstGeom>
            <a:ln w="12700" cap="flat">
              <a:noFill/>
              <a:miter lim="400000"/>
            </a:ln>
            <a:effectLst/>
          </p:spPr>
        </p:pic>
        <p:sp>
          <p:nvSpPr>
            <p:cNvPr id="2555" name="Circle"/>
            <p:cNvSpPr/>
            <p:nvPr/>
          </p:nvSpPr>
          <p:spPr>
            <a:xfrm>
              <a:off x="1362552" y="1362550"/>
              <a:ext cx="3867466" cy="3867467"/>
            </a:xfrm>
            <a:prstGeom prst="ellipse">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56" name="Circle"/>
            <p:cNvSpPr/>
            <p:nvPr/>
          </p:nvSpPr>
          <p:spPr>
            <a:xfrm>
              <a:off x="0" y="0"/>
              <a:ext cx="6592569" cy="6592569"/>
            </a:xfrm>
            <a:prstGeom prst="ellipse">
              <a:avLst/>
            </a:prstGeom>
            <a:noFill/>
            <a:ln w="1270000" cap="flat">
              <a:solidFill>
                <a:srgbClr val="FFFFFF"/>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558" name="Line"/>
          <p:cNvSpPr/>
          <p:nvPr/>
        </p:nvSpPr>
        <p:spPr>
          <a:xfrm flipV="1">
            <a:off x="6737310" y="5257364"/>
            <a:ext cx="1" cy="6040413"/>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59" name="Line"/>
          <p:cNvSpPr/>
          <p:nvPr/>
        </p:nvSpPr>
        <p:spPr>
          <a:xfrm>
            <a:off x="3667524" y="8470229"/>
            <a:ext cx="6139572"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60" name="Real"/>
          <p:cNvSpPr txBox="1"/>
          <p:nvPr/>
        </p:nvSpPr>
        <p:spPr>
          <a:xfrm>
            <a:off x="9788145" y="8638638"/>
            <a:ext cx="86906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Real</a:t>
            </a:r>
          </a:p>
        </p:txBody>
      </p:sp>
      <p:sp>
        <p:nvSpPr>
          <p:cNvPr id="2561" name="Imag"/>
          <p:cNvSpPr txBox="1"/>
          <p:nvPr/>
        </p:nvSpPr>
        <p:spPr>
          <a:xfrm>
            <a:off x="6885068" y="5076557"/>
            <a:ext cx="961264"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Imag</a:t>
            </a:r>
          </a:p>
        </p:txBody>
      </p:sp>
      <p:sp>
        <p:nvSpPr>
          <p:cNvPr id="2562" name="Circle"/>
          <p:cNvSpPr/>
          <p:nvPr/>
        </p:nvSpPr>
        <p:spPr>
          <a:xfrm>
            <a:off x="4425981" y="6184300"/>
            <a:ext cx="4571858" cy="4571858"/>
          </a:xfrm>
          <a:prstGeom prst="ellips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63" name="…"/>
          <p:cNvSpPr txBox="1"/>
          <p:nvPr/>
        </p:nvSpPr>
        <p:spPr>
          <a:xfrm>
            <a:off x="18935588" y="2738587"/>
            <a:ext cx="577718"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pic>
        <p:nvPicPr>
          <p:cNvPr id="2564" name="Image" descr="Image"/>
          <p:cNvPicPr>
            <a:picLocks noChangeAspect="1"/>
          </p:cNvPicPr>
          <p:nvPr/>
        </p:nvPicPr>
        <p:blipFill>
          <a:blip r:embed="rId3">
            <a:extLst/>
          </a:blip>
          <a:srcRect l="0" t="0" r="0" b="87513"/>
          <a:stretch>
            <a:fillRect/>
          </a:stretch>
        </p:blipFill>
        <p:spPr>
          <a:xfrm>
            <a:off x="15760665" y="3505214"/>
            <a:ext cx="6742329" cy="841849"/>
          </a:xfrm>
          <a:prstGeom prst="rect">
            <a:avLst/>
          </a:prstGeom>
          <a:ln w="12700">
            <a:miter lim="400000"/>
          </a:ln>
        </p:spPr>
      </p:pic>
      <p:graphicFrame>
        <p:nvGraphicFramePr>
          <p:cNvPr id="2565" name="Table"/>
          <p:cNvGraphicFramePr/>
          <p:nvPr/>
        </p:nvGraphicFramePr>
        <p:xfrm>
          <a:off x="15768307" y="3508650"/>
          <a:ext cx="6739827" cy="67532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567" name="Rectangle 2"/>
          <p:cNvSpPr txBox="1"/>
          <p:nvPr>
            <p:ph type="title"/>
          </p:nvPr>
        </p:nvSpPr>
        <p:spPr>
          <a:xfrm>
            <a:off x="3395249" y="30619"/>
            <a:ext cx="18651603" cy="1524001"/>
          </a:xfrm>
          <a:prstGeom prst="rect">
            <a:avLst/>
          </a:prstGeom>
        </p:spPr>
        <p:txBody>
          <a:bodyPr/>
          <a:lstStyle>
            <a:lvl1pPr defTabSz="896111">
              <a:defRPr sz="8624"/>
            </a:lvl1pPr>
          </a:lstStyle>
          <a:p>
            <a:pPr/>
            <a:r>
              <a:t>Visualizing the transform coefficients</a:t>
            </a:r>
          </a:p>
        </p:txBody>
      </p:sp>
      <p:sp>
        <p:nvSpPr>
          <p:cNvPr id="2568" name="Equation"/>
          <p:cNvSpPr txBox="1"/>
          <p:nvPr/>
        </p:nvSpPr>
        <p:spPr>
          <a:xfrm>
            <a:off x="1223143" y="2429187"/>
            <a:ext cx="4676723" cy="18440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569" name="For  N=16"/>
          <p:cNvSpPr txBox="1"/>
          <p:nvPr/>
        </p:nvSpPr>
        <p:spPr>
          <a:xfrm>
            <a:off x="6828590" y="3078336"/>
            <a:ext cx="2328788"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900"/>
            </a:lvl1pPr>
          </a:lstStyle>
          <a:p>
            <a:pPr/>
            <a:r>
              <a:t>For  N=16</a:t>
            </a:r>
          </a:p>
        </p:txBody>
      </p:sp>
      <p:grpSp>
        <p:nvGrpSpPr>
          <p:cNvPr id="2573" name="Group"/>
          <p:cNvGrpSpPr/>
          <p:nvPr/>
        </p:nvGrpSpPr>
        <p:grpSpPr>
          <a:xfrm>
            <a:off x="3450548" y="5186548"/>
            <a:ext cx="6592569" cy="6592570"/>
            <a:chOff x="0" y="0"/>
            <a:chExt cx="6592568" cy="6592568"/>
          </a:xfrm>
        </p:grpSpPr>
        <p:pic>
          <p:nvPicPr>
            <p:cNvPr id="2570" name="Image" descr="Image"/>
            <p:cNvPicPr>
              <a:picLocks noChangeAspect="1"/>
            </p:cNvPicPr>
            <p:nvPr/>
          </p:nvPicPr>
          <p:blipFill>
            <a:blip r:embed="rId2">
              <a:extLst/>
            </a:blip>
            <a:stretch>
              <a:fillRect/>
            </a:stretch>
          </p:blipFill>
          <p:spPr>
            <a:xfrm>
              <a:off x="638710" y="602053"/>
              <a:ext cx="5315148" cy="5388460"/>
            </a:xfrm>
            <a:prstGeom prst="rect">
              <a:avLst/>
            </a:prstGeom>
            <a:ln w="12700" cap="flat">
              <a:noFill/>
              <a:miter lim="400000"/>
            </a:ln>
            <a:effectLst/>
          </p:spPr>
        </p:pic>
        <p:sp>
          <p:nvSpPr>
            <p:cNvPr id="2571" name="Circle"/>
            <p:cNvSpPr/>
            <p:nvPr/>
          </p:nvSpPr>
          <p:spPr>
            <a:xfrm>
              <a:off x="1362552" y="1362550"/>
              <a:ext cx="3867466" cy="3867467"/>
            </a:xfrm>
            <a:prstGeom prst="ellipse">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72" name="Circle"/>
            <p:cNvSpPr/>
            <p:nvPr/>
          </p:nvSpPr>
          <p:spPr>
            <a:xfrm>
              <a:off x="0" y="0"/>
              <a:ext cx="6592569" cy="6592569"/>
            </a:xfrm>
            <a:prstGeom prst="ellipse">
              <a:avLst/>
            </a:prstGeom>
            <a:noFill/>
            <a:ln w="1270000" cap="flat">
              <a:solidFill>
                <a:srgbClr val="FFFFFF"/>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574" name="Line"/>
          <p:cNvSpPr/>
          <p:nvPr/>
        </p:nvSpPr>
        <p:spPr>
          <a:xfrm flipV="1">
            <a:off x="6746833" y="5291758"/>
            <a:ext cx="1" cy="6040413"/>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75" name="Line"/>
          <p:cNvSpPr/>
          <p:nvPr/>
        </p:nvSpPr>
        <p:spPr>
          <a:xfrm>
            <a:off x="3677047" y="8504623"/>
            <a:ext cx="6139573"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576" name="Real"/>
          <p:cNvSpPr txBox="1"/>
          <p:nvPr/>
        </p:nvSpPr>
        <p:spPr>
          <a:xfrm>
            <a:off x="9797668" y="8673032"/>
            <a:ext cx="86906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Real</a:t>
            </a:r>
          </a:p>
        </p:txBody>
      </p:sp>
      <p:sp>
        <p:nvSpPr>
          <p:cNvPr id="2577" name="Imag"/>
          <p:cNvSpPr txBox="1"/>
          <p:nvPr/>
        </p:nvSpPr>
        <p:spPr>
          <a:xfrm>
            <a:off x="6894591" y="5110951"/>
            <a:ext cx="961264"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Imag</a:t>
            </a:r>
          </a:p>
        </p:txBody>
      </p:sp>
      <p:sp>
        <p:nvSpPr>
          <p:cNvPr id="2578" name="Circle"/>
          <p:cNvSpPr/>
          <p:nvPr/>
        </p:nvSpPr>
        <p:spPr>
          <a:xfrm>
            <a:off x="4435505" y="6218694"/>
            <a:ext cx="4571857" cy="4571858"/>
          </a:xfrm>
          <a:prstGeom prst="ellips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2581" name="Group"/>
          <p:cNvGrpSpPr/>
          <p:nvPr/>
        </p:nvGrpSpPr>
        <p:grpSpPr>
          <a:xfrm>
            <a:off x="8760914" y="7775766"/>
            <a:ext cx="1549863" cy="998098"/>
            <a:chOff x="0" y="0"/>
            <a:chExt cx="1549862" cy="998097"/>
          </a:xfrm>
        </p:grpSpPr>
        <p:sp>
          <p:nvSpPr>
            <p:cNvPr id="2579" name="Oval"/>
            <p:cNvSpPr/>
            <p:nvPr/>
          </p:nvSpPr>
          <p:spPr>
            <a:xfrm>
              <a:off x="0" y="459617"/>
              <a:ext cx="515263"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80" name="n=0"/>
            <p:cNvSpPr txBox="1"/>
            <p:nvPr/>
          </p:nvSpPr>
          <p:spPr>
            <a:xfrm>
              <a:off x="769193" y="-1"/>
              <a:ext cx="780670"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n=0</a:t>
              </a:r>
            </a:p>
          </p:txBody>
        </p:sp>
      </p:grpSp>
      <p:grpSp>
        <p:nvGrpSpPr>
          <p:cNvPr id="2584" name="Group"/>
          <p:cNvGrpSpPr/>
          <p:nvPr/>
        </p:nvGrpSpPr>
        <p:grpSpPr>
          <a:xfrm>
            <a:off x="8149596" y="9803224"/>
            <a:ext cx="1328487" cy="896982"/>
            <a:chOff x="0" y="0"/>
            <a:chExt cx="1328486" cy="896981"/>
          </a:xfrm>
        </p:grpSpPr>
        <p:sp>
          <p:nvSpPr>
            <p:cNvPr id="2582" name="Oval"/>
            <p:cNvSpPr/>
            <p:nvPr/>
          </p:nvSpPr>
          <p:spPr>
            <a:xfrm>
              <a:off x="0" y="0"/>
              <a:ext cx="515263" cy="538480"/>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83" name="n=1"/>
            <p:cNvSpPr txBox="1"/>
            <p:nvPr/>
          </p:nvSpPr>
          <p:spPr>
            <a:xfrm>
              <a:off x="547817" y="336533"/>
              <a:ext cx="780670"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n=1</a:t>
              </a:r>
            </a:p>
          </p:txBody>
        </p:sp>
      </p:grpSp>
      <p:grpSp>
        <p:nvGrpSpPr>
          <p:cNvPr id="2597" name="Group"/>
          <p:cNvGrpSpPr/>
          <p:nvPr/>
        </p:nvGrpSpPr>
        <p:grpSpPr>
          <a:xfrm>
            <a:off x="3369859" y="4813153"/>
            <a:ext cx="5786627" cy="7093029"/>
            <a:chOff x="0" y="0"/>
            <a:chExt cx="5786625" cy="7093028"/>
          </a:xfrm>
        </p:grpSpPr>
        <p:sp>
          <p:nvSpPr>
            <p:cNvPr id="2585" name="Oval"/>
            <p:cNvSpPr/>
            <p:nvPr/>
          </p:nvSpPr>
          <p:spPr>
            <a:xfrm>
              <a:off x="3093941" y="5689962"/>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86" name="Oval"/>
            <p:cNvSpPr/>
            <p:nvPr/>
          </p:nvSpPr>
          <p:spPr>
            <a:xfrm>
              <a:off x="1458946" y="4990070"/>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87" name="Oval"/>
            <p:cNvSpPr/>
            <p:nvPr/>
          </p:nvSpPr>
          <p:spPr>
            <a:xfrm>
              <a:off x="834929" y="3422229"/>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88" name="Oval"/>
            <p:cNvSpPr/>
            <p:nvPr/>
          </p:nvSpPr>
          <p:spPr>
            <a:xfrm flipH="1" rot="10800000">
              <a:off x="4779736" y="1833732"/>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89" name="Oval"/>
            <p:cNvSpPr/>
            <p:nvPr/>
          </p:nvSpPr>
          <p:spPr>
            <a:xfrm flipH="1" rot="10800000">
              <a:off x="3093941" y="1133841"/>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90" name="Oval"/>
            <p:cNvSpPr/>
            <p:nvPr/>
          </p:nvSpPr>
          <p:spPr>
            <a:xfrm flipH="1" rot="10800000">
              <a:off x="1458946" y="1833732"/>
              <a:ext cx="515264" cy="538481"/>
            </a:xfrm>
            <a:prstGeom prst="ellipse">
              <a:avLst/>
            </a:prstGeom>
            <a:solidFill>
              <a:srgbClr val="000000"/>
            </a:solidFill>
            <a:ln w="25400" cap="flat">
              <a:solidFill>
                <a:srgbClr val="FFFFFF"/>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591" name="n=2"/>
            <p:cNvSpPr txBox="1"/>
            <p:nvPr/>
          </p:nvSpPr>
          <p:spPr>
            <a:xfrm>
              <a:off x="2986638" y="6532580"/>
              <a:ext cx="780670"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n=2</a:t>
              </a:r>
            </a:p>
          </p:txBody>
        </p:sp>
        <p:sp>
          <p:nvSpPr>
            <p:cNvPr id="2592" name="3"/>
            <p:cNvSpPr txBox="1"/>
            <p:nvPr/>
          </p:nvSpPr>
          <p:spPr>
            <a:xfrm>
              <a:off x="929493" y="5541250"/>
              <a:ext cx="326137"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3</a:t>
              </a:r>
            </a:p>
          </p:txBody>
        </p:sp>
        <p:sp>
          <p:nvSpPr>
            <p:cNvPr id="2593" name="4"/>
            <p:cNvSpPr txBox="1"/>
            <p:nvPr/>
          </p:nvSpPr>
          <p:spPr>
            <a:xfrm>
              <a:off x="0" y="3351657"/>
              <a:ext cx="326137"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4</a:t>
              </a:r>
            </a:p>
          </p:txBody>
        </p:sp>
        <p:sp>
          <p:nvSpPr>
            <p:cNvPr id="2594" name="5"/>
            <p:cNvSpPr txBox="1"/>
            <p:nvPr/>
          </p:nvSpPr>
          <p:spPr>
            <a:xfrm>
              <a:off x="916519" y="1394078"/>
              <a:ext cx="326137"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5</a:t>
              </a:r>
            </a:p>
          </p:txBody>
        </p:sp>
        <p:sp>
          <p:nvSpPr>
            <p:cNvPr id="2595" name="6"/>
            <p:cNvSpPr txBox="1"/>
            <p:nvPr/>
          </p:nvSpPr>
          <p:spPr>
            <a:xfrm>
              <a:off x="3188504" y="-1"/>
              <a:ext cx="326137"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6</a:t>
              </a:r>
            </a:p>
          </p:txBody>
        </p:sp>
        <p:sp>
          <p:nvSpPr>
            <p:cNvPr id="2596" name="7"/>
            <p:cNvSpPr txBox="1"/>
            <p:nvPr/>
          </p:nvSpPr>
          <p:spPr>
            <a:xfrm>
              <a:off x="5460489" y="1394078"/>
              <a:ext cx="326137"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7</a:t>
              </a:r>
            </a:p>
          </p:txBody>
        </p:sp>
      </p:grpSp>
      <p:sp>
        <p:nvSpPr>
          <p:cNvPr id="2598" name="8"/>
          <p:cNvSpPr txBox="1"/>
          <p:nvPr/>
        </p:nvSpPr>
        <p:spPr>
          <a:xfrm>
            <a:off x="10369170" y="8164809"/>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a:t>
            </a:r>
          </a:p>
        </p:txBody>
      </p:sp>
      <p:sp>
        <p:nvSpPr>
          <p:cNvPr id="2599" name="9"/>
          <p:cNvSpPr txBox="1"/>
          <p:nvPr/>
        </p:nvSpPr>
        <p:spPr>
          <a:xfrm>
            <a:off x="9530107" y="1049213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9</a:t>
            </a:r>
          </a:p>
        </p:txBody>
      </p:sp>
      <p:grpSp>
        <p:nvGrpSpPr>
          <p:cNvPr id="2606" name="Group"/>
          <p:cNvGrpSpPr/>
          <p:nvPr/>
        </p:nvGrpSpPr>
        <p:grpSpPr>
          <a:xfrm>
            <a:off x="2586525" y="4306303"/>
            <a:ext cx="7041319" cy="8173890"/>
            <a:chOff x="0" y="0"/>
            <a:chExt cx="7041317" cy="8173889"/>
          </a:xfrm>
        </p:grpSpPr>
        <p:sp>
          <p:nvSpPr>
            <p:cNvPr id="2600" name="10"/>
            <p:cNvSpPr txBox="1"/>
            <p:nvPr/>
          </p:nvSpPr>
          <p:spPr>
            <a:xfrm>
              <a:off x="3891320" y="7613441"/>
              <a:ext cx="537973"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10</a:t>
              </a:r>
            </a:p>
          </p:txBody>
        </p:sp>
        <p:sp>
          <p:nvSpPr>
            <p:cNvPr id="2601" name="11"/>
            <p:cNvSpPr txBox="1"/>
            <p:nvPr/>
          </p:nvSpPr>
          <p:spPr>
            <a:xfrm>
              <a:off x="1279295" y="6511503"/>
              <a:ext cx="537973"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11</a:t>
              </a:r>
            </a:p>
          </p:txBody>
        </p:sp>
        <p:sp>
          <p:nvSpPr>
            <p:cNvPr id="2602" name="12"/>
            <p:cNvSpPr txBox="1"/>
            <p:nvPr/>
          </p:nvSpPr>
          <p:spPr>
            <a:xfrm>
              <a:off x="0" y="3918095"/>
              <a:ext cx="537973"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12</a:t>
              </a:r>
            </a:p>
          </p:txBody>
        </p:sp>
        <p:sp>
          <p:nvSpPr>
            <p:cNvPr id="2603" name="13"/>
            <p:cNvSpPr txBox="1"/>
            <p:nvPr/>
          </p:nvSpPr>
          <p:spPr>
            <a:xfrm>
              <a:off x="958288" y="1788090"/>
              <a:ext cx="537973"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13</a:t>
              </a:r>
            </a:p>
          </p:txBody>
        </p:sp>
        <p:sp>
          <p:nvSpPr>
            <p:cNvPr id="2604" name="14"/>
            <p:cNvSpPr txBox="1"/>
            <p:nvPr/>
          </p:nvSpPr>
          <p:spPr>
            <a:xfrm>
              <a:off x="3865920" y="-1"/>
              <a:ext cx="537973"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14</a:t>
              </a:r>
            </a:p>
          </p:txBody>
        </p:sp>
        <p:sp>
          <p:nvSpPr>
            <p:cNvPr id="2605" name="15"/>
            <p:cNvSpPr txBox="1"/>
            <p:nvPr/>
          </p:nvSpPr>
          <p:spPr>
            <a:xfrm>
              <a:off x="6503345" y="1561285"/>
              <a:ext cx="537973" cy="56044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15</a:t>
              </a:r>
            </a:p>
          </p:txBody>
        </p:sp>
      </p:grpSp>
      <p:sp>
        <p:nvSpPr>
          <p:cNvPr id="2607" name="F"/>
          <p:cNvSpPr/>
          <p:nvPr/>
        </p:nvSpPr>
        <p:spPr>
          <a:xfrm>
            <a:off x="13909519" y="3548619"/>
            <a:ext cx="540664" cy="669476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608" name="f"/>
          <p:cNvSpPr/>
          <p:nvPr/>
        </p:nvSpPr>
        <p:spPr>
          <a:xfrm>
            <a:off x="22783058" y="3499249"/>
            <a:ext cx="540664" cy="6728857"/>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609" name="16x16 array"/>
          <p:cNvSpPr txBox="1"/>
          <p:nvPr/>
        </p:nvSpPr>
        <p:spPr>
          <a:xfrm>
            <a:off x="18584578" y="10302954"/>
            <a:ext cx="2651999" cy="674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16x16 array</a:t>
            </a:r>
          </a:p>
        </p:txBody>
      </p:sp>
      <p:sp>
        <p:nvSpPr>
          <p:cNvPr id="2610" name="n=0"/>
          <p:cNvSpPr txBox="1"/>
          <p:nvPr/>
        </p:nvSpPr>
        <p:spPr>
          <a:xfrm>
            <a:off x="15206605" y="2738587"/>
            <a:ext cx="92251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611" name="u=0"/>
          <p:cNvSpPr txBox="1"/>
          <p:nvPr/>
        </p:nvSpPr>
        <p:spPr>
          <a:xfrm>
            <a:off x="14753863" y="3403315"/>
            <a:ext cx="92251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u=0</a:t>
            </a:r>
          </a:p>
        </p:txBody>
      </p:sp>
      <p:sp>
        <p:nvSpPr>
          <p:cNvPr id="2612" name="="/>
          <p:cNvSpPr txBox="1"/>
          <p:nvPr/>
        </p:nvSpPr>
        <p:spPr>
          <a:xfrm>
            <a:off x="14709581" y="6485663"/>
            <a:ext cx="577718" cy="98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613" name="u=1"/>
          <p:cNvSpPr txBox="1"/>
          <p:nvPr/>
        </p:nvSpPr>
        <p:spPr>
          <a:xfrm>
            <a:off x="14753863" y="3820786"/>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a:t>
            </a:r>
          </a:p>
        </p:txBody>
      </p:sp>
      <p:sp>
        <p:nvSpPr>
          <p:cNvPr id="2614" name="1"/>
          <p:cNvSpPr txBox="1"/>
          <p:nvPr/>
        </p:nvSpPr>
        <p:spPr>
          <a:xfrm>
            <a:off x="16119391"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1</a:t>
            </a:r>
          </a:p>
        </p:txBody>
      </p:sp>
      <p:sp>
        <p:nvSpPr>
          <p:cNvPr id="2615" name="2"/>
          <p:cNvSpPr txBox="1"/>
          <p:nvPr/>
        </p:nvSpPr>
        <p:spPr>
          <a:xfrm>
            <a:off x="16601366"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2</a:t>
            </a:r>
          </a:p>
        </p:txBody>
      </p:sp>
      <p:sp>
        <p:nvSpPr>
          <p:cNvPr id="2616" name="n=15"/>
          <p:cNvSpPr txBox="1"/>
          <p:nvPr/>
        </p:nvSpPr>
        <p:spPr>
          <a:xfrm>
            <a:off x="21733231" y="2792246"/>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n=15</a:t>
            </a:r>
          </a:p>
        </p:txBody>
      </p:sp>
      <p:sp>
        <p:nvSpPr>
          <p:cNvPr id="2617" name="u=15"/>
          <p:cNvSpPr txBox="1"/>
          <p:nvPr/>
        </p:nvSpPr>
        <p:spPr>
          <a:xfrm>
            <a:off x="14626398" y="9666212"/>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u=15</a:t>
            </a:r>
          </a:p>
        </p:txBody>
      </p:sp>
      <p:sp>
        <p:nvSpPr>
          <p:cNvPr id="2618" name="u=2"/>
          <p:cNvSpPr txBox="1"/>
          <p:nvPr/>
        </p:nvSpPr>
        <p:spPr>
          <a:xfrm>
            <a:off x="14753863" y="4307094"/>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3400"/>
            </a:lvl1pPr>
          </a:lstStyle>
          <a:p>
            <a:pPr/>
            <a:r>
              <a:t>u=2</a:t>
            </a:r>
          </a:p>
        </p:txBody>
      </p:sp>
      <p:sp>
        <p:nvSpPr>
          <p:cNvPr id="2619" name="…"/>
          <p:cNvSpPr txBox="1"/>
          <p:nvPr/>
        </p:nvSpPr>
        <p:spPr>
          <a:xfrm>
            <a:off x="18935588" y="2738587"/>
            <a:ext cx="577718"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pic>
        <p:nvPicPr>
          <p:cNvPr id="2620" name="Image" descr="Image"/>
          <p:cNvPicPr>
            <a:picLocks noChangeAspect="1"/>
          </p:cNvPicPr>
          <p:nvPr/>
        </p:nvPicPr>
        <p:blipFill>
          <a:blip r:embed="rId3">
            <a:extLst/>
          </a:blip>
          <a:srcRect l="0" t="0" r="0" b="87513"/>
          <a:stretch>
            <a:fillRect/>
          </a:stretch>
        </p:blipFill>
        <p:spPr>
          <a:xfrm>
            <a:off x="15760665" y="3505214"/>
            <a:ext cx="6742329" cy="841849"/>
          </a:xfrm>
          <a:prstGeom prst="rect">
            <a:avLst/>
          </a:prstGeom>
          <a:ln w="12700">
            <a:miter lim="400000"/>
          </a:ln>
        </p:spPr>
      </p:pic>
      <p:graphicFrame>
        <p:nvGraphicFramePr>
          <p:cNvPr id="2621" name="Table"/>
          <p:cNvGraphicFramePr/>
          <p:nvPr/>
        </p:nvGraphicFramePr>
        <p:xfrm>
          <a:off x="15768307" y="3508650"/>
          <a:ext cx="6739827" cy="67532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5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59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59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59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6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599" grpId="5"/>
      <p:bldP build="whole" bldLvl="1" animBg="1" rev="0" advAuto="0" spid="2581" grpId="1"/>
      <p:bldP build="whole" bldLvl="1" animBg="1" rev="0" advAuto="0" spid="2597" grpId="3"/>
      <p:bldP build="whole" bldLvl="1" animBg="1" rev="0" advAuto="0" spid="2584" grpId="2"/>
      <p:bldP build="whole" bldLvl="1" animBg="1" rev="0" advAuto="0" spid="2606" grpId="6"/>
      <p:bldP build="whole" bldLvl="1" animBg="1" rev="0" advAuto="0" spid="2598" grpId="4"/>
    </p:bldLst>
  </p:timing>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623" name="Rectangle 2"/>
          <p:cNvSpPr txBox="1"/>
          <p:nvPr>
            <p:ph type="title"/>
          </p:nvPr>
        </p:nvSpPr>
        <p:spPr>
          <a:xfrm>
            <a:off x="3395249" y="30619"/>
            <a:ext cx="18651603" cy="1524001"/>
          </a:xfrm>
          <a:prstGeom prst="rect">
            <a:avLst/>
          </a:prstGeom>
        </p:spPr>
        <p:txBody>
          <a:bodyPr/>
          <a:lstStyle>
            <a:lvl1pPr defTabSz="896111">
              <a:defRPr sz="8624"/>
            </a:lvl1pPr>
          </a:lstStyle>
          <a:p>
            <a:pPr/>
            <a:r>
              <a:t>Visualizing the transform coefficients</a:t>
            </a:r>
          </a:p>
        </p:txBody>
      </p:sp>
      <p:sp>
        <p:nvSpPr>
          <p:cNvPr id="2624" name="Equation"/>
          <p:cNvSpPr txBox="1"/>
          <p:nvPr/>
        </p:nvSpPr>
        <p:spPr>
          <a:xfrm>
            <a:off x="1223143" y="2429187"/>
            <a:ext cx="4676723" cy="18440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625" name="For  N=16"/>
          <p:cNvSpPr txBox="1"/>
          <p:nvPr/>
        </p:nvSpPr>
        <p:spPr>
          <a:xfrm>
            <a:off x="6828590" y="3078336"/>
            <a:ext cx="2328788"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900"/>
            </a:lvl1pPr>
          </a:lstStyle>
          <a:p>
            <a:pPr/>
            <a:r>
              <a:t>For  N=16</a:t>
            </a:r>
          </a:p>
        </p:txBody>
      </p:sp>
      <p:grpSp>
        <p:nvGrpSpPr>
          <p:cNvPr id="2629" name="Group"/>
          <p:cNvGrpSpPr/>
          <p:nvPr/>
        </p:nvGrpSpPr>
        <p:grpSpPr>
          <a:xfrm>
            <a:off x="3450548" y="5186548"/>
            <a:ext cx="6592569" cy="6592570"/>
            <a:chOff x="0" y="0"/>
            <a:chExt cx="6592568" cy="6592568"/>
          </a:xfrm>
        </p:grpSpPr>
        <p:pic>
          <p:nvPicPr>
            <p:cNvPr id="2626" name="Image" descr="Image"/>
            <p:cNvPicPr>
              <a:picLocks noChangeAspect="1"/>
            </p:cNvPicPr>
            <p:nvPr/>
          </p:nvPicPr>
          <p:blipFill>
            <a:blip r:embed="rId2">
              <a:extLst/>
            </a:blip>
            <a:stretch>
              <a:fillRect/>
            </a:stretch>
          </p:blipFill>
          <p:spPr>
            <a:xfrm>
              <a:off x="638710" y="602053"/>
              <a:ext cx="5315148" cy="5388460"/>
            </a:xfrm>
            <a:prstGeom prst="rect">
              <a:avLst/>
            </a:prstGeom>
            <a:ln w="12700" cap="flat">
              <a:noFill/>
              <a:miter lim="400000"/>
            </a:ln>
            <a:effectLst/>
          </p:spPr>
        </p:pic>
        <p:sp>
          <p:nvSpPr>
            <p:cNvPr id="2627" name="Circle"/>
            <p:cNvSpPr/>
            <p:nvPr/>
          </p:nvSpPr>
          <p:spPr>
            <a:xfrm>
              <a:off x="1362552" y="1362550"/>
              <a:ext cx="3867466" cy="3867467"/>
            </a:xfrm>
            <a:prstGeom prst="ellipse">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628" name="Circle"/>
            <p:cNvSpPr/>
            <p:nvPr/>
          </p:nvSpPr>
          <p:spPr>
            <a:xfrm>
              <a:off x="0" y="0"/>
              <a:ext cx="6592569" cy="6592569"/>
            </a:xfrm>
            <a:prstGeom prst="ellipse">
              <a:avLst/>
            </a:prstGeom>
            <a:noFill/>
            <a:ln w="1270000" cap="flat">
              <a:solidFill>
                <a:srgbClr val="FFFFFF"/>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630" name="Line"/>
          <p:cNvSpPr/>
          <p:nvPr/>
        </p:nvSpPr>
        <p:spPr>
          <a:xfrm flipV="1">
            <a:off x="6746833" y="5291758"/>
            <a:ext cx="1" cy="6040413"/>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31" name="Line"/>
          <p:cNvSpPr/>
          <p:nvPr/>
        </p:nvSpPr>
        <p:spPr>
          <a:xfrm>
            <a:off x="3677047" y="8504623"/>
            <a:ext cx="6139573"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32" name="Real"/>
          <p:cNvSpPr txBox="1"/>
          <p:nvPr/>
        </p:nvSpPr>
        <p:spPr>
          <a:xfrm>
            <a:off x="9797668" y="8673032"/>
            <a:ext cx="86906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Real</a:t>
            </a:r>
          </a:p>
        </p:txBody>
      </p:sp>
      <p:sp>
        <p:nvSpPr>
          <p:cNvPr id="2633" name="Imag"/>
          <p:cNvSpPr txBox="1"/>
          <p:nvPr/>
        </p:nvSpPr>
        <p:spPr>
          <a:xfrm>
            <a:off x="6894591" y="5110951"/>
            <a:ext cx="961264"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Imag</a:t>
            </a:r>
          </a:p>
        </p:txBody>
      </p:sp>
      <p:sp>
        <p:nvSpPr>
          <p:cNvPr id="2634" name="Oval"/>
          <p:cNvSpPr/>
          <p:nvPr/>
        </p:nvSpPr>
        <p:spPr>
          <a:xfrm>
            <a:off x="8760914" y="8235383"/>
            <a:ext cx="515263"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35" name="Oval"/>
          <p:cNvSpPr/>
          <p:nvPr/>
        </p:nvSpPr>
        <p:spPr>
          <a:xfrm>
            <a:off x="8149596" y="9803224"/>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36" name="Oval"/>
          <p:cNvSpPr/>
          <p:nvPr/>
        </p:nvSpPr>
        <p:spPr>
          <a:xfrm>
            <a:off x="6463801" y="10503116"/>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37" name="Oval"/>
          <p:cNvSpPr/>
          <p:nvPr/>
        </p:nvSpPr>
        <p:spPr>
          <a:xfrm>
            <a:off x="4828806" y="9803224"/>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38" name="Oval"/>
          <p:cNvSpPr/>
          <p:nvPr/>
        </p:nvSpPr>
        <p:spPr>
          <a:xfrm>
            <a:off x="4204789" y="8235383"/>
            <a:ext cx="515263"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39" name="Oval"/>
          <p:cNvSpPr/>
          <p:nvPr/>
        </p:nvSpPr>
        <p:spPr>
          <a:xfrm flipH="1" rot="10800000">
            <a:off x="8149596" y="6646885"/>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40" name="Oval"/>
          <p:cNvSpPr/>
          <p:nvPr/>
        </p:nvSpPr>
        <p:spPr>
          <a:xfrm flipH="1" rot="10800000">
            <a:off x="6463801" y="5946994"/>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41" name="Oval"/>
          <p:cNvSpPr/>
          <p:nvPr/>
        </p:nvSpPr>
        <p:spPr>
          <a:xfrm flipH="1" rot="10800000">
            <a:off x="4828806" y="6646885"/>
            <a:ext cx="515264" cy="538481"/>
          </a:xfrm>
          <a:prstGeom prst="ellipse">
            <a:avLst/>
          </a:prstGeom>
          <a:solidFill>
            <a:srgbClr val="000000"/>
          </a:solidFill>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42" name="Circle"/>
          <p:cNvSpPr/>
          <p:nvPr/>
        </p:nvSpPr>
        <p:spPr>
          <a:xfrm>
            <a:off x="4435505" y="6218694"/>
            <a:ext cx="4571857" cy="4571858"/>
          </a:xfrm>
          <a:prstGeom prst="ellips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43" name="n=0"/>
          <p:cNvSpPr txBox="1"/>
          <p:nvPr/>
        </p:nvSpPr>
        <p:spPr>
          <a:xfrm>
            <a:off x="9530107" y="7775766"/>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n=0</a:t>
            </a:r>
          </a:p>
        </p:txBody>
      </p:sp>
      <p:sp>
        <p:nvSpPr>
          <p:cNvPr id="2644" name="n=1"/>
          <p:cNvSpPr txBox="1"/>
          <p:nvPr/>
        </p:nvSpPr>
        <p:spPr>
          <a:xfrm>
            <a:off x="8697413" y="10139757"/>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n=1</a:t>
            </a:r>
          </a:p>
        </p:txBody>
      </p:sp>
      <p:sp>
        <p:nvSpPr>
          <p:cNvPr id="2645" name="n=2"/>
          <p:cNvSpPr txBox="1"/>
          <p:nvPr/>
        </p:nvSpPr>
        <p:spPr>
          <a:xfrm>
            <a:off x="6356497" y="11345733"/>
            <a:ext cx="78067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n=2</a:t>
            </a:r>
          </a:p>
        </p:txBody>
      </p:sp>
      <p:sp>
        <p:nvSpPr>
          <p:cNvPr id="2646" name="3"/>
          <p:cNvSpPr txBox="1"/>
          <p:nvPr/>
        </p:nvSpPr>
        <p:spPr>
          <a:xfrm>
            <a:off x="4299353" y="10354404"/>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3</a:t>
            </a:r>
          </a:p>
        </p:txBody>
      </p:sp>
      <p:sp>
        <p:nvSpPr>
          <p:cNvPr id="2647" name="4"/>
          <p:cNvSpPr txBox="1"/>
          <p:nvPr/>
        </p:nvSpPr>
        <p:spPr>
          <a:xfrm>
            <a:off x="3369859" y="8164810"/>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a:t>
            </a:r>
          </a:p>
        </p:txBody>
      </p:sp>
      <p:sp>
        <p:nvSpPr>
          <p:cNvPr id="2648" name="5"/>
          <p:cNvSpPr txBox="1"/>
          <p:nvPr/>
        </p:nvSpPr>
        <p:spPr>
          <a:xfrm>
            <a:off x="4286379" y="620723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5</a:t>
            </a:r>
          </a:p>
        </p:txBody>
      </p:sp>
      <p:sp>
        <p:nvSpPr>
          <p:cNvPr id="2649" name="6"/>
          <p:cNvSpPr txBox="1"/>
          <p:nvPr/>
        </p:nvSpPr>
        <p:spPr>
          <a:xfrm>
            <a:off x="6558364" y="4813153"/>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6</a:t>
            </a:r>
          </a:p>
        </p:txBody>
      </p:sp>
      <p:sp>
        <p:nvSpPr>
          <p:cNvPr id="2650" name="7"/>
          <p:cNvSpPr txBox="1"/>
          <p:nvPr/>
        </p:nvSpPr>
        <p:spPr>
          <a:xfrm>
            <a:off x="8830349" y="620723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7</a:t>
            </a:r>
          </a:p>
        </p:txBody>
      </p:sp>
      <p:sp>
        <p:nvSpPr>
          <p:cNvPr id="2651" name="8"/>
          <p:cNvSpPr txBox="1"/>
          <p:nvPr/>
        </p:nvSpPr>
        <p:spPr>
          <a:xfrm>
            <a:off x="10369170" y="8164809"/>
            <a:ext cx="326137"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8</a:t>
            </a:r>
          </a:p>
        </p:txBody>
      </p:sp>
      <p:sp>
        <p:nvSpPr>
          <p:cNvPr id="2652" name="9"/>
          <p:cNvSpPr txBox="1"/>
          <p:nvPr/>
        </p:nvSpPr>
        <p:spPr>
          <a:xfrm>
            <a:off x="9530107" y="10492132"/>
            <a:ext cx="32613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9</a:t>
            </a:r>
          </a:p>
        </p:txBody>
      </p:sp>
      <p:sp>
        <p:nvSpPr>
          <p:cNvPr id="2653" name="10"/>
          <p:cNvSpPr txBox="1"/>
          <p:nvPr/>
        </p:nvSpPr>
        <p:spPr>
          <a:xfrm>
            <a:off x="6477846" y="11919745"/>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10</a:t>
            </a:r>
          </a:p>
        </p:txBody>
      </p:sp>
      <p:sp>
        <p:nvSpPr>
          <p:cNvPr id="2654" name="11"/>
          <p:cNvSpPr txBox="1"/>
          <p:nvPr/>
        </p:nvSpPr>
        <p:spPr>
          <a:xfrm>
            <a:off x="3865821" y="10817806"/>
            <a:ext cx="53797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11</a:t>
            </a:r>
          </a:p>
        </p:txBody>
      </p:sp>
      <p:sp>
        <p:nvSpPr>
          <p:cNvPr id="2655" name="12"/>
          <p:cNvSpPr txBox="1"/>
          <p:nvPr/>
        </p:nvSpPr>
        <p:spPr>
          <a:xfrm>
            <a:off x="2586525" y="8224399"/>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12</a:t>
            </a:r>
          </a:p>
        </p:txBody>
      </p:sp>
      <p:sp>
        <p:nvSpPr>
          <p:cNvPr id="2656" name="13"/>
          <p:cNvSpPr txBox="1"/>
          <p:nvPr/>
        </p:nvSpPr>
        <p:spPr>
          <a:xfrm>
            <a:off x="3544814" y="6094394"/>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13</a:t>
            </a:r>
          </a:p>
        </p:txBody>
      </p:sp>
      <p:sp>
        <p:nvSpPr>
          <p:cNvPr id="2657" name="14"/>
          <p:cNvSpPr txBox="1"/>
          <p:nvPr/>
        </p:nvSpPr>
        <p:spPr>
          <a:xfrm>
            <a:off x="6452446" y="4306303"/>
            <a:ext cx="537973"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14</a:t>
            </a:r>
          </a:p>
        </p:txBody>
      </p:sp>
      <p:sp>
        <p:nvSpPr>
          <p:cNvPr id="2658" name="15"/>
          <p:cNvSpPr txBox="1"/>
          <p:nvPr/>
        </p:nvSpPr>
        <p:spPr>
          <a:xfrm>
            <a:off x="9089871" y="5867588"/>
            <a:ext cx="53797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15</a:t>
            </a:r>
          </a:p>
        </p:txBody>
      </p:sp>
      <p:pic>
        <p:nvPicPr>
          <p:cNvPr id="2659" name="Image" descr="Image"/>
          <p:cNvPicPr>
            <a:picLocks noChangeAspect="1"/>
          </p:cNvPicPr>
          <p:nvPr/>
        </p:nvPicPr>
        <p:blipFill>
          <a:blip r:embed="rId3">
            <a:extLst/>
          </a:blip>
          <a:srcRect l="0" t="0" r="0" b="81262"/>
          <a:stretch>
            <a:fillRect/>
          </a:stretch>
        </p:blipFill>
        <p:spPr>
          <a:xfrm>
            <a:off x="15760665" y="3505214"/>
            <a:ext cx="6742329" cy="1263361"/>
          </a:xfrm>
          <a:prstGeom prst="rect">
            <a:avLst/>
          </a:prstGeom>
          <a:ln w="12700">
            <a:miter lim="400000"/>
          </a:ln>
        </p:spPr>
      </p:pic>
      <p:graphicFrame>
        <p:nvGraphicFramePr>
          <p:cNvPr id="2660" name="Table"/>
          <p:cNvGraphicFramePr/>
          <p:nvPr/>
        </p:nvGraphicFramePr>
        <p:xfrm>
          <a:off x="15768307" y="3508650"/>
          <a:ext cx="6739827" cy="67532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2661" name="F"/>
          <p:cNvSpPr/>
          <p:nvPr/>
        </p:nvSpPr>
        <p:spPr>
          <a:xfrm>
            <a:off x="13909519" y="3548619"/>
            <a:ext cx="540664" cy="669476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662" name="f"/>
          <p:cNvSpPr/>
          <p:nvPr/>
        </p:nvSpPr>
        <p:spPr>
          <a:xfrm>
            <a:off x="22783058" y="3499249"/>
            <a:ext cx="540664" cy="6728857"/>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663" name="16x16 array"/>
          <p:cNvSpPr txBox="1"/>
          <p:nvPr/>
        </p:nvSpPr>
        <p:spPr>
          <a:xfrm>
            <a:off x="18584578" y="10302954"/>
            <a:ext cx="2651999" cy="674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16x16 array</a:t>
            </a:r>
          </a:p>
        </p:txBody>
      </p:sp>
      <p:sp>
        <p:nvSpPr>
          <p:cNvPr id="2664" name="n=0"/>
          <p:cNvSpPr txBox="1"/>
          <p:nvPr/>
        </p:nvSpPr>
        <p:spPr>
          <a:xfrm>
            <a:off x="15206605" y="2738587"/>
            <a:ext cx="92251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665" name="u=0"/>
          <p:cNvSpPr txBox="1"/>
          <p:nvPr/>
        </p:nvSpPr>
        <p:spPr>
          <a:xfrm>
            <a:off x="14753863" y="3403315"/>
            <a:ext cx="92251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u=0</a:t>
            </a:r>
          </a:p>
        </p:txBody>
      </p:sp>
      <p:sp>
        <p:nvSpPr>
          <p:cNvPr id="2666" name="="/>
          <p:cNvSpPr txBox="1"/>
          <p:nvPr/>
        </p:nvSpPr>
        <p:spPr>
          <a:xfrm>
            <a:off x="14709581" y="6485663"/>
            <a:ext cx="577718" cy="98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667" name="u=1"/>
          <p:cNvSpPr txBox="1"/>
          <p:nvPr/>
        </p:nvSpPr>
        <p:spPr>
          <a:xfrm>
            <a:off x="14753863" y="3820786"/>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a:t>
            </a:r>
          </a:p>
        </p:txBody>
      </p:sp>
      <p:sp>
        <p:nvSpPr>
          <p:cNvPr id="2668" name="1"/>
          <p:cNvSpPr txBox="1"/>
          <p:nvPr/>
        </p:nvSpPr>
        <p:spPr>
          <a:xfrm>
            <a:off x="16119391"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1</a:t>
            </a:r>
          </a:p>
        </p:txBody>
      </p:sp>
      <p:sp>
        <p:nvSpPr>
          <p:cNvPr id="2669" name="2"/>
          <p:cNvSpPr txBox="1"/>
          <p:nvPr/>
        </p:nvSpPr>
        <p:spPr>
          <a:xfrm>
            <a:off x="16601366"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2</a:t>
            </a:r>
          </a:p>
        </p:txBody>
      </p:sp>
      <p:sp>
        <p:nvSpPr>
          <p:cNvPr id="2670" name="n=15"/>
          <p:cNvSpPr txBox="1"/>
          <p:nvPr/>
        </p:nvSpPr>
        <p:spPr>
          <a:xfrm>
            <a:off x="21733231" y="2792246"/>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n=15</a:t>
            </a:r>
          </a:p>
        </p:txBody>
      </p:sp>
      <p:sp>
        <p:nvSpPr>
          <p:cNvPr id="2671" name="u=15"/>
          <p:cNvSpPr txBox="1"/>
          <p:nvPr/>
        </p:nvSpPr>
        <p:spPr>
          <a:xfrm>
            <a:off x="14626398" y="9666212"/>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u=15</a:t>
            </a:r>
          </a:p>
        </p:txBody>
      </p:sp>
      <p:sp>
        <p:nvSpPr>
          <p:cNvPr id="2672" name="u=2"/>
          <p:cNvSpPr txBox="1"/>
          <p:nvPr/>
        </p:nvSpPr>
        <p:spPr>
          <a:xfrm>
            <a:off x="14753863" y="4307094"/>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u=2</a:t>
            </a:r>
          </a:p>
        </p:txBody>
      </p:sp>
      <p:sp>
        <p:nvSpPr>
          <p:cNvPr id="2673" name="…"/>
          <p:cNvSpPr txBox="1"/>
          <p:nvPr/>
        </p:nvSpPr>
        <p:spPr>
          <a:xfrm>
            <a:off x="18935588" y="2738587"/>
            <a:ext cx="577718"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75" name="Rectangle 2"/>
          <p:cNvSpPr txBox="1"/>
          <p:nvPr>
            <p:ph type="title"/>
          </p:nvPr>
        </p:nvSpPr>
        <p:spPr>
          <a:xfrm>
            <a:off x="3395249" y="30619"/>
            <a:ext cx="18651603" cy="1524001"/>
          </a:xfrm>
          <a:prstGeom prst="rect">
            <a:avLst/>
          </a:prstGeom>
        </p:spPr>
        <p:txBody>
          <a:bodyPr/>
          <a:lstStyle>
            <a:lvl1pPr defTabSz="896111">
              <a:defRPr sz="8624"/>
            </a:lvl1pPr>
          </a:lstStyle>
          <a:p>
            <a:pPr/>
            <a:r>
              <a:t>Visualizing the transform coefficients</a:t>
            </a:r>
          </a:p>
        </p:txBody>
      </p:sp>
      <p:sp>
        <p:nvSpPr>
          <p:cNvPr id="2676" name="Equation"/>
          <p:cNvSpPr txBox="1"/>
          <p:nvPr/>
        </p:nvSpPr>
        <p:spPr>
          <a:xfrm>
            <a:off x="1223143" y="2429187"/>
            <a:ext cx="4676723" cy="18440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677" name="For  N=16"/>
          <p:cNvSpPr txBox="1"/>
          <p:nvPr/>
        </p:nvSpPr>
        <p:spPr>
          <a:xfrm>
            <a:off x="6828590" y="3078336"/>
            <a:ext cx="2328788"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b="0" sz="3900"/>
            </a:lvl1pPr>
          </a:lstStyle>
          <a:p>
            <a:pPr/>
            <a:r>
              <a:t>For  N=16</a:t>
            </a:r>
          </a:p>
        </p:txBody>
      </p:sp>
      <p:grpSp>
        <p:nvGrpSpPr>
          <p:cNvPr id="2681" name="Group"/>
          <p:cNvGrpSpPr/>
          <p:nvPr/>
        </p:nvGrpSpPr>
        <p:grpSpPr>
          <a:xfrm>
            <a:off x="3450548" y="5186548"/>
            <a:ext cx="6592569" cy="6592570"/>
            <a:chOff x="0" y="0"/>
            <a:chExt cx="6592568" cy="6592568"/>
          </a:xfrm>
        </p:grpSpPr>
        <p:pic>
          <p:nvPicPr>
            <p:cNvPr id="2678" name="Image" descr="Image"/>
            <p:cNvPicPr>
              <a:picLocks noChangeAspect="1"/>
            </p:cNvPicPr>
            <p:nvPr/>
          </p:nvPicPr>
          <p:blipFill>
            <a:blip r:embed="rId2">
              <a:extLst/>
            </a:blip>
            <a:stretch>
              <a:fillRect/>
            </a:stretch>
          </p:blipFill>
          <p:spPr>
            <a:xfrm>
              <a:off x="638710" y="602053"/>
              <a:ext cx="5315148" cy="5388460"/>
            </a:xfrm>
            <a:prstGeom prst="rect">
              <a:avLst/>
            </a:prstGeom>
            <a:ln w="12700" cap="flat">
              <a:noFill/>
              <a:miter lim="400000"/>
            </a:ln>
            <a:effectLst/>
          </p:spPr>
        </p:pic>
        <p:sp>
          <p:nvSpPr>
            <p:cNvPr id="2679" name="Circle"/>
            <p:cNvSpPr/>
            <p:nvPr/>
          </p:nvSpPr>
          <p:spPr>
            <a:xfrm>
              <a:off x="1362552" y="1362550"/>
              <a:ext cx="3867466" cy="3867467"/>
            </a:xfrm>
            <a:prstGeom prst="ellipse">
              <a:avLst/>
            </a:prstGeom>
            <a:solidFill>
              <a:srgbClr val="FFFFFF"/>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680" name="Circle"/>
            <p:cNvSpPr/>
            <p:nvPr/>
          </p:nvSpPr>
          <p:spPr>
            <a:xfrm>
              <a:off x="0" y="0"/>
              <a:ext cx="6592569" cy="6592569"/>
            </a:xfrm>
            <a:prstGeom prst="ellipse">
              <a:avLst/>
            </a:prstGeom>
            <a:noFill/>
            <a:ln w="1270000" cap="flat">
              <a:solidFill>
                <a:srgbClr val="FFFFFF"/>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2682" name="Line"/>
          <p:cNvSpPr/>
          <p:nvPr/>
        </p:nvSpPr>
        <p:spPr>
          <a:xfrm flipV="1">
            <a:off x="6746833" y="5291758"/>
            <a:ext cx="1" cy="6040413"/>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83" name="Line"/>
          <p:cNvSpPr/>
          <p:nvPr/>
        </p:nvSpPr>
        <p:spPr>
          <a:xfrm>
            <a:off x="3677047" y="8504623"/>
            <a:ext cx="6139573" cy="1"/>
          </a:xfrm>
          <a:prstGeom prst="line">
            <a:avLst/>
          </a:prstGeom>
          <a:ln w="508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684" name="Real"/>
          <p:cNvSpPr txBox="1"/>
          <p:nvPr/>
        </p:nvSpPr>
        <p:spPr>
          <a:xfrm>
            <a:off x="9797668" y="8673032"/>
            <a:ext cx="86906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Real</a:t>
            </a:r>
          </a:p>
        </p:txBody>
      </p:sp>
      <p:sp>
        <p:nvSpPr>
          <p:cNvPr id="2685" name="Imag"/>
          <p:cNvSpPr txBox="1"/>
          <p:nvPr/>
        </p:nvSpPr>
        <p:spPr>
          <a:xfrm>
            <a:off x="6894591" y="5110951"/>
            <a:ext cx="961264"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Imag</a:t>
            </a:r>
          </a:p>
        </p:txBody>
      </p:sp>
      <p:sp>
        <p:nvSpPr>
          <p:cNvPr id="2686" name="Circle"/>
          <p:cNvSpPr/>
          <p:nvPr/>
        </p:nvSpPr>
        <p:spPr>
          <a:xfrm>
            <a:off x="4435505" y="6218694"/>
            <a:ext cx="4571857" cy="4571858"/>
          </a:xfrm>
          <a:prstGeom prst="ellips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2687" name="Image" descr="Image"/>
          <p:cNvPicPr>
            <a:picLocks noChangeAspect="1"/>
          </p:cNvPicPr>
          <p:nvPr/>
        </p:nvPicPr>
        <p:blipFill>
          <a:blip r:embed="rId3">
            <a:extLst/>
          </a:blip>
          <a:stretch>
            <a:fillRect/>
          </a:stretch>
        </p:blipFill>
        <p:spPr>
          <a:xfrm>
            <a:off x="15760665" y="3505214"/>
            <a:ext cx="6742329" cy="6742328"/>
          </a:xfrm>
          <a:prstGeom prst="rect">
            <a:avLst/>
          </a:prstGeom>
          <a:ln w="12700">
            <a:miter lim="400000"/>
          </a:ln>
        </p:spPr>
      </p:pic>
      <p:graphicFrame>
        <p:nvGraphicFramePr>
          <p:cNvPr id="2688" name="Table"/>
          <p:cNvGraphicFramePr/>
          <p:nvPr/>
        </p:nvGraphicFramePr>
        <p:xfrm>
          <a:off x="15768307" y="3508650"/>
          <a:ext cx="6739827" cy="67532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2689" name="F"/>
          <p:cNvSpPr/>
          <p:nvPr/>
        </p:nvSpPr>
        <p:spPr>
          <a:xfrm>
            <a:off x="13909519" y="3548619"/>
            <a:ext cx="540664" cy="669476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690" name="f"/>
          <p:cNvSpPr/>
          <p:nvPr/>
        </p:nvSpPr>
        <p:spPr>
          <a:xfrm>
            <a:off x="22783058" y="3499249"/>
            <a:ext cx="540664" cy="6728857"/>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691" name="16x16 array"/>
          <p:cNvSpPr txBox="1"/>
          <p:nvPr/>
        </p:nvSpPr>
        <p:spPr>
          <a:xfrm>
            <a:off x="18584578" y="10302954"/>
            <a:ext cx="2651999" cy="67445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16x16 array</a:t>
            </a:r>
          </a:p>
        </p:txBody>
      </p:sp>
      <p:sp>
        <p:nvSpPr>
          <p:cNvPr id="2692" name="n=0"/>
          <p:cNvSpPr txBox="1"/>
          <p:nvPr/>
        </p:nvSpPr>
        <p:spPr>
          <a:xfrm>
            <a:off x="15206605" y="2738587"/>
            <a:ext cx="92251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693" name="u=0"/>
          <p:cNvSpPr txBox="1"/>
          <p:nvPr/>
        </p:nvSpPr>
        <p:spPr>
          <a:xfrm>
            <a:off x="14753863" y="3403315"/>
            <a:ext cx="922515" cy="65963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u=0</a:t>
            </a:r>
          </a:p>
        </p:txBody>
      </p:sp>
      <p:sp>
        <p:nvSpPr>
          <p:cNvPr id="2694" name="="/>
          <p:cNvSpPr txBox="1"/>
          <p:nvPr/>
        </p:nvSpPr>
        <p:spPr>
          <a:xfrm>
            <a:off x="14709581" y="6485663"/>
            <a:ext cx="577718" cy="98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695" name="u=1"/>
          <p:cNvSpPr txBox="1"/>
          <p:nvPr/>
        </p:nvSpPr>
        <p:spPr>
          <a:xfrm>
            <a:off x="14753863" y="3820786"/>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a:t>
            </a:r>
          </a:p>
        </p:txBody>
      </p:sp>
      <p:sp>
        <p:nvSpPr>
          <p:cNvPr id="2696" name="1"/>
          <p:cNvSpPr txBox="1"/>
          <p:nvPr/>
        </p:nvSpPr>
        <p:spPr>
          <a:xfrm>
            <a:off x="16119391"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1</a:t>
            </a:r>
          </a:p>
        </p:txBody>
      </p:sp>
      <p:sp>
        <p:nvSpPr>
          <p:cNvPr id="2697" name="2"/>
          <p:cNvSpPr txBox="1"/>
          <p:nvPr/>
        </p:nvSpPr>
        <p:spPr>
          <a:xfrm>
            <a:off x="16601366" y="2738587"/>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2</a:t>
            </a:r>
          </a:p>
        </p:txBody>
      </p:sp>
      <p:sp>
        <p:nvSpPr>
          <p:cNvPr id="2698" name="n=15"/>
          <p:cNvSpPr txBox="1"/>
          <p:nvPr/>
        </p:nvSpPr>
        <p:spPr>
          <a:xfrm>
            <a:off x="21733231" y="2792246"/>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n=15</a:t>
            </a:r>
          </a:p>
        </p:txBody>
      </p:sp>
      <p:sp>
        <p:nvSpPr>
          <p:cNvPr id="2699" name="u=15"/>
          <p:cNvSpPr txBox="1"/>
          <p:nvPr/>
        </p:nvSpPr>
        <p:spPr>
          <a:xfrm>
            <a:off x="14626398" y="9666212"/>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u=15</a:t>
            </a:r>
          </a:p>
        </p:txBody>
      </p:sp>
      <p:sp>
        <p:nvSpPr>
          <p:cNvPr id="2700" name="u=2"/>
          <p:cNvSpPr txBox="1"/>
          <p:nvPr/>
        </p:nvSpPr>
        <p:spPr>
          <a:xfrm>
            <a:off x="14753863" y="4307094"/>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u=2</a:t>
            </a:r>
          </a:p>
        </p:txBody>
      </p:sp>
      <p:sp>
        <p:nvSpPr>
          <p:cNvPr id="2701" name="…"/>
          <p:cNvSpPr txBox="1"/>
          <p:nvPr/>
        </p:nvSpPr>
        <p:spPr>
          <a:xfrm>
            <a:off x="18935588" y="2738587"/>
            <a:ext cx="577718"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9" name="Picture 3" descr="Picture 3"/>
          <p:cNvPicPr>
            <a:picLocks noChangeAspect="1"/>
          </p:cNvPicPr>
          <p:nvPr/>
        </p:nvPicPr>
        <p:blipFill>
          <a:blip r:embed="rId2">
            <a:extLst/>
          </a:blip>
          <a:stretch>
            <a:fillRect/>
          </a:stretch>
        </p:blipFill>
        <p:spPr>
          <a:xfrm>
            <a:off x="4332186" y="87319"/>
            <a:ext cx="16784721" cy="11363229"/>
          </a:xfrm>
          <a:prstGeom prst="rect">
            <a:avLst/>
          </a:prstGeom>
          <a:ln w="12700">
            <a:miter lim="400000"/>
          </a:ln>
        </p:spPr>
      </p:pic>
      <p:sp>
        <p:nvSpPr>
          <p:cNvPr id="490" name="TextBox 1"/>
          <p:cNvSpPr txBox="1"/>
          <p:nvPr/>
        </p:nvSpPr>
        <p:spPr>
          <a:xfrm>
            <a:off x="8868399" y="11556888"/>
            <a:ext cx="7712295"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We need translation invariance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4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0" grpId="1"/>
    </p:bldLst>
  </p:timing>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03" name="Rectangle"/>
          <p:cNvSpPr/>
          <p:nvPr/>
        </p:nvSpPr>
        <p:spPr>
          <a:xfrm>
            <a:off x="4159784" y="3231761"/>
            <a:ext cx="1404134" cy="1950647"/>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704" name="Rectangle"/>
          <p:cNvSpPr/>
          <p:nvPr/>
        </p:nvSpPr>
        <p:spPr>
          <a:xfrm>
            <a:off x="5667431" y="3229807"/>
            <a:ext cx="5081218" cy="1954555"/>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705" name="Rectangle"/>
          <p:cNvSpPr/>
          <p:nvPr/>
        </p:nvSpPr>
        <p:spPr>
          <a:xfrm>
            <a:off x="806288" y="3229807"/>
            <a:ext cx="1499645" cy="1954555"/>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706" name="Equation"/>
          <p:cNvSpPr txBox="1"/>
          <p:nvPr/>
        </p:nvSpPr>
        <p:spPr>
          <a:xfrm>
            <a:off x="916811" y="3202535"/>
            <a:ext cx="9626501" cy="21378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m:t>
                  </m:r>
                  <m:limUpp>
                    <m:e>
                      <m:limLow>
                        <m:e>
                          <m:r>
                            <a:rPr xmlns:a="http://schemas.openxmlformats.org/drawingml/2006/main" sz="5900" i="1">
                              <a:solidFill>
                                <a:srgbClr val="000000"/>
                              </a:solidFill>
                              <a:latin typeface="Cambria Math" panose="02040503050406030204" pitchFamily="18" charset="0"/>
                            </a:rPr>
                            <m:t>∑</m:t>
                          </m:r>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0</m:t>
                          </m:r>
                        </m:lim>
                      </m:limLow>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1</m:t>
                      </m:r>
                    </m:lim>
                  </m:limUpp>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707" name="Rectangle 2"/>
          <p:cNvSpPr txBox="1"/>
          <p:nvPr>
            <p:ph type="title"/>
          </p:nvPr>
        </p:nvSpPr>
        <p:spPr>
          <a:xfrm>
            <a:off x="2071143" y="-13918"/>
            <a:ext cx="21172293" cy="1524001"/>
          </a:xfrm>
          <a:prstGeom prst="rect">
            <a:avLst/>
          </a:prstGeom>
        </p:spPr>
        <p:txBody>
          <a:bodyPr/>
          <a:lstStyle>
            <a:lvl1pPr defTabSz="1609344">
              <a:defRPr sz="8096"/>
            </a:lvl1pPr>
          </a:lstStyle>
          <a:p>
            <a:pPr/>
            <a:r>
              <a:t>The inverse of the Discrete Fourier transform</a:t>
            </a:r>
          </a:p>
        </p:txBody>
      </p:sp>
      <p:sp>
        <p:nvSpPr>
          <p:cNvPr id="2708" name="Rectangle 11"/>
          <p:cNvSpPr txBox="1"/>
          <p:nvPr/>
        </p:nvSpPr>
        <p:spPr>
          <a:xfrm>
            <a:off x="1208260" y="1911453"/>
            <a:ext cx="9295535"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spcBef>
                <a:spcPts val="5900"/>
              </a:spcBef>
              <a:defRPr b="0" sz="4800"/>
            </a:lvl1pPr>
          </a:lstStyle>
          <a:p>
            <a:pPr/>
            <a:r>
              <a:t>Discrete Fourier Transform (DFT):</a:t>
            </a:r>
          </a:p>
        </p:txBody>
      </p:sp>
      <p:sp>
        <p:nvSpPr>
          <p:cNvPr id="2709" name="Slide Number Placeholder 1"/>
          <p:cNvSpPr txBox="1"/>
          <p:nvPr>
            <p:ph type="sldNum" sz="quarter" idx="4294967295"/>
          </p:nvPr>
        </p:nvSpPr>
        <p:spPr>
          <a:xfrm>
            <a:off x="23512169" y="12915688"/>
            <a:ext cx="515264"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sp>
        <p:nvSpPr>
          <p:cNvPr id="2710" name="Rectangle 11"/>
          <p:cNvSpPr txBox="1"/>
          <p:nvPr/>
        </p:nvSpPr>
        <p:spPr>
          <a:xfrm>
            <a:off x="13233151" y="1911453"/>
            <a:ext cx="9295536"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spcBef>
                <a:spcPts val="5900"/>
              </a:spcBef>
              <a:defRPr b="0" sz="4800"/>
            </a:lvl1pPr>
          </a:lstStyle>
          <a:p>
            <a:pPr/>
            <a:r>
              <a:t>Its inverse:</a:t>
            </a:r>
          </a:p>
        </p:txBody>
      </p:sp>
      <p:pic>
        <p:nvPicPr>
          <p:cNvPr id="2711" name="Image" descr="Image"/>
          <p:cNvPicPr>
            <a:picLocks noChangeAspect="1"/>
          </p:cNvPicPr>
          <p:nvPr/>
        </p:nvPicPr>
        <p:blipFill>
          <a:blip r:embed="rId2">
            <a:extLst/>
          </a:blip>
          <a:stretch>
            <a:fillRect/>
          </a:stretch>
        </p:blipFill>
        <p:spPr>
          <a:xfrm>
            <a:off x="2874106" y="6379631"/>
            <a:ext cx="6742328" cy="6742328"/>
          </a:xfrm>
          <a:prstGeom prst="rect">
            <a:avLst/>
          </a:prstGeom>
          <a:ln w="12700">
            <a:miter lim="400000"/>
          </a:ln>
        </p:spPr>
      </p:pic>
      <p:graphicFrame>
        <p:nvGraphicFramePr>
          <p:cNvPr id="2712" name="Table"/>
          <p:cNvGraphicFramePr/>
          <p:nvPr/>
        </p:nvGraphicFramePr>
        <p:xfrm>
          <a:off x="2881747" y="6383067"/>
          <a:ext cx="6739828" cy="675322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2713" name="F"/>
          <p:cNvSpPr/>
          <p:nvPr/>
        </p:nvSpPr>
        <p:spPr>
          <a:xfrm>
            <a:off x="1022960" y="6423036"/>
            <a:ext cx="540664" cy="669476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714" name="f"/>
          <p:cNvSpPr/>
          <p:nvPr/>
        </p:nvSpPr>
        <p:spPr>
          <a:xfrm>
            <a:off x="9896499" y="6373666"/>
            <a:ext cx="540664" cy="6728857"/>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715" name="NxN array"/>
          <p:cNvSpPr txBox="1"/>
          <p:nvPr/>
        </p:nvSpPr>
        <p:spPr>
          <a:xfrm>
            <a:off x="5269603" y="13016715"/>
            <a:ext cx="2651999" cy="6744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NxN array</a:t>
            </a:r>
          </a:p>
        </p:txBody>
      </p:sp>
      <p:sp>
        <p:nvSpPr>
          <p:cNvPr id="2716" name="n=0"/>
          <p:cNvSpPr txBox="1"/>
          <p:nvPr/>
        </p:nvSpPr>
        <p:spPr>
          <a:xfrm>
            <a:off x="2332745" y="5790804"/>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717" name="u=0"/>
          <p:cNvSpPr txBox="1"/>
          <p:nvPr/>
        </p:nvSpPr>
        <p:spPr>
          <a:xfrm>
            <a:off x="1867304" y="6277733"/>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u=0</a:t>
            </a:r>
          </a:p>
        </p:txBody>
      </p:sp>
      <p:sp>
        <p:nvSpPr>
          <p:cNvPr id="2718" name="="/>
          <p:cNvSpPr txBox="1"/>
          <p:nvPr/>
        </p:nvSpPr>
        <p:spPr>
          <a:xfrm>
            <a:off x="1823021" y="9360080"/>
            <a:ext cx="577719" cy="98743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719" name="u=1"/>
          <p:cNvSpPr txBox="1"/>
          <p:nvPr/>
        </p:nvSpPr>
        <p:spPr>
          <a:xfrm>
            <a:off x="1867304" y="6695203"/>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a:t>
            </a:r>
          </a:p>
        </p:txBody>
      </p:sp>
      <p:sp>
        <p:nvSpPr>
          <p:cNvPr id="2720" name="1"/>
          <p:cNvSpPr txBox="1"/>
          <p:nvPr/>
        </p:nvSpPr>
        <p:spPr>
          <a:xfrm>
            <a:off x="3245531" y="5790804"/>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1</a:t>
            </a:r>
          </a:p>
        </p:txBody>
      </p:sp>
      <p:sp>
        <p:nvSpPr>
          <p:cNvPr id="2721" name="2"/>
          <p:cNvSpPr txBox="1"/>
          <p:nvPr/>
        </p:nvSpPr>
        <p:spPr>
          <a:xfrm>
            <a:off x="3727506" y="5790804"/>
            <a:ext cx="392482"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2</a:t>
            </a:r>
          </a:p>
        </p:txBody>
      </p:sp>
      <p:sp>
        <p:nvSpPr>
          <p:cNvPr id="2722" name="n=15"/>
          <p:cNvSpPr txBox="1"/>
          <p:nvPr/>
        </p:nvSpPr>
        <p:spPr>
          <a:xfrm>
            <a:off x="8859372" y="5844463"/>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n=15</a:t>
            </a:r>
          </a:p>
        </p:txBody>
      </p:sp>
      <p:sp>
        <p:nvSpPr>
          <p:cNvPr id="2723" name="u=15"/>
          <p:cNvSpPr txBox="1"/>
          <p:nvPr/>
        </p:nvSpPr>
        <p:spPr>
          <a:xfrm>
            <a:off x="1739839" y="12540629"/>
            <a:ext cx="1177444"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u=15</a:t>
            </a:r>
          </a:p>
        </p:txBody>
      </p:sp>
      <p:sp>
        <p:nvSpPr>
          <p:cNvPr id="2724" name="u=2"/>
          <p:cNvSpPr txBox="1"/>
          <p:nvPr/>
        </p:nvSpPr>
        <p:spPr>
          <a:xfrm>
            <a:off x="1867304" y="7181511"/>
            <a:ext cx="922515"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u=2</a:t>
            </a:r>
          </a:p>
        </p:txBody>
      </p:sp>
      <p:sp>
        <p:nvSpPr>
          <p:cNvPr id="2725" name="…"/>
          <p:cNvSpPr txBox="1"/>
          <p:nvPr/>
        </p:nvSpPr>
        <p:spPr>
          <a:xfrm>
            <a:off x="6061728" y="5790804"/>
            <a:ext cx="577719" cy="6596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grpSp>
        <p:nvGrpSpPr>
          <p:cNvPr id="2741" name="Group"/>
          <p:cNvGrpSpPr/>
          <p:nvPr/>
        </p:nvGrpSpPr>
        <p:grpSpPr>
          <a:xfrm>
            <a:off x="13359810" y="5613004"/>
            <a:ext cx="9414203" cy="7900371"/>
            <a:chOff x="0" y="0"/>
            <a:chExt cx="9414201" cy="7900369"/>
          </a:xfrm>
        </p:grpSpPr>
        <p:pic>
          <p:nvPicPr>
            <p:cNvPr id="2726" name="Image" descr="Image"/>
            <p:cNvPicPr>
              <a:picLocks noChangeAspect="1"/>
            </p:cNvPicPr>
            <p:nvPr/>
          </p:nvPicPr>
          <p:blipFill>
            <a:blip r:embed="rId3">
              <a:extLst/>
            </a:blip>
            <a:stretch>
              <a:fillRect/>
            </a:stretch>
          </p:blipFill>
          <p:spPr>
            <a:xfrm>
              <a:off x="1852437" y="594135"/>
              <a:ext cx="6731710" cy="6731711"/>
            </a:xfrm>
            <a:prstGeom prst="rect">
              <a:avLst/>
            </a:prstGeom>
            <a:ln w="12700" cap="flat">
              <a:noFill/>
              <a:miter lim="400000"/>
            </a:ln>
            <a:effectLst/>
          </p:spPr>
        </p:pic>
        <p:graphicFrame>
          <p:nvGraphicFramePr>
            <p:cNvPr id="2727" name="Table"/>
            <p:cNvGraphicFramePr/>
            <p:nvPr/>
          </p:nvGraphicFramePr>
          <p:xfrm>
            <a:off x="1858787" y="592263"/>
            <a:ext cx="6739827" cy="6753226"/>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420445"/>
                  <a:gridCol w="420445"/>
                  <a:gridCol w="420445"/>
                  <a:gridCol w="420445"/>
                  <a:gridCol w="420445"/>
                  <a:gridCol w="420445"/>
                  <a:gridCol w="420445"/>
                  <a:gridCol w="420445"/>
                  <a:gridCol w="420445"/>
                  <a:gridCol w="420445"/>
                  <a:gridCol w="420445"/>
                  <a:gridCol w="420445"/>
                  <a:gridCol w="420445"/>
                  <a:gridCol w="420445"/>
                  <a:gridCol w="420445"/>
                  <a:gridCol w="420445"/>
                </a:tblGrid>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r h="421282">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c>
                    <a:txBody>
                      <a:bodyPr/>
                      <a:lstStyle/>
                      <a:p>
                        <a:pPr defTabSz="914400">
                          <a:defRPr sz="2700"/>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noFill/>
                    </a:tcPr>
                  </a:tc>
                </a:tr>
              </a:tbl>
            </a:graphicData>
          </a:graphic>
        </p:graphicFrame>
        <p:sp>
          <p:nvSpPr>
            <p:cNvPr id="2728" name="f"/>
            <p:cNvSpPr/>
            <p:nvPr/>
          </p:nvSpPr>
          <p:spPr>
            <a:xfrm>
              <a:off x="0" y="632232"/>
              <a:ext cx="540663" cy="6694769"/>
            </a:xfrm>
            <a:prstGeom prst="rect">
              <a:avLst/>
            </a:prstGeom>
            <a:noFill/>
            <a:ln w="508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b="0" sz="5500">
                  <a:latin typeface="Helvetica Neue Medium"/>
                  <a:ea typeface="Helvetica Neue Medium"/>
                  <a:cs typeface="Helvetica Neue Medium"/>
                  <a:sym typeface="Helvetica Neue Medium"/>
                </a:defRPr>
              </a:lvl1pPr>
            </a:lstStyle>
            <a:p>
              <a:pPr/>
              <a:r>
                <a:t>f</a:t>
              </a:r>
            </a:p>
          </p:txBody>
        </p:sp>
        <p:sp>
          <p:nvSpPr>
            <p:cNvPr id="2729" name="F"/>
            <p:cNvSpPr/>
            <p:nvPr/>
          </p:nvSpPr>
          <p:spPr>
            <a:xfrm>
              <a:off x="8873538" y="582862"/>
              <a:ext cx="540664" cy="6728857"/>
            </a:xfrm>
            <a:prstGeom prst="rect">
              <a:avLst/>
            </a:prstGeom>
            <a:noFill/>
            <a:ln w="50800" cap="flat">
              <a:solidFill>
                <a:srgbClr val="000000"/>
              </a:solidFill>
              <a:prstDash val="solid"/>
              <a:round/>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b="0" sz="5100">
                  <a:latin typeface="Helvetica Neue Medium"/>
                  <a:ea typeface="Helvetica Neue Medium"/>
                  <a:cs typeface="Helvetica Neue Medium"/>
                  <a:sym typeface="Helvetica Neue Medium"/>
                </a:defRPr>
              </a:lvl1pPr>
            </a:lstStyle>
            <a:p>
              <a:pPr/>
              <a:r>
                <a:t>F</a:t>
              </a:r>
            </a:p>
          </p:txBody>
        </p:sp>
        <p:sp>
          <p:nvSpPr>
            <p:cNvPr id="2730" name="NxN array"/>
            <p:cNvSpPr txBox="1"/>
            <p:nvPr/>
          </p:nvSpPr>
          <p:spPr>
            <a:xfrm>
              <a:off x="4246643" y="7225910"/>
              <a:ext cx="2651998" cy="67446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p>
              <a:pPr/>
              <a:r>
                <a:t>NxN array</a:t>
              </a:r>
            </a:p>
          </p:txBody>
        </p:sp>
        <p:sp>
          <p:nvSpPr>
            <p:cNvPr id="2731" name="n=0"/>
            <p:cNvSpPr txBox="1"/>
            <p:nvPr/>
          </p:nvSpPr>
          <p:spPr>
            <a:xfrm>
              <a:off x="1309785" y="0"/>
              <a:ext cx="922514" cy="65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a:lvl1pPr>
            </a:lstStyle>
            <a:p>
              <a:pPr/>
              <a:r>
                <a:t>n=0</a:t>
              </a:r>
            </a:p>
          </p:txBody>
        </p:sp>
        <p:sp>
          <p:nvSpPr>
            <p:cNvPr id="2732" name="u=0"/>
            <p:cNvSpPr txBox="1"/>
            <p:nvPr/>
          </p:nvSpPr>
          <p:spPr>
            <a:xfrm>
              <a:off x="844343" y="486928"/>
              <a:ext cx="922515" cy="65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a:lvl1pPr>
            </a:lstStyle>
            <a:p>
              <a:pPr/>
              <a:r>
                <a:t>u=0</a:t>
              </a:r>
            </a:p>
          </p:txBody>
        </p:sp>
        <p:sp>
          <p:nvSpPr>
            <p:cNvPr id="2733" name="="/>
            <p:cNvSpPr txBox="1"/>
            <p:nvPr/>
          </p:nvSpPr>
          <p:spPr>
            <a:xfrm>
              <a:off x="800061" y="3569276"/>
              <a:ext cx="577718" cy="98743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sz="4800"/>
              </a:lvl1pPr>
            </a:lstStyle>
            <a:p>
              <a:pPr/>
              <a:r>
                <a:t>=</a:t>
              </a:r>
            </a:p>
          </p:txBody>
        </p:sp>
        <p:sp>
          <p:nvSpPr>
            <p:cNvPr id="2734" name="u=1"/>
            <p:cNvSpPr txBox="1"/>
            <p:nvPr/>
          </p:nvSpPr>
          <p:spPr>
            <a:xfrm>
              <a:off x="844343" y="904399"/>
              <a:ext cx="922515" cy="65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a:lvl1pPr>
            </a:lstStyle>
            <a:p>
              <a:pPr/>
              <a:r>
                <a:t>u=1</a:t>
              </a:r>
            </a:p>
          </p:txBody>
        </p:sp>
        <p:sp>
          <p:nvSpPr>
            <p:cNvPr id="2735" name="1"/>
            <p:cNvSpPr txBox="1"/>
            <p:nvPr/>
          </p:nvSpPr>
          <p:spPr>
            <a:xfrm>
              <a:off x="2222571" y="0"/>
              <a:ext cx="392482" cy="65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a:lvl1pPr>
            </a:lstStyle>
            <a:p>
              <a:pPr/>
              <a:r>
                <a:t>1</a:t>
              </a:r>
            </a:p>
          </p:txBody>
        </p:sp>
        <p:sp>
          <p:nvSpPr>
            <p:cNvPr id="2736" name="2"/>
            <p:cNvSpPr txBox="1"/>
            <p:nvPr/>
          </p:nvSpPr>
          <p:spPr>
            <a:xfrm>
              <a:off x="2704546" y="0"/>
              <a:ext cx="392482" cy="65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a:lvl1pPr>
            </a:lstStyle>
            <a:p>
              <a:pPr/>
              <a:r>
                <a:t>2</a:t>
              </a:r>
            </a:p>
          </p:txBody>
        </p:sp>
        <p:sp>
          <p:nvSpPr>
            <p:cNvPr id="2737" name="n=15"/>
            <p:cNvSpPr txBox="1"/>
            <p:nvPr/>
          </p:nvSpPr>
          <p:spPr>
            <a:xfrm>
              <a:off x="7836411" y="53659"/>
              <a:ext cx="1177444" cy="65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a:lvl1pPr>
            </a:lstStyle>
            <a:p>
              <a:pPr/>
              <a:r>
                <a:t>n=15</a:t>
              </a:r>
            </a:p>
          </p:txBody>
        </p:sp>
        <p:sp>
          <p:nvSpPr>
            <p:cNvPr id="2738" name="u=15"/>
            <p:cNvSpPr txBox="1"/>
            <p:nvPr/>
          </p:nvSpPr>
          <p:spPr>
            <a:xfrm>
              <a:off x="716878" y="6749825"/>
              <a:ext cx="1177444" cy="65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a:lvl1pPr>
            </a:lstStyle>
            <a:p>
              <a:pPr/>
              <a:r>
                <a:t>u=15</a:t>
              </a:r>
            </a:p>
          </p:txBody>
        </p:sp>
        <p:sp>
          <p:nvSpPr>
            <p:cNvPr id="2739" name="u=2"/>
            <p:cNvSpPr txBox="1"/>
            <p:nvPr/>
          </p:nvSpPr>
          <p:spPr>
            <a:xfrm>
              <a:off x="844343" y="1390706"/>
              <a:ext cx="922515" cy="6596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a:lvl1pPr>
            </a:lstStyle>
            <a:p>
              <a:pPr/>
              <a:r>
                <a:t>u=2</a:t>
              </a:r>
            </a:p>
          </p:txBody>
        </p:sp>
        <p:sp>
          <p:nvSpPr>
            <p:cNvPr id="2740" name="…"/>
            <p:cNvSpPr txBox="1"/>
            <p:nvPr/>
          </p:nvSpPr>
          <p:spPr>
            <a:xfrm>
              <a:off x="5038768" y="0"/>
              <a:ext cx="577718" cy="65963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defRPr b="0"/>
              </a:lvl1pPr>
            </a:lstStyle>
            <a:p>
              <a:pPr/>
              <a:r>
                <a:t>…</a:t>
              </a:r>
            </a:p>
          </p:txBody>
        </p:sp>
      </p:grpSp>
      <p:grpSp>
        <p:nvGrpSpPr>
          <p:cNvPr id="2746" name="Group"/>
          <p:cNvGrpSpPr/>
          <p:nvPr/>
        </p:nvGrpSpPr>
        <p:grpSpPr>
          <a:xfrm>
            <a:off x="13196690" y="3202535"/>
            <a:ext cx="10273604" cy="2137837"/>
            <a:chOff x="0" y="0"/>
            <a:chExt cx="10273602" cy="2137835"/>
          </a:xfrm>
        </p:grpSpPr>
        <p:sp>
          <p:nvSpPr>
            <p:cNvPr id="2742" name="Rectangle"/>
            <p:cNvSpPr/>
            <p:nvPr/>
          </p:nvSpPr>
          <p:spPr>
            <a:xfrm>
              <a:off x="4153596" y="29225"/>
              <a:ext cx="1404133" cy="1950647"/>
            </a:xfrm>
            <a:prstGeom prst="rect">
              <a:avLst/>
            </a:prstGeom>
            <a:solidFill>
              <a:schemeClr val="accent3"/>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43" name="Rectangle"/>
            <p:cNvSpPr/>
            <p:nvPr/>
          </p:nvSpPr>
          <p:spPr>
            <a:xfrm>
              <a:off x="5661243" y="27271"/>
              <a:ext cx="4612360" cy="1954555"/>
            </a:xfrm>
            <a:prstGeom prst="rect">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44" name="Rectangle"/>
            <p:cNvSpPr/>
            <p:nvPr/>
          </p:nvSpPr>
          <p:spPr>
            <a:xfrm>
              <a:off x="0" y="27271"/>
              <a:ext cx="1499644" cy="1954555"/>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45" name="Equation"/>
            <p:cNvSpPr txBox="1"/>
            <p:nvPr/>
          </p:nvSpPr>
          <p:spPr>
            <a:xfrm>
              <a:off x="97823" y="0"/>
              <a:ext cx="9970253" cy="2137836"/>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1</m:t>
                        </m:r>
                      </m:num>
                      <m:den>
                        <m:r>
                          <a:rPr xmlns:a="http://schemas.openxmlformats.org/drawingml/2006/main" sz="5900" i="1">
                            <a:solidFill>
                              <a:srgbClr val="000000"/>
                            </a:solidFill>
                            <a:latin typeface="Cambria Math" panose="02040503050406030204" pitchFamily="18" charset="0"/>
                          </a:rPr>
                          <m:t>N</m:t>
                        </m:r>
                      </m:den>
                    </m:f>
                    <m:limUpp>
                      <m:e>
                        <m:limLow>
                          <m:e>
                            <m:r>
                              <a:rPr xmlns:a="http://schemas.openxmlformats.org/drawingml/2006/main" sz="5900" i="1">
                                <a:solidFill>
                                  <a:srgbClr val="000000"/>
                                </a:solidFill>
                                <a:latin typeface="Cambria Math" panose="02040503050406030204" pitchFamily="18" charset="0"/>
                              </a:rPr>
                              <m:t>∑</m:t>
                            </m:r>
                          </m:e>
                          <m:li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0</m:t>
                            </m:r>
                          </m:lim>
                        </m:limLow>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1</m:t>
                        </m:r>
                      </m:lim>
                    </m:limUpp>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m:t>
                    </m:r>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7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10" grpId="1"/>
      <p:bldP build="whole" bldLvl="1" animBg="1" rev="0" advAuto="0" spid="2741" grpId="3"/>
      <p:bldP build="whole" bldLvl="1" animBg="1" rev="0" advAuto="0" spid="2746" grpId="2"/>
    </p:bldLst>
  </p:timing>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48" name="Rectangle"/>
          <p:cNvSpPr/>
          <p:nvPr/>
        </p:nvSpPr>
        <p:spPr>
          <a:xfrm>
            <a:off x="10621722" y="3311474"/>
            <a:ext cx="1404134" cy="1950646"/>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749" name="Rectangle"/>
          <p:cNvSpPr/>
          <p:nvPr/>
        </p:nvSpPr>
        <p:spPr>
          <a:xfrm>
            <a:off x="12129369" y="3309519"/>
            <a:ext cx="5081219" cy="1954556"/>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750" name="Rectangle"/>
          <p:cNvSpPr/>
          <p:nvPr/>
        </p:nvSpPr>
        <p:spPr>
          <a:xfrm>
            <a:off x="7268226" y="3309519"/>
            <a:ext cx="1499645" cy="1954556"/>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751" name="Equation"/>
          <p:cNvSpPr txBox="1"/>
          <p:nvPr/>
        </p:nvSpPr>
        <p:spPr>
          <a:xfrm>
            <a:off x="7378750" y="3282248"/>
            <a:ext cx="9626500" cy="213783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m:t>
                  </m:r>
                  <m:limUpp>
                    <m:e>
                      <m:limLow>
                        <m:e>
                          <m:r>
                            <a:rPr xmlns:a="http://schemas.openxmlformats.org/drawingml/2006/main" sz="5900" i="1">
                              <a:solidFill>
                                <a:srgbClr val="000000"/>
                              </a:solidFill>
                              <a:latin typeface="Cambria Math" panose="02040503050406030204" pitchFamily="18" charset="0"/>
                            </a:rPr>
                            <m:t>∑</m:t>
                          </m:r>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0</m:t>
                          </m:r>
                        </m:lim>
                      </m:limLow>
                    </m:e>
                    <m:lim>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1</m:t>
                      </m:r>
                    </m:lim>
                  </m:limUpp>
                  <m:r>
                    <a:rPr xmlns:a="http://schemas.openxmlformats.org/drawingml/2006/main" sz="5900" i="1">
                      <a:solidFill>
                        <a:srgbClr val="000000"/>
                      </a:solidFill>
                      <a:latin typeface="Cambria Math" panose="02040503050406030204" pitchFamily="18" charset="0"/>
                    </a:rPr>
                    <m:t>f</m:t>
                  </m:r>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n</m:t>
                  </m:r>
                  <m:r>
                    <a:rPr xmlns:a="http://schemas.openxmlformats.org/drawingml/2006/main" sz="5900" i="1">
                      <a:solidFill>
                        <a:srgbClr val="000000"/>
                      </a:solidFill>
                      <a:latin typeface="Cambria Math" panose="02040503050406030204" pitchFamily="18" charset="0"/>
                    </a:rPr>
                    <m:t>]</m:t>
                  </m:r>
                  <m:r>
                    <m:rPr>
                      <m:sty m:val="p"/>
                    </m:rPr>
                    <a:rPr xmlns:a="http://schemas.openxmlformats.org/drawingml/2006/main" sz="5900" i="1">
                      <a:solidFill>
                        <a:srgbClr val="000000"/>
                      </a:solidFill>
                      <a:latin typeface="Cambria Math" panose="02040503050406030204" pitchFamily="18" charset="0"/>
                    </a:rPr>
                    <m:t>exp</m:t>
                  </m:r>
                  <m:d>
                    <m:dPr>
                      <m:ctrlPr>
                        <a:rPr xmlns:a="http://schemas.openxmlformats.org/drawingml/2006/main" sz="5900" i="1">
                          <a:solidFill>
                            <a:srgbClr val="000000"/>
                          </a:solidFill>
                          <a:latin typeface="Cambria Math" panose="02040503050406030204" pitchFamily="18" charset="0"/>
                        </a:rPr>
                      </m:ctrlPr>
                    </m:dPr>
                    <m:e>
                      <m:r>
                        <a:rPr xmlns:a="http://schemas.openxmlformats.org/drawingml/2006/main" sz="5900" i="1">
                          <a:solidFill>
                            <a:srgbClr val="000000"/>
                          </a:solidFill>
                          <a:latin typeface="Cambria Math" panose="02040503050406030204" pitchFamily="18" charset="0"/>
                        </a:rPr>
                        <m:t>-</m:t>
                      </m:r>
                      <m:r>
                        <a:rPr xmlns:a="http://schemas.openxmlformats.org/drawingml/2006/main" sz="5900" i="1">
                          <a:solidFill>
                            <a:srgbClr val="000000"/>
                          </a:solidFill>
                          <a:latin typeface="Cambria Math" panose="02040503050406030204" pitchFamily="18" charset="0"/>
                        </a:rPr>
                        <m:t>2</m:t>
                      </m:r>
                      <m:r>
                        <a:rPr xmlns:a="http://schemas.openxmlformats.org/drawingml/2006/main" sz="5900" i="1">
                          <a:solidFill>
                            <a:srgbClr val="000000"/>
                          </a:solidFill>
                          <a:latin typeface="Cambria Math" panose="02040503050406030204" pitchFamily="18" charset="0"/>
                        </a:rPr>
                        <m:t>π</m:t>
                      </m:r>
                      <m:r>
                        <a:rPr xmlns:a="http://schemas.openxmlformats.org/drawingml/2006/main" sz="5900" i="1">
                          <a:solidFill>
                            <a:srgbClr val="000000"/>
                          </a:solidFill>
                          <a:latin typeface="Cambria Math" panose="02040503050406030204" pitchFamily="18" charset="0"/>
                        </a:rPr>
                        <m:t>j</m:t>
                      </m:r>
                      <m:f>
                        <m:fPr>
                          <m:ctrlPr>
                            <a:rPr xmlns:a="http://schemas.openxmlformats.org/drawingml/2006/main" sz="5900" i="1">
                              <a:solidFill>
                                <a:srgbClr val="000000"/>
                              </a:solidFill>
                              <a:latin typeface="Cambria Math" panose="02040503050406030204" pitchFamily="18" charset="0"/>
                            </a:rPr>
                          </m:ctrlPr>
                          <m:type m:val="bar"/>
                        </m:fPr>
                        <m:num>
                          <m:r>
                            <a:rPr xmlns:a="http://schemas.openxmlformats.org/drawingml/2006/main" sz="5900" i="1">
                              <a:solidFill>
                                <a:srgbClr val="000000"/>
                              </a:solidFill>
                              <a:latin typeface="Cambria Math" panose="02040503050406030204" pitchFamily="18" charset="0"/>
                            </a:rPr>
                            <m:t>u</m:t>
                          </m:r>
                          <m:r>
                            <a:rPr xmlns:a="http://schemas.openxmlformats.org/drawingml/2006/main" sz="5900" i="1">
                              <a:solidFill>
                                <a:srgbClr val="000000"/>
                              </a:solidFill>
                              <a:latin typeface="Cambria Math" panose="02040503050406030204" pitchFamily="18" charset="0"/>
                            </a:rPr>
                            <m:t>n</m:t>
                          </m:r>
                        </m:num>
                        <m:den>
                          <m:r>
                            <a:rPr xmlns:a="http://schemas.openxmlformats.org/drawingml/2006/main" sz="5900" i="1">
                              <a:solidFill>
                                <a:srgbClr val="000000"/>
                              </a:solidFill>
                              <a:latin typeface="Cambria Math" panose="02040503050406030204" pitchFamily="18" charset="0"/>
                            </a:rPr>
                            <m:t>N</m:t>
                          </m:r>
                        </m:den>
                      </m:f>
                    </m:e>
                  </m:d>
                </m:oMath>
              </m:oMathPara>
            </a14:m>
            <a:endParaRPr sz="5900"/>
          </a:p>
        </p:txBody>
      </p:sp>
      <p:sp>
        <p:nvSpPr>
          <p:cNvPr id="2752" name="Rectangle 2"/>
          <p:cNvSpPr txBox="1"/>
          <p:nvPr>
            <p:ph type="title"/>
          </p:nvPr>
        </p:nvSpPr>
        <p:spPr>
          <a:xfrm>
            <a:off x="4419600" y="-13918"/>
            <a:ext cx="15544800" cy="1524001"/>
          </a:xfrm>
          <a:prstGeom prst="rect">
            <a:avLst/>
          </a:prstGeom>
        </p:spPr>
        <p:txBody>
          <a:bodyPr/>
          <a:lstStyle/>
          <a:p>
            <a:pPr/>
            <a:r>
              <a:t>For images, the 2D DFT</a:t>
            </a:r>
          </a:p>
        </p:txBody>
      </p:sp>
      <p:sp>
        <p:nvSpPr>
          <p:cNvPr id="2753" name="Rectangle 11"/>
          <p:cNvSpPr txBox="1"/>
          <p:nvPr/>
        </p:nvSpPr>
        <p:spPr>
          <a:xfrm>
            <a:off x="2350702" y="1894547"/>
            <a:ext cx="20576412"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spcBef>
                <a:spcPts val="5900"/>
              </a:spcBef>
              <a:defRPr b="0" sz="4800"/>
            </a:pPr>
            <a:r>
              <a:t>1D Discrete Fourier Transform (DFT) transforms a signal </a:t>
            </a:r>
            <a:r>
              <a:rPr i="1">
                <a:latin typeface="NimbusRomNo9L"/>
                <a:ea typeface="NimbusRomNo9L"/>
                <a:cs typeface="NimbusRomNo9L"/>
                <a:sym typeface="NimbusRomNo9L"/>
              </a:rPr>
              <a:t>f </a:t>
            </a:r>
            <a:r>
              <a:t>[</a:t>
            </a:r>
            <a:r>
              <a:rPr i="1">
                <a:latin typeface="NimbusRomNo9L"/>
                <a:ea typeface="NimbusRomNo9L"/>
                <a:cs typeface="NimbusRomNo9L"/>
                <a:sym typeface="NimbusRomNo9L"/>
              </a:rPr>
              <a:t>n</a:t>
            </a:r>
            <a:r>
              <a:t>] into </a:t>
            </a:r>
            <a:r>
              <a:rPr i="1">
                <a:latin typeface="NimbusRomNo9L"/>
                <a:ea typeface="NimbusRomNo9L"/>
                <a:cs typeface="NimbusRomNo9L"/>
                <a:sym typeface="NimbusRomNo9L"/>
              </a:rPr>
              <a:t>F </a:t>
            </a:r>
            <a:r>
              <a:t>[</a:t>
            </a:r>
            <a:r>
              <a:rPr i="1">
                <a:latin typeface="NimbusRomNo9L"/>
                <a:ea typeface="NimbusRomNo9L"/>
                <a:cs typeface="NimbusRomNo9L"/>
                <a:sym typeface="NimbusRomNo9L"/>
              </a:rPr>
              <a:t>u</a:t>
            </a:r>
            <a:r>
              <a:t>] as:</a:t>
            </a:r>
          </a:p>
        </p:txBody>
      </p:sp>
      <p:sp>
        <p:nvSpPr>
          <p:cNvPr id="2754" name="Slide Number Placeholder 1"/>
          <p:cNvSpPr txBox="1"/>
          <p:nvPr>
            <p:ph type="sldNum" sz="quarter" idx="4294967295"/>
          </p:nvPr>
        </p:nvSpPr>
        <p:spPr>
          <a:xfrm>
            <a:off x="23691980" y="12964463"/>
            <a:ext cx="515264"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grpSp>
        <p:nvGrpSpPr>
          <p:cNvPr id="2760" name="Group"/>
          <p:cNvGrpSpPr/>
          <p:nvPr/>
        </p:nvGrpSpPr>
        <p:grpSpPr>
          <a:xfrm>
            <a:off x="2350702" y="6413144"/>
            <a:ext cx="21705233" cy="4172749"/>
            <a:chOff x="0" y="0"/>
            <a:chExt cx="21705231" cy="4172748"/>
          </a:xfrm>
        </p:grpSpPr>
        <p:sp>
          <p:nvSpPr>
            <p:cNvPr id="2755" name="Rectangle 11"/>
            <p:cNvSpPr txBox="1"/>
            <p:nvPr/>
          </p:nvSpPr>
          <p:spPr>
            <a:xfrm>
              <a:off x="0" y="0"/>
              <a:ext cx="21705232" cy="8897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p>
              <a:pPr algn="l">
                <a:spcBef>
                  <a:spcPts val="5900"/>
                </a:spcBef>
                <a:defRPr b="0" sz="4800"/>
              </a:pPr>
              <a:r>
                <a:t>2D Discrete Fourier Transform (DFT) transforms an image </a:t>
              </a:r>
              <a:r>
                <a:rPr i="1">
                  <a:latin typeface="NimbusRomNo9L"/>
                  <a:ea typeface="NimbusRomNo9L"/>
                  <a:cs typeface="NimbusRomNo9L"/>
                  <a:sym typeface="NimbusRomNo9L"/>
                </a:rPr>
                <a:t>f </a:t>
              </a:r>
              <a:r>
                <a:t>[</a:t>
              </a:r>
              <a:r>
                <a:rPr i="1">
                  <a:latin typeface="NimbusRomNo9L"/>
                  <a:ea typeface="NimbusRomNo9L"/>
                  <a:cs typeface="NimbusRomNo9L"/>
                  <a:sym typeface="NimbusRomNo9L"/>
                </a:rPr>
                <a:t>n,m</a:t>
              </a:r>
              <a:r>
                <a:t>] into </a:t>
              </a:r>
              <a:r>
                <a:rPr i="1">
                  <a:latin typeface="NimbusRomNo9L"/>
                  <a:ea typeface="NimbusRomNo9L"/>
                  <a:cs typeface="NimbusRomNo9L"/>
                  <a:sym typeface="NimbusRomNo9L"/>
                </a:rPr>
                <a:t>F </a:t>
              </a:r>
              <a:r>
                <a:t>[</a:t>
              </a:r>
              <a:r>
                <a:rPr i="1">
                  <a:latin typeface="NimbusRomNo9L"/>
                  <a:ea typeface="NimbusRomNo9L"/>
                  <a:cs typeface="NimbusRomNo9L"/>
                  <a:sym typeface="NimbusRomNo9L"/>
                </a:rPr>
                <a:t>u,v</a:t>
              </a:r>
              <a:r>
                <a:t>] as:</a:t>
              </a:r>
            </a:p>
          </p:txBody>
        </p:sp>
        <p:sp>
          <p:nvSpPr>
            <p:cNvPr id="2756" name="Rectangle"/>
            <p:cNvSpPr/>
            <p:nvPr/>
          </p:nvSpPr>
          <p:spPr>
            <a:xfrm>
              <a:off x="7306516" y="1568102"/>
              <a:ext cx="2321231" cy="2602692"/>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57" name="Rectangle"/>
            <p:cNvSpPr/>
            <p:nvPr/>
          </p:nvSpPr>
          <p:spPr>
            <a:xfrm>
              <a:off x="9686723" y="1566147"/>
              <a:ext cx="8264831" cy="2606602"/>
            </a:xfrm>
            <a:prstGeom prst="rect">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58" name="Rectangle"/>
            <p:cNvSpPr/>
            <p:nvPr/>
          </p:nvSpPr>
          <p:spPr>
            <a:xfrm>
              <a:off x="2166670" y="1578889"/>
              <a:ext cx="2090195" cy="2581118"/>
            </a:xfrm>
            <a:prstGeom prst="rect">
              <a:avLst/>
            </a:prstGeom>
            <a:solidFill>
              <a:schemeClr val="accent3"/>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59" name="Equation"/>
            <p:cNvSpPr txBox="1"/>
            <p:nvPr/>
          </p:nvSpPr>
          <p:spPr>
            <a:xfrm>
              <a:off x="2197079" y="1717024"/>
              <a:ext cx="15543345" cy="215473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60" grpId="1"/>
    </p:bldLst>
  </p:timing>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62" name="Image" descr="Image"/>
          <p:cNvPicPr>
            <a:picLocks noChangeAspect="1"/>
          </p:cNvPicPr>
          <p:nvPr/>
        </p:nvPicPr>
        <p:blipFill>
          <a:blip r:embed="rId2">
            <a:extLst/>
          </a:blip>
          <a:stretch>
            <a:fillRect/>
          </a:stretch>
        </p:blipFill>
        <p:spPr>
          <a:xfrm>
            <a:off x="12664931" y="2466633"/>
            <a:ext cx="9921392" cy="9921391"/>
          </a:xfrm>
          <a:prstGeom prst="rect">
            <a:avLst/>
          </a:prstGeom>
          <a:ln w="12700">
            <a:miter lim="400000"/>
          </a:ln>
        </p:spPr>
      </p:pic>
      <p:sp>
        <p:nvSpPr>
          <p:cNvPr id="2763" name="Rectangle 2"/>
          <p:cNvSpPr txBox="1"/>
          <p:nvPr>
            <p:ph type="title"/>
          </p:nvPr>
        </p:nvSpPr>
        <p:spPr>
          <a:xfrm>
            <a:off x="4419600" y="-13918"/>
            <a:ext cx="15544800" cy="1524001"/>
          </a:xfrm>
          <a:prstGeom prst="rect">
            <a:avLst/>
          </a:prstGeom>
        </p:spPr>
        <p:txBody>
          <a:bodyPr/>
          <a:lstStyle>
            <a:lvl1pPr defTabSz="804672">
              <a:defRPr sz="7744"/>
            </a:lvl1pPr>
          </a:lstStyle>
          <a:p>
            <a:pPr/>
            <a:r>
              <a:t>Visualizing the 2D DFT coefficients</a:t>
            </a:r>
          </a:p>
        </p:txBody>
      </p:sp>
      <p:sp>
        <p:nvSpPr>
          <p:cNvPr id="2764" name="Slide Number Placeholder 1"/>
          <p:cNvSpPr txBox="1"/>
          <p:nvPr>
            <p:ph type="sldNum" sz="quarter" idx="4294967295"/>
          </p:nvPr>
        </p:nvSpPr>
        <p:spPr>
          <a:xfrm>
            <a:off x="23691980" y="12964463"/>
            <a:ext cx="515264"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solidFill>
                  <a:srgbClr val="898989"/>
                </a:solidFill>
                <a:latin typeface="+mj-lt"/>
                <a:ea typeface="+mj-ea"/>
                <a:cs typeface="+mj-cs"/>
                <a:sym typeface="Calibri"/>
              </a:defRPr>
            </a:lvl1pPr>
          </a:lstStyle>
          <a:p>
            <a:pPr/>
            <a:fld id="{86CB4B4D-7CA3-9044-876B-883B54F8677D}" type="slidenum"/>
          </a:p>
        </p:txBody>
      </p:sp>
      <p:grpSp>
        <p:nvGrpSpPr>
          <p:cNvPr id="2769" name="Group"/>
          <p:cNvGrpSpPr/>
          <p:nvPr/>
        </p:nvGrpSpPr>
        <p:grpSpPr>
          <a:xfrm>
            <a:off x="308627" y="1699576"/>
            <a:ext cx="9115013" cy="1505188"/>
            <a:chOff x="0" y="0"/>
            <a:chExt cx="9115011" cy="1505186"/>
          </a:xfrm>
        </p:grpSpPr>
        <p:sp>
          <p:nvSpPr>
            <p:cNvPr id="2765" name="Rectangle"/>
            <p:cNvSpPr/>
            <p:nvPr/>
          </p:nvSpPr>
          <p:spPr>
            <a:xfrm>
              <a:off x="2968014" y="1128"/>
              <a:ext cx="1340400" cy="1502931"/>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66" name="Rectangle"/>
            <p:cNvSpPr/>
            <p:nvPr/>
          </p:nvSpPr>
          <p:spPr>
            <a:xfrm>
              <a:off x="4342469" y="0"/>
              <a:ext cx="4772543" cy="1505187"/>
            </a:xfrm>
            <a:prstGeom prst="rect">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67" name="Rectangle"/>
            <p:cNvSpPr/>
            <p:nvPr/>
          </p:nvSpPr>
          <p:spPr>
            <a:xfrm>
              <a:off x="0" y="7357"/>
              <a:ext cx="1206987" cy="1490473"/>
            </a:xfrm>
            <a:prstGeom prst="rect">
              <a:avLst/>
            </a:prstGeom>
            <a:solidFill>
              <a:schemeClr val="accent3"/>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768" name="Equation"/>
            <p:cNvSpPr txBox="1"/>
            <p:nvPr/>
          </p:nvSpPr>
          <p:spPr>
            <a:xfrm>
              <a:off x="17559" y="87124"/>
              <a:ext cx="8979518" cy="1328217"/>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000000"/>
                        </a:solidFill>
                        <a:latin typeface="Cambria Math" panose="02040503050406030204" pitchFamily="18" charset="0"/>
                      </a:rPr>
                      <m:t>F</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u</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v</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m:t>
                    </m:r>
                    <m:limUpp>
                      <m:e>
                        <m:limLow>
                          <m:e>
                            <m:r>
                              <a:rPr xmlns:a="http://schemas.openxmlformats.org/drawingml/2006/main" sz="3400" i="1">
                                <a:solidFill>
                                  <a:srgbClr val="000000"/>
                                </a:solidFill>
                                <a:latin typeface="Cambria Math" panose="02040503050406030204" pitchFamily="18" charset="0"/>
                              </a:rPr>
                              <m:t>∑</m:t>
                            </m:r>
                          </m:e>
                          <m:lim>
                            <m:r>
                              <a:rPr xmlns:a="http://schemas.openxmlformats.org/drawingml/2006/main" sz="3400" i="1">
                                <a:solidFill>
                                  <a:srgbClr val="000000"/>
                                </a:solidFill>
                                <a:latin typeface="Cambria Math" panose="02040503050406030204" pitchFamily="18" charset="0"/>
                              </a:rPr>
                              <m:t>n</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0</m:t>
                            </m:r>
                          </m:lim>
                        </m:limLow>
                      </m:e>
                      <m:lim>
                        <m:r>
                          <a:rPr xmlns:a="http://schemas.openxmlformats.org/drawingml/2006/main" sz="3400" i="1">
                            <a:solidFill>
                              <a:srgbClr val="000000"/>
                            </a:solidFill>
                            <a:latin typeface="Cambria Math" panose="02040503050406030204" pitchFamily="18" charset="0"/>
                          </a:rPr>
                          <m:t>N</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1</m:t>
                        </m:r>
                      </m:lim>
                    </m:limUpp>
                    <m:limUpp>
                      <m:e>
                        <m:limLow>
                          <m:e>
                            <m:r>
                              <a:rPr xmlns:a="http://schemas.openxmlformats.org/drawingml/2006/main" sz="3400" i="1">
                                <a:solidFill>
                                  <a:srgbClr val="000000"/>
                                </a:solidFill>
                                <a:latin typeface="Cambria Math" panose="02040503050406030204" pitchFamily="18" charset="0"/>
                              </a:rPr>
                              <m:t>∑</m:t>
                            </m:r>
                          </m:e>
                          <m:lim>
                            <m:r>
                              <a:rPr xmlns:a="http://schemas.openxmlformats.org/drawingml/2006/main" sz="3400" i="1">
                                <a:solidFill>
                                  <a:srgbClr val="000000"/>
                                </a:solidFill>
                                <a:latin typeface="Cambria Math" panose="02040503050406030204" pitchFamily="18" charset="0"/>
                              </a:rPr>
                              <m:t>m</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0</m:t>
                            </m:r>
                          </m:lim>
                        </m:limLow>
                      </m:e>
                      <m:lim>
                        <m:r>
                          <a:rPr xmlns:a="http://schemas.openxmlformats.org/drawingml/2006/main" sz="3400" i="1">
                            <a:solidFill>
                              <a:srgbClr val="000000"/>
                            </a:solidFill>
                            <a:latin typeface="Cambria Math" panose="02040503050406030204" pitchFamily="18" charset="0"/>
                          </a:rPr>
                          <m:t>M</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1</m:t>
                        </m:r>
                      </m:lim>
                    </m:limUpp>
                    <m:r>
                      <a:rPr xmlns:a="http://schemas.openxmlformats.org/drawingml/2006/main" sz="3400" i="1">
                        <a:solidFill>
                          <a:srgbClr val="000000"/>
                        </a:solidFill>
                        <a:latin typeface="Cambria Math" panose="02040503050406030204" pitchFamily="18" charset="0"/>
                      </a:rPr>
                      <m:t>f</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n</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m</m:t>
                    </m:r>
                    <m:r>
                      <a:rPr xmlns:a="http://schemas.openxmlformats.org/drawingml/2006/main" sz="3400" i="1">
                        <a:solidFill>
                          <a:srgbClr val="000000"/>
                        </a:solidFill>
                        <a:latin typeface="Cambria Math" panose="02040503050406030204" pitchFamily="18" charset="0"/>
                      </a:rPr>
                      <m:t>]</m:t>
                    </m:r>
                    <m:r>
                      <m:rPr>
                        <m:sty m:val="p"/>
                      </m:rPr>
                      <a:rPr xmlns:a="http://schemas.openxmlformats.org/drawingml/2006/main" sz="3400" i="1">
                        <a:solidFill>
                          <a:srgbClr val="000000"/>
                        </a:solidFill>
                        <a:latin typeface="Cambria Math" panose="02040503050406030204" pitchFamily="18" charset="0"/>
                      </a:rPr>
                      <m:t>exp</m:t>
                    </m:r>
                    <m:d>
                      <m:dPr>
                        <m:ctrlPr>
                          <a:rPr xmlns:a="http://schemas.openxmlformats.org/drawingml/2006/main" sz="3400" i="1">
                            <a:solidFill>
                              <a:srgbClr val="000000"/>
                            </a:solidFill>
                            <a:latin typeface="Cambria Math" panose="02040503050406030204" pitchFamily="18" charset="0"/>
                          </a:rPr>
                        </m:ctrlPr>
                      </m:dPr>
                      <m:e>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2</m:t>
                        </m:r>
                        <m:r>
                          <a:rPr xmlns:a="http://schemas.openxmlformats.org/drawingml/2006/main" sz="3400" i="1">
                            <a:solidFill>
                              <a:srgbClr val="000000"/>
                            </a:solidFill>
                            <a:latin typeface="Cambria Math" panose="02040503050406030204" pitchFamily="18" charset="0"/>
                          </a:rPr>
                          <m:t>π</m:t>
                        </m:r>
                        <m:r>
                          <a:rPr xmlns:a="http://schemas.openxmlformats.org/drawingml/2006/main" sz="3400" i="1">
                            <a:solidFill>
                              <a:srgbClr val="000000"/>
                            </a:solidFill>
                            <a:latin typeface="Cambria Math" panose="02040503050406030204" pitchFamily="18" charset="0"/>
                          </a:rPr>
                          <m:t>j</m:t>
                        </m:r>
                        <m:d>
                          <m:dPr>
                            <m:ctrlPr>
                              <a:rPr xmlns:a="http://schemas.openxmlformats.org/drawingml/2006/main" sz="3400" i="1">
                                <a:solidFill>
                                  <a:srgbClr val="000000"/>
                                </a:solidFill>
                                <a:latin typeface="Cambria Math" panose="02040503050406030204" pitchFamily="18" charset="0"/>
                              </a:rPr>
                            </m:ctrlPr>
                          </m:dPr>
                          <m:e>
                            <m:f>
                              <m:fPr>
                                <m:ctrlPr>
                                  <a:rPr xmlns:a="http://schemas.openxmlformats.org/drawingml/2006/main" sz="3400" i="1">
                                    <a:solidFill>
                                      <a:srgbClr val="000000"/>
                                    </a:solidFill>
                                    <a:latin typeface="Cambria Math" panose="02040503050406030204" pitchFamily="18" charset="0"/>
                                  </a:rPr>
                                </m:ctrlPr>
                                <m:type m:val="bar"/>
                              </m:fPr>
                              <m:num>
                                <m:r>
                                  <a:rPr xmlns:a="http://schemas.openxmlformats.org/drawingml/2006/main" sz="3400" i="1">
                                    <a:solidFill>
                                      <a:srgbClr val="000000"/>
                                    </a:solidFill>
                                    <a:latin typeface="Cambria Math" panose="02040503050406030204" pitchFamily="18" charset="0"/>
                                  </a:rPr>
                                  <m:t>u</m:t>
                                </m:r>
                                <m:r>
                                  <a:rPr xmlns:a="http://schemas.openxmlformats.org/drawingml/2006/main" sz="3400" i="1">
                                    <a:solidFill>
                                      <a:srgbClr val="000000"/>
                                    </a:solidFill>
                                    <a:latin typeface="Cambria Math" panose="02040503050406030204" pitchFamily="18" charset="0"/>
                                  </a:rPr>
                                  <m:t>n</m:t>
                                </m:r>
                              </m:num>
                              <m:den>
                                <m:r>
                                  <a:rPr xmlns:a="http://schemas.openxmlformats.org/drawingml/2006/main" sz="3400" i="1">
                                    <a:solidFill>
                                      <a:srgbClr val="000000"/>
                                    </a:solidFill>
                                    <a:latin typeface="Cambria Math" panose="02040503050406030204" pitchFamily="18" charset="0"/>
                                  </a:rPr>
                                  <m:t>N</m:t>
                                </m:r>
                              </m:den>
                            </m:f>
                            <m:r>
                              <a:rPr xmlns:a="http://schemas.openxmlformats.org/drawingml/2006/main" sz="3400" i="1">
                                <a:solidFill>
                                  <a:srgbClr val="000000"/>
                                </a:solidFill>
                                <a:latin typeface="Cambria Math" panose="02040503050406030204" pitchFamily="18" charset="0"/>
                              </a:rPr>
                              <m:t>+</m:t>
                            </m:r>
                            <m:f>
                              <m:fPr>
                                <m:ctrlPr>
                                  <a:rPr xmlns:a="http://schemas.openxmlformats.org/drawingml/2006/main" sz="3400" i="1">
                                    <a:solidFill>
                                      <a:srgbClr val="000000"/>
                                    </a:solidFill>
                                    <a:latin typeface="Cambria Math" panose="02040503050406030204" pitchFamily="18" charset="0"/>
                                  </a:rPr>
                                </m:ctrlPr>
                                <m:type m:val="bar"/>
                              </m:fPr>
                              <m:num>
                                <m:r>
                                  <a:rPr xmlns:a="http://schemas.openxmlformats.org/drawingml/2006/main" sz="3400" i="1">
                                    <a:solidFill>
                                      <a:srgbClr val="000000"/>
                                    </a:solidFill>
                                    <a:latin typeface="Cambria Math" panose="02040503050406030204" pitchFamily="18" charset="0"/>
                                  </a:rPr>
                                  <m:t>v</m:t>
                                </m:r>
                                <m:r>
                                  <a:rPr xmlns:a="http://schemas.openxmlformats.org/drawingml/2006/main" sz="3400" i="1">
                                    <a:solidFill>
                                      <a:srgbClr val="000000"/>
                                    </a:solidFill>
                                    <a:latin typeface="Cambria Math" panose="02040503050406030204" pitchFamily="18" charset="0"/>
                                  </a:rPr>
                                  <m:t>m</m:t>
                                </m:r>
                              </m:num>
                              <m:den>
                                <m:r>
                                  <a:rPr xmlns:a="http://schemas.openxmlformats.org/drawingml/2006/main" sz="3400" i="1">
                                    <a:solidFill>
                                      <a:srgbClr val="000000"/>
                                    </a:solidFill>
                                    <a:latin typeface="Cambria Math" panose="02040503050406030204" pitchFamily="18" charset="0"/>
                                  </a:rPr>
                                  <m:t>M</m:t>
                                </m:r>
                              </m:den>
                            </m:f>
                          </m:e>
                        </m:d>
                      </m:e>
                    </m:d>
                  </m:oMath>
                </m:oMathPara>
              </a14:m>
              <a:endParaRPr sz="3400"/>
            </a:p>
          </p:txBody>
        </p:sp>
      </p:grpSp>
      <p:sp>
        <p:nvSpPr>
          <p:cNvPr id="2770" name="F"/>
          <p:cNvSpPr/>
          <p:nvPr/>
        </p:nvSpPr>
        <p:spPr>
          <a:xfrm>
            <a:off x="10324354" y="2533683"/>
            <a:ext cx="798120" cy="988272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500">
                <a:latin typeface="Helvetica Neue Medium"/>
                <a:ea typeface="Helvetica Neue Medium"/>
                <a:cs typeface="Helvetica Neue Medium"/>
                <a:sym typeface="Helvetica Neue Medium"/>
              </a:defRPr>
            </a:lvl1pPr>
          </a:lstStyle>
          <a:p>
            <a:pPr/>
            <a:r>
              <a:t>F</a:t>
            </a:r>
          </a:p>
        </p:txBody>
      </p:sp>
      <p:sp>
        <p:nvSpPr>
          <p:cNvPr id="2771" name="f"/>
          <p:cNvSpPr/>
          <p:nvPr/>
        </p:nvSpPr>
        <p:spPr>
          <a:xfrm>
            <a:off x="22737556" y="2460804"/>
            <a:ext cx="798120" cy="9933049"/>
          </a:xfrm>
          <a:prstGeom prst="rect">
            <a:avLst/>
          </a:prstGeom>
          <a:ln w="50800">
            <a:solidFill>
              <a:srgbClr val="000000"/>
            </a:solidFill>
          </a:ln>
          <a:extLst>
            <a:ext uri="{C572A759-6A51-4108-AA02-DFA0A04FC94B}">
              <ma14:wrappingTextBoxFlag xmlns:ma14="http://schemas.microsoft.com/office/mac/drawingml/2011/main" val="1"/>
            </a:ext>
          </a:extLst>
        </p:spPr>
        <p:txBody>
          <a:bodyPr lIns="0" tIns="0" rIns="0" bIns="0" anchor="ctr"/>
          <a:lstStyle>
            <a:lvl1pPr>
              <a:defRPr b="0" sz="5100">
                <a:latin typeface="Helvetica Neue Medium"/>
                <a:ea typeface="Helvetica Neue Medium"/>
                <a:cs typeface="Helvetica Neue Medium"/>
                <a:sym typeface="Helvetica Neue Medium"/>
              </a:defRPr>
            </a:lvl1pPr>
          </a:lstStyle>
          <a:p>
            <a:pPr/>
            <a:r>
              <a:t>f</a:t>
            </a:r>
          </a:p>
        </p:txBody>
      </p:sp>
      <p:sp>
        <p:nvSpPr>
          <p:cNvPr id="2772" name="256x256 array"/>
          <p:cNvSpPr txBox="1"/>
          <p:nvPr/>
        </p:nvSpPr>
        <p:spPr>
          <a:xfrm>
            <a:off x="15822699" y="12259389"/>
            <a:ext cx="3914845" cy="9956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256x256 array</a:t>
            </a:r>
          </a:p>
        </p:txBody>
      </p:sp>
      <p:sp>
        <p:nvSpPr>
          <p:cNvPr id="2773" name="n=0"/>
          <p:cNvSpPr txBox="1"/>
          <p:nvPr/>
        </p:nvSpPr>
        <p:spPr>
          <a:xfrm>
            <a:off x="11985094" y="1718924"/>
            <a:ext cx="1361803" cy="9737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n=0</a:t>
            </a:r>
          </a:p>
        </p:txBody>
      </p:sp>
      <p:sp>
        <p:nvSpPr>
          <p:cNvPr id="2774" name="u=0"/>
          <p:cNvSpPr txBox="1"/>
          <p:nvPr/>
        </p:nvSpPr>
        <p:spPr>
          <a:xfrm>
            <a:off x="11570762" y="2319188"/>
            <a:ext cx="1361804" cy="9737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u=0</a:t>
            </a:r>
          </a:p>
        </p:txBody>
      </p:sp>
      <p:sp>
        <p:nvSpPr>
          <p:cNvPr id="2775" name="="/>
          <p:cNvSpPr txBox="1"/>
          <p:nvPr/>
        </p:nvSpPr>
        <p:spPr>
          <a:xfrm>
            <a:off x="11505393" y="6869309"/>
            <a:ext cx="852820" cy="145763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sz="4800"/>
            </a:lvl1pPr>
          </a:lstStyle>
          <a:p>
            <a:pPr/>
            <a:r>
              <a:t>=</a:t>
            </a:r>
          </a:p>
        </p:txBody>
      </p:sp>
      <p:sp>
        <p:nvSpPr>
          <p:cNvPr id="2776" name="n=255"/>
          <p:cNvSpPr txBox="1"/>
          <p:nvPr/>
        </p:nvSpPr>
        <p:spPr>
          <a:xfrm>
            <a:off x="21645015" y="1760035"/>
            <a:ext cx="1738127" cy="9737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n=255</a:t>
            </a:r>
          </a:p>
        </p:txBody>
      </p:sp>
      <p:sp>
        <p:nvSpPr>
          <p:cNvPr id="2777" name="u=255"/>
          <p:cNvSpPr txBox="1"/>
          <p:nvPr/>
        </p:nvSpPr>
        <p:spPr>
          <a:xfrm>
            <a:off x="11217500" y="11754893"/>
            <a:ext cx="1738127" cy="9737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u=255</a:t>
            </a:r>
          </a:p>
        </p:txBody>
      </p:sp>
      <p:sp>
        <p:nvSpPr>
          <p:cNvPr id="2778" name="…"/>
          <p:cNvSpPr txBox="1"/>
          <p:nvPr/>
        </p:nvSpPr>
        <p:spPr>
          <a:xfrm>
            <a:off x="17235769" y="1718924"/>
            <a:ext cx="852820" cy="9737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a:lvl1pPr>
          </a:lstStyle>
          <a:p>
            <a:pPr/>
            <a:r>
              <a:t>…</a:t>
            </a:r>
          </a:p>
        </p:txBody>
      </p:sp>
      <p:sp>
        <p:nvSpPr>
          <p:cNvPr id="2779" name="For N=M=16"/>
          <p:cNvSpPr txBox="1"/>
          <p:nvPr/>
        </p:nvSpPr>
        <p:spPr>
          <a:xfrm>
            <a:off x="4897815" y="6343886"/>
            <a:ext cx="2919680" cy="6719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900"/>
            </a:lvl1pPr>
          </a:lstStyle>
          <a:p>
            <a:pPr/>
            <a:r>
              <a:t>For N=M=16</a:t>
            </a:r>
          </a:p>
        </p:txBody>
      </p:sp>
      <p:sp>
        <p:nvSpPr>
          <p:cNvPr id="2780" name="Rectangle"/>
          <p:cNvSpPr/>
          <p:nvPr/>
        </p:nvSpPr>
        <p:spPr>
          <a:xfrm>
            <a:off x="12666298" y="2477930"/>
            <a:ext cx="9918659" cy="9933530"/>
          </a:xfrm>
          <a:prstGeom prst="rect">
            <a:avLst/>
          </a:prstGeom>
          <a:ln w="12700">
            <a:solidFill>
              <a:srgbClr val="000000"/>
            </a:solidFill>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76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62" grpId="1"/>
    </p:bldLst>
  </p:timing>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82" name="DFT for different signal lengths:"/>
          <p:cNvSpPr txBox="1"/>
          <p:nvPr>
            <p:ph type="title"/>
          </p:nvPr>
        </p:nvSpPr>
        <p:spPr>
          <a:prstGeom prst="rect">
            <a:avLst/>
          </a:prstGeom>
        </p:spPr>
        <p:txBody>
          <a:bodyPr/>
          <a:lstStyle/>
          <a:p>
            <a:pPr/>
            <a:r>
              <a:t>DFT for different signal lengths:</a:t>
            </a:r>
          </a:p>
        </p:txBody>
      </p:sp>
      <p:sp>
        <p:nvSpPr>
          <p:cNvPr id="2783" name="Slide Number"/>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84" name="Image" descr="Image"/>
          <p:cNvPicPr>
            <a:picLocks noChangeAspect="1"/>
          </p:cNvPicPr>
          <p:nvPr/>
        </p:nvPicPr>
        <p:blipFill>
          <a:blip r:embed="rId2">
            <a:extLst/>
          </a:blip>
          <a:stretch>
            <a:fillRect/>
          </a:stretch>
        </p:blipFill>
        <p:spPr>
          <a:xfrm>
            <a:off x="7392954" y="3557622"/>
            <a:ext cx="5035725" cy="5035725"/>
          </a:xfrm>
          <a:prstGeom prst="rect">
            <a:avLst/>
          </a:prstGeom>
          <a:ln w="12700">
            <a:miter lim="400000"/>
          </a:ln>
        </p:spPr>
      </p:pic>
      <p:pic>
        <p:nvPicPr>
          <p:cNvPr id="2785" name="Image" descr="Image"/>
          <p:cNvPicPr>
            <a:picLocks noChangeAspect="1"/>
          </p:cNvPicPr>
          <p:nvPr/>
        </p:nvPicPr>
        <p:blipFill>
          <a:blip r:embed="rId3">
            <a:extLst/>
          </a:blip>
          <a:stretch>
            <a:fillRect/>
          </a:stretch>
        </p:blipFill>
        <p:spPr>
          <a:xfrm>
            <a:off x="3898540" y="3557622"/>
            <a:ext cx="2716540" cy="2716540"/>
          </a:xfrm>
          <a:prstGeom prst="rect">
            <a:avLst/>
          </a:prstGeom>
          <a:ln w="12700">
            <a:miter lim="400000"/>
          </a:ln>
        </p:spPr>
      </p:pic>
      <p:pic>
        <p:nvPicPr>
          <p:cNvPr id="2786" name="Image" descr="Image"/>
          <p:cNvPicPr>
            <a:picLocks noChangeAspect="1"/>
          </p:cNvPicPr>
          <p:nvPr/>
        </p:nvPicPr>
        <p:blipFill>
          <a:blip r:embed="rId4">
            <a:extLst/>
          </a:blip>
          <a:stretch>
            <a:fillRect/>
          </a:stretch>
        </p:blipFill>
        <p:spPr>
          <a:xfrm>
            <a:off x="13206553" y="3557622"/>
            <a:ext cx="8119041" cy="8119041"/>
          </a:xfrm>
          <a:prstGeom prst="rect">
            <a:avLst/>
          </a:prstGeom>
          <a:ln w="12700">
            <a:miter lim="400000"/>
          </a:ln>
        </p:spPr>
      </p:pic>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2790" name="Picture 15"/>
          <p:cNvGrpSpPr/>
          <p:nvPr/>
        </p:nvGrpSpPr>
        <p:grpSpPr>
          <a:xfrm>
            <a:off x="5756119" y="5198367"/>
            <a:ext cx="12873792" cy="2768601"/>
            <a:chOff x="0" y="0"/>
            <a:chExt cx="12873790" cy="2768600"/>
          </a:xfrm>
        </p:grpSpPr>
        <p:pic>
          <p:nvPicPr>
            <p:cNvPr id="2789" name="Picture 15" descr="Picture 15"/>
            <p:cNvPicPr>
              <a:picLocks noChangeAspect="1"/>
            </p:cNvPicPr>
            <p:nvPr/>
          </p:nvPicPr>
          <p:blipFill>
            <a:blip r:embed="rId2">
              <a:extLst/>
            </a:blip>
            <a:stretch>
              <a:fillRect/>
            </a:stretch>
          </p:blipFill>
          <p:spPr>
            <a:xfrm>
              <a:off x="127000" y="88900"/>
              <a:ext cx="12619791" cy="2438400"/>
            </a:xfrm>
            <a:prstGeom prst="rect">
              <a:avLst/>
            </a:prstGeom>
            <a:ln>
              <a:noFill/>
            </a:ln>
            <a:effectLst/>
          </p:spPr>
        </p:pic>
        <p:pic>
          <p:nvPicPr>
            <p:cNvPr id="2788" name="Picture 15" descr="Picture 15"/>
            <p:cNvPicPr>
              <a:picLocks noChangeAspect="0"/>
            </p:cNvPicPr>
            <p:nvPr/>
          </p:nvPicPr>
          <p:blipFill>
            <a:blip r:embed="rId3">
              <a:extLst/>
            </a:blip>
            <a:stretch>
              <a:fillRect/>
            </a:stretch>
          </p:blipFill>
          <p:spPr>
            <a:xfrm>
              <a:off x="0" y="0"/>
              <a:ext cx="12873791" cy="2768600"/>
            </a:xfrm>
            <a:prstGeom prst="rect">
              <a:avLst/>
            </a:prstGeom>
            <a:effectLst/>
          </p:spPr>
        </p:pic>
      </p:grpSp>
      <p:sp>
        <p:nvSpPr>
          <p:cNvPr id="2791" name="Title 3"/>
          <p:cNvSpPr txBox="1"/>
          <p:nvPr>
            <p:ph type="title"/>
          </p:nvPr>
        </p:nvSpPr>
        <p:spPr>
          <a:xfrm>
            <a:off x="-32168" y="0"/>
            <a:ext cx="24448336" cy="2026441"/>
          </a:xfrm>
          <a:prstGeom prst="rect">
            <a:avLst/>
          </a:prstGeom>
        </p:spPr>
        <p:txBody>
          <a:bodyPr/>
          <a:lstStyle/>
          <a:p>
            <a:pPr/>
            <a:r>
              <a:t>A remarkable property of Fourier transform</a:t>
            </a:r>
          </a:p>
        </p:txBody>
      </p:sp>
      <p:sp>
        <p:nvSpPr>
          <p:cNvPr id="2792" name="Rectangle 2"/>
          <p:cNvSpPr txBox="1"/>
          <p:nvPr/>
        </p:nvSpPr>
        <p:spPr>
          <a:xfrm>
            <a:off x="7980590" y="2705228"/>
            <a:ext cx="1449885"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g [m,n]</a:t>
            </a:r>
          </a:p>
        </p:txBody>
      </p:sp>
      <p:sp>
        <p:nvSpPr>
          <p:cNvPr id="2793" name="Rectangle 3"/>
          <p:cNvSpPr txBox="1"/>
          <p:nvPr/>
        </p:nvSpPr>
        <p:spPr>
          <a:xfrm>
            <a:off x="13765438" y="2724278"/>
            <a:ext cx="1322637"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f [m,n]</a:t>
            </a:r>
          </a:p>
        </p:txBody>
      </p:sp>
      <p:sp>
        <p:nvSpPr>
          <p:cNvPr id="2794" name="Rectangle 4"/>
          <p:cNvSpPr/>
          <p:nvPr/>
        </p:nvSpPr>
        <p:spPr>
          <a:xfrm>
            <a:off x="10018939" y="2471983"/>
            <a:ext cx="3143251" cy="1787526"/>
          </a:xfrm>
          <a:prstGeom prst="rect">
            <a:avLst/>
          </a:prstGeom>
          <a:solidFill>
            <a:srgbClr val="FFFFFF"/>
          </a:solidFill>
          <a:ln w="12700">
            <a:solidFill>
              <a:srgbClr val="00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2795" name="Line 5"/>
          <p:cNvSpPr/>
          <p:nvPr/>
        </p:nvSpPr>
        <p:spPr>
          <a:xfrm>
            <a:off x="7447189" y="3372651"/>
            <a:ext cx="2587625" cy="3176"/>
          </a:xfrm>
          <a:prstGeom prst="line">
            <a:avLst/>
          </a:prstGeom>
          <a:ln w="50800">
            <a:solidFill>
              <a:srgbClr val="000000"/>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2796" name="Line 6"/>
          <p:cNvSpPr/>
          <p:nvPr/>
        </p:nvSpPr>
        <p:spPr>
          <a:xfrm>
            <a:off x="13165364" y="3326057"/>
            <a:ext cx="2590801" cy="3178"/>
          </a:xfrm>
          <a:prstGeom prst="line">
            <a:avLst/>
          </a:prstGeom>
          <a:ln w="50800">
            <a:solidFill>
              <a:srgbClr val="000000"/>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grpSp>
        <p:nvGrpSpPr>
          <p:cNvPr id="2799" name="Picture 16"/>
          <p:cNvGrpSpPr/>
          <p:nvPr/>
        </p:nvGrpSpPr>
        <p:grpSpPr>
          <a:xfrm>
            <a:off x="7576576" y="8694090"/>
            <a:ext cx="8401645" cy="1629945"/>
            <a:chOff x="0" y="0"/>
            <a:chExt cx="8401643" cy="1629943"/>
          </a:xfrm>
        </p:grpSpPr>
        <p:pic>
          <p:nvPicPr>
            <p:cNvPr id="2798" name="Picture 16" descr="Picture 16"/>
            <p:cNvPicPr>
              <a:picLocks noChangeAspect="1"/>
            </p:cNvPicPr>
            <p:nvPr/>
          </p:nvPicPr>
          <p:blipFill>
            <a:blip r:embed="rId4">
              <a:extLst/>
            </a:blip>
            <a:srcRect l="0" t="0" r="0" b="0"/>
            <a:stretch>
              <a:fillRect/>
            </a:stretch>
          </p:blipFill>
          <p:spPr>
            <a:xfrm>
              <a:off x="127000" y="88900"/>
              <a:ext cx="8147644" cy="1299745"/>
            </a:xfrm>
            <a:prstGeom prst="rect">
              <a:avLst/>
            </a:prstGeom>
            <a:ln>
              <a:noFill/>
            </a:ln>
            <a:effectLst/>
          </p:spPr>
        </p:pic>
        <p:pic>
          <p:nvPicPr>
            <p:cNvPr id="2797" name="Picture 16" descr="Picture 16"/>
            <p:cNvPicPr>
              <a:picLocks noChangeAspect="0"/>
            </p:cNvPicPr>
            <p:nvPr/>
          </p:nvPicPr>
          <p:blipFill>
            <a:blip r:embed="rId5">
              <a:extLst/>
            </a:blip>
            <a:stretch>
              <a:fillRect/>
            </a:stretch>
          </p:blipFill>
          <p:spPr>
            <a:xfrm>
              <a:off x="0" y="0"/>
              <a:ext cx="8401644" cy="1629944"/>
            </a:xfrm>
            <a:prstGeom prst="rect">
              <a:avLst/>
            </a:prstGeom>
            <a:effectLst/>
          </p:spPr>
        </p:pic>
      </p:grpSp>
      <p:sp>
        <p:nvSpPr>
          <p:cNvPr id="2800" name="Rectangle 3"/>
          <p:cNvSpPr txBox="1"/>
          <p:nvPr/>
        </p:nvSpPr>
        <p:spPr>
          <a:xfrm>
            <a:off x="10856476" y="3054992"/>
            <a:ext cx="1449885"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h [m,n]</a:t>
            </a:r>
          </a:p>
        </p:txBody>
      </p:sp>
      <p:sp>
        <p:nvSpPr>
          <p:cNvPr id="2801" name="TextBox 11"/>
          <p:cNvSpPr txBox="1"/>
          <p:nvPr/>
        </p:nvSpPr>
        <p:spPr>
          <a:xfrm>
            <a:off x="3877357" y="4521637"/>
            <a:ext cx="13790733"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In the spatial domain, the output of f is the convolution:</a:t>
            </a:r>
          </a:p>
        </p:txBody>
      </p:sp>
      <p:sp>
        <p:nvSpPr>
          <p:cNvPr id="2802" name="TextBox 12"/>
          <p:cNvSpPr txBox="1"/>
          <p:nvPr/>
        </p:nvSpPr>
        <p:spPr>
          <a:xfrm>
            <a:off x="3793395" y="7872317"/>
            <a:ext cx="6340099"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In the frequency domain:</a:t>
            </a:r>
          </a:p>
        </p:txBody>
      </p:sp>
      <p:grpSp>
        <p:nvGrpSpPr>
          <p:cNvPr id="2808" name="Group"/>
          <p:cNvGrpSpPr/>
          <p:nvPr/>
        </p:nvGrpSpPr>
        <p:grpSpPr>
          <a:xfrm>
            <a:off x="3747475" y="10463660"/>
            <a:ext cx="9561732" cy="3252341"/>
            <a:chOff x="0" y="0"/>
            <a:chExt cx="9561730" cy="3252339"/>
          </a:xfrm>
        </p:grpSpPr>
        <p:sp>
          <p:nvSpPr>
            <p:cNvPr id="2803" name="Rectangle 3"/>
            <p:cNvSpPr txBox="1"/>
            <p:nvPr/>
          </p:nvSpPr>
          <p:spPr>
            <a:xfrm>
              <a:off x="7246343" y="1102701"/>
              <a:ext cx="1915717" cy="67855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lgn="l" defTabSz="1828800">
                <a:defRPr b="0" sz="4800">
                  <a:latin typeface="Arial"/>
                  <a:ea typeface="Arial"/>
                  <a:cs typeface="Arial"/>
                  <a:sym typeface="Arial"/>
                </a:defRPr>
              </a:lvl1pPr>
            </a:lstStyle>
            <a:p>
              <a:pPr/>
              <a:r>
                <a:t>h [m,n]</a:t>
              </a:r>
            </a:p>
          </p:txBody>
        </p:sp>
        <p:sp>
          <p:nvSpPr>
            <p:cNvPr id="2804" name="TextBox 14"/>
            <p:cNvSpPr txBox="1"/>
            <p:nvPr/>
          </p:nvSpPr>
          <p:spPr>
            <a:xfrm>
              <a:off x="0" y="0"/>
              <a:ext cx="3505220"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Terminology:</a:t>
              </a:r>
            </a:p>
          </p:txBody>
        </p:sp>
        <p:sp>
          <p:nvSpPr>
            <p:cNvPr id="2805" name="TextBox 17"/>
            <p:cNvSpPr txBox="1"/>
            <p:nvPr/>
          </p:nvSpPr>
          <p:spPr>
            <a:xfrm>
              <a:off x="2119430" y="976297"/>
              <a:ext cx="5330805"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Impulse response:</a:t>
              </a:r>
            </a:p>
          </p:txBody>
        </p:sp>
        <p:sp>
          <p:nvSpPr>
            <p:cNvPr id="2806" name="TextBox 18"/>
            <p:cNvSpPr txBox="1"/>
            <p:nvPr/>
          </p:nvSpPr>
          <p:spPr>
            <a:xfrm>
              <a:off x="2117218" y="2133611"/>
              <a:ext cx="5500475"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Transfer function:</a:t>
              </a:r>
            </a:p>
          </p:txBody>
        </p:sp>
        <p:pic>
          <p:nvPicPr>
            <p:cNvPr id="2807" name="Picture 19" descr="Picture 19"/>
            <p:cNvPicPr>
              <a:picLocks noChangeAspect="1"/>
            </p:cNvPicPr>
            <p:nvPr/>
          </p:nvPicPr>
          <p:blipFill>
            <a:blip r:embed="rId4">
              <a:extLst/>
            </a:blip>
            <a:srcRect l="68261" t="0" r="0" b="0"/>
            <a:stretch>
              <a:fillRect/>
            </a:stretch>
          </p:blipFill>
          <p:spPr>
            <a:xfrm>
              <a:off x="6975764" y="1952595"/>
              <a:ext cx="2585967" cy="1299745"/>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0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7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79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8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799" grpId="4"/>
      <p:bldP build="whole" bldLvl="1" animBg="1" rev="0" advAuto="0" spid="2801" grpId="1"/>
      <p:bldP build="whole" bldLvl="1" animBg="1" rev="0" advAuto="0" spid="2802" grpId="3"/>
      <p:bldP build="whole" bldLvl="1" animBg="1" rev="0" advAuto="0" spid="2790" grpId="2"/>
      <p:bldP build="whole" bldLvl="1" animBg="1" rev="0" advAuto="0" spid="2808" grpId="5"/>
    </p:bldLst>
  </p:timing>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10" name="Dual convolution property"/>
          <p:cNvSpPr txBox="1"/>
          <p:nvPr>
            <p:ph type="title"/>
          </p:nvPr>
        </p:nvSpPr>
        <p:spPr>
          <a:prstGeom prst="rect">
            <a:avLst/>
          </a:prstGeom>
        </p:spPr>
        <p:txBody>
          <a:bodyPr/>
          <a:lstStyle/>
          <a:p>
            <a:pPr/>
            <a:r>
              <a:t>Dual convolution property</a:t>
            </a:r>
          </a:p>
        </p:txBody>
      </p:sp>
      <p:sp>
        <p:nvSpPr>
          <p:cNvPr id="2811"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grpSp>
        <p:nvGrpSpPr>
          <p:cNvPr id="2814" name="Picture 15"/>
          <p:cNvGrpSpPr/>
          <p:nvPr/>
        </p:nvGrpSpPr>
        <p:grpSpPr>
          <a:xfrm>
            <a:off x="4776306" y="3573898"/>
            <a:ext cx="4844955" cy="1608378"/>
            <a:chOff x="0" y="0"/>
            <a:chExt cx="4844954" cy="1608376"/>
          </a:xfrm>
        </p:grpSpPr>
        <p:pic>
          <p:nvPicPr>
            <p:cNvPr id="2813" name="Picture 15" descr="Picture 15"/>
            <p:cNvPicPr>
              <a:picLocks noChangeAspect="1"/>
            </p:cNvPicPr>
            <p:nvPr/>
          </p:nvPicPr>
          <p:blipFill>
            <a:blip r:embed="rId2">
              <a:extLst/>
            </a:blip>
            <a:srcRect l="0" t="20747" r="63620" b="26833"/>
            <a:stretch>
              <a:fillRect/>
            </a:stretch>
          </p:blipFill>
          <p:spPr>
            <a:xfrm>
              <a:off x="127000" y="88900"/>
              <a:ext cx="4590955" cy="1278177"/>
            </a:xfrm>
            <a:prstGeom prst="rect">
              <a:avLst/>
            </a:prstGeom>
            <a:ln>
              <a:noFill/>
            </a:ln>
            <a:effectLst/>
          </p:spPr>
        </p:pic>
        <p:pic>
          <p:nvPicPr>
            <p:cNvPr id="2812" name="Picture 15" descr="Picture 15"/>
            <p:cNvPicPr>
              <a:picLocks noChangeAspect="0"/>
            </p:cNvPicPr>
            <p:nvPr/>
          </p:nvPicPr>
          <p:blipFill>
            <a:blip r:embed="rId3">
              <a:extLst/>
            </a:blip>
            <a:stretch>
              <a:fillRect/>
            </a:stretch>
          </p:blipFill>
          <p:spPr>
            <a:xfrm>
              <a:off x="0" y="0"/>
              <a:ext cx="4844955" cy="1608377"/>
            </a:xfrm>
            <a:prstGeom prst="rect">
              <a:avLst/>
            </a:prstGeom>
            <a:effectLst/>
          </p:spPr>
        </p:pic>
      </p:grpSp>
      <p:grpSp>
        <p:nvGrpSpPr>
          <p:cNvPr id="2817" name="Picture 16"/>
          <p:cNvGrpSpPr/>
          <p:nvPr/>
        </p:nvGrpSpPr>
        <p:grpSpPr>
          <a:xfrm>
            <a:off x="12921014" y="3563115"/>
            <a:ext cx="8401645" cy="1629945"/>
            <a:chOff x="0" y="0"/>
            <a:chExt cx="8401643" cy="1629943"/>
          </a:xfrm>
        </p:grpSpPr>
        <p:pic>
          <p:nvPicPr>
            <p:cNvPr id="2816" name="Picture 16" descr="Picture 16"/>
            <p:cNvPicPr>
              <a:picLocks noChangeAspect="1"/>
            </p:cNvPicPr>
            <p:nvPr/>
          </p:nvPicPr>
          <p:blipFill>
            <a:blip r:embed="rId4">
              <a:extLst/>
            </a:blip>
            <a:srcRect l="0" t="0" r="0" b="0"/>
            <a:stretch>
              <a:fillRect/>
            </a:stretch>
          </p:blipFill>
          <p:spPr>
            <a:xfrm>
              <a:off x="127000" y="88900"/>
              <a:ext cx="8147644" cy="1299745"/>
            </a:xfrm>
            <a:prstGeom prst="rect">
              <a:avLst/>
            </a:prstGeom>
            <a:ln>
              <a:noFill/>
            </a:ln>
            <a:effectLst/>
          </p:spPr>
        </p:pic>
        <p:pic>
          <p:nvPicPr>
            <p:cNvPr id="2815" name="Picture 16" descr="Picture 16"/>
            <p:cNvPicPr>
              <a:picLocks noChangeAspect="0"/>
            </p:cNvPicPr>
            <p:nvPr/>
          </p:nvPicPr>
          <p:blipFill>
            <a:blip r:embed="rId5">
              <a:extLst/>
            </a:blip>
            <a:stretch>
              <a:fillRect/>
            </a:stretch>
          </p:blipFill>
          <p:spPr>
            <a:xfrm>
              <a:off x="0" y="0"/>
              <a:ext cx="8401644" cy="1629944"/>
            </a:xfrm>
            <a:prstGeom prst="rect">
              <a:avLst/>
            </a:prstGeom>
            <a:effectLst/>
          </p:spPr>
        </p:pic>
      </p:grpSp>
      <p:grpSp>
        <p:nvGrpSpPr>
          <p:cNvPr id="2820" name="Image"/>
          <p:cNvGrpSpPr/>
          <p:nvPr/>
        </p:nvGrpSpPr>
        <p:grpSpPr>
          <a:xfrm>
            <a:off x="4266186" y="7887789"/>
            <a:ext cx="5865195" cy="1366415"/>
            <a:chOff x="0" y="0"/>
            <a:chExt cx="5865194" cy="1366413"/>
          </a:xfrm>
        </p:grpSpPr>
        <p:pic>
          <p:nvPicPr>
            <p:cNvPr id="2819" name="Image" descr="Image"/>
            <p:cNvPicPr>
              <a:picLocks noChangeAspect="1"/>
            </p:cNvPicPr>
            <p:nvPr/>
          </p:nvPicPr>
          <p:blipFill>
            <a:blip r:embed="rId6">
              <a:extLst/>
            </a:blip>
            <a:stretch>
              <a:fillRect/>
            </a:stretch>
          </p:blipFill>
          <p:spPr>
            <a:xfrm>
              <a:off x="127000" y="88900"/>
              <a:ext cx="5611195" cy="1036214"/>
            </a:xfrm>
            <a:prstGeom prst="rect">
              <a:avLst/>
            </a:prstGeom>
            <a:ln>
              <a:noFill/>
            </a:ln>
            <a:effectLst/>
          </p:spPr>
        </p:pic>
        <p:pic>
          <p:nvPicPr>
            <p:cNvPr id="2818" name="Image" descr="Image"/>
            <p:cNvPicPr>
              <a:picLocks noChangeAspect="0"/>
            </p:cNvPicPr>
            <p:nvPr/>
          </p:nvPicPr>
          <p:blipFill>
            <a:blip r:embed="rId7">
              <a:extLst/>
            </a:blip>
            <a:stretch>
              <a:fillRect/>
            </a:stretch>
          </p:blipFill>
          <p:spPr>
            <a:xfrm>
              <a:off x="0" y="0"/>
              <a:ext cx="5865195" cy="1366414"/>
            </a:xfrm>
            <a:prstGeom prst="rect">
              <a:avLst/>
            </a:prstGeom>
            <a:effectLst/>
          </p:spPr>
        </p:pic>
      </p:grpSp>
      <p:grpSp>
        <p:nvGrpSpPr>
          <p:cNvPr id="2823" name="Image"/>
          <p:cNvGrpSpPr/>
          <p:nvPr/>
        </p:nvGrpSpPr>
        <p:grpSpPr>
          <a:xfrm>
            <a:off x="13053184" y="7459460"/>
            <a:ext cx="8137306" cy="1911315"/>
            <a:chOff x="0" y="0"/>
            <a:chExt cx="8137304" cy="1911314"/>
          </a:xfrm>
        </p:grpSpPr>
        <p:pic>
          <p:nvPicPr>
            <p:cNvPr id="2822" name="Image" descr="Image"/>
            <p:cNvPicPr>
              <a:picLocks noChangeAspect="1"/>
            </p:cNvPicPr>
            <p:nvPr/>
          </p:nvPicPr>
          <p:blipFill>
            <a:blip r:embed="rId8">
              <a:extLst/>
            </a:blip>
            <a:stretch>
              <a:fillRect/>
            </a:stretch>
          </p:blipFill>
          <p:spPr>
            <a:xfrm>
              <a:off x="127000" y="88900"/>
              <a:ext cx="7883305" cy="1581115"/>
            </a:xfrm>
            <a:prstGeom prst="rect">
              <a:avLst/>
            </a:prstGeom>
            <a:ln>
              <a:noFill/>
            </a:ln>
            <a:effectLst/>
          </p:spPr>
        </p:pic>
        <p:pic>
          <p:nvPicPr>
            <p:cNvPr id="2821" name="Image" descr="Image"/>
            <p:cNvPicPr>
              <a:picLocks noChangeAspect="0"/>
            </p:cNvPicPr>
            <p:nvPr/>
          </p:nvPicPr>
          <p:blipFill>
            <a:blip r:embed="rId9">
              <a:extLst/>
            </a:blip>
            <a:stretch>
              <a:fillRect/>
            </a:stretch>
          </p:blipFill>
          <p:spPr>
            <a:xfrm>
              <a:off x="0" y="0"/>
              <a:ext cx="8137305" cy="1911315"/>
            </a:xfrm>
            <a:prstGeom prst="rect">
              <a:avLst/>
            </a:prstGeom>
            <a:effectLst/>
          </p:spPr>
        </p:pic>
      </p:grpSp>
      <p:sp>
        <p:nvSpPr>
          <p:cNvPr id="2824" name="Double Arrow"/>
          <p:cNvSpPr/>
          <p:nvPr/>
        </p:nvSpPr>
        <p:spPr>
          <a:xfrm>
            <a:off x="10572637" y="4108847"/>
            <a:ext cx="1397001" cy="538481"/>
          </a:xfrm>
          <a:prstGeom prst="leftRightArrow">
            <a:avLst>
              <a:gd name="adj1" fmla="val 27301"/>
              <a:gd name="adj2" fmla="val 62516"/>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25" name="Double Arrow"/>
          <p:cNvSpPr/>
          <p:nvPr/>
        </p:nvSpPr>
        <p:spPr>
          <a:xfrm>
            <a:off x="10572637" y="8145877"/>
            <a:ext cx="1397001" cy="538481"/>
          </a:xfrm>
          <a:prstGeom prst="leftRightArrow">
            <a:avLst>
              <a:gd name="adj1" fmla="val 27301"/>
              <a:gd name="adj2" fmla="val 62516"/>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26" name="The Fourier transform of the convolution is the product of Fourier transforms"/>
          <p:cNvSpPr txBox="1"/>
          <p:nvPr/>
        </p:nvSpPr>
        <p:spPr>
          <a:xfrm>
            <a:off x="1764334" y="2518722"/>
            <a:ext cx="2085533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The Fourier transform of the convolution is the product of Fourier transforms</a:t>
            </a:r>
          </a:p>
        </p:txBody>
      </p:sp>
      <p:sp>
        <p:nvSpPr>
          <p:cNvPr id="2827" name="The Fourier transform of the product is the convolution of Fourier transforms"/>
          <p:cNvSpPr txBox="1"/>
          <p:nvPr/>
        </p:nvSpPr>
        <p:spPr>
          <a:xfrm>
            <a:off x="1764334" y="6794052"/>
            <a:ext cx="2085533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The Fourier transform of the product is the convolution of Fourier transforms</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9" name="Title 1"/>
          <p:cNvSpPr txBox="1"/>
          <p:nvPr>
            <p:ph type="title"/>
          </p:nvPr>
        </p:nvSpPr>
        <p:spPr>
          <a:xfrm>
            <a:off x="2637685" y="0"/>
            <a:ext cx="20270680" cy="1677784"/>
          </a:xfrm>
          <a:prstGeom prst="rect">
            <a:avLst/>
          </a:prstGeom>
        </p:spPr>
        <p:txBody>
          <a:bodyPr/>
          <a:lstStyle/>
          <a:p>
            <a:pPr/>
            <a:r>
              <a:t>Visualizing the image Fourier transform</a:t>
            </a:r>
          </a:p>
        </p:txBody>
      </p:sp>
      <p:sp>
        <p:nvSpPr>
          <p:cNvPr id="2830"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31" name="Picture 5" descr="Picture 5"/>
          <p:cNvPicPr>
            <a:picLocks noChangeAspect="1"/>
          </p:cNvPicPr>
          <p:nvPr/>
        </p:nvPicPr>
        <p:blipFill>
          <a:blip r:embed="rId2">
            <a:extLst/>
          </a:blip>
          <a:stretch>
            <a:fillRect/>
          </a:stretch>
        </p:blipFill>
        <p:spPr>
          <a:xfrm>
            <a:off x="6629972" y="8249236"/>
            <a:ext cx="11353801" cy="1066801"/>
          </a:xfrm>
          <a:prstGeom prst="rect">
            <a:avLst/>
          </a:prstGeom>
          <a:ln w="12700">
            <a:miter lim="400000"/>
          </a:ln>
        </p:spPr>
      </p:pic>
      <p:pic>
        <p:nvPicPr>
          <p:cNvPr id="2832" name="Picture 6" descr="Picture 6"/>
          <p:cNvPicPr>
            <a:picLocks noChangeAspect="1"/>
          </p:cNvPicPr>
          <p:nvPr/>
        </p:nvPicPr>
        <p:blipFill>
          <a:blip r:embed="rId3">
            <a:extLst/>
          </a:blip>
          <a:stretch>
            <a:fillRect/>
          </a:stretch>
        </p:blipFill>
        <p:spPr>
          <a:xfrm>
            <a:off x="6490498" y="10805763"/>
            <a:ext cx="8839201" cy="1320801"/>
          </a:xfrm>
          <a:prstGeom prst="rect">
            <a:avLst/>
          </a:prstGeom>
          <a:ln w="12700">
            <a:miter lim="400000"/>
          </a:ln>
        </p:spPr>
      </p:pic>
      <p:sp>
        <p:nvSpPr>
          <p:cNvPr id="2833" name="Rectangle 7"/>
          <p:cNvSpPr txBox="1"/>
          <p:nvPr/>
        </p:nvSpPr>
        <p:spPr>
          <a:xfrm>
            <a:off x="4341838" y="7140895"/>
            <a:ext cx="13716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Using the real and imaginary components:</a:t>
            </a:r>
          </a:p>
        </p:txBody>
      </p:sp>
      <p:sp>
        <p:nvSpPr>
          <p:cNvPr id="2834" name="Rectangle 8"/>
          <p:cNvSpPr txBox="1"/>
          <p:nvPr/>
        </p:nvSpPr>
        <p:spPr>
          <a:xfrm>
            <a:off x="4494705" y="9754012"/>
            <a:ext cx="9144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Or using a polar decomposition:</a:t>
            </a:r>
          </a:p>
        </p:txBody>
      </p:sp>
      <p:sp>
        <p:nvSpPr>
          <p:cNvPr id="2835" name="Rectangle 9"/>
          <p:cNvSpPr txBox="1"/>
          <p:nvPr/>
        </p:nvSpPr>
        <p:spPr>
          <a:xfrm>
            <a:off x="4508987" y="5400585"/>
            <a:ext cx="8995429"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The values of </a:t>
            </a:r>
            <a:r>
              <a:rPr i="1"/>
              <a:t>F </a:t>
            </a:r>
            <a:r>
              <a:t>[</a:t>
            </a:r>
            <a:r>
              <a:rPr i="1"/>
              <a:t>u</a:t>
            </a:r>
            <a:r>
              <a:t>,</a:t>
            </a:r>
            <a:r>
              <a:rPr i="1"/>
              <a:t>v</a:t>
            </a:r>
            <a:r>
              <a:t>] are complex.</a:t>
            </a:r>
          </a:p>
        </p:txBody>
      </p:sp>
      <p:grpSp>
        <p:nvGrpSpPr>
          <p:cNvPr id="2838" name="Group 17"/>
          <p:cNvGrpSpPr/>
          <p:nvPr/>
        </p:nvGrpSpPr>
        <p:grpSpPr>
          <a:xfrm>
            <a:off x="6902246" y="11779047"/>
            <a:ext cx="2615381" cy="1988655"/>
            <a:chOff x="0" y="0"/>
            <a:chExt cx="2615380" cy="1988654"/>
          </a:xfrm>
        </p:grpSpPr>
        <p:sp>
          <p:nvSpPr>
            <p:cNvPr id="2836" name="TextBox 2"/>
            <p:cNvSpPr/>
            <p:nvPr/>
          </p:nvSpPr>
          <p:spPr>
            <a:xfrm>
              <a:off x="0" y="718654"/>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Amplitude</a:t>
              </a:r>
            </a:p>
          </p:txBody>
        </p:sp>
        <p:sp>
          <p:nvSpPr>
            <p:cNvPr id="2837" name="Straight Arrow Connector 11"/>
            <p:cNvSpPr/>
            <p:nvPr/>
          </p:nvSpPr>
          <p:spPr>
            <a:xfrm flipV="1">
              <a:off x="1868127" y="-1"/>
              <a:ext cx="747254" cy="884902"/>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2841" name="Group 18"/>
          <p:cNvGrpSpPr/>
          <p:nvPr/>
        </p:nvGrpSpPr>
        <p:grpSpPr>
          <a:xfrm>
            <a:off x="13470194" y="11739716"/>
            <a:ext cx="1574803" cy="1998489"/>
            <a:chOff x="0" y="0"/>
            <a:chExt cx="1574802" cy="1998487"/>
          </a:xfrm>
        </p:grpSpPr>
        <p:sp>
          <p:nvSpPr>
            <p:cNvPr id="2839" name="TextBox 12"/>
            <p:cNvSpPr/>
            <p:nvPr/>
          </p:nvSpPr>
          <p:spPr>
            <a:xfrm>
              <a:off x="304802" y="728487"/>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Phase</a:t>
              </a:r>
            </a:p>
          </p:txBody>
        </p:sp>
        <p:sp>
          <p:nvSpPr>
            <p:cNvPr id="2840" name="Straight Arrow Connector 13"/>
            <p:cNvSpPr/>
            <p:nvPr/>
          </p:nvSpPr>
          <p:spPr>
            <a:xfrm flipH="1" flipV="1">
              <a:off x="-1" y="0"/>
              <a:ext cx="1091384" cy="914398"/>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
        <p:nvSpPr>
          <p:cNvPr id="2842" name="Rectangle"/>
          <p:cNvSpPr/>
          <p:nvPr/>
        </p:nvSpPr>
        <p:spPr>
          <a:xfrm>
            <a:off x="9768561" y="2191438"/>
            <a:ext cx="2321231" cy="2602692"/>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43" name="Rectangle"/>
          <p:cNvSpPr/>
          <p:nvPr/>
        </p:nvSpPr>
        <p:spPr>
          <a:xfrm>
            <a:off x="12148768" y="2189483"/>
            <a:ext cx="8264831" cy="2606601"/>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44" name="Rectangle"/>
          <p:cNvSpPr/>
          <p:nvPr/>
        </p:nvSpPr>
        <p:spPr>
          <a:xfrm>
            <a:off x="4628715" y="2202225"/>
            <a:ext cx="2090194" cy="2581118"/>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45" name="Equation"/>
          <p:cNvSpPr txBox="1"/>
          <p:nvPr/>
        </p:nvSpPr>
        <p:spPr>
          <a:xfrm>
            <a:off x="4659124" y="2340360"/>
            <a:ext cx="15543344" cy="2154733"/>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8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8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28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28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284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33" grpId="2"/>
      <p:bldP build="whole" bldLvl="1" animBg="1" rev="0" advAuto="0" spid="2832" grpId="5"/>
      <p:bldP build="whole" bldLvl="1" animBg="1" rev="0" advAuto="0" spid="2838" grpId="6"/>
      <p:bldP build="whole" bldLvl="1" animBg="1" rev="0" advAuto="0" spid="2835" grpId="1"/>
      <p:bldP build="whole" bldLvl="1" animBg="1" rev="0" advAuto="0" spid="2841" grpId="7"/>
      <p:bldP build="whole" bldLvl="1" animBg="1" rev="0" advAuto="0" spid="2834" grpId="4"/>
      <p:bldP build="whole" bldLvl="1" animBg="1" rev="0" advAuto="0" spid="2831" grpId="3"/>
    </p:bldLst>
  </p:timing>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47"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848" name="Picture 4" descr="Picture 4"/>
          <p:cNvPicPr>
            <a:picLocks noChangeAspect="1"/>
          </p:cNvPicPr>
          <p:nvPr/>
        </p:nvPicPr>
        <p:blipFill>
          <a:blip r:embed="rId2">
            <a:extLst/>
          </a:blip>
          <a:stretch>
            <a:fillRect/>
          </a:stretch>
        </p:blipFill>
        <p:spPr>
          <a:xfrm>
            <a:off x="2637685" y="1869503"/>
            <a:ext cx="5232327" cy="5649521"/>
          </a:xfrm>
          <a:prstGeom prst="rect">
            <a:avLst/>
          </a:prstGeom>
          <a:ln w="12700">
            <a:miter lim="400000"/>
          </a:ln>
        </p:spPr>
      </p:pic>
      <p:pic>
        <p:nvPicPr>
          <p:cNvPr id="2849" name="Picture 5" descr="Picture 5"/>
          <p:cNvPicPr>
            <a:picLocks noChangeAspect="1"/>
          </p:cNvPicPr>
          <p:nvPr/>
        </p:nvPicPr>
        <p:blipFill>
          <a:blip r:embed="rId3">
            <a:extLst/>
          </a:blip>
          <a:stretch>
            <a:fillRect/>
          </a:stretch>
        </p:blipFill>
        <p:spPr>
          <a:xfrm>
            <a:off x="11375071" y="1912961"/>
            <a:ext cx="10742781" cy="5562605"/>
          </a:xfrm>
          <a:prstGeom prst="rect">
            <a:avLst/>
          </a:prstGeom>
          <a:ln w="12700">
            <a:miter lim="400000"/>
          </a:ln>
        </p:spPr>
      </p:pic>
      <p:grpSp>
        <p:nvGrpSpPr>
          <p:cNvPr id="2852" name="Group 11"/>
          <p:cNvGrpSpPr/>
          <p:nvPr/>
        </p:nvGrpSpPr>
        <p:grpSpPr>
          <a:xfrm>
            <a:off x="11371371" y="2345429"/>
            <a:ext cx="5036885" cy="5122321"/>
            <a:chOff x="0" y="0"/>
            <a:chExt cx="5036884" cy="5122320"/>
          </a:xfrm>
        </p:grpSpPr>
        <p:sp>
          <p:nvSpPr>
            <p:cNvPr id="2850" name="Straight Arrow Connector 9"/>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851" name="Straight Arrow Connector 10"/>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2855" name="Group 12"/>
          <p:cNvGrpSpPr/>
          <p:nvPr/>
        </p:nvGrpSpPr>
        <p:grpSpPr>
          <a:xfrm>
            <a:off x="17034882" y="2371095"/>
            <a:ext cx="5036885" cy="5122321"/>
            <a:chOff x="0" y="0"/>
            <a:chExt cx="5036884" cy="5122320"/>
          </a:xfrm>
        </p:grpSpPr>
        <p:sp>
          <p:nvSpPr>
            <p:cNvPr id="2853" name="Straight Arrow Connector 13"/>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854" name="Straight Arrow Connector 14"/>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2858" name="Group 21"/>
          <p:cNvGrpSpPr/>
          <p:nvPr/>
        </p:nvGrpSpPr>
        <p:grpSpPr>
          <a:xfrm>
            <a:off x="2789843" y="2323137"/>
            <a:ext cx="5036885" cy="5122321"/>
            <a:chOff x="0" y="0"/>
            <a:chExt cx="5036884" cy="5122320"/>
          </a:xfrm>
        </p:grpSpPr>
        <p:sp>
          <p:nvSpPr>
            <p:cNvPr id="2856" name="Straight Arrow Connector 22"/>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857" name="Straight Arrow Connector 23"/>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
        <p:nvSpPr>
          <p:cNvPr id="2859" name="TextBox 2"/>
          <p:cNvSpPr txBox="1"/>
          <p:nvPr/>
        </p:nvSpPr>
        <p:spPr>
          <a:xfrm>
            <a:off x="7191691" y="4650769"/>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n</a:t>
            </a:r>
          </a:p>
        </p:txBody>
      </p:sp>
      <p:sp>
        <p:nvSpPr>
          <p:cNvPr id="2860" name="TextBox 24"/>
          <p:cNvSpPr txBox="1"/>
          <p:nvPr/>
        </p:nvSpPr>
        <p:spPr>
          <a:xfrm>
            <a:off x="5317835" y="2220322"/>
            <a:ext cx="669747"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m</a:t>
            </a:r>
          </a:p>
        </p:txBody>
      </p:sp>
      <p:sp>
        <p:nvSpPr>
          <p:cNvPr id="2861" name="TextBox 25"/>
          <p:cNvSpPr txBox="1"/>
          <p:nvPr/>
        </p:nvSpPr>
        <p:spPr>
          <a:xfrm>
            <a:off x="15668026" y="4640927"/>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2862" name="TextBox 26"/>
          <p:cNvSpPr txBox="1"/>
          <p:nvPr/>
        </p:nvSpPr>
        <p:spPr>
          <a:xfrm>
            <a:off x="13794170" y="2210479"/>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sp>
        <p:nvSpPr>
          <p:cNvPr id="2863" name="TextBox 27"/>
          <p:cNvSpPr txBox="1"/>
          <p:nvPr/>
        </p:nvSpPr>
        <p:spPr>
          <a:xfrm>
            <a:off x="21411519" y="4643579"/>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2864" name="TextBox 28"/>
          <p:cNvSpPr txBox="1"/>
          <p:nvPr/>
        </p:nvSpPr>
        <p:spPr>
          <a:xfrm>
            <a:off x="19537663" y="2213131"/>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grpSp>
        <p:nvGrpSpPr>
          <p:cNvPr id="2877" name="Group"/>
          <p:cNvGrpSpPr/>
          <p:nvPr/>
        </p:nvGrpSpPr>
        <p:grpSpPr>
          <a:xfrm>
            <a:off x="11433439" y="7697385"/>
            <a:ext cx="10666238" cy="5614756"/>
            <a:chOff x="0" y="0"/>
            <a:chExt cx="10666237" cy="5614754"/>
          </a:xfrm>
        </p:grpSpPr>
        <p:pic>
          <p:nvPicPr>
            <p:cNvPr id="2865" name="Picture 7" descr="Picture 7"/>
            <p:cNvPicPr>
              <a:picLocks noChangeAspect="1"/>
            </p:cNvPicPr>
            <p:nvPr/>
          </p:nvPicPr>
          <p:blipFill>
            <a:blip r:embed="rId4">
              <a:extLst/>
            </a:blip>
            <a:stretch>
              <a:fillRect/>
            </a:stretch>
          </p:blipFill>
          <p:spPr>
            <a:xfrm>
              <a:off x="0" y="0"/>
              <a:ext cx="5075876" cy="5614755"/>
            </a:xfrm>
            <a:prstGeom prst="rect">
              <a:avLst/>
            </a:prstGeom>
            <a:ln w="12700" cap="flat">
              <a:noFill/>
              <a:miter lim="400000"/>
            </a:ln>
            <a:effectLst/>
          </p:spPr>
        </p:pic>
        <p:pic>
          <p:nvPicPr>
            <p:cNvPr id="2866" name="Picture 8" descr="Picture 8"/>
            <p:cNvPicPr>
              <a:picLocks noChangeAspect="1"/>
            </p:cNvPicPr>
            <p:nvPr/>
          </p:nvPicPr>
          <p:blipFill>
            <a:blip r:embed="rId5">
              <a:extLst/>
            </a:blip>
            <a:stretch>
              <a:fillRect/>
            </a:stretch>
          </p:blipFill>
          <p:spPr>
            <a:xfrm>
              <a:off x="5571638" y="6853"/>
              <a:ext cx="5075880" cy="5579989"/>
            </a:xfrm>
            <a:prstGeom prst="rect">
              <a:avLst/>
            </a:prstGeom>
            <a:ln w="12700" cap="flat">
              <a:noFill/>
              <a:miter lim="400000"/>
            </a:ln>
            <a:effectLst/>
          </p:spPr>
        </p:pic>
        <p:grpSp>
          <p:nvGrpSpPr>
            <p:cNvPr id="2869" name="Group 15"/>
            <p:cNvGrpSpPr/>
            <p:nvPr/>
          </p:nvGrpSpPr>
          <p:grpSpPr>
            <a:xfrm>
              <a:off x="19452" y="451806"/>
              <a:ext cx="5036885" cy="5122321"/>
              <a:chOff x="0" y="0"/>
              <a:chExt cx="5036884" cy="5122320"/>
            </a:xfrm>
          </p:grpSpPr>
          <p:sp>
            <p:nvSpPr>
              <p:cNvPr id="2867" name="Straight Arrow Connector 16"/>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868" name="Straight Arrow Connector 17"/>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2872" name="Group 18"/>
            <p:cNvGrpSpPr/>
            <p:nvPr/>
          </p:nvGrpSpPr>
          <p:grpSpPr>
            <a:xfrm>
              <a:off x="5629353" y="479717"/>
              <a:ext cx="5036885" cy="5122321"/>
              <a:chOff x="0" y="0"/>
              <a:chExt cx="5036884" cy="5122320"/>
            </a:xfrm>
          </p:grpSpPr>
          <p:sp>
            <p:nvSpPr>
              <p:cNvPr id="2870" name="Straight Arrow Connector 19"/>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871" name="Straight Arrow Connector 20"/>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
          <p:nvSpPr>
            <p:cNvPr id="2873" name="TextBox 29"/>
            <p:cNvSpPr txBox="1"/>
            <p:nvPr/>
          </p:nvSpPr>
          <p:spPr>
            <a:xfrm>
              <a:off x="4348555" y="2798352"/>
              <a:ext cx="500381"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2874" name="TextBox 30"/>
            <p:cNvSpPr txBox="1"/>
            <p:nvPr/>
          </p:nvSpPr>
          <p:spPr>
            <a:xfrm>
              <a:off x="2442893" y="336098"/>
              <a:ext cx="500381"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sp>
          <p:nvSpPr>
            <p:cNvPr id="2875" name="TextBox 31"/>
            <p:cNvSpPr txBox="1"/>
            <p:nvPr/>
          </p:nvSpPr>
          <p:spPr>
            <a:xfrm>
              <a:off x="9962178" y="2830160"/>
              <a:ext cx="500381"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2876" name="TextBox 32"/>
            <p:cNvSpPr txBox="1"/>
            <p:nvPr/>
          </p:nvSpPr>
          <p:spPr>
            <a:xfrm>
              <a:off x="8326861" y="670054"/>
              <a:ext cx="500381"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grpSp>
      <p:sp>
        <p:nvSpPr>
          <p:cNvPr id="2878" name="Title 1"/>
          <p:cNvSpPr txBox="1"/>
          <p:nvPr>
            <p:ph type="title"/>
          </p:nvPr>
        </p:nvSpPr>
        <p:spPr>
          <a:xfrm>
            <a:off x="2637685" y="0"/>
            <a:ext cx="20270680" cy="1691142"/>
          </a:xfrm>
          <a:prstGeom prst="rect">
            <a:avLst/>
          </a:prstGeom>
        </p:spPr>
        <p:txBody>
          <a:bodyPr/>
          <a:lstStyle/>
          <a:p>
            <a:pPr/>
            <a:r>
              <a:t>Visualizing the image Fourier transform</a:t>
            </a:r>
          </a:p>
        </p:txBody>
      </p:sp>
      <p:sp>
        <p:nvSpPr>
          <p:cNvPr id="2879" name="Rectangle"/>
          <p:cNvSpPr/>
          <p:nvPr/>
        </p:nvSpPr>
        <p:spPr>
          <a:xfrm>
            <a:off x="959153" y="2148760"/>
            <a:ext cx="1340399" cy="667165"/>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80" name="Equation"/>
          <p:cNvSpPr txBox="1"/>
          <p:nvPr/>
        </p:nvSpPr>
        <p:spPr>
          <a:xfrm>
            <a:off x="995478" y="2291055"/>
            <a:ext cx="1191549" cy="38257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000000"/>
                      </a:solidFill>
                      <a:latin typeface="Cambria Math" panose="02040503050406030204" pitchFamily="18" charset="0"/>
                    </a:rPr>
                    <m:t>f</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n</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m</m:t>
                  </m:r>
                  <m:r>
                    <a:rPr xmlns:a="http://schemas.openxmlformats.org/drawingml/2006/main" sz="3400" i="1">
                      <a:solidFill>
                        <a:srgbClr val="000000"/>
                      </a:solidFill>
                      <a:latin typeface="Cambria Math" panose="02040503050406030204" pitchFamily="18" charset="0"/>
                    </a:rPr>
                    <m:t>]</m:t>
                  </m:r>
                </m:oMath>
              </m:oMathPara>
            </a14:m>
            <a:endParaRPr sz="3400"/>
          </a:p>
        </p:txBody>
      </p:sp>
      <p:sp>
        <p:nvSpPr>
          <p:cNvPr id="2881" name="Rectangle"/>
          <p:cNvSpPr/>
          <p:nvPr/>
        </p:nvSpPr>
        <p:spPr>
          <a:xfrm>
            <a:off x="9791757" y="2178040"/>
            <a:ext cx="1206987" cy="608605"/>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882" name="Equation"/>
          <p:cNvSpPr txBox="1"/>
          <p:nvPr/>
        </p:nvSpPr>
        <p:spPr>
          <a:xfrm>
            <a:off x="9794447" y="2305520"/>
            <a:ext cx="1100007" cy="35364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000000"/>
                      </a:solidFill>
                      <a:latin typeface="Cambria Math" panose="02040503050406030204" pitchFamily="18" charset="0"/>
                    </a:rPr>
                    <m:t>F</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u</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v</m:t>
                  </m:r>
                  <m:r>
                    <a:rPr xmlns:a="http://schemas.openxmlformats.org/drawingml/2006/main" sz="3400" i="1">
                      <a:solidFill>
                        <a:srgbClr val="000000"/>
                      </a:solidFill>
                      <a:latin typeface="Cambria Math" panose="02040503050406030204" pitchFamily="18" charset="0"/>
                    </a:rPr>
                    <m:t>]</m:t>
                  </m:r>
                </m:oMath>
              </m:oMathPara>
            </a14:m>
            <a:endParaRPr sz="3400"/>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84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8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849" grpId="1"/>
      <p:bldP build="whole" bldLvl="1" animBg="1" rev="0" advAuto="0" spid="2877" grpId="2"/>
    </p:bldLst>
  </p:timing>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84" name="Image" descr="Image"/>
          <p:cNvPicPr>
            <a:picLocks noChangeAspect="1"/>
          </p:cNvPicPr>
          <p:nvPr/>
        </p:nvPicPr>
        <p:blipFill>
          <a:blip r:embed="rId2">
            <a:extLst/>
          </a:blip>
          <a:stretch>
            <a:fillRect/>
          </a:stretch>
        </p:blipFill>
        <p:spPr>
          <a:xfrm flipH="1">
            <a:off x="13469633" y="3098916"/>
            <a:ext cx="7569713" cy="7569713"/>
          </a:xfrm>
          <a:prstGeom prst="rect">
            <a:avLst/>
          </a:prstGeom>
          <a:ln w="12700">
            <a:miter lim="400000"/>
          </a:ln>
        </p:spPr>
      </p:pic>
      <p:pic>
        <p:nvPicPr>
          <p:cNvPr id="2885" name="Image" descr="Image"/>
          <p:cNvPicPr>
            <a:picLocks noChangeAspect="1"/>
          </p:cNvPicPr>
          <p:nvPr/>
        </p:nvPicPr>
        <p:blipFill>
          <a:blip r:embed="rId3">
            <a:extLst/>
          </a:blip>
          <a:stretch>
            <a:fillRect/>
          </a:stretch>
        </p:blipFill>
        <p:spPr>
          <a:xfrm flipH="1">
            <a:off x="3223323" y="3073144"/>
            <a:ext cx="7569713" cy="7569712"/>
          </a:xfrm>
          <a:prstGeom prst="rect">
            <a:avLst/>
          </a:prstGeom>
          <a:ln w="12700">
            <a:miter lim="400000"/>
          </a:ln>
        </p:spPr>
      </p:pic>
      <p:sp>
        <p:nvSpPr>
          <p:cNvPr id="2886" name="Title 1"/>
          <p:cNvSpPr txBox="1"/>
          <p:nvPr>
            <p:ph type="title"/>
          </p:nvPr>
        </p:nvSpPr>
        <p:spPr>
          <a:xfrm>
            <a:off x="4220640" y="37239"/>
            <a:ext cx="16459201" cy="1574540"/>
          </a:xfrm>
          <a:prstGeom prst="rect">
            <a:avLst/>
          </a:prstGeom>
        </p:spPr>
        <p:txBody>
          <a:bodyPr/>
          <a:lstStyle/>
          <a:p>
            <a:pPr/>
            <a:r>
              <a:t>Simple Fourier transforms</a:t>
            </a:r>
          </a:p>
        </p:txBody>
      </p:sp>
      <p:sp>
        <p:nvSpPr>
          <p:cNvPr id="2887"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888" name="TextBox 7"/>
          <p:cNvSpPr txBox="1"/>
          <p:nvPr/>
        </p:nvSpPr>
        <p:spPr>
          <a:xfrm>
            <a:off x="15499529" y="1668294"/>
            <a:ext cx="433240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DFT (amplitude)</a:t>
            </a:r>
          </a:p>
        </p:txBody>
      </p:sp>
      <p:sp>
        <p:nvSpPr>
          <p:cNvPr id="2889" name="Rectangle 9"/>
          <p:cNvSpPr txBox="1"/>
          <p:nvPr/>
        </p:nvSpPr>
        <p:spPr>
          <a:xfrm>
            <a:off x="5952893" y="10744804"/>
            <a:ext cx="2479721" cy="6719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500">
                <a:latin typeface="Times New Roman"/>
                <a:ea typeface="Times New Roman"/>
                <a:cs typeface="Times New Roman"/>
                <a:sym typeface="Times New Roman"/>
              </a:defRPr>
            </a:lvl1pPr>
          </a:lstStyle>
          <a:p>
            <a:pPr/>
            <a:r>
              <a:t>64x64 pixels</a:t>
            </a:r>
          </a:p>
        </p:txBody>
      </p:sp>
      <p:sp>
        <p:nvSpPr>
          <p:cNvPr id="2890" name="Straight Arrow Connector 11"/>
          <p:cNvSpPr/>
          <p:nvPr/>
        </p:nvSpPr>
        <p:spPr>
          <a:xfrm flipH="1" flipV="1">
            <a:off x="17270159" y="2895967"/>
            <a:ext cx="3177" cy="7975601"/>
          </a:xfrm>
          <a:prstGeom prst="line">
            <a:avLst/>
          </a:prstGeom>
          <a:ln w="50800">
            <a:solidFill>
              <a:srgbClr val="FF0000"/>
            </a:solidFill>
            <a:tailEnd type="triangle"/>
          </a:ln>
        </p:spPr>
        <p:txBody>
          <a:bodyPr tIns="91439" bIns="91439"/>
          <a:lstStyle/>
          <a:p>
            <a:pPr algn="l" defTabSz="1828800">
              <a:defRPr b="0" sz="4800">
                <a:latin typeface="+mj-lt"/>
                <a:ea typeface="+mj-ea"/>
                <a:cs typeface="+mj-cs"/>
                <a:sym typeface="Calibri"/>
              </a:defRPr>
            </a:pPr>
          </a:p>
        </p:txBody>
      </p:sp>
      <p:sp>
        <p:nvSpPr>
          <p:cNvPr id="2891" name="Straight Arrow Connector 13"/>
          <p:cNvSpPr/>
          <p:nvPr/>
        </p:nvSpPr>
        <p:spPr>
          <a:xfrm>
            <a:off x="13198061" y="6885354"/>
            <a:ext cx="8437085" cy="1"/>
          </a:xfrm>
          <a:prstGeom prst="line">
            <a:avLst/>
          </a:prstGeom>
          <a:ln w="50800">
            <a:solidFill>
              <a:srgbClr val="FF0000"/>
            </a:solidFill>
            <a:tailEnd type="triangle"/>
          </a:ln>
        </p:spPr>
        <p:txBody>
          <a:bodyPr tIns="91439" bIns="91439"/>
          <a:lstStyle/>
          <a:p>
            <a:pPr algn="l" defTabSz="1828800">
              <a:defRPr b="0" sz="4800">
                <a:latin typeface="+mj-lt"/>
                <a:ea typeface="+mj-ea"/>
                <a:cs typeface="+mj-cs"/>
                <a:sym typeface="Calibri"/>
              </a:defRPr>
            </a:pPr>
          </a:p>
        </p:txBody>
      </p:sp>
      <p:sp>
        <p:nvSpPr>
          <p:cNvPr id="2892" name="TextBox 8"/>
          <p:cNvSpPr txBox="1"/>
          <p:nvPr/>
        </p:nvSpPr>
        <p:spPr>
          <a:xfrm>
            <a:off x="6157224" y="1692169"/>
            <a:ext cx="171868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defTabSz="1828800">
              <a:defRPr b="0" sz="4800">
                <a:latin typeface="Times New Roman"/>
                <a:ea typeface="Times New Roman"/>
                <a:cs typeface="Times New Roman"/>
                <a:sym typeface="Times New Roman"/>
              </a:defRPr>
            </a:lvl1pPr>
          </a:lstStyle>
          <a:p>
            <a:pPr/>
            <a:r>
              <a:t>Image</a:t>
            </a:r>
          </a:p>
        </p:txBody>
      </p:sp>
      <p:sp>
        <p:nvSpPr>
          <p:cNvPr id="2893" name="Straight Arrow Connector 14"/>
          <p:cNvSpPr/>
          <p:nvPr/>
        </p:nvSpPr>
        <p:spPr>
          <a:xfrm flipV="1">
            <a:off x="7012465" y="2628044"/>
            <a:ext cx="1" cy="8188613"/>
          </a:xfrm>
          <a:prstGeom prst="line">
            <a:avLst/>
          </a:prstGeom>
          <a:ln w="50800">
            <a:solidFill>
              <a:srgbClr val="FF0000"/>
            </a:solidFill>
            <a:tailEnd type="triangle"/>
          </a:ln>
        </p:spPr>
        <p:txBody>
          <a:bodyPr tIns="91439" bIns="91439"/>
          <a:lstStyle/>
          <a:p>
            <a:pPr algn="l" defTabSz="1828800">
              <a:defRPr b="0" sz="4800">
                <a:latin typeface="+mj-lt"/>
                <a:ea typeface="+mj-ea"/>
                <a:cs typeface="+mj-cs"/>
                <a:sym typeface="Calibri"/>
              </a:defRPr>
            </a:pPr>
          </a:p>
        </p:txBody>
      </p:sp>
      <p:sp>
        <p:nvSpPr>
          <p:cNvPr id="2894" name="Straight Arrow Connector 15"/>
          <p:cNvSpPr/>
          <p:nvPr/>
        </p:nvSpPr>
        <p:spPr>
          <a:xfrm>
            <a:off x="3000691" y="6830445"/>
            <a:ext cx="8206325" cy="1"/>
          </a:xfrm>
          <a:prstGeom prst="line">
            <a:avLst/>
          </a:prstGeom>
          <a:ln w="50800">
            <a:solidFill>
              <a:srgbClr val="FF0000"/>
            </a:solidFill>
            <a:tailEnd type="triangle"/>
          </a:ln>
        </p:spPr>
        <p:txBody>
          <a:bodyPr tIns="91439" bIns="91439"/>
          <a:lstStyle/>
          <a:p>
            <a:pPr algn="l" defTabSz="1828800">
              <a:defRPr b="0" sz="4800">
                <a:latin typeface="+mj-lt"/>
                <a:ea typeface="+mj-ea"/>
                <a:cs typeface="+mj-cs"/>
                <a:sym typeface="Calibri"/>
              </a:defRPr>
            </a:pPr>
          </a:p>
        </p:txBody>
      </p:sp>
      <p:pic>
        <p:nvPicPr>
          <p:cNvPr id="2895" name="Image" descr="Image"/>
          <p:cNvPicPr>
            <a:picLocks noChangeAspect="1"/>
          </p:cNvPicPr>
          <p:nvPr/>
        </p:nvPicPr>
        <p:blipFill>
          <a:blip r:embed="rId4">
            <a:extLst/>
          </a:blip>
          <a:stretch>
            <a:fillRect/>
          </a:stretch>
        </p:blipFill>
        <p:spPr>
          <a:xfrm>
            <a:off x="3578469" y="11680424"/>
            <a:ext cx="5941064" cy="1300707"/>
          </a:xfrm>
          <a:prstGeom prst="rect">
            <a:avLst/>
          </a:prstGeom>
          <a:ln w="12700">
            <a:miter lim="400000"/>
          </a:ln>
        </p:spPr>
      </p:pic>
      <p:pic>
        <p:nvPicPr>
          <p:cNvPr id="2896" name="Image" descr="Image"/>
          <p:cNvPicPr>
            <a:picLocks noChangeAspect="1"/>
          </p:cNvPicPr>
          <p:nvPr/>
        </p:nvPicPr>
        <p:blipFill>
          <a:blip r:embed="rId5">
            <a:extLst/>
          </a:blip>
          <a:stretch>
            <a:fillRect/>
          </a:stretch>
        </p:blipFill>
        <p:spPr>
          <a:xfrm>
            <a:off x="12981029" y="11723436"/>
            <a:ext cx="8785258" cy="1214683"/>
          </a:xfrm>
          <a:prstGeom prst="rect">
            <a:avLst/>
          </a:prstGeom>
          <a:ln w="12700">
            <a:miter lim="400000"/>
          </a:ln>
        </p:spPr>
      </p:pic>
      <p:sp>
        <p:nvSpPr>
          <p:cNvPr id="2897" name="TextBox 2"/>
          <p:cNvSpPr txBox="1"/>
          <p:nvPr/>
        </p:nvSpPr>
        <p:spPr>
          <a:xfrm>
            <a:off x="10756389" y="6568737"/>
            <a:ext cx="500381"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n</a:t>
            </a:r>
          </a:p>
        </p:txBody>
      </p:sp>
      <p:sp>
        <p:nvSpPr>
          <p:cNvPr id="2898" name="TextBox 24"/>
          <p:cNvSpPr txBox="1"/>
          <p:nvPr/>
        </p:nvSpPr>
        <p:spPr>
          <a:xfrm>
            <a:off x="7034248" y="2367502"/>
            <a:ext cx="669748"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m</a:t>
            </a:r>
          </a:p>
        </p:txBody>
      </p:sp>
      <p:sp>
        <p:nvSpPr>
          <p:cNvPr id="2899" name="TextBox 2"/>
          <p:cNvSpPr txBox="1"/>
          <p:nvPr/>
        </p:nvSpPr>
        <p:spPr>
          <a:xfrm>
            <a:off x="21040954" y="6659724"/>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u</a:t>
            </a:r>
          </a:p>
        </p:txBody>
      </p:sp>
      <p:sp>
        <p:nvSpPr>
          <p:cNvPr id="2900" name="TextBox 24"/>
          <p:cNvSpPr txBox="1"/>
          <p:nvPr/>
        </p:nvSpPr>
        <p:spPr>
          <a:xfrm>
            <a:off x="17318812" y="2369590"/>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v</a:t>
            </a:r>
          </a:p>
        </p:txBody>
      </p:sp>
      <p:sp>
        <p:nvSpPr>
          <p:cNvPr id="2901" name="Double Arrow"/>
          <p:cNvSpPr/>
          <p:nvPr/>
        </p:nvSpPr>
        <p:spPr>
          <a:xfrm>
            <a:off x="11461424" y="6672022"/>
            <a:ext cx="1397001" cy="371955"/>
          </a:xfrm>
          <a:prstGeom prst="leftRightArrow">
            <a:avLst>
              <a:gd name="adj1" fmla="val 32000"/>
              <a:gd name="adj2" fmla="val 108279"/>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02" name="Double Arrow"/>
          <p:cNvSpPr/>
          <p:nvPr/>
        </p:nvSpPr>
        <p:spPr>
          <a:xfrm>
            <a:off x="11025861" y="12144800"/>
            <a:ext cx="1397001" cy="371954"/>
          </a:xfrm>
          <a:prstGeom prst="leftRightArrow">
            <a:avLst>
              <a:gd name="adj1" fmla="val 32000"/>
              <a:gd name="adj2" fmla="val 108279"/>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03" name="TextBox 2"/>
          <p:cNvSpPr txBox="1"/>
          <p:nvPr/>
        </p:nvSpPr>
        <p:spPr>
          <a:xfrm>
            <a:off x="18146050" y="6863665"/>
            <a:ext cx="633731" cy="94991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i="1" sz="3900">
                <a:solidFill>
                  <a:srgbClr val="FFFFFF"/>
                </a:solidFill>
                <a:latin typeface="Times New Roman"/>
                <a:ea typeface="Times New Roman"/>
                <a:cs typeface="Times New Roman"/>
                <a:sym typeface="Times New Roman"/>
              </a:defRPr>
            </a:pPr>
            <a:r>
              <a:t>u</a:t>
            </a:r>
            <a:r>
              <a:rPr baseline="-63333" sz="3000"/>
              <a:t>0</a:t>
            </a:r>
          </a:p>
        </p:txBody>
      </p:sp>
      <p:sp>
        <p:nvSpPr>
          <p:cNvPr id="2904" name="Line"/>
          <p:cNvSpPr/>
          <p:nvPr/>
        </p:nvSpPr>
        <p:spPr>
          <a:xfrm flipV="1">
            <a:off x="18434340" y="6672023"/>
            <a:ext cx="1" cy="371954"/>
          </a:xfrm>
          <a:prstGeom prst="line">
            <a:avLst/>
          </a:prstGeom>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05" name="Line"/>
          <p:cNvSpPr/>
          <p:nvPr/>
        </p:nvSpPr>
        <p:spPr>
          <a:xfrm flipV="1">
            <a:off x="16059440" y="6684723"/>
            <a:ext cx="1" cy="371954"/>
          </a:xfrm>
          <a:prstGeom prst="line">
            <a:avLst/>
          </a:prstGeom>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06" name="TextBox 2"/>
          <p:cNvSpPr txBox="1"/>
          <p:nvPr/>
        </p:nvSpPr>
        <p:spPr>
          <a:xfrm>
            <a:off x="15593449" y="5874031"/>
            <a:ext cx="798670" cy="94991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i="1" sz="3900">
                <a:solidFill>
                  <a:srgbClr val="FFFFFF"/>
                </a:solidFill>
                <a:latin typeface="Times New Roman"/>
                <a:ea typeface="Times New Roman"/>
                <a:cs typeface="Times New Roman"/>
                <a:sym typeface="Times New Roman"/>
              </a:defRPr>
            </a:pPr>
            <a:r>
              <a:t>-u</a:t>
            </a:r>
            <a:r>
              <a:rPr baseline="-63333" sz="3000"/>
              <a:t>0</a:t>
            </a:r>
          </a:p>
        </p:txBody>
      </p:sp>
      <p:sp>
        <p:nvSpPr>
          <p:cNvPr id="2907" name="Line"/>
          <p:cNvSpPr/>
          <p:nvPr/>
        </p:nvSpPr>
        <p:spPr>
          <a:xfrm>
            <a:off x="17124503" y="6042785"/>
            <a:ext cx="266711" cy="1"/>
          </a:xfrm>
          <a:prstGeom prst="line">
            <a:avLst/>
          </a:prstGeom>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08" name="TextBox 2"/>
          <p:cNvSpPr txBox="1"/>
          <p:nvPr/>
        </p:nvSpPr>
        <p:spPr>
          <a:xfrm>
            <a:off x="17204512" y="5301391"/>
            <a:ext cx="605919" cy="94991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i="1" sz="3900">
                <a:solidFill>
                  <a:srgbClr val="FFFFFF"/>
                </a:solidFill>
                <a:latin typeface="Times New Roman"/>
                <a:ea typeface="Times New Roman"/>
                <a:cs typeface="Times New Roman"/>
                <a:sym typeface="Times New Roman"/>
              </a:defRPr>
            </a:pPr>
            <a:r>
              <a:t>v</a:t>
            </a:r>
            <a:r>
              <a:rPr baseline="-63333" sz="3000"/>
              <a:t>0</a:t>
            </a:r>
          </a:p>
        </p:txBody>
      </p:sp>
      <p:sp>
        <p:nvSpPr>
          <p:cNvPr id="2909" name="Line"/>
          <p:cNvSpPr/>
          <p:nvPr/>
        </p:nvSpPr>
        <p:spPr>
          <a:xfrm>
            <a:off x="17137203" y="7719184"/>
            <a:ext cx="266711" cy="1"/>
          </a:xfrm>
          <a:prstGeom prst="line">
            <a:avLst/>
          </a:prstGeom>
          <a:ln w="25400">
            <a:solidFill>
              <a:srgbClr val="FFFFFF"/>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2910" name="TextBox 2"/>
          <p:cNvSpPr txBox="1"/>
          <p:nvPr/>
        </p:nvSpPr>
        <p:spPr>
          <a:xfrm>
            <a:off x="17217212" y="6977791"/>
            <a:ext cx="770858" cy="949916"/>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i="1" sz="3900">
                <a:solidFill>
                  <a:srgbClr val="FFFFFF"/>
                </a:solidFill>
                <a:latin typeface="Times New Roman"/>
                <a:ea typeface="Times New Roman"/>
                <a:cs typeface="Times New Roman"/>
                <a:sym typeface="Times New Roman"/>
              </a:defRPr>
            </a:pPr>
            <a:r>
              <a:t>-v</a:t>
            </a:r>
            <a:r>
              <a:rPr baseline="-63333" sz="3000"/>
              <a:t>0</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2"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13" name="Rectangle 5"/>
          <p:cNvSpPr txBox="1"/>
          <p:nvPr/>
        </p:nvSpPr>
        <p:spPr>
          <a:xfrm>
            <a:off x="2812096" y="12282716"/>
            <a:ext cx="1875980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Images are 64x64 pixels. The wave is a cosine, therefore DFT phase is zero.</a:t>
            </a:r>
          </a:p>
        </p:txBody>
      </p:sp>
      <p:pic>
        <p:nvPicPr>
          <p:cNvPr id="2914" name="Picture 6" descr="Picture 6"/>
          <p:cNvPicPr>
            <a:picLocks noChangeAspect="1"/>
          </p:cNvPicPr>
          <p:nvPr/>
        </p:nvPicPr>
        <p:blipFill>
          <a:blip r:embed="rId2">
            <a:extLst/>
          </a:blip>
          <a:srcRect l="0" t="0" r="0" b="49624"/>
          <a:stretch>
            <a:fillRect/>
          </a:stretch>
        </p:blipFill>
        <p:spPr>
          <a:xfrm>
            <a:off x="1199715" y="1450369"/>
            <a:ext cx="21180579" cy="5076796"/>
          </a:xfrm>
          <a:prstGeom prst="rect">
            <a:avLst/>
          </a:prstGeom>
          <a:ln w="12700">
            <a:miter lim="400000"/>
          </a:ln>
        </p:spPr>
      </p:pic>
      <p:pic>
        <p:nvPicPr>
          <p:cNvPr id="2915" name="Picture 7" descr="Picture 7"/>
          <p:cNvPicPr>
            <a:picLocks noChangeAspect="1"/>
          </p:cNvPicPr>
          <p:nvPr/>
        </p:nvPicPr>
        <p:blipFill>
          <a:blip r:embed="rId2">
            <a:extLst/>
          </a:blip>
          <a:srcRect l="0" t="50447" r="71940" b="0"/>
          <a:stretch>
            <a:fillRect/>
          </a:stretch>
        </p:blipFill>
        <p:spPr>
          <a:xfrm>
            <a:off x="1160771" y="6756003"/>
            <a:ext cx="5993633" cy="5036169"/>
          </a:xfrm>
          <a:prstGeom prst="rect">
            <a:avLst/>
          </a:prstGeom>
          <a:ln w="12700">
            <a:miter lim="400000"/>
          </a:ln>
        </p:spPr>
      </p:pic>
      <p:pic>
        <p:nvPicPr>
          <p:cNvPr id="2916" name="Picture 8" descr="Picture 8"/>
          <p:cNvPicPr>
            <a:picLocks noChangeAspect="1"/>
          </p:cNvPicPr>
          <p:nvPr/>
        </p:nvPicPr>
        <p:blipFill>
          <a:blip r:embed="rId2">
            <a:extLst/>
          </a:blip>
          <a:srcRect l="27811" t="50447" r="0" b="0"/>
          <a:stretch>
            <a:fillRect/>
          </a:stretch>
        </p:blipFill>
        <p:spPr>
          <a:xfrm>
            <a:off x="7068381" y="6775441"/>
            <a:ext cx="15420425" cy="5036455"/>
          </a:xfrm>
          <a:prstGeom prst="rect">
            <a:avLst/>
          </a:prstGeom>
          <a:ln w="12700">
            <a:miter lim="400000"/>
          </a:ln>
        </p:spPr>
      </p:pic>
      <p:sp>
        <p:nvSpPr>
          <p:cNvPr id="2917" name="Title 1"/>
          <p:cNvSpPr txBox="1"/>
          <p:nvPr>
            <p:ph type="title"/>
          </p:nvPr>
        </p:nvSpPr>
        <p:spPr>
          <a:xfrm>
            <a:off x="4198372" y="-114512"/>
            <a:ext cx="16459201" cy="1737031"/>
          </a:xfrm>
          <a:prstGeom prst="rect">
            <a:avLst/>
          </a:prstGeom>
        </p:spPr>
        <p:txBody>
          <a:bodyPr/>
          <a:lstStyle/>
          <a:p>
            <a:pPr/>
            <a:r>
              <a:t>Simple Fourier transforms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9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15" grpId="1"/>
      <p:bldP build="whole" bldLvl="1" animBg="1" rev="0" advAuto="0" spid="2916" grpId="2"/>
    </p:bldLst>
  </p:timing>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04" name="Group"/>
          <p:cNvGrpSpPr/>
          <p:nvPr/>
        </p:nvGrpSpPr>
        <p:grpSpPr>
          <a:xfrm>
            <a:off x="630963" y="833654"/>
            <a:ext cx="10141631" cy="6374857"/>
            <a:chOff x="0" y="0"/>
            <a:chExt cx="10141629" cy="6374855"/>
          </a:xfrm>
        </p:grpSpPr>
        <p:pic>
          <p:nvPicPr>
            <p:cNvPr id="492"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493"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94"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95"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96"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97" name="Line"/>
            <p:cNvSpPr/>
            <p:nvPr/>
          </p:nvSpPr>
          <p:spPr>
            <a:xfrm flipV="1">
              <a:off x="630200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98"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499"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00"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01"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02"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03"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19" name="Title 1"/>
          <p:cNvSpPr txBox="1"/>
          <p:nvPr>
            <p:ph type="title"/>
          </p:nvPr>
        </p:nvSpPr>
        <p:spPr>
          <a:xfrm>
            <a:off x="3048000" y="0"/>
            <a:ext cx="18288000" cy="1826278"/>
          </a:xfrm>
          <a:prstGeom prst="rect">
            <a:avLst/>
          </a:prstGeom>
        </p:spPr>
        <p:txBody>
          <a:bodyPr/>
          <a:lstStyle/>
          <a:p>
            <a:pPr/>
            <a:r>
              <a:t>Some important Fourier transforms</a:t>
            </a:r>
          </a:p>
        </p:txBody>
      </p:sp>
      <p:sp>
        <p:nvSpPr>
          <p:cNvPr id="2920"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21" name="TextBox 10"/>
          <p:cNvSpPr txBox="1"/>
          <p:nvPr/>
        </p:nvSpPr>
        <p:spPr>
          <a:xfrm>
            <a:off x="5001696" y="2395004"/>
            <a:ext cx="1718688"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Image</a:t>
            </a:r>
          </a:p>
        </p:txBody>
      </p:sp>
      <p:pic>
        <p:nvPicPr>
          <p:cNvPr id="2922" name="Image" descr="Image"/>
          <p:cNvPicPr>
            <a:picLocks noChangeAspect="1"/>
          </p:cNvPicPr>
          <p:nvPr/>
        </p:nvPicPr>
        <p:blipFill>
          <a:blip r:embed="rId2">
            <a:extLst/>
          </a:blip>
          <a:stretch>
            <a:fillRect/>
          </a:stretch>
        </p:blipFill>
        <p:spPr>
          <a:xfrm>
            <a:off x="2927339" y="3738275"/>
            <a:ext cx="5867401" cy="5867401"/>
          </a:xfrm>
          <a:prstGeom prst="rect">
            <a:avLst/>
          </a:prstGeom>
          <a:ln w="12700">
            <a:miter lim="400000"/>
          </a:ln>
        </p:spPr>
      </p:pic>
      <p:sp>
        <p:nvSpPr>
          <p:cNvPr id="2923" name="Straight Arrow Connector 14"/>
          <p:cNvSpPr/>
          <p:nvPr/>
        </p:nvSpPr>
        <p:spPr>
          <a:xfrm flipV="1">
            <a:off x="5915165" y="3413909"/>
            <a:ext cx="1" cy="6627033"/>
          </a:xfrm>
          <a:prstGeom prst="line">
            <a:avLst/>
          </a:prstGeom>
          <a:ln w="50800">
            <a:solidFill>
              <a:srgbClr val="FF0000">
                <a:alpha val="38294"/>
              </a:srgbClr>
            </a:solidFill>
            <a:tailEnd type="triangle"/>
          </a:ln>
        </p:spPr>
        <p:txBody>
          <a:bodyPr tIns="91439" bIns="91439"/>
          <a:lstStyle/>
          <a:p>
            <a:pPr algn="l" defTabSz="1828800">
              <a:defRPr b="0" sz="4800">
                <a:latin typeface="+mj-lt"/>
                <a:ea typeface="+mj-ea"/>
                <a:cs typeface="+mj-cs"/>
                <a:sym typeface="Calibri"/>
              </a:defRPr>
            </a:pPr>
          </a:p>
        </p:txBody>
      </p:sp>
      <p:sp>
        <p:nvSpPr>
          <p:cNvPr id="2924" name="Straight Arrow Connector 15"/>
          <p:cNvSpPr/>
          <p:nvPr/>
        </p:nvSpPr>
        <p:spPr>
          <a:xfrm>
            <a:off x="2767281" y="6719102"/>
            <a:ext cx="6680698" cy="1"/>
          </a:xfrm>
          <a:prstGeom prst="line">
            <a:avLst/>
          </a:prstGeom>
          <a:ln w="50800">
            <a:solidFill>
              <a:srgbClr val="FF0000">
                <a:alpha val="28475"/>
              </a:srgbClr>
            </a:solidFill>
            <a:tailEnd type="triangle"/>
          </a:ln>
        </p:spPr>
        <p:txBody>
          <a:bodyPr tIns="91439" bIns="91439"/>
          <a:lstStyle/>
          <a:p>
            <a:pPr algn="l" defTabSz="1828800">
              <a:defRPr b="0" sz="4800">
                <a:latin typeface="+mj-lt"/>
                <a:ea typeface="+mj-ea"/>
                <a:cs typeface="+mj-cs"/>
                <a:sym typeface="Calibri"/>
              </a:defRPr>
            </a:pPr>
          </a:p>
        </p:txBody>
      </p:sp>
      <p:sp>
        <p:nvSpPr>
          <p:cNvPr id="2925" name="TextBox 2"/>
          <p:cNvSpPr txBox="1"/>
          <p:nvPr/>
        </p:nvSpPr>
        <p:spPr>
          <a:xfrm>
            <a:off x="8770089" y="6457394"/>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n</a:t>
            </a:r>
          </a:p>
        </p:txBody>
      </p:sp>
      <p:sp>
        <p:nvSpPr>
          <p:cNvPr id="2926" name="TextBox 24"/>
          <p:cNvSpPr txBox="1"/>
          <p:nvPr/>
        </p:nvSpPr>
        <p:spPr>
          <a:xfrm>
            <a:off x="5936948" y="3018160"/>
            <a:ext cx="66974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m</a:t>
            </a:r>
          </a:p>
        </p:txBody>
      </p:sp>
      <p:grpSp>
        <p:nvGrpSpPr>
          <p:cNvPr id="2931" name="Group"/>
          <p:cNvGrpSpPr/>
          <p:nvPr/>
        </p:nvGrpSpPr>
        <p:grpSpPr>
          <a:xfrm>
            <a:off x="10344639" y="2958824"/>
            <a:ext cx="12036240" cy="6689602"/>
            <a:chOff x="0" y="0"/>
            <a:chExt cx="12036239" cy="6689601"/>
          </a:xfrm>
        </p:grpSpPr>
        <p:sp>
          <p:nvSpPr>
            <p:cNvPr id="2927" name="TextBox 11"/>
            <p:cNvSpPr txBox="1"/>
            <p:nvPr/>
          </p:nvSpPr>
          <p:spPr>
            <a:xfrm>
              <a:off x="793130" y="0"/>
              <a:ext cx="4140717"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Magnitude DFT</a:t>
              </a:r>
            </a:p>
          </p:txBody>
        </p:sp>
        <p:pic>
          <p:nvPicPr>
            <p:cNvPr id="2928" name="Picture 9" descr="Picture 9"/>
            <p:cNvPicPr>
              <a:picLocks noChangeAspect="1"/>
            </p:cNvPicPr>
            <p:nvPr/>
          </p:nvPicPr>
          <p:blipFill>
            <a:blip r:embed="rId3">
              <a:extLst/>
            </a:blip>
            <a:stretch>
              <a:fillRect/>
            </a:stretch>
          </p:blipFill>
          <p:spPr>
            <a:xfrm>
              <a:off x="6194239" y="847601"/>
              <a:ext cx="5842001" cy="5842001"/>
            </a:xfrm>
            <a:prstGeom prst="rect">
              <a:avLst/>
            </a:prstGeom>
            <a:ln w="12700" cap="flat">
              <a:noFill/>
              <a:miter lim="400000"/>
            </a:ln>
            <a:effectLst/>
          </p:spPr>
        </p:pic>
        <p:sp>
          <p:nvSpPr>
            <p:cNvPr id="2929" name="TextBox 12"/>
            <p:cNvSpPr txBox="1"/>
            <p:nvPr/>
          </p:nvSpPr>
          <p:spPr>
            <a:xfrm>
              <a:off x="7654333" y="0"/>
              <a:ext cx="2921815"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Phase DFT</a:t>
              </a:r>
            </a:p>
          </p:txBody>
        </p:sp>
        <p:pic>
          <p:nvPicPr>
            <p:cNvPr id="2930" name="Image" descr="Image"/>
            <p:cNvPicPr>
              <a:picLocks noChangeAspect="1"/>
            </p:cNvPicPr>
            <p:nvPr/>
          </p:nvPicPr>
          <p:blipFill>
            <a:blip r:embed="rId4">
              <a:extLst/>
            </a:blip>
            <a:stretch>
              <a:fillRect/>
            </a:stretch>
          </p:blipFill>
          <p:spPr>
            <a:xfrm>
              <a:off x="0" y="915090"/>
              <a:ext cx="5726978" cy="5707024"/>
            </a:xfrm>
            <a:prstGeom prst="rect">
              <a:avLst/>
            </a:prstGeom>
            <a:ln w="25400" cap="flat">
              <a:solidFill>
                <a:srgbClr val="000000"/>
              </a:solidFill>
              <a:prstDash val="solid"/>
              <a:miter lim="400000"/>
            </a:ln>
            <a:effectLst/>
          </p:spPr>
        </p:pic>
      </p:grpSp>
      <p:sp>
        <p:nvSpPr>
          <p:cNvPr id="2932" name="Rectangle 9"/>
          <p:cNvSpPr txBox="1"/>
          <p:nvPr/>
        </p:nvSpPr>
        <p:spPr>
          <a:xfrm>
            <a:off x="4675305" y="10187717"/>
            <a:ext cx="2479720" cy="6719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500">
                <a:latin typeface="Times New Roman"/>
                <a:ea typeface="Times New Roman"/>
                <a:cs typeface="Times New Roman"/>
                <a:sym typeface="Times New Roman"/>
              </a:defRPr>
            </a:lvl1pPr>
          </a:lstStyle>
          <a:p>
            <a:pPr/>
            <a:r>
              <a:t>64x64 pixels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3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31" grpId="1"/>
    </p:bldLst>
  </p:timing>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34" name="Image" descr="Image"/>
          <p:cNvPicPr>
            <a:picLocks noChangeAspect="1"/>
          </p:cNvPicPr>
          <p:nvPr/>
        </p:nvPicPr>
        <p:blipFill>
          <a:blip r:embed="rId2">
            <a:extLst/>
          </a:blip>
          <a:stretch>
            <a:fillRect/>
          </a:stretch>
        </p:blipFill>
        <p:spPr>
          <a:xfrm>
            <a:off x="3066341" y="3878290"/>
            <a:ext cx="5726978" cy="5707024"/>
          </a:xfrm>
          <a:prstGeom prst="rect">
            <a:avLst/>
          </a:prstGeom>
          <a:ln w="25400">
            <a:solidFill>
              <a:srgbClr val="000000"/>
            </a:solidFill>
            <a:miter lim="400000"/>
          </a:ln>
        </p:spPr>
      </p:pic>
      <p:sp>
        <p:nvSpPr>
          <p:cNvPr id="2935" name="Title 1"/>
          <p:cNvSpPr txBox="1"/>
          <p:nvPr>
            <p:ph type="title"/>
          </p:nvPr>
        </p:nvSpPr>
        <p:spPr>
          <a:xfrm>
            <a:off x="3048000" y="0"/>
            <a:ext cx="18288000" cy="1826278"/>
          </a:xfrm>
          <a:prstGeom prst="rect">
            <a:avLst/>
          </a:prstGeom>
        </p:spPr>
        <p:txBody>
          <a:bodyPr/>
          <a:lstStyle/>
          <a:p>
            <a:pPr/>
            <a:r>
              <a:t>Some important Fourier transforms</a:t>
            </a:r>
          </a:p>
        </p:txBody>
      </p:sp>
      <p:sp>
        <p:nvSpPr>
          <p:cNvPr id="2936" name="Slide Number Placeholder 3"/>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37" name="TextBox 10"/>
          <p:cNvSpPr txBox="1"/>
          <p:nvPr/>
        </p:nvSpPr>
        <p:spPr>
          <a:xfrm>
            <a:off x="5001696" y="2395004"/>
            <a:ext cx="1718688"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Image</a:t>
            </a:r>
          </a:p>
        </p:txBody>
      </p:sp>
      <p:sp>
        <p:nvSpPr>
          <p:cNvPr id="2938" name="Straight Arrow Connector 14"/>
          <p:cNvSpPr/>
          <p:nvPr/>
        </p:nvSpPr>
        <p:spPr>
          <a:xfrm flipV="1">
            <a:off x="5915165" y="3413909"/>
            <a:ext cx="1" cy="6627033"/>
          </a:xfrm>
          <a:prstGeom prst="line">
            <a:avLst/>
          </a:prstGeom>
          <a:ln w="50800">
            <a:solidFill>
              <a:srgbClr val="FF0000">
                <a:alpha val="38294"/>
              </a:srgbClr>
            </a:solidFill>
            <a:tailEnd type="triangle"/>
          </a:ln>
        </p:spPr>
        <p:txBody>
          <a:bodyPr tIns="91439" bIns="91439"/>
          <a:lstStyle/>
          <a:p>
            <a:pPr algn="l" defTabSz="1828800">
              <a:defRPr b="0" sz="4800">
                <a:latin typeface="+mj-lt"/>
                <a:ea typeface="+mj-ea"/>
                <a:cs typeface="+mj-cs"/>
                <a:sym typeface="Calibri"/>
              </a:defRPr>
            </a:pPr>
          </a:p>
        </p:txBody>
      </p:sp>
      <p:sp>
        <p:nvSpPr>
          <p:cNvPr id="2939" name="Straight Arrow Connector 15"/>
          <p:cNvSpPr/>
          <p:nvPr/>
        </p:nvSpPr>
        <p:spPr>
          <a:xfrm>
            <a:off x="2767281" y="6719102"/>
            <a:ext cx="6680698" cy="1"/>
          </a:xfrm>
          <a:prstGeom prst="line">
            <a:avLst/>
          </a:prstGeom>
          <a:ln w="50800">
            <a:solidFill>
              <a:srgbClr val="FF0000">
                <a:alpha val="28475"/>
              </a:srgbClr>
            </a:solidFill>
            <a:tailEnd type="triangle"/>
          </a:ln>
        </p:spPr>
        <p:txBody>
          <a:bodyPr tIns="91439" bIns="91439"/>
          <a:lstStyle/>
          <a:p>
            <a:pPr algn="l" defTabSz="1828800">
              <a:defRPr b="0" sz="4800">
                <a:latin typeface="+mj-lt"/>
                <a:ea typeface="+mj-ea"/>
                <a:cs typeface="+mj-cs"/>
                <a:sym typeface="Calibri"/>
              </a:defRPr>
            </a:pPr>
          </a:p>
        </p:txBody>
      </p:sp>
      <p:sp>
        <p:nvSpPr>
          <p:cNvPr id="2940" name="TextBox 2"/>
          <p:cNvSpPr txBox="1"/>
          <p:nvPr/>
        </p:nvSpPr>
        <p:spPr>
          <a:xfrm>
            <a:off x="8770089" y="6457394"/>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n</a:t>
            </a:r>
          </a:p>
        </p:txBody>
      </p:sp>
      <p:sp>
        <p:nvSpPr>
          <p:cNvPr id="2941" name="TextBox 24"/>
          <p:cNvSpPr txBox="1"/>
          <p:nvPr/>
        </p:nvSpPr>
        <p:spPr>
          <a:xfrm>
            <a:off x="5936948" y="3018160"/>
            <a:ext cx="66974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m</a:t>
            </a:r>
          </a:p>
        </p:txBody>
      </p:sp>
      <p:sp>
        <p:nvSpPr>
          <p:cNvPr id="2942" name="Rectangle 9"/>
          <p:cNvSpPr txBox="1"/>
          <p:nvPr/>
        </p:nvSpPr>
        <p:spPr>
          <a:xfrm>
            <a:off x="4675305" y="10187717"/>
            <a:ext cx="2479720" cy="6719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500">
                <a:latin typeface="Times New Roman"/>
                <a:ea typeface="Times New Roman"/>
                <a:cs typeface="Times New Roman"/>
                <a:sym typeface="Times New Roman"/>
              </a:defRPr>
            </a:lvl1pPr>
          </a:lstStyle>
          <a:p>
            <a:pPr/>
            <a:r>
              <a:t>64x64 pixels</a:t>
            </a:r>
          </a:p>
        </p:txBody>
      </p:sp>
      <p:grpSp>
        <p:nvGrpSpPr>
          <p:cNvPr id="2947" name="Group"/>
          <p:cNvGrpSpPr/>
          <p:nvPr/>
        </p:nvGrpSpPr>
        <p:grpSpPr>
          <a:xfrm>
            <a:off x="10110528" y="2958824"/>
            <a:ext cx="12270351" cy="6757819"/>
            <a:chOff x="0" y="0"/>
            <a:chExt cx="12270350" cy="6757818"/>
          </a:xfrm>
        </p:grpSpPr>
        <p:sp>
          <p:nvSpPr>
            <p:cNvPr id="2943" name="TextBox 11"/>
            <p:cNvSpPr txBox="1"/>
            <p:nvPr/>
          </p:nvSpPr>
          <p:spPr>
            <a:xfrm>
              <a:off x="1027241" y="0"/>
              <a:ext cx="4140717"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Magnitude DFT</a:t>
              </a:r>
            </a:p>
          </p:txBody>
        </p:sp>
        <p:pic>
          <p:nvPicPr>
            <p:cNvPr id="2944" name="Picture 9" descr="Picture 9"/>
            <p:cNvPicPr>
              <a:picLocks noChangeAspect="1"/>
            </p:cNvPicPr>
            <p:nvPr/>
          </p:nvPicPr>
          <p:blipFill>
            <a:blip r:embed="rId3">
              <a:extLst/>
            </a:blip>
            <a:stretch>
              <a:fillRect/>
            </a:stretch>
          </p:blipFill>
          <p:spPr>
            <a:xfrm>
              <a:off x="6428350" y="847601"/>
              <a:ext cx="5842001" cy="5842001"/>
            </a:xfrm>
            <a:prstGeom prst="rect">
              <a:avLst/>
            </a:prstGeom>
            <a:ln w="12700" cap="flat">
              <a:noFill/>
              <a:miter lim="400000"/>
            </a:ln>
            <a:effectLst/>
          </p:spPr>
        </p:pic>
        <p:sp>
          <p:nvSpPr>
            <p:cNvPr id="2945" name="TextBox 12"/>
            <p:cNvSpPr txBox="1"/>
            <p:nvPr/>
          </p:nvSpPr>
          <p:spPr>
            <a:xfrm>
              <a:off x="7888444" y="0"/>
              <a:ext cx="2921814"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Phase DFT</a:t>
              </a:r>
            </a:p>
          </p:txBody>
        </p:sp>
        <p:pic>
          <p:nvPicPr>
            <p:cNvPr id="2946" name="Image" descr="Image"/>
            <p:cNvPicPr>
              <a:picLocks noChangeAspect="1"/>
            </p:cNvPicPr>
            <p:nvPr/>
          </p:nvPicPr>
          <p:blipFill>
            <a:blip r:embed="rId4">
              <a:extLst/>
            </a:blip>
            <a:stretch>
              <a:fillRect/>
            </a:stretch>
          </p:blipFill>
          <p:spPr>
            <a:xfrm>
              <a:off x="0" y="889738"/>
              <a:ext cx="5842000" cy="5868081"/>
            </a:xfrm>
            <a:prstGeom prst="rect">
              <a:avLst/>
            </a:prstGeom>
            <a:ln w="12700" cap="flat">
              <a:noFill/>
              <a:miter lim="400000"/>
            </a:ln>
            <a:effectLst/>
          </p:spPr>
        </p:pic>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47" grpId="1"/>
    </p:bldLst>
  </p:timing>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49" name="Picture 7" descr="Picture 7"/>
          <p:cNvPicPr>
            <a:picLocks noChangeAspect="1"/>
          </p:cNvPicPr>
          <p:nvPr/>
        </p:nvPicPr>
        <p:blipFill>
          <a:blip r:embed="rId2">
            <a:extLst/>
          </a:blip>
          <a:stretch>
            <a:fillRect/>
          </a:stretch>
        </p:blipFill>
        <p:spPr>
          <a:xfrm>
            <a:off x="3021529" y="3845719"/>
            <a:ext cx="5842001" cy="5816601"/>
          </a:xfrm>
          <a:prstGeom prst="rect">
            <a:avLst/>
          </a:prstGeom>
          <a:ln w="12700">
            <a:miter lim="400000"/>
          </a:ln>
        </p:spPr>
      </p:pic>
      <p:sp>
        <p:nvSpPr>
          <p:cNvPr id="2950" name="Title 1"/>
          <p:cNvSpPr txBox="1"/>
          <p:nvPr>
            <p:ph type="title"/>
          </p:nvPr>
        </p:nvSpPr>
        <p:spPr>
          <a:xfrm>
            <a:off x="3048000" y="0"/>
            <a:ext cx="18288000" cy="1826278"/>
          </a:xfrm>
          <a:prstGeom prst="rect">
            <a:avLst/>
          </a:prstGeom>
        </p:spPr>
        <p:txBody>
          <a:bodyPr/>
          <a:lstStyle/>
          <a:p>
            <a:pPr/>
            <a:r>
              <a:t>Some important Fourier transforms</a:t>
            </a:r>
          </a:p>
        </p:txBody>
      </p:sp>
      <p:sp>
        <p:nvSpPr>
          <p:cNvPr id="2951"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52" name="TextBox 10"/>
          <p:cNvSpPr txBox="1"/>
          <p:nvPr/>
        </p:nvSpPr>
        <p:spPr>
          <a:xfrm>
            <a:off x="5001696" y="2395004"/>
            <a:ext cx="1718688"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Image</a:t>
            </a:r>
          </a:p>
        </p:txBody>
      </p:sp>
      <p:sp>
        <p:nvSpPr>
          <p:cNvPr id="2953" name="Straight Arrow Connector 14"/>
          <p:cNvSpPr/>
          <p:nvPr/>
        </p:nvSpPr>
        <p:spPr>
          <a:xfrm flipV="1">
            <a:off x="5915165" y="3413909"/>
            <a:ext cx="1" cy="6627033"/>
          </a:xfrm>
          <a:prstGeom prst="line">
            <a:avLst/>
          </a:prstGeom>
          <a:ln w="50800">
            <a:solidFill>
              <a:srgbClr val="FF0000">
                <a:alpha val="38294"/>
              </a:srgbClr>
            </a:solidFill>
            <a:tailEnd type="triangle"/>
          </a:ln>
        </p:spPr>
        <p:txBody>
          <a:bodyPr tIns="91439" bIns="91439"/>
          <a:lstStyle/>
          <a:p>
            <a:pPr algn="l" defTabSz="1828800">
              <a:defRPr b="0" sz="4800">
                <a:latin typeface="+mj-lt"/>
                <a:ea typeface="+mj-ea"/>
                <a:cs typeface="+mj-cs"/>
                <a:sym typeface="Calibri"/>
              </a:defRPr>
            </a:pPr>
          </a:p>
        </p:txBody>
      </p:sp>
      <p:sp>
        <p:nvSpPr>
          <p:cNvPr id="2954" name="Straight Arrow Connector 15"/>
          <p:cNvSpPr/>
          <p:nvPr/>
        </p:nvSpPr>
        <p:spPr>
          <a:xfrm>
            <a:off x="2767281" y="6719102"/>
            <a:ext cx="6680698" cy="1"/>
          </a:xfrm>
          <a:prstGeom prst="line">
            <a:avLst/>
          </a:prstGeom>
          <a:ln w="50800">
            <a:solidFill>
              <a:srgbClr val="FF0000">
                <a:alpha val="28475"/>
              </a:srgbClr>
            </a:solidFill>
            <a:tailEnd type="triangle"/>
          </a:ln>
        </p:spPr>
        <p:txBody>
          <a:bodyPr tIns="91439" bIns="91439"/>
          <a:lstStyle/>
          <a:p>
            <a:pPr algn="l" defTabSz="1828800">
              <a:defRPr b="0" sz="4800">
                <a:latin typeface="+mj-lt"/>
                <a:ea typeface="+mj-ea"/>
                <a:cs typeface="+mj-cs"/>
                <a:sym typeface="Calibri"/>
              </a:defRPr>
            </a:pPr>
          </a:p>
        </p:txBody>
      </p:sp>
      <p:sp>
        <p:nvSpPr>
          <p:cNvPr id="2955" name="TextBox 2"/>
          <p:cNvSpPr txBox="1"/>
          <p:nvPr/>
        </p:nvSpPr>
        <p:spPr>
          <a:xfrm>
            <a:off x="8770089" y="6457394"/>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n</a:t>
            </a:r>
          </a:p>
        </p:txBody>
      </p:sp>
      <p:sp>
        <p:nvSpPr>
          <p:cNvPr id="2956" name="TextBox 24"/>
          <p:cNvSpPr txBox="1"/>
          <p:nvPr/>
        </p:nvSpPr>
        <p:spPr>
          <a:xfrm>
            <a:off x="5936948" y="3018160"/>
            <a:ext cx="66974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m</a:t>
            </a:r>
          </a:p>
        </p:txBody>
      </p:sp>
      <p:grpSp>
        <p:nvGrpSpPr>
          <p:cNvPr id="2961" name="Group"/>
          <p:cNvGrpSpPr/>
          <p:nvPr/>
        </p:nvGrpSpPr>
        <p:grpSpPr>
          <a:xfrm>
            <a:off x="10135929" y="2958824"/>
            <a:ext cx="12244950" cy="6689602"/>
            <a:chOff x="0" y="0"/>
            <a:chExt cx="12244949" cy="6689601"/>
          </a:xfrm>
        </p:grpSpPr>
        <p:sp>
          <p:nvSpPr>
            <p:cNvPr id="2957" name="TextBox 11"/>
            <p:cNvSpPr txBox="1"/>
            <p:nvPr/>
          </p:nvSpPr>
          <p:spPr>
            <a:xfrm>
              <a:off x="1001840" y="0"/>
              <a:ext cx="4140717"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Magnitude DFT</a:t>
              </a:r>
            </a:p>
          </p:txBody>
        </p:sp>
        <p:pic>
          <p:nvPicPr>
            <p:cNvPr id="2958" name="Picture 9" descr="Picture 9"/>
            <p:cNvPicPr>
              <a:picLocks noChangeAspect="1"/>
            </p:cNvPicPr>
            <p:nvPr/>
          </p:nvPicPr>
          <p:blipFill>
            <a:blip r:embed="rId3">
              <a:extLst/>
            </a:blip>
            <a:stretch>
              <a:fillRect/>
            </a:stretch>
          </p:blipFill>
          <p:spPr>
            <a:xfrm>
              <a:off x="6402949" y="847601"/>
              <a:ext cx="5842001" cy="5842001"/>
            </a:xfrm>
            <a:prstGeom prst="rect">
              <a:avLst/>
            </a:prstGeom>
            <a:ln w="12700" cap="flat">
              <a:noFill/>
              <a:miter lim="400000"/>
            </a:ln>
            <a:effectLst/>
          </p:spPr>
        </p:pic>
        <p:sp>
          <p:nvSpPr>
            <p:cNvPr id="2959" name="TextBox 12"/>
            <p:cNvSpPr txBox="1"/>
            <p:nvPr/>
          </p:nvSpPr>
          <p:spPr>
            <a:xfrm>
              <a:off x="7863043" y="0"/>
              <a:ext cx="2921814"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Phase DFT</a:t>
              </a:r>
            </a:p>
          </p:txBody>
        </p:sp>
        <p:pic>
          <p:nvPicPr>
            <p:cNvPr id="2960" name="Picture 8" descr="Picture 8"/>
            <p:cNvPicPr>
              <a:picLocks noChangeAspect="1"/>
            </p:cNvPicPr>
            <p:nvPr/>
          </p:nvPicPr>
          <p:blipFill>
            <a:blip r:embed="rId4">
              <a:extLst/>
            </a:blip>
            <a:stretch>
              <a:fillRect/>
            </a:stretch>
          </p:blipFill>
          <p:spPr>
            <a:xfrm>
              <a:off x="0" y="830251"/>
              <a:ext cx="5867400" cy="5816601"/>
            </a:xfrm>
            <a:prstGeom prst="rect">
              <a:avLst/>
            </a:prstGeom>
            <a:ln w="12700" cap="flat">
              <a:noFill/>
              <a:miter lim="400000"/>
            </a:ln>
            <a:effectLst/>
          </p:spPr>
        </p:pic>
      </p:grpSp>
      <p:sp>
        <p:nvSpPr>
          <p:cNvPr id="2962" name="Rectangle 9"/>
          <p:cNvSpPr txBox="1"/>
          <p:nvPr/>
        </p:nvSpPr>
        <p:spPr>
          <a:xfrm>
            <a:off x="4675305" y="10187717"/>
            <a:ext cx="2479720" cy="6719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500">
                <a:latin typeface="Times New Roman"/>
                <a:ea typeface="Times New Roman"/>
                <a:cs typeface="Times New Roman"/>
                <a:sym typeface="Times New Roman"/>
              </a:defRPr>
            </a:lvl1pPr>
          </a:lstStyle>
          <a:p>
            <a:pPr/>
            <a:r>
              <a:t>64x64 pixels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6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1" grpId="1"/>
    </p:bldLst>
  </p:timing>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2964" name="Image" descr="Image"/>
          <p:cNvPicPr>
            <a:picLocks noChangeAspect="1"/>
          </p:cNvPicPr>
          <p:nvPr/>
        </p:nvPicPr>
        <p:blipFill>
          <a:blip r:embed="rId2">
            <a:extLst/>
          </a:blip>
          <a:stretch>
            <a:fillRect/>
          </a:stretch>
        </p:blipFill>
        <p:spPr>
          <a:xfrm>
            <a:off x="2989689" y="3801950"/>
            <a:ext cx="5749352" cy="5749352"/>
          </a:xfrm>
          <a:prstGeom prst="rect">
            <a:avLst/>
          </a:prstGeom>
          <a:ln w="12700">
            <a:miter lim="400000"/>
          </a:ln>
        </p:spPr>
      </p:pic>
      <p:sp>
        <p:nvSpPr>
          <p:cNvPr id="2965" name="Title 1"/>
          <p:cNvSpPr txBox="1"/>
          <p:nvPr>
            <p:ph type="title"/>
          </p:nvPr>
        </p:nvSpPr>
        <p:spPr>
          <a:xfrm>
            <a:off x="3048000" y="0"/>
            <a:ext cx="18288000" cy="1826278"/>
          </a:xfrm>
          <a:prstGeom prst="rect">
            <a:avLst/>
          </a:prstGeom>
        </p:spPr>
        <p:txBody>
          <a:bodyPr/>
          <a:lstStyle/>
          <a:p>
            <a:pPr/>
            <a:r>
              <a:t>Some important Fourier transforms</a:t>
            </a:r>
          </a:p>
        </p:txBody>
      </p:sp>
      <p:sp>
        <p:nvSpPr>
          <p:cNvPr id="2966" name="Slide Number Placeholder 3"/>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67" name="TextBox 10"/>
          <p:cNvSpPr txBox="1"/>
          <p:nvPr/>
        </p:nvSpPr>
        <p:spPr>
          <a:xfrm>
            <a:off x="5001696" y="2395004"/>
            <a:ext cx="1718688"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Image</a:t>
            </a:r>
          </a:p>
        </p:txBody>
      </p:sp>
      <p:sp>
        <p:nvSpPr>
          <p:cNvPr id="2968" name="Straight Arrow Connector 14"/>
          <p:cNvSpPr/>
          <p:nvPr/>
        </p:nvSpPr>
        <p:spPr>
          <a:xfrm flipV="1">
            <a:off x="5915165" y="3413909"/>
            <a:ext cx="1" cy="6627033"/>
          </a:xfrm>
          <a:prstGeom prst="line">
            <a:avLst/>
          </a:prstGeom>
          <a:ln w="50800">
            <a:solidFill>
              <a:srgbClr val="FF0000">
                <a:alpha val="38294"/>
              </a:srgbClr>
            </a:solidFill>
            <a:tailEnd type="triangle"/>
          </a:ln>
        </p:spPr>
        <p:txBody>
          <a:bodyPr tIns="91439" bIns="91439"/>
          <a:lstStyle/>
          <a:p>
            <a:pPr algn="l" defTabSz="1828800">
              <a:defRPr b="0" sz="4800">
                <a:latin typeface="+mj-lt"/>
                <a:ea typeface="+mj-ea"/>
                <a:cs typeface="+mj-cs"/>
                <a:sym typeface="Calibri"/>
              </a:defRPr>
            </a:pPr>
          </a:p>
        </p:txBody>
      </p:sp>
      <p:sp>
        <p:nvSpPr>
          <p:cNvPr id="2969" name="Straight Arrow Connector 15"/>
          <p:cNvSpPr/>
          <p:nvPr/>
        </p:nvSpPr>
        <p:spPr>
          <a:xfrm>
            <a:off x="2767281" y="6719102"/>
            <a:ext cx="6680698" cy="1"/>
          </a:xfrm>
          <a:prstGeom prst="line">
            <a:avLst/>
          </a:prstGeom>
          <a:ln w="50800">
            <a:solidFill>
              <a:srgbClr val="FF0000">
                <a:alpha val="28475"/>
              </a:srgbClr>
            </a:solidFill>
            <a:tailEnd type="triangle"/>
          </a:ln>
        </p:spPr>
        <p:txBody>
          <a:bodyPr tIns="91439" bIns="91439"/>
          <a:lstStyle/>
          <a:p>
            <a:pPr algn="l" defTabSz="1828800">
              <a:defRPr b="0" sz="4800">
                <a:latin typeface="+mj-lt"/>
                <a:ea typeface="+mj-ea"/>
                <a:cs typeface="+mj-cs"/>
                <a:sym typeface="Calibri"/>
              </a:defRPr>
            </a:pPr>
          </a:p>
        </p:txBody>
      </p:sp>
      <p:sp>
        <p:nvSpPr>
          <p:cNvPr id="2970" name="TextBox 2"/>
          <p:cNvSpPr txBox="1"/>
          <p:nvPr/>
        </p:nvSpPr>
        <p:spPr>
          <a:xfrm>
            <a:off x="8770089" y="6457394"/>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n</a:t>
            </a:r>
          </a:p>
        </p:txBody>
      </p:sp>
      <p:sp>
        <p:nvSpPr>
          <p:cNvPr id="2971" name="TextBox 24"/>
          <p:cNvSpPr txBox="1"/>
          <p:nvPr/>
        </p:nvSpPr>
        <p:spPr>
          <a:xfrm>
            <a:off x="5936948" y="3018160"/>
            <a:ext cx="66974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m</a:t>
            </a:r>
          </a:p>
        </p:txBody>
      </p:sp>
      <p:sp>
        <p:nvSpPr>
          <p:cNvPr id="2972" name="Rectangle 9"/>
          <p:cNvSpPr txBox="1"/>
          <p:nvPr/>
        </p:nvSpPr>
        <p:spPr>
          <a:xfrm>
            <a:off x="4675305" y="10187717"/>
            <a:ext cx="2479720" cy="671999"/>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3500">
                <a:latin typeface="Times New Roman"/>
                <a:ea typeface="Times New Roman"/>
                <a:cs typeface="Times New Roman"/>
                <a:sym typeface="Times New Roman"/>
              </a:defRPr>
            </a:lvl1pPr>
          </a:lstStyle>
          <a:p>
            <a:pPr/>
            <a:r>
              <a:t>64x64 pixels</a:t>
            </a:r>
          </a:p>
        </p:txBody>
      </p:sp>
      <p:pic>
        <p:nvPicPr>
          <p:cNvPr id="2973" name="Image" descr="Image"/>
          <p:cNvPicPr>
            <a:picLocks noChangeAspect="1"/>
          </p:cNvPicPr>
          <p:nvPr/>
        </p:nvPicPr>
        <p:blipFill>
          <a:blip r:embed="rId3">
            <a:extLst/>
          </a:blip>
          <a:stretch>
            <a:fillRect/>
          </a:stretch>
        </p:blipFill>
        <p:spPr>
          <a:xfrm>
            <a:off x="2391067" y="11006490"/>
            <a:ext cx="7433126" cy="1519033"/>
          </a:xfrm>
          <a:prstGeom prst="rect">
            <a:avLst/>
          </a:prstGeom>
          <a:ln w="12700">
            <a:miter lim="400000"/>
          </a:ln>
        </p:spPr>
      </p:pic>
      <p:sp>
        <p:nvSpPr>
          <p:cNvPr id="2974" name="delta train, delta comb, impulse train"/>
          <p:cNvSpPr txBox="1"/>
          <p:nvPr/>
        </p:nvSpPr>
        <p:spPr>
          <a:xfrm>
            <a:off x="1976280" y="12672298"/>
            <a:ext cx="8901634" cy="70932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100"/>
            </a:lvl1pPr>
          </a:lstStyle>
          <a:p>
            <a:pPr/>
            <a:r>
              <a:t> delta train, delta comb, impulse train </a:t>
            </a:r>
          </a:p>
        </p:txBody>
      </p:sp>
      <p:grpSp>
        <p:nvGrpSpPr>
          <p:cNvPr id="2986" name="Group"/>
          <p:cNvGrpSpPr/>
          <p:nvPr/>
        </p:nvGrpSpPr>
        <p:grpSpPr>
          <a:xfrm>
            <a:off x="10131541" y="2704824"/>
            <a:ext cx="12514322" cy="9694128"/>
            <a:chOff x="0" y="0"/>
            <a:chExt cx="12514321" cy="9694127"/>
          </a:xfrm>
        </p:grpSpPr>
        <p:sp>
          <p:nvSpPr>
            <p:cNvPr id="2975" name="TextBox 11"/>
            <p:cNvSpPr txBox="1"/>
            <p:nvPr/>
          </p:nvSpPr>
          <p:spPr>
            <a:xfrm>
              <a:off x="1006228" y="0"/>
              <a:ext cx="4140717"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Magnitude DFT</a:t>
              </a:r>
            </a:p>
          </p:txBody>
        </p:sp>
        <p:pic>
          <p:nvPicPr>
            <p:cNvPr id="2976" name="Picture 9" descr="Picture 9"/>
            <p:cNvPicPr>
              <a:picLocks noChangeAspect="1"/>
            </p:cNvPicPr>
            <p:nvPr/>
          </p:nvPicPr>
          <p:blipFill>
            <a:blip r:embed="rId4">
              <a:extLst/>
            </a:blip>
            <a:stretch>
              <a:fillRect/>
            </a:stretch>
          </p:blipFill>
          <p:spPr>
            <a:xfrm>
              <a:off x="6407337" y="1101601"/>
              <a:ext cx="5842001" cy="5842001"/>
            </a:xfrm>
            <a:prstGeom prst="rect">
              <a:avLst/>
            </a:prstGeom>
            <a:ln w="12700" cap="flat">
              <a:noFill/>
              <a:miter lim="400000"/>
            </a:ln>
            <a:effectLst/>
          </p:spPr>
        </p:pic>
        <p:sp>
          <p:nvSpPr>
            <p:cNvPr id="2977" name="TextBox 12"/>
            <p:cNvSpPr txBox="1"/>
            <p:nvPr/>
          </p:nvSpPr>
          <p:spPr>
            <a:xfrm>
              <a:off x="7867431" y="0"/>
              <a:ext cx="2921814"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Phase DFT</a:t>
              </a:r>
            </a:p>
          </p:txBody>
        </p:sp>
        <p:pic>
          <p:nvPicPr>
            <p:cNvPr id="2978" name="Image" descr="Image"/>
            <p:cNvPicPr>
              <a:picLocks noChangeAspect="1"/>
            </p:cNvPicPr>
            <p:nvPr/>
          </p:nvPicPr>
          <p:blipFill>
            <a:blip r:embed="rId5">
              <a:extLst/>
            </a:blip>
            <a:stretch>
              <a:fillRect/>
            </a:stretch>
          </p:blipFill>
          <p:spPr>
            <a:xfrm>
              <a:off x="176133" y="1161167"/>
              <a:ext cx="5800908" cy="5722869"/>
            </a:xfrm>
            <a:prstGeom prst="rect">
              <a:avLst/>
            </a:prstGeom>
            <a:ln w="12700" cap="flat">
              <a:noFill/>
              <a:miter lim="400000"/>
            </a:ln>
            <a:effectLst/>
          </p:spPr>
        </p:pic>
        <p:pic>
          <p:nvPicPr>
            <p:cNvPr id="2979" name="Image" descr="Image"/>
            <p:cNvPicPr>
              <a:picLocks noChangeAspect="1"/>
            </p:cNvPicPr>
            <p:nvPr/>
          </p:nvPicPr>
          <p:blipFill>
            <a:blip r:embed="rId6">
              <a:extLst/>
            </a:blip>
            <a:stretch>
              <a:fillRect/>
            </a:stretch>
          </p:blipFill>
          <p:spPr>
            <a:xfrm>
              <a:off x="2596906" y="8244664"/>
              <a:ext cx="8002671" cy="1449464"/>
            </a:xfrm>
            <a:prstGeom prst="rect">
              <a:avLst/>
            </a:prstGeom>
            <a:ln w="12700" cap="flat">
              <a:noFill/>
              <a:miter lim="400000"/>
            </a:ln>
            <a:effectLst/>
          </p:spPr>
        </p:pic>
        <p:pic>
          <p:nvPicPr>
            <p:cNvPr id="2980" name="Image" descr="Image"/>
            <p:cNvPicPr>
              <a:picLocks noChangeAspect="1"/>
            </p:cNvPicPr>
            <p:nvPr/>
          </p:nvPicPr>
          <p:blipFill>
            <a:blip r:embed="rId7">
              <a:extLst/>
            </a:blip>
            <a:stretch>
              <a:fillRect/>
            </a:stretch>
          </p:blipFill>
          <p:spPr>
            <a:xfrm>
              <a:off x="3796803" y="7523739"/>
              <a:ext cx="6092783" cy="590306"/>
            </a:xfrm>
            <a:prstGeom prst="rect">
              <a:avLst/>
            </a:prstGeom>
            <a:ln w="12700" cap="flat">
              <a:noFill/>
              <a:miter lim="400000"/>
            </a:ln>
            <a:effectLst/>
          </p:spPr>
        </p:pic>
        <p:sp>
          <p:nvSpPr>
            <p:cNvPr id="2981" name="Double Arrow"/>
            <p:cNvSpPr/>
            <p:nvPr/>
          </p:nvSpPr>
          <p:spPr>
            <a:xfrm>
              <a:off x="671635" y="8923749"/>
              <a:ext cx="1397001" cy="371955"/>
            </a:xfrm>
            <a:prstGeom prst="leftRightArrow">
              <a:avLst>
                <a:gd name="adj1" fmla="val 32000"/>
                <a:gd name="adj2" fmla="val 108279"/>
              </a:avLst>
            </a:prstGeom>
            <a:solidFill>
              <a:srgbClr val="000000"/>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2982" name="Straight Arrow Connector 14"/>
            <p:cNvSpPr/>
            <p:nvPr/>
          </p:nvSpPr>
          <p:spPr>
            <a:xfrm flipV="1">
              <a:off x="3147884" y="770907"/>
              <a:ext cx="1" cy="6627033"/>
            </a:xfrm>
            <a:prstGeom prst="line">
              <a:avLst/>
            </a:prstGeom>
            <a:noFill/>
            <a:ln w="50800" cap="flat">
              <a:solidFill>
                <a:srgbClr val="FF0000">
                  <a:alpha val="38294"/>
                </a:srgbClr>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983" name="Straight Arrow Connector 15"/>
            <p:cNvSpPr/>
            <p:nvPr/>
          </p:nvSpPr>
          <p:spPr>
            <a:xfrm>
              <a:off x="0" y="4076100"/>
              <a:ext cx="6295769" cy="1"/>
            </a:xfrm>
            <a:prstGeom prst="line">
              <a:avLst/>
            </a:prstGeom>
            <a:noFill/>
            <a:ln w="50800" cap="flat">
              <a:solidFill>
                <a:srgbClr val="FF0000">
                  <a:alpha val="28475"/>
                </a:srgbClr>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984" name="Straight Arrow Connector 14"/>
            <p:cNvSpPr/>
            <p:nvPr/>
          </p:nvSpPr>
          <p:spPr>
            <a:xfrm flipV="1">
              <a:off x="9366437" y="785285"/>
              <a:ext cx="1" cy="6627033"/>
            </a:xfrm>
            <a:prstGeom prst="line">
              <a:avLst/>
            </a:prstGeom>
            <a:noFill/>
            <a:ln w="50800" cap="flat">
              <a:solidFill>
                <a:srgbClr val="FF0000">
                  <a:alpha val="38294"/>
                </a:srgbClr>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985" name="Straight Arrow Connector 15"/>
            <p:cNvSpPr/>
            <p:nvPr/>
          </p:nvSpPr>
          <p:spPr>
            <a:xfrm>
              <a:off x="6421539" y="4090478"/>
              <a:ext cx="6092783" cy="1"/>
            </a:xfrm>
            <a:prstGeom prst="line">
              <a:avLst/>
            </a:prstGeom>
            <a:noFill/>
            <a:ln w="50800" cap="flat">
              <a:solidFill>
                <a:srgbClr val="FF0000">
                  <a:alpha val="28475"/>
                </a:srgbClr>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98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86" grpId="1"/>
    </p:bldLst>
  </p:timing>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988" name="Image" descr="Image"/>
          <p:cNvPicPr>
            <a:picLocks noChangeAspect="1"/>
          </p:cNvPicPr>
          <p:nvPr/>
        </p:nvPicPr>
        <p:blipFill>
          <a:blip r:embed="rId2">
            <a:extLst/>
          </a:blip>
          <a:stretch>
            <a:fillRect/>
          </a:stretch>
        </p:blipFill>
        <p:spPr>
          <a:xfrm>
            <a:off x="316205" y="2710058"/>
            <a:ext cx="5256709" cy="5293859"/>
          </a:xfrm>
          <a:prstGeom prst="rect">
            <a:avLst/>
          </a:prstGeom>
          <a:ln w="12700">
            <a:miter lim="400000"/>
          </a:ln>
        </p:spPr>
      </p:pic>
      <p:sp>
        <p:nvSpPr>
          <p:cNvPr id="2989" name="Title 1"/>
          <p:cNvSpPr txBox="1"/>
          <p:nvPr>
            <p:ph type="title"/>
          </p:nvPr>
        </p:nvSpPr>
        <p:spPr>
          <a:xfrm>
            <a:off x="3048000" y="0"/>
            <a:ext cx="18288000" cy="1613509"/>
          </a:xfrm>
          <a:prstGeom prst="rect">
            <a:avLst/>
          </a:prstGeom>
        </p:spPr>
        <p:txBody>
          <a:bodyPr/>
          <a:lstStyle/>
          <a:p>
            <a:pPr/>
            <a:r>
              <a:t>Some important Fourier transforms</a:t>
            </a:r>
          </a:p>
        </p:txBody>
      </p:sp>
      <p:sp>
        <p:nvSpPr>
          <p:cNvPr id="2990"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991" name="TextBox 10"/>
          <p:cNvSpPr txBox="1"/>
          <p:nvPr/>
        </p:nvSpPr>
        <p:spPr>
          <a:xfrm>
            <a:off x="1985362" y="1834116"/>
            <a:ext cx="1888009" cy="854588"/>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1828800">
              <a:defRPr b="0" sz="4800">
                <a:latin typeface="Times New Roman"/>
                <a:ea typeface="Times New Roman"/>
                <a:cs typeface="Times New Roman"/>
                <a:sym typeface="Times New Roman"/>
              </a:defRPr>
            </a:lvl1pPr>
          </a:lstStyle>
          <a:p>
            <a:pPr/>
            <a:r>
              <a:t>Image</a:t>
            </a:r>
          </a:p>
        </p:txBody>
      </p:sp>
      <p:grpSp>
        <p:nvGrpSpPr>
          <p:cNvPr id="2994" name="Group"/>
          <p:cNvGrpSpPr/>
          <p:nvPr/>
        </p:nvGrpSpPr>
        <p:grpSpPr>
          <a:xfrm>
            <a:off x="17703311" y="6257557"/>
            <a:ext cx="6977427" cy="3720377"/>
            <a:chOff x="0" y="0"/>
            <a:chExt cx="6977426" cy="3720376"/>
          </a:xfrm>
        </p:grpSpPr>
        <p:sp>
          <p:nvSpPr>
            <p:cNvPr id="2992" name="TextBox 12"/>
            <p:cNvSpPr txBox="1"/>
            <p:nvPr/>
          </p:nvSpPr>
          <p:spPr>
            <a:xfrm>
              <a:off x="0" y="0"/>
              <a:ext cx="5201166" cy="12954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sz="8000">
                  <a:latin typeface="Times New Roman"/>
                  <a:ea typeface="Times New Roman"/>
                  <a:cs typeface="Times New Roman"/>
                  <a:sym typeface="Times New Roman"/>
                </a:defRPr>
              </a:lvl1pPr>
            </a:lstStyle>
            <a:p>
              <a:pPr/>
              <a:r>
                <a:t>Translation</a:t>
              </a:r>
            </a:p>
          </p:txBody>
        </p:sp>
        <p:sp>
          <p:nvSpPr>
            <p:cNvPr id="2993" name="TextBox 13"/>
            <p:cNvSpPr txBox="1"/>
            <p:nvPr/>
          </p:nvSpPr>
          <p:spPr>
            <a:xfrm>
              <a:off x="0" y="1467892"/>
              <a:ext cx="6977427" cy="2252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Shifts of an image only produce changes on the phase of the DFT.</a:t>
              </a:r>
            </a:p>
          </p:txBody>
        </p:sp>
      </p:grpSp>
      <p:grpSp>
        <p:nvGrpSpPr>
          <p:cNvPr id="3000" name="Group"/>
          <p:cNvGrpSpPr/>
          <p:nvPr/>
        </p:nvGrpSpPr>
        <p:grpSpPr>
          <a:xfrm>
            <a:off x="5692268" y="1886256"/>
            <a:ext cx="11434432" cy="6126063"/>
            <a:chOff x="0" y="0"/>
            <a:chExt cx="11434430" cy="6126061"/>
          </a:xfrm>
        </p:grpSpPr>
        <p:pic>
          <p:nvPicPr>
            <p:cNvPr id="2995" name="Image" descr="Image"/>
            <p:cNvPicPr>
              <a:picLocks noChangeAspect="1"/>
            </p:cNvPicPr>
            <p:nvPr/>
          </p:nvPicPr>
          <p:blipFill>
            <a:blip r:embed="rId3">
              <a:extLst/>
            </a:blip>
            <a:stretch>
              <a:fillRect/>
            </a:stretch>
          </p:blipFill>
          <p:spPr>
            <a:xfrm>
              <a:off x="586228" y="823801"/>
              <a:ext cx="5283657" cy="5302261"/>
            </a:xfrm>
            <a:prstGeom prst="rect">
              <a:avLst/>
            </a:prstGeom>
            <a:ln w="12700" cap="flat">
              <a:noFill/>
              <a:miter lim="400000"/>
            </a:ln>
            <a:effectLst/>
          </p:spPr>
        </p:pic>
        <p:sp>
          <p:nvSpPr>
            <p:cNvPr id="2996" name="Straight Arrow Connector 14"/>
            <p:cNvSpPr/>
            <p:nvPr/>
          </p:nvSpPr>
          <p:spPr>
            <a:xfrm>
              <a:off x="0" y="3470730"/>
              <a:ext cx="463642" cy="1"/>
            </a:xfrm>
            <a:prstGeom prst="line">
              <a:avLst/>
            </a:prstGeom>
            <a:noFill/>
            <a:ln w="635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997" name="TextBox 11"/>
            <p:cNvSpPr txBox="1"/>
            <p:nvPr/>
          </p:nvSpPr>
          <p:spPr>
            <a:xfrm>
              <a:off x="1194275" y="0"/>
              <a:ext cx="4396548" cy="9370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4800">
                  <a:latin typeface="Times New Roman"/>
                  <a:ea typeface="Times New Roman"/>
                  <a:cs typeface="Times New Roman"/>
                  <a:sym typeface="Times New Roman"/>
                </a:defRPr>
              </a:lvl1pPr>
            </a:lstStyle>
            <a:p>
              <a:pPr/>
              <a:r>
                <a:t>Magnitude DFT</a:t>
              </a:r>
            </a:p>
          </p:txBody>
        </p:sp>
        <p:sp>
          <p:nvSpPr>
            <p:cNvPr id="2998" name="TextBox 12"/>
            <p:cNvSpPr txBox="1"/>
            <p:nvPr/>
          </p:nvSpPr>
          <p:spPr>
            <a:xfrm>
              <a:off x="7318690" y="23971"/>
              <a:ext cx="3132562" cy="7990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4800">
                  <a:latin typeface="Times New Roman"/>
                  <a:ea typeface="Times New Roman"/>
                  <a:cs typeface="Times New Roman"/>
                  <a:sym typeface="Times New Roman"/>
                </a:defRPr>
              </a:lvl1pPr>
            </a:lstStyle>
            <a:p>
              <a:pPr/>
              <a:r>
                <a:t>Phase DFT</a:t>
              </a:r>
            </a:p>
          </p:txBody>
        </p:sp>
        <p:pic>
          <p:nvPicPr>
            <p:cNvPr id="2999" name="Image" descr="Image"/>
            <p:cNvPicPr>
              <a:picLocks noChangeAspect="1"/>
            </p:cNvPicPr>
            <p:nvPr/>
          </p:nvPicPr>
          <p:blipFill>
            <a:blip r:embed="rId4">
              <a:extLst/>
            </a:blip>
            <a:stretch>
              <a:fillRect/>
            </a:stretch>
          </p:blipFill>
          <p:spPr>
            <a:xfrm>
              <a:off x="6132170" y="823801"/>
              <a:ext cx="5302261" cy="5302261"/>
            </a:xfrm>
            <a:prstGeom prst="rect">
              <a:avLst/>
            </a:prstGeom>
            <a:ln w="12700" cap="flat">
              <a:noFill/>
              <a:miter lim="400000"/>
            </a:ln>
            <a:effectLst/>
          </p:spPr>
        </p:pic>
      </p:grpSp>
      <p:pic>
        <p:nvPicPr>
          <p:cNvPr id="3001" name="Image" descr="Image"/>
          <p:cNvPicPr>
            <a:picLocks noChangeAspect="1"/>
          </p:cNvPicPr>
          <p:nvPr/>
        </p:nvPicPr>
        <p:blipFill>
          <a:blip r:embed="rId5">
            <a:extLst/>
          </a:blip>
          <a:stretch>
            <a:fillRect/>
          </a:stretch>
        </p:blipFill>
        <p:spPr>
          <a:xfrm>
            <a:off x="294699" y="8279271"/>
            <a:ext cx="5330880" cy="5293859"/>
          </a:xfrm>
          <a:prstGeom prst="rect">
            <a:avLst/>
          </a:prstGeom>
          <a:ln w="12700">
            <a:miter lim="400000"/>
          </a:ln>
        </p:spPr>
      </p:pic>
      <p:grpSp>
        <p:nvGrpSpPr>
          <p:cNvPr id="3005" name="Group"/>
          <p:cNvGrpSpPr/>
          <p:nvPr/>
        </p:nvGrpSpPr>
        <p:grpSpPr>
          <a:xfrm>
            <a:off x="5715470" y="8270907"/>
            <a:ext cx="11411230" cy="5339340"/>
            <a:chOff x="0" y="0"/>
            <a:chExt cx="11411228" cy="5339338"/>
          </a:xfrm>
        </p:grpSpPr>
        <p:pic>
          <p:nvPicPr>
            <p:cNvPr id="3002" name="Image" descr="Image"/>
            <p:cNvPicPr>
              <a:picLocks noChangeAspect="1"/>
            </p:cNvPicPr>
            <p:nvPr/>
          </p:nvPicPr>
          <p:blipFill>
            <a:blip r:embed="rId6">
              <a:extLst/>
            </a:blip>
            <a:stretch>
              <a:fillRect/>
            </a:stretch>
          </p:blipFill>
          <p:spPr>
            <a:xfrm>
              <a:off x="553534" y="18539"/>
              <a:ext cx="5302261" cy="5302261"/>
            </a:xfrm>
            <a:prstGeom prst="rect">
              <a:avLst/>
            </a:prstGeom>
            <a:ln w="12700" cap="flat">
              <a:noFill/>
              <a:miter lim="400000"/>
            </a:ln>
            <a:effectLst/>
          </p:spPr>
        </p:pic>
        <p:pic>
          <p:nvPicPr>
            <p:cNvPr id="3003" name="Image" descr="Image"/>
            <p:cNvPicPr>
              <a:picLocks noChangeAspect="1"/>
            </p:cNvPicPr>
            <p:nvPr/>
          </p:nvPicPr>
          <p:blipFill>
            <a:blip r:embed="rId7">
              <a:extLst/>
            </a:blip>
            <a:stretch>
              <a:fillRect/>
            </a:stretch>
          </p:blipFill>
          <p:spPr>
            <a:xfrm>
              <a:off x="6108968" y="0"/>
              <a:ext cx="5302261" cy="5339339"/>
            </a:xfrm>
            <a:prstGeom prst="rect">
              <a:avLst/>
            </a:prstGeom>
            <a:ln w="12700" cap="flat">
              <a:noFill/>
              <a:miter lim="400000"/>
            </a:ln>
            <a:effectLst/>
          </p:spPr>
        </p:pic>
        <p:sp>
          <p:nvSpPr>
            <p:cNvPr id="3004" name="Straight Arrow Connector 14"/>
            <p:cNvSpPr/>
            <p:nvPr/>
          </p:nvSpPr>
          <p:spPr>
            <a:xfrm>
              <a:off x="0" y="2655292"/>
              <a:ext cx="463642" cy="1"/>
            </a:xfrm>
            <a:prstGeom prst="line">
              <a:avLst/>
            </a:prstGeom>
            <a:noFill/>
            <a:ln w="635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0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0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99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05" grpId="3"/>
      <p:bldP build="whole" bldLvl="1" animBg="1" rev="0" advAuto="0" spid="3000" grpId="1"/>
      <p:bldP build="whole" bldLvl="1" animBg="1" rev="0" advAuto="0" spid="2994" grpId="4"/>
      <p:bldP build="whole" bldLvl="1" animBg="1" rev="0" advAuto="0" spid="3001" grpId="2"/>
    </p:bldLst>
  </p:timing>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07" name="Title 1"/>
          <p:cNvSpPr txBox="1"/>
          <p:nvPr>
            <p:ph type="title"/>
          </p:nvPr>
        </p:nvSpPr>
        <p:spPr>
          <a:xfrm>
            <a:off x="3048000" y="0"/>
            <a:ext cx="18288000" cy="1613509"/>
          </a:xfrm>
          <a:prstGeom prst="rect">
            <a:avLst/>
          </a:prstGeom>
        </p:spPr>
        <p:txBody>
          <a:bodyPr/>
          <a:lstStyle/>
          <a:p>
            <a:pPr/>
            <a:r>
              <a:t>Some important Fourier transforms</a:t>
            </a:r>
          </a:p>
        </p:txBody>
      </p:sp>
      <p:sp>
        <p:nvSpPr>
          <p:cNvPr id="3008"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09" name="TextBox 10"/>
          <p:cNvSpPr txBox="1"/>
          <p:nvPr/>
        </p:nvSpPr>
        <p:spPr>
          <a:xfrm>
            <a:off x="1985362" y="1834116"/>
            <a:ext cx="1888009" cy="854588"/>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1828800">
              <a:defRPr b="0" sz="4800">
                <a:latin typeface="Times New Roman"/>
                <a:ea typeface="Times New Roman"/>
                <a:cs typeface="Times New Roman"/>
                <a:sym typeface="Times New Roman"/>
              </a:defRPr>
            </a:lvl1pPr>
          </a:lstStyle>
          <a:p>
            <a:pPr/>
            <a:r>
              <a:t>Image</a:t>
            </a:r>
          </a:p>
        </p:txBody>
      </p:sp>
      <p:sp>
        <p:nvSpPr>
          <p:cNvPr id="3010" name="Straight Arrow Connector 14"/>
          <p:cNvSpPr/>
          <p:nvPr/>
        </p:nvSpPr>
        <p:spPr>
          <a:xfrm>
            <a:off x="5692268" y="5356987"/>
            <a:ext cx="463643" cy="1"/>
          </a:xfrm>
          <a:prstGeom prst="line">
            <a:avLst/>
          </a:prstGeom>
          <a:ln w="63500">
            <a:solidFill>
              <a:srgbClr val="000000"/>
            </a:solidFill>
            <a:tailEnd type="triangle"/>
          </a:ln>
        </p:spPr>
        <p:txBody>
          <a:bodyPr tIns="91439" bIns="91439"/>
          <a:lstStyle/>
          <a:p>
            <a:pPr algn="l" defTabSz="1828800">
              <a:defRPr b="0" sz="4800">
                <a:latin typeface="+mj-lt"/>
                <a:ea typeface="+mj-ea"/>
                <a:cs typeface="+mj-cs"/>
                <a:sym typeface="Calibri"/>
              </a:defRPr>
            </a:pPr>
          </a:p>
        </p:txBody>
      </p:sp>
      <p:pic>
        <p:nvPicPr>
          <p:cNvPr id="3011" name="Picture 13" descr="Picture 13"/>
          <p:cNvPicPr>
            <a:picLocks noChangeAspect="1"/>
          </p:cNvPicPr>
          <p:nvPr/>
        </p:nvPicPr>
        <p:blipFill>
          <a:blip r:embed="rId2">
            <a:extLst/>
          </a:blip>
          <a:stretch>
            <a:fillRect/>
          </a:stretch>
        </p:blipFill>
        <p:spPr>
          <a:xfrm>
            <a:off x="264735" y="2681446"/>
            <a:ext cx="5433166" cy="5433166"/>
          </a:xfrm>
          <a:prstGeom prst="rect">
            <a:avLst/>
          </a:prstGeom>
          <a:ln w="12700">
            <a:miter lim="400000"/>
          </a:ln>
        </p:spPr>
      </p:pic>
      <p:grpSp>
        <p:nvGrpSpPr>
          <p:cNvPr id="3014" name="Group 20"/>
          <p:cNvGrpSpPr/>
          <p:nvPr/>
        </p:nvGrpSpPr>
        <p:grpSpPr>
          <a:xfrm>
            <a:off x="6127306" y="1886256"/>
            <a:ext cx="5409441" cy="6252081"/>
            <a:chOff x="0" y="0"/>
            <a:chExt cx="5409439" cy="6252079"/>
          </a:xfrm>
        </p:grpSpPr>
        <p:sp>
          <p:nvSpPr>
            <p:cNvPr id="3012" name="TextBox 11"/>
            <p:cNvSpPr txBox="1"/>
            <p:nvPr/>
          </p:nvSpPr>
          <p:spPr>
            <a:xfrm>
              <a:off x="759238" y="0"/>
              <a:ext cx="4396547" cy="93705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4800">
                  <a:latin typeface="Times New Roman"/>
                  <a:ea typeface="Times New Roman"/>
                  <a:cs typeface="Times New Roman"/>
                  <a:sym typeface="Times New Roman"/>
                </a:defRPr>
              </a:lvl1pPr>
            </a:lstStyle>
            <a:p>
              <a:pPr/>
              <a:r>
                <a:t>Magnitude DFT</a:t>
              </a:r>
            </a:p>
          </p:txBody>
        </p:sp>
        <p:pic>
          <p:nvPicPr>
            <p:cNvPr id="3013" name="Picture 15" descr="Picture 15"/>
            <p:cNvPicPr>
              <a:picLocks noChangeAspect="1"/>
            </p:cNvPicPr>
            <p:nvPr/>
          </p:nvPicPr>
          <p:blipFill>
            <a:blip r:embed="rId3">
              <a:extLst/>
            </a:blip>
            <a:stretch>
              <a:fillRect/>
            </a:stretch>
          </p:blipFill>
          <p:spPr>
            <a:xfrm>
              <a:off x="0" y="771463"/>
              <a:ext cx="5409440" cy="5480617"/>
            </a:xfrm>
            <a:prstGeom prst="rect">
              <a:avLst/>
            </a:prstGeom>
            <a:ln w="12700" cap="flat">
              <a:noFill/>
              <a:miter lim="400000"/>
            </a:ln>
            <a:effectLst/>
          </p:spPr>
        </p:pic>
      </p:grpSp>
      <p:grpSp>
        <p:nvGrpSpPr>
          <p:cNvPr id="3017" name="Group 21"/>
          <p:cNvGrpSpPr/>
          <p:nvPr/>
        </p:nvGrpSpPr>
        <p:grpSpPr>
          <a:xfrm>
            <a:off x="11710139" y="1910228"/>
            <a:ext cx="5480617" cy="6216246"/>
            <a:chOff x="0" y="0"/>
            <a:chExt cx="5480616" cy="6216244"/>
          </a:xfrm>
        </p:grpSpPr>
        <p:sp>
          <p:nvSpPr>
            <p:cNvPr id="3015" name="TextBox 12"/>
            <p:cNvSpPr txBox="1"/>
            <p:nvPr/>
          </p:nvSpPr>
          <p:spPr>
            <a:xfrm>
              <a:off x="1300819" y="0"/>
              <a:ext cx="3132562" cy="7990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4800">
                  <a:latin typeface="Times New Roman"/>
                  <a:ea typeface="Times New Roman"/>
                  <a:cs typeface="Times New Roman"/>
                  <a:sym typeface="Times New Roman"/>
                </a:defRPr>
              </a:lvl1pPr>
            </a:lstStyle>
            <a:p>
              <a:pPr/>
              <a:r>
                <a:t>Phase DFT</a:t>
              </a:r>
            </a:p>
          </p:txBody>
        </p:sp>
        <p:pic>
          <p:nvPicPr>
            <p:cNvPr id="3016" name="Picture 16" descr="Picture 16"/>
            <p:cNvPicPr>
              <a:picLocks noChangeAspect="1"/>
            </p:cNvPicPr>
            <p:nvPr/>
          </p:nvPicPr>
          <p:blipFill>
            <a:blip r:embed="rId4">
              <a:extLst/>
            </a:blip>
            <a:stretch>
              <a:fillRect/>
            </a:stretch>
          </p:blipFill>
          <p:spPr>
            <a:xfrm>
              <a:off x="0" y="759354"/>
              <a:ext cx="5480617" cy="5456891"/>
            </a:xfrm>
            <a:prstGeom prst="rect">
              <a:avLst/>
            </a:prstGeom>
            <a:ln w="12700" cap="flat">
              <a:noFill/>
              <a:miter lim="400000"/>
            </a:ln>
            <a:effectLst/>
          </p:spPr>
        </p:pic>
      </p:grpSp>
      <p:pic>
        <p:nvPicPr>
          <p:cNvPr id="3018" name="Picture 8" descr="Picture 8"/>
          <p:cNvPicPr>
            <a:picLocks noChangeAspect="1"/>
          </p:cNvPicPr>
          <p:nvPr/>
        </p:nvPicPr>
        <p:blipFill>
          <a:blip r:embed="rId5">
            <a:extLst/>
          </a:blip>
          <a:stretch>
            <a:fillRect/>
          </a:stretch>
        </p:blipFill>
        <p:spPr>
          <a:xfrm>
            <a:off x="6128405" y="8183428"/>
            <a:ext cx="5431715" cy="5455434"/>
          </a:xfrm>
          <a:prstGeom prst="rect">
            <a:avLst/>
          </a:prstGeom>
          <a:ln w="12700">
            <a:miter lim="400000"/>
          </a:ln>
        </p:spPr>
      </p:pic>
      <p:pic>
        <p:nvPicPr>
          <p:cNvPr id="3019" name="Image" descr="Image"/>
          <p:cNvPicPr>
            <a:picLocks noChangeAspect="1"/>
          </p:cNvPicPr>
          <p:nvPr/>
        </p:nvPicPr>
        <p:blipFill>
          <a:blip r:embed="rId6">
            <a:extLst/>
          </a:blip>
          <a:stretch>
            <a:fillRect/>
          </a:stretch>
        </p:blipFill>
        <p:spPr>
          <a:xfrm>
            <a:off x="11763331" y="8211959"/>
            <a:ext cx="5398371" cy="5398371"/>
          </a:xfrm>
          <a:prstGeom prst="rect">
            <a:avLst/>
          </a:prstGeom>
          <a:ln w="12700">
            <a:miter lim="400000"/>
          </a:ln>
        </p:spPr>
      </p:pic>
      <p:grpSp>
        <p:nvGrpSpPr>
          <p:cNvPr id="3022" name="Group"/>
          <p:cNvGrpSpPr/>
          <p:nvPr/>
        </p:nvGrpSpPr>
        <p:grpSpPr>
          <a:xfrm>
            <a:off x="271269" y="8211959"/>
            <a:ext cx="5884642" cy="5398371"/>
            <a:chOff x="0" y="0"/>
            <a:chExt cx="5884640" cy="5398369"/>
          </a:xfrm>
        </p:grpSpPr>
        <p:pic>
          <p:nvPicPr>
            <p:cNvPr id="3020" name="Picture 7" descr="Picture 7"/>
            <p:cNvPicPr>
              <a:picLocks noChangeAspect="1"/>
            </p:cNvPicPr>
            <p:nvPr/>
          </p:nvPicPr>
          <p:blipFill>
            <a:blip r:embed="rId7">
              <a:extLst/>
            </a:blip>
            <a:stretch>
              <a:fillRect/>
            </a:stretch>
          </p:blipFill>
          <p:spPr>
            <a:xfrm>
              <a:off x="0" y="0"/>
              <a:ext cx="5398370" cy="5398370"/>
            </a:xfrm>
            <a:prstGeom prst="rect">
              <a:avLst/>
            </a:prstGeom>
            <a:ln w="12700" cap="flat">
              <a:noFill/>
              <a:miter lim="400000"/>
            </a:ln>
            <a:effectLst/>
          </p:spPr>
        </p:pic>
        <p:sp>
          <p:nvSpPr>
            <p:cNvPr id="3021" name="Straight Arrow Connector 14"/>
            <p:cNvSpPr/>
            <p:nvPr/>
          </p:nvSpPr>
          <p:spPr>
            <a:xfrm>
              <a:off x="5420998" y="2699184"/>
              <a:ext cx="463643" cy="1"/>
            </a:xfrm>
            <a:prstGeom prst="line">
              <a:avLst/>
            </a:prstGeom>
            <a:noFill/>
            <a:ln w="635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3025" name="Group"/>
          <p:cNvGrpSpPr/>
          <p:nvPr/>
        </p:nvGrpSpPr>
        <p:grpSpPr>
          <a:xfrm>
            <a:off x="17703311" y="6257557"/>
            <a:ext cx="6977427" cy="3720377"/>
            <a:chOff x="0" y="0"/>
            <a:chExt cx="6977426" cy="3720376"/>
          </a:xfrm>
        </p:grpSpPr>
        <p:sp>
          <p:nvSpPr>
            <p:cNvPr id="3023" name="TextBox 12"/>
            <p:cNvSpPr txBox="1"/>
            <p:nvPr/>
          </p:nvSpPr>
          <p:spPr>
            <a:xfrm>
              <a:off x="0" y="0"/>
              <a:ext cx="2452807" cy="12954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sz="8000">
                  <a:latin typeface="Times New Roman"/>
                  <a:ea typeface="Times New Roman"/>
                  <a:cs typeface="Times New Roman"/>
                  <a:sym typeface="Times New Roman"/>
                </a:defRPr>
              </a:lvl1pPr>
            </a:lstStyle>
            <a:p>
              <a:pPr/>
              <a:r>
                <a:t>Scale</a:t>
              </a:r>
            </a:p>
          </p:txBody>
        </p:sp>
        <p:sp>
          <p:nvSpPr>
            <p:cNvPr id="3024" name="TextBox 13"/>
            <p:cNvSpPr txBox="1"/>
            <p:nvPr/>
          </p:nvSpPr>
          <p:spPr>
            <a:xfrm>
              <a:off x="0" y="1467892"/>
              <a:ext cx="6977427" cy="2252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Small image details produce content in high spatial frequencies</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0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0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0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0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18" grpId="4"/>
      <p:bldP build="whole" bldLvl="1" animBg="1" rev="0" advAuto="0" spid="3025" grpId="6"/>
      <p:bldP build="whole" bldLvl="1" animBg="1" rev="0" advAuto="0" spid="3014" grpId="1"/>
      <p:bldP build="whole" bldLvl="1" animBg="1" rev="0" advAuto="0" spid="3017" grpId="2"/>
      <p:bldP build="whole" bldLvl="1" animBg="1" rev="0" advAuto="0" spid="3019" grpId="5"/>
      <p:bldP build="whole" bldLvl="1" animBg="1" rev="0" advAuto="0" spid="3022" grpId="3"/>
    </p:bldLst>
  </p:timing>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27" name="Title 1"/>
          <p:cNvSpPr txBox="1"/>
          <p:nvPr>
            <p:ph type="title"/>
          </p:nvPr>
        </p:nvSpPr>
        <p:spPr>
          <a:xfrm>
            <a:off x="3048000" y="0"/>
            <a:ext cx="18288000" cy="1620381"/>
          </a:xfrm>
          <a:prstGeom prst="rect">
            <a:avLst/>
          </a:prstGeom>
        </p:spPr>
        <p:txBody>
          <a:bodyPr/>
          <a:lstStyle/>
          <a:p>
            <a:pPr/>
            <a:r>
              <a:t>Some important Fourier transforms</a:t>
            </a:r>
          </a:p>
        </p:txBody>
      </p:sp>
      <p:sp>
        <p:nvSpPr>
          <p:cNvPr id="3028"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029" name="TextBox 10"/>
          <p:cNvSpPr txBox="1"/>
          <p:nvPr/>
        </p:nvSpPr>
        <p:spPr>
          <a:xfrm>
            <a:off x="1994001" y="1798661"/>
            <a:ext cx="1986012" cy="924149"/>
          </a:xfrm>
          <a:prstGeom prst="rect">
            <a:avLst/>
          </a:prstGeom>
          <a:ln w="12700">
            <a:miter lim="400000"/>
          </a:ln>
          <a:extLst>
            <a:ext uri="{C572A759-6A51-4108-AA02-DFA0A04FC94B}">
              <ma14:wrappingTextBoxFlag xmlns:ma14="http://schemas.microsoft.com/office/mac/drawingml/2011/main" val="1"/>
            </a:ext>
          </a:extLst>
        </p:spPr>
        <p:txBody>
          <a:bodyPr tIns="91439" bIns="91439"/>
          <a:lstStyle>
            <a:lvl1pPr algn="l" defTabSz="1828800">
              <a:defRPr b="0" sz="4800">
                <a:latin typeface="Times New Roman"/>
                <a:ea typeface="Times New Roman"/>
                <a:cs typeface="Times New Roman"/>
                <a:sym typeface="Times New Roman"/>
              </a:defRPr>
            </a:lvl1pPr>
          </a:lstStyle>
          <a:p>
            <a:pPr/>
            <a:r>
              <a:t>Image</a:t>
            </a:r>
          </a:p>
        </p:txBody>
      </p:sp>
      <p:pic>
        <p:nvPicPr>
          <p:cNvPr id="3030" name="Picture 17" descr="Picture 17"/>
          <p:cNvPicPr>
            <a:picLocks noChangeAspect="1"/>
          </p:cNvPicPr>
          <p:nvPr/>
        </p:nvPicPr>
        <p:blipFill>
          <a:blip r:embed="rId2">
            <a:extLst/>
          </a:blip>
          <a:stretch>
            <a:fillRect/>
          </a:stretch>
        </p:blipFill>
        <p:spPr>
          <a:xfrm>
            <a:off x="268447" y="2645260"/>
            <a:ext cx="5437119" cy="5460758"/>
          </a:xfrm>
          <a:prstGeom prst="rect">
            <a:avLst/>
          </a:prstGeom>
          <a:ln w="12700">
            <a:miter lim="400000"/>
          </a:ln>
        </p:spPr>
      </p:pic>
      <p:grpSp>
        <p:nvGrpSpPr>
          <p:cNvPr id="3033" name="Group 20"/>
          <p:cNvGrpSpPr/>
          <p:nvPr/>
        </p:nvGrpSpPr>
        <p:grpSpPr>
          <a:xfrm>
            <a:off x="6201858" y="1850613"/>
            <a:ext cx="5413479" cy="6269565"/>
            <a:chOff x="0" y="0"/>
            <a:chExt cx="5413478" cy="6269564"/>
          </a:xfrm>
        </p:grpSpPr>
        <p:sp>
          <p:nvSpPr>
            <p:cNvPr id="3031" name="TextBox 11"/>
            <p:cNvSpPr txBox="1"/>
            <p:nvPr/>
          </p:nvSpPr>
          <p:spPr>
            <a:xfrm>
              <a:off x="768306" y="0"/>
              <a:ext cx="4132939" cy="89597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4800">
                  <a:latin typeface="Times New Roman"/>
                  <a:ea typeface="Times New Roman"/>
                  <a:cs typeface="Times New Roman"/>
                  <a:sym typeface="Times New Roman"/>
                </a:defRPr>
              </a:lvl1pPr>
            </a:lstStyle>
            <a:p>
              <a:pPr/>
              <a:r>
                <a:t>Magnitude DFT</a:t>
              </a:r>
            </a:p>
          </p:txBody>
        </p:sp>
        <p:pic>
          <p:nvPicPr>
            <p:cNvPr id="3032" name="Picture 18" descr="Picture 18"/>
            <p:cNvPicPr>
              <a:picLocks noChangeAspect="1"/>
            </p:cNvPicPr>
            <p:nvPr/>
          </p:nvPicPr>
          <p:blipFill>
            <a:blip r:embed="rId3">
              <a:extLst/>
            </a:blip>
            <a:stretch>
              <a:fillRect/>
            </a:stretch>
          </p:blipFill>
          <p:spPr>
            <a:xfrm>
              <a:off x="0" y="832446"/>
              <a:ext cx="5413479" cy="5437119"/>
            </a:xfrm>
            <a:prstGeom prst="rect">
              <a:avLst/>
            </a:prstGeom>
            <a:ln w="12700" cap="flat">
              <a:noFill/>
              <a:miter lim="400000"/>
            </a:ln>
            <a:effectLst/>
          </p:spPr>
        </p:pic>
      </p:grpSp>
      <p:grpSp>
        <p:nvGrpSpPr>
          <p:cNvPr id="3036" name="Group 21"/>
          <p:cNvGrpSpPr/>
          <p:nvPr/>
        </p:nvGrpSpPr>
        <p:grpSpPr>
          <a:xfrm>
            <a:off x="11778618" y="1874498"/>
            <a:ext cx="5484398" cy="6207881"/>
            <a:chOff x="0" y="0"/>
            <a:chExt cx="5484397" cy="6207879"/>
          </a:xfrm>
        </p:grpSpPr>
        <p:sp>
          <p:nvSpPr>
            <p:cNvPr id="3034" name="TextBox 12"/>
            <p:cNvSpPr txBox="1"/>
            <p:nvPr/>
          </p:nvSpPr>
          <p:spPr>
            <a:xfrm>
              <a:off x="1293769" y="-1"/>
              <a:ext cx="3196823" cy="79619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noAutofit/>
            </a:bodyPr>
            <a:lstStyle>
              <a:lvl1pPr algn="l" defTabSz="1828800">
                <a:defRPr b="0" sz="4800">
                  <a:latin typeface="Times New Roman"/>
                  <a:ea typeface="Times New Roman"/>
                  <a:cs typeface="Times New Roman"/>
                  <a:sym typeface="Times New Roman"/>
                </a:defRPr>
              </a:lvl1pPr>
            </a:lstStyle>
            <a:p>
              <a:pPr/>
              <a:r>
                <a:t>Phase DFT</a:t>
              </a:r>
            </a:p>
          </p:txBody>
        </p:sp>
        <p:pic>
          <p:nvPicPr>
            <p:cNvPr id="3035" name="Picture 19" descr="Picture 19"/>
            <p:cNvPicPr>
              <a:picLocks noChangeAspect="1"/>
            </p:cNvPicPr>
            <p:nvPr/>
          </p:nvPicPr>
          <p:blipFill>
            <a:blip r:embed="rId4">
              <a:extLst/>
            </a:blip>
            <a:stretch>
              <a:fillRect/>
            </a:stretch>
          </p:blipFill>
          <p:spPr>
            <a:xfrm>
              <a:off x="0" y="794401"/>
              <a:ext cx="5484398" cy="5413479"/>
            </a:xfrm>
            <a:prstGeom prst="rect">
              <a:avLst/>
            </a:prstGeom>
            <a:ln w="12700" cap="flat">
              <a:noFill/>
              <a:miter lim="400000"/>
            </a:ln>
            <a:effectLst/>
          </p:spPr>
        </p:pic>
      </p:grpSp>
      <p:pic>
        <p:nvPicPr>
          <p:cNvPr id="3037" name="Picture 15" descr="Picture 15"/>
          <p:cNvPicPr>
            <a:picLocks noChangeAspect="1"/>
          </p:cNvPicPr>
          <p:nvPr/>
        </p:nvPicPr>
        <p:blipFill>
          <a:blip r:embed="rId5">
            <a:extLst/>
          </a:blip>
          <a:stretch>
            <a:fillRect/>
          </a:stretch>
        </p:blipFill>
        <p:spPr>
          <a:xfrm>
            <a:off x="6174292" y="8229543"/>
            <a:ext cx="5444104" cy="5444103"/>
          </a:xfrm>
          <a:prstGeom prst="rect">
            <a:avLst/>
          </a:prstGeom>
          <a:ln w="12700">
            <a:miter lim="400000"/>
          </a:ln>
        </p:spPr>
      </p:pic>
      <p:pic>
        <p:nvPicPr>
          <p:cNvPr id="3038" name="Picture 16" descr="Picture 16"/>
          <p:cNvPicPr>
            <a:picLocks noChangeAspect="1"/>
          </p:cNvPicPr>
          <p:nvPr/>
        </p:nvPicPr>
        <p:blipFill>
          <a:blip r:embed="rId6">
            <a:extLst/>
          </a:blip>
          <a:stretch>
            <a:fillRect/>
          </a:stretch>
        </p:blipFill>
        <p:spPr>
          <a:xfrm>
            <a:off x="11801675" y="8229542"/>
            <a:ext cx="5444105" cy="5444104"/>
          </a:xfrm>
          <a:prstGeom prst="rect">
            <a:avLst/>
          </a:prstGeom>
          <a:ln w="12700">
            <a:miter lim="400000"/>
          </a:ln>
        </p:spPr>
      </p:pic>
      <p:sp>
        <p:nvSpPr>
          <p:cNvPr id="3039" name="Straight Arrow Connector 14"/>
          <p:cNvSpPr/>
          <p:nvPr/>
        </p:nvSpPr>
        <p:spPr>
          <a:xfrm>
            <a:off x="5692268" y="5356987"/>
            <a:ext cx="463643" cy="1"/>
          </a:xfrm>
          <a:prstGeom prst="line">
            <a:avLst/>
          </a:prstGeom>
          <a:ln w="63500">
            <a:solidFill>
              <a:srgbClr val="000000"/>
            </a:solidFill>
            <a:tailEnd type="triangle"/>
          </a:ln>
        </p:spPr>
        <p:txBody>
          <a:bodyPr tIns="91439" bIns="91439"/>
          <a:lstStyle/>
          <a:p>
            <a:pPr algn="l" defTabSz="1828800">
              <a:defRPr b="0" sz="4800">
                <a:latin typeface="+mj-lt"/>
                <a:ea typeface="+mj-ea"/>
                <a:cs typeface="+mj-cs"/>
                <a:sym typeface="Calibri"/>
              </a:defRPr>
            </a:pPr>
          </a:p>
        </p:txBody>
      </p:sp>
      <p:grpSp>
        <p:nvGrpSpPr>
          <p:cNvPr id="3042" name="Group"/>
          <p:cNvGrpSpPr/>
          <p:nvPr/>
        </p:nvGrpSpPr>
        <p:grpSpPr>
          <a:xfrm>
            <a:off x="285684" y="8243782"/>
            <a:ext cx="5895627" cy="5467877"/>
            <a:chOff x="0" y="0"/>
            <a:chExt cx="5895626" cy="5467875"/>
          </a:xfrm>
        </p:grpSpPr>
        <p:pic>
          <p:nvPicPr>
            <p:cNvPr id="3040" name="Picture 13" descr="Picture 13"/>
            <p:cNvPicPr>
              <a:picLocks noChangeAspect="1"/>
            </p:cNvPicPr>
            <p:nvPr/>
          </p:nvPicPr>
          <p:blipFill>
            <a:blip r:embed="rId7">
              <a:extLst/>
            </a:blip>
            <a:stretch>
              <a:fillRect/>
            </a:stretch>
          </p:blipFill>
          <p:spPr>
            <a:xfrm>
              <a:off x="0" y="0"/>
              <a:ext cx="5467877" cy="5467876"/>
            </a:xfrm>
            <a:prstGeom prst="rect">
              <a:avLst/>
            </a:prstGeom>
            <a:ln w="12700" cap="flat">
              <a:noFill/>
              <a:miter lim="400000"/>
            </a:ln>
            <a:effectLst/>
          </p:spPr>
        </p:pic>
        <p:sp>
          <p:nvSpPr>
            <p:cNvPr id="3041" name="Straight Arrow Connector 14"/>
            <p:cNvSpPr/>
            <p:nvPr/>
          </p:nvSpPr>
          <p:spPr>
            <a:xfrm>
              <a:off x="5431984" y="2667361"/>
              <a:ext cx="463643" cy="1"/>
            </a:xfrm>
            <a:prstGeom prst="line">
              <a:avLst/>
            </a:prstGeom>
            <a:noFill/>
            <a:ln w="635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3045" name="Group"/>
          <p:cNvGrpSpPr/>
          <p:nvPr/>
        </p:nvGrpSpPr>
        <p:grpSpPr>
          <a:xfrm>
            <a:off x="17260613" y="6643767"/>
            <a:ext cx="7491662" cy="3795516"/>
            <a:chOff x="0" y="0"/>
            <a:chExt cx="7491661" cy="3795515"/>
          </a:xfrm>
        </p:grpSpPr>
        <p:sp>
          <p:nvSpPr>
            <p:cNvPr id="3043" name="TextBox 12"/>
            <p:cNvSpPr txBox="1"/>
            <p:nvPr/>
          </p:nvSpPr>
          <p:spPr>
            <a:xfrm>
              <a:off x="0" y="0"/>
              <a:ext cx="5275084" cy="129542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sz="8000">
                  <a:latin typeface="Times New Roman"/>
                  <a:ea typeface="Times New Roman"/>
                  <a:cs typeface="Times New Roman"/>
                  <a:sym typeface="Times New Roman"/>
                </a:defRPr>
              </a:lvl1pPr>
            </a:lstStyle>
            <a:p>
              <a:pPr/>
              <a:r>
                <a:t>Orientation</a:t>
              </a:r>
            </a:p>
          </p:txBody>
        </p:sp>
        <p:sp>
          <p:nvSpPr>
            <p:cNvPr id="3044" name="TextBox 13"/>
            <p:cNvSpPr txBox="1"/>
            <p:nvPr/>
          </p:nvSpPr>
          <p:spPr>
            <a:xfrm>
              <a:off x="168445" y="1543031"/>
              <a:ext cx="7323217" cy="2252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A line transforms to a line oriented perpendicularly to the first.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0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0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0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04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37" grpId="4"/>
      <p:bldP build="whole" bldLvl="1" animBg="1" rev="0" advAuto="0" spid="3042" grpId="3"/>
      <p:bldP build="whole" bldLvl="1" animBg="1" rev="0" advAuto="0" spid="3045" grpId="6"/>
      <p:bldP build="whole" bldLvl="1" animBg="1" rev="0" advAuto="0" spid="3033" grpId="1"/>
      <p:bldP build="whole" bldLvl="1" animBg="1" rev="0" advAuto="0" spid="3038" grpId="5"/>
      <p:bldP build="whole" bldLvl="1" animBg="1" rev="0" advAuto="0" spid="3036" grpId="2"/>
    </p:bldLst>
  </p:timing>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47" name="Picture 26" descr="Picture 26"/>
          <p:cNvPicPr>
            <a:picLocks noChangeAspect="1"/>
          </p:cNvPicPr>
          <p:nvPr/>
        </p:nvPicPr>
        <p:blipFill>
          <a:blip r:embed="rId2">
            <a:extLst/>
          </a:blip>
          <a:stretch>
            <a:fillRect/>
          </a:stretch>
        </p:blipFill>
        <p:spPr>
          <a:xfrm>
            <a:off x="7645513" y="1819462"/>
            <a:ext cx="8839201" cy="1320801"/>
          </a:xfrm>
          <a:prstGeom prst="rect">
            <a:avLst/>
          </a:prstGeom>
          <a:ln w="12700">
            <a:miter lim="400000"/>
          </a:ln>
        </p:spPr>
      </p:pic>
      <p:sp>
        <p:nvSpPr>
          <p:cNvPr id="3048" name="Title 1"/>
          <p:cNvSpPr txBox="1"/>
          <p:nvPr>
            <p:ph type="title"/>
          </p:nvPr>
        </p:nvSpPr>
        <p:spPr>
          <a:prstGeom prst="rect">
            <a:avLst/>
          </a:prstGeom>
        </p:spPr>
        <p:txBody>
          <a:bodyPr/>
          <a:lstStyle/>
          <a:p>
            <a:pPr/>
            <a:r>
              <a:t>Phase and Magnitude</a:t>
            </a:r>
          </a:p>
        </p:txBody>
      </p:sp>
      <p:sp>
        <p:nvSpPr>
          <p:cNvPr id="3049" name="Slide Number Placeholder 3"/>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050" name="Picture 4" descr="Picture 4"/>
          <p:cNvPicPr>
            <a:picLocks noChangeAspect="1"/>
          </p:cNvPicPr>
          <p:nvPr/>
        </p:nvPicPr>
        <p:blipFill>
          <a:blip r:embed="rId3">
            <a:extLst/>
          </a:blip>
          <a:stretch>
            <a:fillRect/>
          </a:stretch>
        </p:blipFill>
        <p:spPr>
          <a:xfrm>
            <a:off x="3315348" y="3052214"/>
            <a:ext cx="4083175" cy="4083175"/>
          </a:xfrm>
          <a:prstGeom prst="rect">
            <a:avLst/>
          </a:prstGeom>
          <a:ln w="12700">
            <a:miter lim="400000"/>
          </a:ln>
        </p:spPr>
      </p:pic>
      <p:pic>
        <p:nvPicPr>
          <p:cNvPr id="3051" name="Picture 5" descr="Picture 5"/>
          <p:cNvPicPr>
            <a:picLocks noChangeAspect="1"/>
          </p:cNvPicPr>
          <p:nvPr/>
        </p:nvPicPr>
        <p:blipFill>
          <a:blip r:embed="rId4">
            <a:extLst/>
          </a:blip>
          <a:stretch>
            <a:fillRect/>
          </a:stretch>
        </p:blipFill>
        <p:spPr>
          <a:xfrm>
            <a:off x="3315361" y="7850320"/>
            <a:ext cx="4083175" cy="4083175"/>
          </a:xfrm>
          <a:prstGeom prst="rect">
            <a:avLst/>
          </a:prstGeom>
          <a:ln w="12700">
            <a:miter lim="400000"/>
          </a:ln>
        </p:spPr>
      </p:pic>
      <p:pic>
        <p:nvPicPr>
          <p:cNvPr id="3052" name="Picture 6" descr="Picture 6"/>
          <p:cNvPicPr>
            <a:picLocks noChangeAspect="1"/>
          </p:cNvPicPr>
          <p:nvPr/>
        </p:nvPicPr>
        <p:blipFill>
          <a:blip r:embed="rId5">
            <a:extLst/>
          </a:blip>
          <a:stretch>
            <a:fillRect/>
          </a:stretch>
        </p:blipFill>
        <p:spPr>
          <a:xfrm>
            <a:off x="8090658" y="3085469"/>
            <a:ext cx="8337271" cy="3988217"/>
          </a:xfrm>
          <a:prstGeom prst="rect">
            <a:avLst/>
          </a:prstGeom>
          <a:ln w="12700">
            <a:miter lim="400000"/>
          </a:ln>
        </p:spPr>
      </p:pic>
      <p:grpSp>
        <p:nvGrpSpPr>
          <p:cNvPr id="3055" name="Group 11"/>
          <p:cNvGrpSpPr/>
          <p:nvPr/>
        </p:nvGrpSpPr>
        <p:grpSpPr>
          <a:xfrm>
            <a:off x="8116020" y="7909817"/>
            <a:ext cx="8236525" cy="3950234"/>
            <a:chOff x="0" y="0"/>
            <a:chExt cx="8236524" cy="3950232"/>
          </a:xfrm>
        </p:grpSpPr>
        <p:pic>
          <p:nvPicPr>
            <p:cNvPr id="3053" name="Picture 7" descr="Picture 7"/>
            <p:cNvPicPr>
              <a:picLocks noChangeAspect="1"/>
            </p:cNvPicPr>
            <p:nvPr/>
          </p:nvPicPr>
          <p:blipFill>
            <a:blip r:embed="rId6">
              <a:extLst/>
            </a:blip>
            <a:stretch>
              <a:fillRect/>
            </a:stretch>
          </p:blipFill>
          <p:spPr>
            <a:xfrm>
              <a:off x="0" y="0"/>
              <a:ext cx="3950233" cy="3950233"/>
            </a:xfrm>
            <a:prstGeom prst="rect">
              <a:avLst/>
            </a:prstGeom>
            <a:ln w="12700" cap="flat">
              <a:noFill/>
              <a:miter lim="400000"/>
            </a:ln>
            <a:effectLst/>
          </p:spPr>
        </p:pic>
        <p:pic>
          <p:nvPicPr>
            <p:cNvPr id="3054" name="Picture 8" descr="Picture 8"/>
            <p:cNvPicPr>
              <a:picLocks noChangeAspect="1"/>
            </p:cNvPicPr>
            <p:nvPr/>
          </p:nvPicPr>
          <p:blipFill>
            <a:blip r:embed="rId7">
              <a:extLst/>
            </a:blip>
            <a:stretch>
              <a:fillRect/>
            </a:stretch>
          </p:blipFill>
          <p:spPr>
            <a:xfrm>
              <a:off x="4305282" y="134"/>
              <a:ext cx="3931243" cy="3893259"/>
            </a:xfrm>
            <a:prstGeom prst="rect">
              <a:avLst/>
            </a:prstGeom>
            <a:ln w="12700" cap="flat">
              <a:noFill/>
              <a:miter lim="400000"/>
            </a:ln>
            <a:effectLst/>
          </p:spPr>
        </p:pic>
      </p:grpSp>
      <p:pic>
        <p:nvPicPr>
          <p:cNvPr id="3056" name="Picture 9" descr="Picture 9"/>
          <p:cNvPicPr>
            <a:picLocks noChangeAspect="1"/>
          </p:cNvPicPr>
          <p:nvPr/>
        </p:nvPicPr>
        <p:blipFill>
          <a:blip r:embed="rId8">
            <a:extLst/>
          </a:blip>
          <a:stretch>
            <a:fillRect/>
          </a:stretch>
        </p:blipFill>
        <p:spPr>
          <a:xfrm>
            <a:off x="17169536" y="3089674"/>
            <a:ext cx="3988217" cy="3969225"/>
          </a:xfrm>
          <a:prstGeom prst="rect">
            <a:avLst/>
          </a:prstGeom>
          <a:ln w="12700">
            <a:miter lim="400000"/>
          </a:ln>
        </p:spPr>
      </p:pic>
      <p:pic>
        <p:nvPicPr>
          <p:cNvPr id="3057" name="Picture 10" descr="Picture 10"/>
          <p:cNvPicPr>
            <a:picLocks noChangeAspect="1"/>
          </p:cNvPicPr>
          <p:nvPr/>
        </p:nvPicPr>
        <p:blipFill>
          <a:blip r:embed="rId9">
            <a:extLst/>
          </a:blip>
          <a:stretch>
            <a:fillRect/>
          </a:stretch>
        </p:blipFill>
        <p:spPr>
          <a:xfrm>
            <a:off x="17211670" y="7890961"/>
            <a:ext cx="3931241" cy="3931241"/>
          </a:xfrm>
          <a:prstGeom prst="rect">
            <a:avLst/>
          </a:prstGeom>
          <a:ln w="12700">
            <a:miter lim="400000"/>
          </a:ln>
        </p:spPr>
      </p:pic>
      <p:sp>
        <p:nvSpPr>
          <p:cNvPr id="3058" name="Rectangle 12"/>
          <p:cNvSpPr txBox="1"/>
          <p:nvPr/>
        </p:nvSpPr>
        <p:spPr>
          <a:xfrm>
            <a:off x="3342278" y="12128275"/>
            <a:ext cx="16296742"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Each color channel is processed in the same way.</a:t>
            </a:r>
          </a:p>
        </p:txBody>
      </p:sp>
      <p:sp>
        <p:nvSpPr>
          <p:cNvPr id="3066" name="Straight Arrow Connector 16"/>
          <p:cNvSpPr/>
          <p:nvPr/>
        </p:nvSpPr>
        <p:spPr>
          <a:xfrm>
            <a:off x="16352366" y="9864608"/>
            <a:ext cx="859305" cy="351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12700">
            <a:solidFill>
              <a:srgbClr val="000000"/>
            </a:solidFill>
            <a:tailEnd type="triangle"/>
          </a:ln>
        </p:spPr>
        <p:txBody>
          <a:bodyPr/>
          <a:lstStyle/>
          <a:p>
            <a:pPr/>
          </a:p>
        </p:txBody>
      </p:sp>
      <p:grpSp>
        <p:nvGrpSpPr>
          <p:cNvPr id="3062" name="Group 21"/>
          <p:cNvGrpSpPr/>
          <p:nvPr/>
        </p:nvGrpSpPr>
        <p:grpSpPr>
          <a:xfrm>
            <a:off x="10091136" y="5074285"/>
            <a:ext cx="7126814" cy="2835536"/>
            <a:chOff x="0" y="0"/>
            <a:chExt cx="7126813" cy="2835534"/>
          </a:xfrm>
        </p:grpSpPr>
        <p:sp>
          <p:nvSpPr>
            <p:cNvPr id="3060" name="Straight Arrow Connector 14"/>
            <p:cNvSpPr/>
            <p:nvPr/>
          </p:nvSpPr>
          <p:spPr>
            <a:xfrm flipV="1">
              <a:off x="6336792" y="0"/>
              <a:ext cx="741609" cy="5293"/>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3061" name="Straight Arrow Connector 18"/>
            <p:cNvSpPr/>
            <p:nvPr/>
          </p:nvSpPr>
          <p:spPr>
            <a:xfrm flipV="1">
              <a:off x="0" y="1966608"/>
              <a:ext cx="7126814" cy="868927"/>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
        <p:nvSpPr>
          <p:cNvPr id="3063" name="Straight Arrow Connector 20"/>
          <p:cNvSpPr/>
          <p:nvPr/>
        </p:nvSpPr>
        <p:spPr>
          <a:xfrm>
            <a:off x="10073561" y="7070601"/>
            <a:ext cx="7159243" cy="861543"/>
          </a:xfrm>
          <a:prstGeom prst="line">
            <a:avLst/>
          </a:prstGeom>
          <a:ln w="12700">
            <a:solidFill>
              <a:srgbClr val="000000"/>
            </a:solidFill>
            <a:tailEnd type="triangle"/>
          </a:ln>
        </p:spPr>
        <p:txBody>
          <a:bodyPr tIns="91439" bIns="91439"/>
          <a:lstStyle/>
          <a:p>
            <a:pPr algn="l" defTabSz="1828800">
              <a:defRPr b="0" sz="4800">
                <a:latin typeface="+mj-lt"/>
                <a:ea typeface="+mj-ea"/>
                <a:cs typeface="+mj-cs"/>
                <a:sym typeface="Calibri"/>
              </a:defRPr>
            </a:pPr>
          </a:p>
        </p:txBody>
      </p:sp>
      <p:sp>
        <p:nvSpPr>
          <p:cNvPr id="3067" name="Straight Arrow Connector 23"/>
          <p:cNvSpPr/>
          <p:nvPr/>
        </p:nvSpPr>
        <p:spPr>
          <a:xfrm>
            <a:off x="7398522" y="5088167"/>
            <a:ext cx="692137" cy="1428"/>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12700">
            <a:solidFill>
              <a:srgbClr val="000000"/>
            </a:solidFill>
            <a:headEnd type="triangle"/>
            <a:tailEnd type="triangle"/>
          </a:ln>
        </p:spPr>
        <p:txBody>
          <a:bodyPr/>
          <a:lstStyle/>
          <a:p>
            <a:pPr/>
          </a:p>
        </p:txBody>
      </p:sp>
      <p:sp>
        <p:nvSpPr>
          <p:cNvPr id="3068" name="Straight Arrow Connector 25"/>
          <p:cNvSpPr/>
          <p:nvPr/>
        </p:nvSpPr>
        <p:spPr>
          <a:xfrm>
            <a:off x="7398535" y="9889109"/>
            <a:ext cx="717486" cy="72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0"/>
                </a:lnTo>
              </a:path>
            </a:pathLst>
          </a:custGeom>
          <a:ln w="12700">
            <a:solidFill>
              <a:srgbClr val="000000"/>
            </a:solidFill>
            <a:headEnd type="triangle"/>
            <a:tailEnd type="triangle"/>
          </a:ln>
        </p:spPr>
        <p:txBody>
          <a:bodyPr/>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06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06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06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0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0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55" grpId="2"/>
      <p:bldP build="whole" bldLvl="1" animBg="1" rev="0" advAuto="0" spid="3063" grpId="4"/>
      <p:bldP build="whole" bldLvl="1" animBg="1" rev="0" advAuto="0" spid="3056" grpId="6"/>
      <p:bldP build="whole" bldLvl="1" animBg="1" rev="0" advAuto="0" spid="3052" grpId="1"/>
      <p:bldP build="whole" bldLvl="1" animBg="1" rev="0" advAuto="0" spid="3057" grpId="7"/>
      <p:bldP build="whole" bldLvl="1" animBg="1" rev="0" advAuto="0" spid="3062" grpId="3"/>
      <p:bldP build="whole" bldLvl="1" animBg="1" rev="0" advAuto="0" spid="3066" grpId="5"/>
    </p:bldLst>
  </p:timing>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070" name="Title 1"/>
          <p:cNvSpPr txBox="1"/>
          <p:nvPr>
            <p:ph type="title"/>
          </p:nvPr>
        </p:nvSpPr>
        <p:spPr>
          <a:xfrm>
            <a:off x="1352550" y="0"/>
            <a:ext cx="22674111" cy="1664396"/>
          </a:xfrm>
          <a:prstGeom prst="rect">
            <a:avLst/>
          </a:prstGeom>
        </p:spPr>
        <p:txBody>
          <a:bodyPr/>
          <a:lstStyle>
            <a:lvl1pPr indent="36116" defTabSz="1664208">
              <a:defRPr sz="8008"/>
            </a:lvl1pPr>
          </a:lstStyle>
          <a:p>
            <a:pPr/>
            <a:r>
              <a:t>The Fourier Transform of some important images</a:t>
            </a:r>
          </a:p>
        </p:txBody>
      </p:sp>
      <p:pic>
        <p:nvPicPr>
          <p:cNvPr id="3071" name="Picture 3" descr="Picture 3"/>
          <p:cNvPicPr>
            <a:picLocks noChangeAspect="1"/>
          </p:cNvPicPr>
          <p:nvPr/>
        </p:nvPicPr>
        <p:blipFill>
          <a:blip r:embed="rId2">
            <a:extLst/>
          </a:blip>
          <a:srcRect l="57499" t="25714" r="9286" b="29999"/>
          <a:stretch>
            <a:fillRect/>
          </a:stretch>
        </p:blipFill>
        <p:spPr>
          <a:xfrm>
            <a:off x="6038316" y="7951939"/>
            <a:ext cx="5491196" cy="5491196"/>
          </a:xfrm>
          <a:prstGeom prst="rect">
            <a:avLst/>
          </a:prstGeom>
          <a:ln w="12700">
            <a:miter lim="400000"/>
          </a:ln>
        </p:spPr>
      </p:pic>
      <p:pic>
        <p:nvPicPr>
          <p:cNvPr id="3072" name="Picture 5" descr="Picture 5"/>
          <p:cNvPicPr>
            <a:picLocks noChangeAspect="1"/>
          </p:cNvPicPr>
          <p:nvPr/>
        </p:nvPicPr>
        <p:blipFill>
          <a:blip r:embed="rId3">
            <a:extLst/>
          </a:blip>
          <a:srcRect l="57602" t="23814" r="9695" b="27229"/>
          <a:stretch>
            <a:fillRect/>
          </a:stretch>
        </p:blipFill>
        <p:spPr>
          <a:xfrm>
            <a:off x="14254834" y="8018744"/>
            <a:ext cx="5491056" cy="5491056"/>
          </a:xfrm>
          <a:prstGeom prst="rect">
            <a:avLst/>
          </a:prstGeom>
          <a:ln w="12700">
            <a:miter lim="400000"/>
          </a:ln>
        </p:spPr>
      </p:pic>
      <p:grpSp>
        <p:nvGrpSpPr>
          <p:cNvPr id="3075" name="Group 7"/>
          <p:cNvGrpSpPr/>
          <p:nvPr/>
        </p:nvGrpSpPr>
        <p:grpSpPr>
          <a:xfrm>
            <a:off x="6025715" y="2363585"/>
            <a:ext cx="13727324" cy="5490931"/>
            <a:chOff x="0" y="0"/>
            <a:chExt cx="13727323" cy="5490929"/>
          </a:xfrm>
        </p:grpSpPr>
        <p:pic>
          <p:nvPicPr>
            <p:cNvPr id="3073" name="Picture 4" descr="Picture 4"/>
            <p:cNvPicPr>
              <a:picLocks noChangeAspect="1"/>
            </p:cNvPicPr>
            <p:nvPr/>
          </p:nvPicPr>
          <p:blipFill>
            <a:blip r:embed="rId2">
              <a:extLst/>
            </a:blip>
            <a:srcRect l="13571" t="25714" r="54285" b="31428"/>
            <a:stretch>
              <a:fillRect/>
            </a:stretch>
          </p:blipFill>
          <p:spPr>
            <a:xfrm>
              <a:off x="0" y="0"/>
              <a:ext cx="5490929" cy="5490930"/>
            </a:xfrm>
            <a:prstGeom prst="rect">
              <a:avLst/>
            </a:prstGeom>
            <a:ln w="12700" cap="flat">
              <a:noFill/>
              <a:miter lim="400000"/>
            </a:ln>
            <a:effectLst/>
          </p:spPr>
        </p:pic>
        <p:pic>
          <p:nvPicPr>
            <p:cNvPr id="3074" name="Picture 6" descr="Picture 6"/>
            <p:cNvPicPr>
              <a:picLocks noChangeAspect="1"/>
            </p:cNvPicPr>
            <p:nvPr/>
          </p:nvPicPr>
          <p:blipFill>
            <a:blip r:embed="rId3">
              <a:extLst/>
            </a:blip>
            <a:srcRect l="13497" t="23814" r="53801" b="27228"/>
            <a:stretch>
              <a:fillRect/>
            </a:stretch>
          </p:blipFill>
          <p:spPr>
            <a:xfrm>
              <a:off x="8236394" y="0"/>
              <a:ext cx="5490930" cy="5490930"/>
            </a:xfrm>
            <a:prstGeom prst="rect">
              <a:avLst/>
            </a:prstGeom>
            <a:ln w="12700" cap="flat">
              <a:noFill/>
              <a:miter lim="400000"/>
            </a:ln>
            <a:effectLst/>
          </p:spPr>
        </p:pic>
      </p:grpSp>
      <p:sp>
        <p:nvSpPr>
          <p:cNvPr id="3076" name="TextBox 8"/>
          <p:cNvSpPr txBox="1"/>
          <p:nvPr/>
        </p:nvSpPr>
        <p:spPr>
          <a:xfrm rot="16200000">
            <a:off x="4605451" y="4579008"/>
            <a:ext cx="1466275"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Arial"/>
                <a:ea typeface="Arial"/>
                <a:cs typeface="Arial"/>
                <a:sym typeface="Arial"/>
              </a:defRPr>
            </a:lvl1pPr>
          </a:lstStyle>
          <a:p>
            <a:pPr/>
            <a:r>
              <a:t>Image</a:t>
            </a:r>
          </a:p>
        </p:txBody>
      </p:sp>
      <p:sp>
        <p:nvSpPr>
          <p:cNvPr id="3077" name="TextBox 9"/>
          <p:cNvSpPr txBox="1"/>
          <p:nvPr/>
        </p:nvSpPr>
        <p:spPr>
          <a:xfrm rot="16200000">
            <a:off x="3036170" y="10643818"/>
            <a:ext cx="4604837" cy="70132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Arial"/>
                <a:ea typeface="Arial"/>
                <a:cs typeface="Arial"/>
                <a:sym typeface="Arial"/>
              </a:defRPr>
            </a:lvl1pPr>
          </a:lstStyle>
          <a:p>
            <a:pPr/>
            <a:r>
              <a:t>Log(1+Magnitude FT)</a:t>
            </a:r>
          </a:p>
        </p:txBody>
      </p:sp>
      <p:sp>
        <p:nvSpPr>
          <p:cNvPr id="3078" name="Slide Number Placeholder 2"/>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07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0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71" grpId="2"/>
      <p:bldP build="whole" bldLvl="1" animBg="1" rev="0" advAuto="0" spid="3072" grpId="3"/>
      <p:bldP build="whole" bldLvl="1" animBg="1" rev="0" advAuto="0" spid="3075" grpId="1"/>
    </p:bldLst>
  </p:timing>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080" name="Rectangle 1"/>
          <p:cNvSpPr txBox="1"/>
          <p:nvPr>
            <p:ph type="title"/>
          </p:nvPr>
        </p:nvSpPr>
        <p:spPr>
          <a:xfrm>
            <a:off x="3962400" y="-19441"/>
            <a:ext cx="16459200" cy="2191673"/>
          </a:xfrm>
          <a:prstGeom prst="rect">
            <a:avLst/>
          </a:prstGeom>
        </p:spPr>
        <p:txBody>
          <a:bodyPr/>
          <a:lstStyle>
            <a:lvl1pPr>
              <a:defRPr sz="7200"/>
            </a:lvl1pPr>
          </a:lstStyle>
          <a:p>
            <a:pPr/>
            <a:r>
              <a:t>The DFT Game: find the right pairs</a:t>
            </a:r>
          </a:p>
        </p:txBody>
      </p:sp>
      <p:pic>
        <p:nvPicPr>
          <p:cNvPr id="3081" name="Picture 2" descr="Picture 2"/>
          <p:cNvPicPr>
            <a:picLocks noChangeAspect="1"/>
          </p:cNvPicPr>
          <p:nvPr/>
        </p:nvPicPr>
        <p:blipFill>
          <a:blip r:embed="rId2">
            <a:extLst/>
          </a:blip>
          <a:stretch>
            <a:fillRect/>
          </a:stretch>
        </p:blipFill>
        <p:spPr>
          <a:xfrm>
            <a:off x="6529709" y="2700202"/>
            <a:ext cx="3902078" cy="3902077"/>
          </a:xfrm>
          <a:prstGeom prst="rect">
            <a:avLst/>
          </a:prstGeom>
          <a:ln w="76200">
            <a:solidFill>
              <a:srgbClr val="0000FF"/>
            </a:solidFill>
            <a:miter/>
          </a:ln>
        </p:spPr>
      </p:pic>
      <p:pic>
        <p:nvPicPr>
          <p:cNvPr id="3082" name="Picture 3" descr="Picture 3"/>
          <p:cNvPicPr>
            <a:picLocks noChangeAspect="1"/>
          </p:cNvPicPr>
          <p:nvPr/>
        </p:nvPicPr>
        <p:blipFill>
          <a:blip r:embed="rId3">
            <a:extLst/>
          </a:blip>
          <a:stretch>
            <a:fillRect/>
          </a:stretch>
        </p:blipFill>
        <p:spPr>
          <a:xfrm>
            <a:off x="15978509" y="8142151"/>
            <a:ext cx="4114801" cy="4006851"/>
          </a:xfrm>
          <a:prstGeom prst="rect">
            <a:avLst/>
          </a:prstGeom>
          <a:ln w="12700">
            <a:miter lim="400000"/>
          </a:ln>
        </p:spPr>
      </p:pic>
      <p:pic>
        <p:nvPicPr>
          <p:cNvPr id="3083" name="Picture 4" descr="Picture 4"/>
          <p:cNvPicPr>
            <a:picLocks noChangeAspect="1"/>
          </p:cNvPicPr>
          <p:nvPr/>
        </p:nvPicPr>
        <p:blipFill>
          <a:blip r:embed="rId4">
            <a:extLst/>
          </a:blip>
          <a:stretch>
            <a:fillRect/>
          </a:stretch>
        </p:blipFill>
        <p:spPr>
          <a:xfrm>
            <a:off x="11406509" y="2700202"/>
            <a:ext cx="3905251" cy="3905251"/>
          </a:xfrm>
          <a:prstGeom prst="rect">
            <a:avLst/>
          </a:prstGeom>
          <a:ln w="76200">
            <a:solidFill>
              <a:srgbClr val="0000FF"/>
            </a:solidFill>
            <a:miter/>
          </a:ln>
        </p:spPr>
      </p:pic>
      <p:pic>
        <p:nvPicPr>
          <p:cNvPr id="3084" name="Picture 5" descr="Picture 5"/>
          <p:cNvPicPr>
            <a:picLocks noChangeAspect="1"/>
          </p:cNvPicPr>
          <p:nvPr/>
        </p:nvPicPr>
        <p:blipFill>
          <a:blip r:embed="rId5">
            <a:extLst/>
          </a:blip>
          <a:stretch>
            <a:fillRect/>
          </a:stretch>
        </p:blipFill>
        <p:spPr>
          <a:xfrm>
            <a:off x="5920109" y="7881801"/>
            <a:ext cx="4340228" cy="4375151"/>
          </a:xfrm>
          <a:prstGeom prst="rect">
            <a:avLst/>
          </a:prstGeom>
          <a:ln w="12700">
            <a:miter lim="400000"/>
          </a:ln>
        </p:spPr>
      </p:pic>
      <p:pic>
        <p:nvPicPr>
          <p:cNvPr id="3085" name="Picture 6" descr="Picture 6"/>
          <p:cNvPicPr>
            <a:picLocks noChangeAspect="1"/>
          </p:cNvPicPr>
          <p:nvPr/>
        </p:nvPicPr>
        <p:blipFill>
          <a:blip r:embed="rId6">
            <a:extLst/>
          </a:blip>
          <a:stretch>
            <a:fillRect/>
          </a:stretch>
        </p:blipFill>
        <p:spPr>
          <a:xfrm>
            <a:off x="16130909" y="2700202"/>
            <a:ext cx="3810001" cy="3810001"/>
          </a:xfrm>
          <a:prstGeom prst="rect">
            <a:avLst/>
          </a:prstGeom>
          <a:ln w="76200">
            <a:solidFill>
              <a:srgbClr val="0000FF"/>
            </a:solidFill>
            <a:miter/>
          </a:ln>
        </p:spPr>
      </p:pic>
      <p:pic>
        <p:nvPicPr>
          <p:cNvPr id="3086" name="Picture 7" descr="Picture 7"/>
          <p:cNvPicPr>
            <a:picLocks noChangeAspect="1"/>
          </p:cNvPicPr>
          <p:nvPr/>
        </p:nvPicPr>
        <p:blipFill>
          <a:blip r:embed="rId7">
            <a:extLst/>
          </a:blip>
          <a:stretch>
            <a:fillRect/>
          </a:stretch>
        </p:blipFill>
        <p:spPr>
          <a:xfrm>
            <a:off x="10949309" y="7881801"/>
            <a:ext cx="4378328" cy="4416428"/>
          </a:xfrm>
          <a:prstGeom prst="rect">
            <a:avLst/>
          </a:prstGeom>
          <a:ln w="12700">
            <a:miter lim="400000"/>
          </a:ln>
        </p:spPr>
      </p:pic>
      <p:grpSp>
        <p:nvGrpSpPr>
          <p:cNvPr id="3090" name="Group 8"/>
          <p:cNvGrpSpPr/>
          <p:nvPr/>
        </p:nvGrpSpPr>
        <p:grpSpPr>
          <a:xfrm>
            <a:off x="8053709" y="6815001"/>
            <a:ext cx="10058401" cy="1219201"/>
            <a:chOff x="0" y="0"/>
            <a:chExt cx="10058400" cy="1219200"/>
          </a:xfrm>
        </p:grpSpPr>
        <p:sp>
          <p:nvSpPr>
            <p:cNvPr id="3087" name="Line 9"/>
            <p:cNvSpPr/>
            <p:nvPr/>
          </p:nvSpPr>
          <p:spPr>
            <a:xfrm flipV="1">
              <a:off x="-1" y="-1"/>
              <a:ext cx="5181602" cy="1219202"/>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3088" name="Line 10"/>
            <p:cNvSpPr/>
            <p:nvPr/>
          </p:nvSpPr>
          <p:spPr>
            <a:xfrm flipV="1">
              <a:off x="5029200" y="-1"/>
              <a:ext cx="4572001" cy="1066802"/>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3089" name="Line 11"/>
            <p:cNvSpPr/>
            <p:nvPr/>
          </p:nvSpPr>
          <p:spPr>
            <a:xfrm flipH="1" flipV="1">
              <a:off x="454025" y="152400"/>
              <a:ext cx="9604375" cy="914400"/>
            </a:xfrm>
            <a:prstGeom prst="line">
              <a:avLst/>
            </a:prstGeom>
            <a:noFill/>
            <a:ln w="508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
        <p:nvSpPr>
          <p:cNvPr id="3091" name="Rectangle 12"/>
          <p:cNvSpPr/>
          <p:nvPr/>
        </p:nvSpPr>
        <p:spPr>
          <a:xfrm>
            <a:off x="9577709" y="5748201"/>
            <a:ext cx="357338" cy="51844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a:t>
            </a:r>
          </a:p>
        </p:txBody>
      </p:sp>
      <p:sp>
        <p:nvSpPr>
          <p:cNvPr id="3092" name="Rectangle 13"/>
          <p:cNvSpPr/>
          <p:nvPr/>
        </p:nvSpPr>
        <p:spPr>
          <a:xfrm>
            <a:off x="14454509" y="5748201"/>
            <a:ext cx="357338" cy="518444"/>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B</a:t>
            </a:r>
          </a:p>
        </p:txBody>
      </p:sp>
      <p:sp>
        <p:nvSpPr>
          <p:cNvPr id="3093" name="Rectangle 14"/>
          <p:cNvSpPr/>
          <p:nvPr/>
        </p:nvSpPr>
        <p:spPr>
          <a:xfrm>
            <a:off x="19090009" y="5624378"/>
            <a:ext cx="382565" cy="518443"/>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C</a:t>
            </a:r>
          </a:p>
        </p:txBody>
      </p:sp>
      <p:sp>
        <p:nvSpPr>
          <p:cNvPr id="3094" name="Rectangle 15"/>
          <p:cNvSpPr/>
          <p:nvPr/>
        </p:nvSpPr>
        <p:spPr>
          <a:xfrm>
            <a:off x="9412609" y="11053627"/>
            <a:ext cx="306662" cy="518444"/>
          </a:xfrm>
          <a:prstGeom prst="rect">
            <a:avLst/>
          </a:prstGeom>
          <a:solidFill>
            <a:srgbClr val="EEECE1"/>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1</a:t>
            </a:r>
          </a:p>
        </p:txBody>
      </p:sp>
      <p:sp>
        <p:nvSpPr>
          <p:cNvPr id="3095" name="Rectangle 16"/>
          <p:cNvSpPr/>
          <p:nvPr/>
        </p:nvSpPr>
        <p:spPr>
          <a:xfrm>
            <a:off x="14441809" y="11053627"/>
            <a:ext cx="306662" cy="518444"/>
          </a:xfrm>
          <a:prstGeom prst="rect">
            <a:avLst/>
          </a:prstGeom>
          <a:solidFill>
            <a:srgbClr val="EEECE1"/>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2</a:t>
            </a:r>
          </a:p>
        </p:txBody>
      </p:sp>
      <p:sp>
        <p:nvSpPr>
          <p:cNvPr id="3096" name="Rectangle 17"/>
          <p:cNvSpPr/>
          <p:nvPr/>
        </p:nvSpPr>
        <p:spPr>
          <a:xfrm>
            <a:off x="19318609" y="11110777"/>
            <a:ext cx="306662" cy="518444"/>
          </a:xfrm>
          <a:prstGeom prst="rect">
            <a:avLst/>
          </a:prstGeom>
          <a:solidFill>
            <a:srgbClr val="EEECE1"/>
          </a:solidFill>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3</a:t>
            </a:r>
          </a:p>
        </p:txBody>
      </p:sp>
      <p:sp>
        <p:nvSpPr>
          <p:cNvPr id="3097" name="Rectangle 18"/>
          <p:cNvSpPr txBox="1"/>
          <p:nvPr/>
        </p:nvSpPr>
        <p:spPr>
          <a:xfrm>
            <a:off x="6529709" y="12453801"/>
            <a:ext cx="3002411" cy="28379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2000">
                <a:latin typeface="Arial"/>
                <a:ea typeface="Arial"/>
                <a:cs typeface="Arial"/>
                <a:sym typeface="Arial"/>
              </a:defRPr>
            </a:lvl1pPr>
          </a:lstStyle>
          <a:p>
            <a:pPr/>
            <a:r>
              <a:t>fx(cycles/image pixel size)</a:t>
            </a:r>
          </a:p>
        </p:txBody>
      </p:sp>
      <p:sp>
        <p:nvSpPr>
          <p:cNvPr id="3098" name="Rectangle 19"/>
          <p:cNvSpPr txBox="1"/>
          <p:nvPr/>
        </p:nvSpPr>
        <p:spPr>
          <a:xfrm>
            <a:off x="11558909" y="12453801"/>
            <a:ext cx="3002411" cy="28379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2000">
                <a:latin typeface="Arial"/>
                <a:ea typeface="Arial"/>
                <a:cs typeface="Arial"/>
                <a:sym typeface="Arial"/>
              </a:defRPr>
            </a:lvl1pPr>
          </a:lstStyle>
          <a:p>
            <a:pPr/>
            <a:r>
              <a:t>fx(cycles/image pixel size)</a:t>
            </a:r>
          </a:p>
        </p:txBody>
      </p:sp>
      <p:sp>
        <p:nvSpPr>
          <p:cNvPr id="3099" name="Rectangle 20"/>
          <p:cNvSpPr txBox="1"/>
          <p:nvPr/>
        </p:nvSpPr>
        <p:spPr>
          <a:xfrm>
            <a:off x="16584936" y="12453801"/>
            <a:ext cx="3002410" cy="283792"/>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2000">
                <a:latin typeface="Arial"/>
                <a:ea typeface="Arial"/>
                <a:cs typeface="Arial"/>
                <a:sym typeface="Arial"/>
              </a:defRPr>
            </a:lvl1pPr>
          </a:lstStyle>
          <a:p>
            <a:pPr/>
            <a:r>
              <a:t>fx(cycles/image pixel size)</a:t>
            </a:r>
          </a:p>
        </p:txBody>
      </p:sp>
      <p:sp>
        <p:nvSpPr>
          <p:cNvPr id="3100" name="TextBox 21"/>
          <p:cNvSpPr txBox="1"/>
          <p:nvPr/>
        </p:nvSpPr>
        <p:spPr>
          <a:xfrm>
            <a:off x="3048000" y="3935805"/>
            <a:ext cx="1955920"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Images</a:t>
            </a:r>
          </a:p>
        </p:txBody>
      </p:sp>
      <p:sp>
        <p:nvSpPr>
          <p:cNvPr id="3101" name="TextBox 22"/>
          <p:cNvSpPr txBox="1"/>
          <p:nvPr/>
        </p:nvSpPr>
        <p:spPr>
          <a:xfrm>
            <a:off x="3048000" y="9181287"/>
            <a:ext cx="2768819" cy="15539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DFT</a:t>
            </a:r>
            <a:br/>
            <a:r>
              <a:t>magnitude</a:t>
            </a:r>
          </a:p>
        </p:txBody>
      </p:sp>
      <p:sp>
        <p:nvSpPr>
          <p:cNvPr id="3102" name="Slide Number Placeholder 2"/>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9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90" grpId="1"/>
    </p:bldLst>
  </p:timing>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8" name="Group"/>
          <p:cNvGrpSpPr/>
          <p:nvPr/>
        </p:nvGrpSpPr>
        <p:grpSpPr>
          <a:xfrm>
            <a:off x="630963" y="833654"/>
            <a:ext cx="10141631" cy="6374857"/>
            <a:chOff x="0" y="0"/>
            <a:chExt cx="10141629" cy="6374855"/>
          </a:xfrm>
        </p:grpSpPr>
        <p:pic>
          <p:nvPicPr>
            <p:cNvPr id="506"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507"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08"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09"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10"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11" name="Line"/>
            <p:cNvSpPr/>
            <p:nvPr/>
          </p:nvSpPr>
          <p:spPr>
            <a:xfrm flipV="1">
              <a:off x="6302008"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12"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13"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14"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15"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16"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17"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519" name="Rectangle"/>
          <p:cNvSpPr/>
          <p:nvPr/>
        </p:nvSpPr>
        <p:spPr>
          <a:xfrm>
            <a:off x="16535648" y="9728813"/>
            <a:ext cx="2407921" cy="2145436"/>
          </a:xfrm>
          <a:prstGeom prst="rect">
            <a:avLst/>
          </a:prstGeom>
          <a:solidFill>
            <a:srgbClr val="53585F"/>
          </a:solidFill>
          <a:ln w="889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20" name="Line"/>
          <p:cNvSpPr/>
          <p:nvPr/>
        </p:nvSpPr>
        <p:spPr>
          <a:xfrm>
            <a:off x="15134564"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grpSp>
        <p:nvGrpSpPr>
          <p:cNvPr id="523" name="Group"/>
          <p:cNvGrpSpPr/>
          <p:nvPr/>
        </p:nvGrpSpPr>
        <p:grpSpPr>
          <a:xfrm>
            <a:off x="19461371" y="10420530"/>
            <a:ext cx="2543234" cy="1270001"/>
            <a:chOff x="0" y="0"/>
            <a:chExt cx="2543232" cy="1270000"/>
          </a:xfrm>
        </p:grpSpPr>
        <p:sp>
          <p:nvSpPr>
            <p:cNvPr id="521" name="Line"/>
            <p:cNvSpPr/>
            <p:nvPr/>
          </p:nvSpPr>
          <p:spPr>
            <a:xfrm>
              <a:off x="0" y="380999"/>
              <a:ext cx="883279" cy="1"/>
            </a:xfrm>
            <a:prstGeom prst="line">
              <a:avLst/>
            </a:prstGeom>
            <a:noFill/>
            <a:ln w="76200" cap="flat">
              <a:solidFill>
                <a:srgbClr val="000000"/>
              </a:solidFill>
              <a:prstDash val="solid"/>
              <a:round/>
              <a:tailEnd type="triangle" w="med" len="med"/>
            </a:ln>
            <a:effectLst/>
          </p:spPr>
          <p:txBody>
            <a:bodyPr wrap="square" lIns="76200" tIns="76200" rIns="76200" bIns="76200" numCol="1" anchor="t">
              <a:noAutofit/>
            </a:bodyPr>
            <a:lstStyle/>
            <a:p>
              <a:pPr algn="l" defTabSz="2172273">
                <a:defRPr b="0" sz="4200">
                  <a:solidFill>
                    <a:srgbClr val="004731"/>
                  </a:solidFill>
                  <a:latin typeface="Arial"/>
                  <a:ea typeface="Arial"/>
                  <a:cs typeface="Arial"/>
                  <a:sym typeface="Arial"/>
                </a:defRPr>
              </a:pPr>
            </a:p>
          </p:txBody>
        </p:sp>
        <p:sp>
          <p:nvSpPr>
            <p:cNvPr id="522" name="“Bird”"/>
            <p:cNvSpPr/>
            <p:nvPr/>
          </p:nvSpPr>
          <p:spPr>
            <a:xfrm>
              <a:off x="1273232" y="0"/>
              <a:ext cx="1270001" cy="1270000"/>
            </a:xfrm>
            <a:prstGeom prst="line">
              <a:avLst/>
            </a:prstGeom>
            <a:noFill/>
            <a:ln w="63500" cap="flat">
              <a:solidFill>
                <a:srgbClr val="000000"/>
              </a:solidFill>
              <a:prstDash val="solid"/>
              <a:round/>
            </a:ln>
            <a:effectLst/>
            <a:extLst>
              <a:ext uri="{C572A759-6A51-4108-AA02-DFA0A04FC94B}">
                <ma14:wrappingTextBoxFlag xmlns:ma14="http://schemas.microsoft.com/office/mac/drawingml/2011/main" val="1"/>
              </a:ext>
            </a:extLst>
          </p:spPr>
          <p:txBody>
            <a:bodyPr wrap="none" lIns="76200" tIns="76200" rIns="76200" bIns="76200" numCol="1" anchor="t">
              <a:spAutoFit/>
            </a:bodyPr>
            <a:lstStyle>
              <a:lvl1pPr algn="l" defTabSz="2172273">
                <a:defRPr b="0" sz="3600">
                  <a:latin typeface="Helvetica Light"/>
                  <a:ea typeface="Helvetica Light"/>
                  <a:cs typeface="Helvetica Light"/>
                  <a:sym typeface="Helvetica Light"/>
                </a:defRPr>
              </a:lvl1pPr>
            </a:lstStyle>
            <a:p>
              <a:pPr/>
              <a:r>
                <a:t>“Bird”</a:t>
              </a:r>
            </a:p>
          </p:txBody>
        </p:sp>
      </p:grpSp>
      <p:sp>
        <p:nvSpPr>
          <p:cNvPr id="524" name="Rectangle"/>
          <p:cNvSpPr/>
          <p:nvPr/>
        </p:nvSpPr>
        <p:spPr>
          <a:xfrm>
            <a:off x="9467329" y="777317"/>
            <a:ext cx="1362076" cy="1339188"/>
          </a:xfrm>
          <a:prstGeom prst="rect">
            <a:avLst/>
          </a:prstGeom>
          <a:solidFill>
            <a:srgbClr val="FFFFFF"/>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525" name="Line"/>
          <p:cNvSpPr/>
          <p:nvPr/>
        </p:nvSpPr>
        <p:spPr>
          <a:xfrm flipH="1" flipV="1">
            <a:off x="9463391" y="811911"/>
            <a:ext cx="2488" cy="1309610"/>
          </a:xfrm>
          <a:prstGeom prst="line">
            <a:avLst/>
          </a:prstGeom>
          <a:ln w="508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526" name="Line"/>
          <p:cNvSpPr/>
          <p:nvPr/>
        </p:nvSpPr>
        <p:spPr>
          <a:xfrm>
            <a:off x="9468161" y="2120473"/>
            <a:ext cx="1314586" cy="1"/>
          </a:xfrm>
          <a:prstGeom prst="line">
            <a:avLst/>
          </a:prstGeom>
          <a:ln w="508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527" name="Picture 3" descr="Picture 3"/>
          <p:cNvPicPr>
            <a:picLocks noChangeAspect="1"/>
          </p:cNvPicPr>
          <p:nvPr/>
        </p:nvPicPr>
        <p:blipFill>
          <a:blip r:embed="rId2">
            <a:extLst/>
          </a:blip>
          <a:srcRect l="83324" t="4814" r="4946" b="77684"/>
          <a:stretch>
            <a:fillRect/>
          </a:stretch>
        </p:blipFill>
        <p:spPr>
          <a:xfrm>
            <a:off x="9451852" y="814253"/>
            <a:ext cx="1316944" cy="1330377"/>
          </a:xfrm>
          <a:prstGeom prst="rect">
            <a:avLst/>
          </a:prstGeom>
          <a:ln w="25400">
            <a:solidFill>
              <a:srgbClr val="000000"/>
            </a:solidFill>
            <a:miter lim="400000"/>
          </a:ln>
        </p:spPr>
      </p:pic>
      <p:sp>
        <p:nvSpPr>
          <p:cNvPr id="528" name="Classifier"/>
          <p:cNvSpPr txBox="1"/>
          <p:nvPr/>
        </p:nvSpPr>
        <p:spPr>
          <a:xfrm>
            <a:off x="14661057" y="10407830"/>
            <a:ext cx="6157101" cy="6985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3600">
                <a:solidFill>
                  <a:srgbClr val="FFFFFF"/>
                </a:solidFill>
                <a:latin typeface="Helvetica"/>
                <a:ea typeface="Helvetica"/>
                <a:cs typeface="Helvetica"/>
                <a:sym typeface="Helvetica"/>
              </a:defRPr>
            </a:lvl1pPr>
          </a:lstStyle>
          <a:p>
            <a:pPr/>
            <a:r>
              <a:t>Classifier</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33845 0.040364 0.063701 0.090401 0.088362 0.148086 C 0.153116 0.299558 0.178817 0.492651 0.159114 0.679653" origin="layout" pathEditMode="relative">
                                      <p:cBhvr>
                                        <p:cTn id="6" dur="1000" fill="hold"/>
                                        <p:tgtEl>
                                          <p:spTgt spid="52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2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23" grpId="2"/>
    </p:bldLst>
  </p:timing>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4"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105" name="Image" descr="Image"/>
          <p:cNvPicPr>
            <a:picLocks noChangeAspect="1"/>
          </p:cNvPicPr>
          <p:nvPr/>
        </p:nvPicPr>
        <p:blipFill>
          <a:blip r:embed="rId2">
            <a:extLst/>
          </a:blip>
          <a:stretch>
            <a:fillRect/>
          </a:stretch>
        </p:blipFill>
        <p:spPr>
          <a:xfrm>
            <a:off x="-62892" y="3291387"/>
            <a:ext cx="12306301" cy="3327401"/>
          </a:xfrm>
          <a:prstGeom prst="rect">
            <a:avLst/>
          </a:prstGeom>
          <a:ln w="12700">
            <a:miter lim="400000"/>
          </a:ln>
        </p:spPr>
      </p:pic>
      <p:pic>
        <p:nvPicPr>
          <p:cNvPr id="3106" name="Image" descr="Image"/>
          <p:cNvPicPr>
            <a:picLocks noChangeAspect="1"/>
          </p:cNvPicPr>
          <p:nvPr/>
        </p:nvPicPr>
        <p:blipFill>
          <a:blip r:embed="rId3">
            <a:extLst/>
          </a:blip>
          <a:stretch>
            <a:fillRect/>
          </a:stretch>
        </p:blipFill>
        <p:spPr>
          <a:xfrm>
            <a:off x="12343790" y="3323137"/>
            <a:ext cx="12255501" cy="3340101"/>
          </a:xfrm>
          <a:prstGeom prst="rect">
            <a:avLst/>
          </a:prstGeom>
          <a:ln w="12700">
            <a:miter lim="400000"/>
          </a:ln>
        </p:spPr>
      </p:pic>
      <p:pic>
        <p:nvPicPr>
          <p:cNvPr id="3107" name="Image" descr="Image"/>
          <p:cNvPicPr>
            <a:picLocks noChangeAspect="1"/>
          </p:cNvPicPr>
          <p:nvPr/>
        </p:nvPicPr>
        <p:blipFill>
          <a:blip r:embed="rId4">
            <a:extLst/>
          </a:blip>
          <a:stretch>
            <a:fillRect/>
          </a:stretch>
        </p:blipFill>
        <p:spPr>
          <a:xfrm>
            <a:off x="-24792" y="6905755"/>
            <a:ext cx="12230101" cy="3289301"/>
          </a:xfrm>
          <a:prstGeom prst="rect">
            <a:avLst/>
          </a:prstGeom>
          <a:ln w="12700">
            <a:miter lim="400000"/>
          </a:ln>
        </p:spPr>
      </p:pic>
      <p:pic>
        <p:nvPicPr>
          <p:cNvPr id="3108" name="Image" descr="Image"/>
          <p:cNvPicPr>
            <a:picLocks noChangeAspect="1"/>
          </p:cNvPicPr>
          <p:nvPr/>
        </p:nvPicPr>
        <p:blipFill>
          <a:blip r:embed="rId5">
            <a:extLst/>
          </a:blip>
          <a:stretch>
            <a:fillRect/>
          </a:stretch>
        </p:blipFill>
        <p:spPr>
          <a:xfrm>
            <a:off x="12369190" y="6899405"/>
            <a:ext cx="12204701" cy="3327401"/>
          </a:xfrm>
          <a:prstGeom prst="rect">
            <a:avLst/>
          </a:prstGeom>
          <a:ln w="12700">
            <a:miter lim="400000"/>
          </a:ln>
        </p:spPr>
      </p:pic>
      <p:sp>
        <p:nvSpPr>
          <p:cNvPr id="3109" name="The DFT Game: find the right pairs"/>
          <p:cNvSpPr txBox="1"/>
          <p:nvPr>
            <p:ph type="title"/>
          </p:nvPr>
        </p:nvSpPr>
        <p:spPr>
          <a:xfrm>
            <a:off x="3962400" y="-19441"/>
            <a:ext cx="16459200" cy="2191673"/>
          </a:xfrm>
          <a:prstGeom prst="rect">
            <a:avLst/>
          </a:prstGeom>
        </p:spPr>
        <p:txBody>
          <a:bodyPr/>
          <a:lstStyle>
            <a:lvl1pPr>
              <a:defRPr sz="7200"/>
            </a:lvl1pPr>
          </a:lstStyle>
          <a:p>
            <a:pPr/>
            <a:r>
              <a:t>The DFT Game: find the right pairs</a:t>
            </a:r>
          </a:p>
        </p:txBody>
      </p:sp>
      <p:sp>
        <p:nvSpPr>
          <p:cNvPr id="3110" name="(Solution in the class notes)"/>
          <p:cNvSpPr txBox="1"/>
          <p:nvPr/>
        </p:nvSpPr>
        <p:spPr>
          <a:xfrm>
            <a:off x="9955009" y="11772493"/>
            <a:ext cx="478574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(Solution in the class notes)</a:t>
            </a:r>
          </a:p>
        </p:txBody>
      </p:sp>
    </p:spTree>
  </p:cSld>
  <p:clrMapOvr>
    <a:masterClrMapping/>
  </p:clrMapOvr>
  <p:transition xmlns:p14="http://schemas.microsoft.com/office/powerpoint/2010/main" spd="med" advClick="1"/>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12" name="Rectangle 2"/>
          <p:cNvSpPr txBox="1"/>
          <p:nvPr>
            <p:ph type="title"/>
          </p:nvPr>
        </p:nvSpPr>
        <p:spPr>
          <a:xfrm>
            <a:off x="4419600" y="609600"/>
            <a:ext cx="15544800" cy="1524000"/>
          </a:xfrm>
          <a:prstGeom prst="rect">
            <a:avLst/>
          </a:prstGeom>
        </p:spPr>
        <p:txBody>
          <a:bodyPr/>
          <a:lstStyle>
            <a:lvl1pPr indent="30956" defTabSz="1426463">
              <a:defRPr sz="6864"/>
            </a:lvl1pPr>
          </a:lstStyle>
          <a:p>
            <a:pPr/>
            <a:r>
              <a:t>The inverse Discrete Fourier transform</a:t>
            </a:r>
          </a:p>
        </p:txBody>
      </p:sp>
      <p:sp>
        <p:nvSpPr>
          <p:cNvPr id="3113" name="TextBox 6"/>
          <p:cNvSpPr txBox="1"/>
          <p:nvPr/>
        </p:nvSpPr>
        <p:spPr>
          <a:xfrm>
            <a:off x="2322346" y="12196406"/>
            <a:ext cx="19338475" cy="110031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6500">
                <a:latin typeface="Times New Roman"/>
                <a:ea typeface="Times New Roman"/>
                <a:cs typeface="Times New Roman"/>
                <a:sym typeface="Times New Roman"/>
              </a:defRPr>
            </a:lvl1pPr>
          </a:lstStyle>
          <a:p>
            <a:pPr/>
            <a:r>
              <a:t>How does summing waves ends up giving back a picture?</a:t>
            </a:r>
          </a:p>
        </p:txBody>
      </p:sp>
      <p:sp>
        <p:nvSpPr>
          <p:cNvPr id="3114"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115" name="Rectangle 11"/>
          <p:cNvSpPr txBox="1"/>
          <p:nvPr/>
        </p:nvSpPr>
        <p:spPr>
          <a:xfrm>
            <a:off x="1504499" y="2493889"/>
            <a:ext cx="21705233" cy="889712"/>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a:spcBef>
                <a:spcPts val="5900"/>
              </a:spcBef>
              <a:defRPr b="0" sz="4800"/>
            </a:pPr>
            <a:r>
              <a:t>2D Discrete Fourier Transform (DFT) transforms an image </a:t>
            </a:r>
            <a:r>
              <a:rPr i="1">
                <a:latin typeface="NimbusRomNo9L"/>
                <a:ea typeface="NimbusRomNo9L"/>
                <a:cs typeface="NimbusRomNo9L"/>
                <a:sym typeface="NimbusRomNo9L"/>
              </a:rPr>
              <a:t>f </a:t>
            </a:r>
            <a:r>
              <a:t>[</a:t>
            </a:r>
            <a:r>
              <a:rPr i="1">
                <a:latin typeface="NimbusRomNo9L"/>
                <a:ea typeface="NimbusRomNo9L"/>
                <a:cs typeface="NimbusRomNo9L"/>
                <a:sym typeface="NimbusRomNo9L"/>
              </a:rPr>
              <a:t>n,m</a:t>
            </a:r>
            <a:r>
              <a:t>] into </a:t>
            </a:r>
            <a:r>
              <a:rPr i="1">
                <a:latin typeface="NimbusRomNo9L"/>
                <a:ea typeface="NimbusRomNo9L"/>
                <a:cs typeface="NimbusRomNo9L"/>
                <a:sym typeface="NimbusRomNo9L"/>
              </a:rPr>
              <a:t>F </a:t>
            </a:r>
            <a:r>
              <a:t>[</a:t>
            </a:r>
            <a:r>
              <a:rPr i="1">
                <a:latin typeface="NimbusRomNo9L"/>
                <a:ea typeface="NimbusRomNo9L"/>
                <a:cs typeface="NimbusRomNo9L"/>
                <a:sym typeface="NimbusRomNo9L"/>
              </a:rPr>
              <a:t>u,v</a:t>
            </a:r>
            <a:r>
              <a:t>] as:</a:t>
            </a:r>
          </a:p>
        </p:txBody>
      </p:sp>
      <p:sp>
        <p:nvSpPr>
          <p:cNvPr id="3116" name="Rectangle"/>
          <p:cNvSpPr/>
          <p:nvPr/>
        </p:nvSpPr>
        <p:spPr>
          <a:xfrm>
            <a:off x="8811016" y="4061991"/>
            <a:ext cx="2321230" cy="2602693"/>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17" name="Rectangle"/>
          <p:cNvSpPr/>
          <p:nvPr/>
        </p:nvSpPr>
        <p:spPr>
          <a:xfrm>
            <a:off x="11191223" y="4060037"/>
            <a:ext cx="8264830" cy="2606601"/>
          </a:xfrm>
          <a:prstGeom prst="rect">
            <a:avLst/>
          </a:prstGeom>
          <a:solidFill>
            <a:schemeClr val="accent5">
              <a:hueOff val="-82419"/>
              <a:satOff val="-9513"/>
              <a:lumOff val="-16343"/>
            </a:schemeClr>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18" name="Rectangle"/>
          <p:cNvSpPr/>
          <p:nvPr/>
        </p:nvSpPr>
        <p:spPr>
          <a:xfrm>
            <a:off x="3671170" y="4072778"/>
            <a:ext cx="2090194" cy="2581118"/>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119" name="Equation"/>
          <p:cNvSpPr txBox="1"/>
          <p:nvPr/>
        </p:nvSpPr>
        <p:spPr>
          <a:xfrm>
            <a:off x="3701579" y="4210913"/>
            <a:ext cx="15543344" cy="2154733"/>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grpSp>
        <p:nvGrpSpPr>
          <p:cNvPr id="3125" name="Group"/>
          <p:cNvGrpSpPr/>
          <p:nvPr/>
        </p:nvGrpSpPr>
        <p:grpSpPr>
          <a:xfrm>
            <a:off x="1408582" y="7879409"/>
            <a:ext cx="19543822" cy="3795785"/>
            <a:chOff x="0" y="0"/>
            <a:chExt cx="19543821" cy="3795784"/>
          </a:xfrm>
        </p:grpSpPr>
        <p:sp>
          <p:nvSpPr>
            <p:cNvPr id="3120" name="Rectangle 11"/>
            <p:cNvSpPr txBox="1"/>
            <p:nvPr/>
          </p:nvSpPr>
          <p:spPr>
            <a:xfrm>
              <a:off x="0" y="0"/>
              <a:ext cx="9295535" cy="88971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91439" tIns="91439" rIns="91439" bIns="91439" numCol="1" anchor="t">
              <a:spAutoFit/>
            </a:bodyPr>
            <a:lstStyle>
              <a:lvl1pPr algn="l">
                <a:spcBef>
                  <a:spcPts val="5900"/>
                </a:spcBef>
                <a:defRPr b="0" sz="4800"/>
              </a:lvl1pPr>
            </a:lstStyle>
            <a:p>
              <a:pPr/>
              <a:r>
                <a:t>The inverse of the 2D DFT is:</a:t>
              </a:r>
            </a:p>
          </p:txBody>
        </p:sp>
        <p:sp>
          <p:nvSpPr>
            <p:cNvPr id="3121" name="Rectangle"/>
            <p:cNvSpPr/>
            <p:nvPr/>
          </p:nvSpPr>
          <p:spPr>
            <a:xfrm>
              <a:off x="2154709" y="1191138"/>
              <a:ext cx="2321230" cy="2602693"/>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22" name="Rectangle"/>
            <p:cNvSpPr/>
            <p:nvPr/>
          </p:nvSpPr>
          <p:spPr>
            <a:xfrm>
              <a:off x="11127983" y="1189184"/>
              <a:ext cx="8415839" cy="2606601"/>
            </a:xfrm>
            <a:prstGeom prst="rect">
              <a:avLst/>
            </a:prstGeom>
            <a:solidFill>
              <a:schemeClr val="accent5">
                <a:hueOff val="-82419"/>
                <a:satOff val="-9513"/>
                <a:lumOff val="-16343"/>
              </a:schemeClr>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23" name="Rectangle"/>
            <p:cNvSpPr/>
            <p:nvPr/>
          </p:nvSpPr>
          <p:spPr>
            <a:xfrm>
              <a:off x="8943148" y="1201925"/>
              <a:ext cx="2090195" cy="2581118"/>
            </a:xfrm>
            <a:prstGeom prst="rect">
              <a:avLst/>
            </a:prstGeom>
            <a:solidFill>
              <a:schemeClr val="accent3"/>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124" name="Equation"/>
            <p:cNvSpPr txBox="1"/>
            <p:nvPr/>
          </p:nvSpPr>
          <p:spPr>
            <a:xfrm>
              <a:off x="2230169" y="1340060"/>
              <a:ext cx="17106499" cy="2153059"/>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1</m:t>
                        </m:r>
                      </m:num>
                      <m:den>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m:t>
                        </m:r>
                      </m:den>
                    </m:f>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N</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limUpp>
                      <m:e>
                        <m:limLow>
                          <m:e>
                            <m:r>
                              <a:rPr xmlns:a="http://schemas.openxmlformats.org/drawingml/2006/main" sz="5500" i="1">
                                <a:solidFill>
                                  <a:srgbClr val="000000"/>
                                </a:solidFill>
                                <a:latin typeface="Cambria Math" panose="02040503050406030204" pitchFamily="18" charset="0"/>
                              </a:rPr>
                              <m:t>∑</m:t>
                            </m:r>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0</m:t>
                            </m:r>
                          </m:lim>
                        </m:limLow>
                      </m:e>
                      <m:lim>
                        <m:r>
                          <a:rPr xmlns:a="http://schemas.openxmlformats.org/drawingml/2006/main" sz="5500" i="1">
                            <a:solidFill>
                              <a:srgbClr val="000000"/>
                            </a:solidFill>
                            <a:latin typeface="Cambria Math" panose="02040503050406030204" pitchFamily="18" charset="0"/>
                          </a:rPr>
                          <m:t>M</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1</m:t>
                        </m:r>
                      </m:lim>
                    </m:limUpp>
                    <m:r>
                      <a:rPr xmlns:a="http://schemas.openxmlformats.org/drawingml/2006/main" sz="5500" i="1">
                        <a:solidFill>
                          <a:srgbClr val="000000"/>
                        </a:solidFill>
                        <a:latin typeface="Cambria Math" panose="02040503050406030204" pitchFamily="18" charset="0"/>
                      </a:rPr>
                      <m:t>F</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t>
                    </m:r>
                    <m:r>
                      <m:rPr>
                        <m:sty m:val="p"/>
                      </m:rPr>
                      <a:rPr xmlns:a="http://schemas.openxmlformats.org/drawingml/2006/main" sz="5500" i="1">
                        <a:solidFill>
                          <a:srgbClr val="000000"/>
                        </a:solidFill>
                        <a:latin typeface="Cambria Math" panose="02040503050406030204" pitchFamily="18" charset="0"/>
                      </a:rPr>
                      <m:t>exp</m:t>
                    </m:r>
                    <m:d>
                      <m:dPr>
                        <m:ctrlPr>
                          <a:rPr xmlns:a="http://schemas.openxmlformats.org/drawingml/2006/main" sz="5500" i="1">
                            <a:solidFill>
                              <a:srgbClr val="000000"/>
                            </a:solidFill>
                            <a:latin typeface="Cambria Math" panose="02040503050406030204" pitchFamily="18" charset="0"/>
                          </a:rPr>
                        </m:ctrlPr>
                      </m:dPr>
                      <m:e>
                        <m:r>
                          <a:rPr xmlns:a="http://schemas.openxmlformats.org/drawingml/2006/main" sz="5500" i="1">
                            <a:solidFill>
                              <a:srgbClr val="000000"/>
                            </a:solidFill>
                            <a:latin typeface="Cambria Math" panose="02040503050406030204" pitchFamily="18" charset="0"/>
                          </a:rPr>
                          <m:t>+</m:t>
                        </m:r>
                        <m:r>
                          <a:rPr xmlns:a="http://schemas.openxmlformats.org/drawingml/2006/main" sz="5500" i="1">
                            <a:solidFill>
                              <a:srgbClr val="000000"/>
                            </a:solidFill>
                            <a:latin typeface="Cambria Math" panose="02040503050406030204" pitchFamily="18" charset="0"/>
                          </a:rPr>
                          <m:t>2</m:t>
                        </m:r>
                        <m:r>
                          <a:rPr xmlns:a="http://schemas.openxmlformats.org/drawingml/2006/main" sz="5500" i="1">
                            <a:solidFill>
                              <a:srgbClr val="000000"/>
                            </a:solidFill>
                            <a:latin typeface="Cambria Math" panose="02040503050406030204" pitchFamily="18" charset="0"/>
                          </a:rPr>
                          <m:t>π</m:t>
                        </m:r>
                        <m:r>
                          <a:rPr xmlns:a="http://schemas.openxmlformats.org/drawingml/2006/main" sz="5500" i="1">
                            <a:solidFill>
                              <a:srgbClr val="000000"/>
                            </a:solidFill>
                            <a:latin typeface="Cambria Math" panose="02040503050406030204" pitchFamily="18" charset="0"/>
                          </a:rPr>
                          <m:t>j</m:t>
                        </m:r>
                        <m:d>
                          <m:dPr>
                            <m:ctrlPr>
                              <a:rPr xmlns:a="http://schemas.openxmlformats.org/drawingml/2006/main" sz="5500" i="1">
                                <a:solidFill>
                                  <a:srgbClr val="000000"/>
                                </a:solidFill>
                                <a:latin typeface="Cambria Math" panose="02040503050406030204" pitchFamily="18" charset="0"/>
                              </a:rPr>
                            </m:ctrlPr>
                          </m:dPr>
                          <m:e>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u</m:t>
                                </m:r>
                                <m:r>
                                  <a:rPr xmlns:a="http://schemas.openxmlformats.org/drawingml/2006/main" sz="5500" i="1">
                                    <a:solidFill>
                                      <a:srgbClr val="000000"/>
                                    </a:solidFill>
                                    <a:latin typeface="Cambria Math" panose="02040503050406030204" pitchFamily="18" charset="0"/>
                                  </a:rPr>
                                  <m:t>n</m:t>
                                </m:r>
                              </m:num>
                              <m:den>
                                <m:r>
                                  <a:rPr xmlns:a="http://schemas.openxmlformats.org/drawingml/2006/main" sz="5500" i="1">
                                    <a:solidFill>
                                      <a:srgbClr val="000000"/>
                                    </a:solidFill>
                                    <a:latin typeface="Cambria Math" panose="02040503050406030204" pitchFamily="18" charset="0"/>
                                  </a:rPr>
                                  <m:t>N</m:t>
                                </m:r>
                              </m:den>
                            </m:f>
                            <m:r>
                              <a:rPr xmlns:a="http://schemas.openxmlformats.org/drawingml/2006/main" sz="5500" i="1">
                                <a:solidFill>
                                  <a:srgbClr val="000000"/>
                                </a:solidFill>
                                <a:latin typeface="Cambria Math" panose="02040503050406030204" pitchFamily="18" charset="0"/>
                              </a:rPr>
                              <m:t>+</m:t>
                            </m:r>
                            <m:f>
                              <m:fPr>
                                <m:ctrlPr>
                                  <a:rPr xmlns:a="http://schemas.openxmlformats.org/drawingml/2006/main" sz="5500" i="1">
                                    <a:solidFill>
                                      <a:srgbClr val="000000"/>
                                    </a:solidFill>
                                    <a:latin typeface="Cambria Math" panose="02040503050406030204" pitchFamily="18" charset="0"/>
                                  </a:rPr>
                                </m:ctrlPr>
                                <m:type m:val="bar"/>
                              </m:fPr>
                              <m:num>
                                <m:r>
                                  <a:rPr xmlns:a="http://schemas.openxmlformats.org/drawingml/2006/main" sz="5500" i="1">
                                    <a:solidFill>
                                      <a:srgbClr val="000000"/>
                                    </a:solidFill>
                                    <a:latin typeface="Cambria Math" panose="02040503050406030204" pitchFamily="18" charset="0"/>
                                  </a:rPr>
                                  <m:t>v</m:t>
                                </m:r>
                                <m:r>
                                  <a:rPr xmlns:a="http://schemas.openxmlformats.org/drawingml/2006/main" sz="5500" i="1">
                                    <a:solidFill>
                                      <a:srgbClr val="000000"/>
                                    </a:solidFill>
                                    <a:latin typeface="Cambria Math" panose="02040503050406030204" pitchFamily="18" charset="0"/>
                                  </a:rPr>
                                  <m:t>m</m:t>
                                </m:r>
                              </m:num>
                              <m:den>
                                <m:r>
                                  <a:rPr xmlns:a="http://schemas.openxmlformats.org/drawingml/2006/main" sz="5500" i="1">
                                    <a:solidFill>
                                      <a:srgbClr val="000000"/>
                                    </a:solidFill>
                                    <a:latin typeface="Cambria Math" panose="02040503050406030204" pitchFamily="18" charset="0"/>
                                  </a:rPr>
                                  <m:t>M</m:t>
                                </m:r>
                              </m:den>
                            </m:f>
                          </m:e>
                        </m:d>
                      </m:e>
                    </m:d>
                  </m:oMath>
                </m:oMathPara>
              </a14:m>
              <a:endParaRPr sz="5900"/>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11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113" grpId="2"/>
      <p:bldP build="whole" bldLvl="1" animBg="1" rev="0" advAuto="0" spid="3125" grpId="1"/>
    </p:bldLst>
  </p:timing>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27" name="Rectangle 1"/>
          <p:cNvSpPr txBox="1"/>
          <p:nvPr>
            <p:ph type="title"/>
          </p:nvPr>
        </p:nvSpPr>
        <p:spPr>
          <a:prstGeom prst="rect">
            <a:avLst/>
          </a:prstGeom>
        </p:spPr>
        <p:txBody>
          <a:bodyPr/>
          <a:lstStyle/>
          <a:p>
            <a:pPr/>
            <a:r>
              <a:t>2</a:t>
            </a:r>
          </a:p>
        </p:txBody>
      </p:sp>
      <p:pic>
        <p:nvPicPr>
          <p:cNvPr id="3128" name="Picture 2" descr="Picture 2"/>
          <p:cNvPicPr>
            <a:picLocks noChangeAspect="1"/>
          </p:cNvPicPr>
          <p:nvPr/>
        </p:nvPicPr>
        <p:blipFill>
          <a:blip r:embed="rId2">
            <a:extLst/>
          </a:blip>
          <a:stretch>
            <a:fillRect/>
          </a:stretch>
        </p:blipFill>
        <p:spPr>
          <a:xfrm>
            <a:off x="3048000" y="3200400"/>
            <a:ext cx="18288000" cy="9067800"/>
          </a:xfrm>
          <a:prstGeom prst="rect">
            <a:avLst/>
          </a:prstGeom>
          <a:ln w="12700">
            <a:miter lim="400000"/>
          </a:ln>
        </p:spPr>
      </p:pic>
      <p:sp>
        <p:nvSpPr>
          <p:cNvPr id="3129"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1" name="Rectangle 1"/>
          <p:cNvSpPr txBox="1"/>
          <p:nvPr>
            <p:ph type="title"/>
          </p:nvPr>
        </p:nvSpPr>
        <p:spPr>
          <a:prstGeom prst="rect">
            <a:avLst/>
          </a:prstGeom>
        </p:spPr>
        <p:txBody>
          <a:bodyPr/>
          <a:lstStyle/>
          <a:p>
            <a:pPr/>
            <a:r>
              <a:t>6</a:t>
            </a:r>
          </a:p>
        </p:txBody>
      </p:sp>
      <p:pic>
        <p:nvPicPr>
          <p:cNvPr id="3132" name="Picture 2" descr="Picture 2"/>
          <p:cNvPicPr>
            <a:picLocks noChangeAspect="1"/>
          </p:cNvPicPr>
          <p:nvPr/>
        </p:nvPicPr>
        <p:blipFill>
          <a:blip r:embed="rId2">
            <a:extLst/>
          </a:blip>
          <a:stretch>
            <a:fillRect/>
          </a:stretch>
        </p:blipFill>
        <p:spPr>
          <a:xfrm>
            <a:off x="3048000" y="3200400"/>
            <a:ext cx="18288000" cy="9153526"/>
          </a:xfrm>
          <a:prstGeom prst="rect">
            <a:avLst/>
          </a:prstGeom>
          <a:ln w="12700">
            <a:miter lim="400000"/>
          </a:ln>
        </p:spPr>
      </p:pic>
      <p:sp>
        <p:nvSpPr>
          <p:cNvPr id="3133"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5" name="Rectangle 1"/>
          <p:cNvSpPr txBox="1"/>
          <p:nvPr>
            <p:ph type="title"/>
          </p:nvPr>
        </p:nvSpPr>
        <p:spPr>
          <a:prstGeom prst="rect">
            <a:avLst/>
          </a:prstGeom>
        </p:spPr>
        <p:txBody>
          <a:bodyPr/>
          <a:lstStyle/>
          <a:p>
            <a:pPr/>
            <a:r>
              <a:t>18</a:t>
            </a:r>
          </a:p>
        </p:txBody>
      </p:sp>
      <p:pic>
        <p:nvPicPr>
          <p:cNvPr id="3136" name="Picture 2" descr="Picture 2"/>
          <p:cNvPicPr>
            <a:picLocks noChangeAspect="1"/>
          </p:cNvPicPr>
          <p:nvPr/>
        </p:nvPicPr>
        <p:blipFill>
          <a:blip r:embed="rId2">
            <a:extLst/>
          </a:blip>
          <a:stretch>
            <a:fillRect/>
          </a:stretch>
        </p:blipFill>
        <p:spPr>
          <a:xfrm>
            <a:off x="3200400" y="3200400"/>
            <a:ext cx="17983200" cy="8921750"/>
          </a:xfrm>
          <a:prstGeom prst="rect">
            <a:avLst/>
          </a:prstGeom>
          <a:ln w="12700">
            <a:miter lim="400000"/>
          </a:ln>
        </p:spPr>
      </p:pic>
      <p:sp>
        <p:nvSpPr>
          <p:cNvPr id="3137"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39" name="Rectangle 1"/>
          <p:cNvSpPr txBox="1"/>
          <p:nvPr>
            <p:ph type="title"/>
          </p:nvPr>
        </p:nvSpPr>
        <p:spPr>
          <a:prstGeom prst="rect">
            <a:avLst/>
          </a:prstGeom>
        </p:spPr>
        <p:txBody>
          <a:bodyPr/>
          <a:lstStyle/>
          <a:p>
            <a:pPr/>
            <a:r>
              <a:t>50</a:t>
            </a:r>
          </a:p>
        </p:txBody>
      </p:sp>
      <p:pic>
        <p:nvPicPr>
          <p:cNvPr id="3140" name="Picture 2" descr="Picture 2"/>
          <p:cNvPicPr>
            <a:picLocks noChangeAspect="1"/>
          </p:cNvPicPr>
          <p:nvPr/>
        </p:nvPicPr>
        <p:blipFill>
          <a:blip r:embed="rId2">
            <a:extLst/>
          </a:blip>
          <a:stretch>
            <a:fillRect/>
          </a:stretch>
        </p:blipFill>
        <p:spPr>
          <a:xfrm>
            <a:off x="3352800" y="3352800"/>
            <a:ext cx="17678400" cy="8928100"/>
          </a:xfrm>
          <a:prstGeom prst="rect">
            <a:avLst/>
          </a:prstGeom>
          <a:ln w="12700">
            <a:miter lim="400000"/>
          </a:ln>
        </p:spPr>
      </p:pic>
      <p:sp>
        <p:nvSpPr>
          <p:cNvPr id="3141"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3" name="Rectangle 1"/>
          <p:cNvSpPr txBox="1"/>
          <p:nvPr>
            <p:ph type="title"/>
          </p:nvPr>
        </p:nvSpPr>
        <p:spPr>
          <a:prstGeom prst="rect">
            <a:avLst/>
          </a:prstGeom>
        </p:spPr>
        <p:txBody>
          <a:bodyPr/>
          <a:lstStyle/>
          <a:p>
            <a:pPr/>
            <a:r>
              <a:t>82</a:t>
            </a:r>
          </a:p>
        </p:txBody>
      </p:sp>
      <p:pic>
        <p:nvPicPr>
          <p:cNvPr id="3144" name="Picture 2" descr="Picture 2"/>
          <p:cNvPicPr>
            <a:picLocks noChangeAspect="1"/>
          </p:cNvPicPr>
          <p:nvPr/>
        </p:nvPicPr>
        <p:blipFill>
          <a:blip r:embed="rId2">
            <a:extLst/>
          </a:blip>
          <a:stretch>
            <a:fillRect/>
          </a:stretch>
        </p:blipFill>
        <p:spPr>
          <a:xfrm>
            <a:off x="3048000" y="3352800"/>
            <a:ext cx="17830800" cy="8797926"/>
          </a:xfrm>
          <a:prstGeom prst="rect">
            <a:avLst/>
          </a:prstGeom>
          <a:ln w="12700">
            <a:miter lim="400000"/>
          </a:ln>
        </p:spPr>
      </p:pic>
      <p:sp>
        <p:nvSpPr>
          <p:cNvPr id="3145"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7" name="Rectangle 1"/>
          <p:cNvSpPr txBox="1"/>
          <p:nvPr>
            <p:ph type="title"/>
          </p:nvPr>
        </p:nvSpPr>
        <p:spPr>
          <a:prstGeom prst="rect">
            <a:avLst/>
          </a:prstGeom>
        </p:spPr>
        <p:txBody>
          <a:bodyPr/>
          <a:lstStyle/>
          <a:p>
            <a:pPr/>
            <a:r>
              <a:t>136</a:t>
            </a:r>
          </a:p>
        </p:txBody>
      </p:sp>
      <p:pic>
        <p:nvPicPr>
          <p:cNvPr id="3148" name="Picture 2" descr="Picture 2"/>
          <p:cNvPicPr>
            <a:picLocks noChangeAspect="1"/>
          </p:cNvPicPr>
          <p:nvPr/>
        </p:nvPicPr>
        <p:blipFill>
          <a:blip r:embed="rId2">
            <a:extLst/>
          </a:blip>
          <a:stretch>
            <a:fillRect/>
          </a:stretch>
        </p:blipFill>
        <p:spPr>
          <a:xfrm>
            <a:off x="3048000" y="3352800"/>
            <a:ext cx="18288000" cy="8858250"/>
          </a:xfrm>
          <a:prstGeom prst="rect">
            <a:avLst/>
          </a:prstGeom>
          <a:ln w="12700">
            <a:miter lim="400000"/>
          </a:ln>
        </p:spPr>
      </p:pic>
      <p:sp>
        <p:nvSpPr>
          <p:cNvPr id="3149"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1" name="Rectangle 1"/>
          <p:cNvSpPr txBox="1"/>
          <p:nvPr>
            <p:ph type="title"/>
          </p:nvPr>
        </p:nvSpPr>
        <p:spPr>
          <a:prstGeom prst="rect">
            <a:avLst/>
          </a:prstGeom>
        </p:spPr>
        <p:txBody>
          <a:bodyPr/>
          <a:lstStyle/>
          <a:p>
            <a:pPr/>
            <a:r>
              <a:t>282</a:t>
            </a:r>
          </a:p>
        </p:txBody>
      </p:sp>
      <p:pic>
        <p:nvPicPr>
          <p:cNvPr id="3152" name="Picture 2" descr="Picture 2"/>
          <p:cNvPicPr>
            <a:picLocks noChangeAspect="1"/>
          </p:cNvPicPr>
          <p:nvPr/>
        </p:nvPicPr>
        <p:blipFill>
          <a:blip r:embed="rId2">
            <a:extLst/>
          </a:blip>
          <a:stretch>
            <a:fillRect/>
          </a:stretch>
        </p:blipFill>
        <p:spPr>
          <a:xfrm>
            <a:off x="3048000" y="3200400"/>
            <a:ext cx="18288000" cy="9182100"/>
          </a:xfrm>
          <a:prstGeom prst="rect">
            <a:avLst/>
          </a:prstGeom>
          <a:ln w="12700">
            <a:miter lim="400000"/>
          </a:ln>
        </p:spPr>
      </p:pic>
      <p:sp>
        <p:nvSpPr>
          <p:cNvPr id="3153"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5" name="Rectangle 1"/>
          <p:cNvSpPr txBox="1"/>
          <p:nvPr>
            <p:ph type="title"/>
          </p:nvPr>
        </p:nvSpPr>
        <p:spPr>
          <a:prstGeom prst="rect">
            <a:avLst/>
          </a:prstGeom>
        </p:spPr>
        <p:txBody>
          <a:bodyPr/>
          <a:lstStyle/>
          <a:p>
            <a:pPr/>
            <a:r>
              <a:t>538</a:t>
            </a:r>
          </a:p>
        </p:txBody>
      </p:sp>
      <p:pic>
        <p:nvPicPr>
          <p:cNvPr id="3156" name="Picture 2" descr="Picture 2"/>
          <p:cNvPicPr>
            <a:picLocks noChangeAspect="1"/>
          </p:cNvPicPr>
          <p:nvPr/>
        </p:nvPicPr>
        <p:blipFill>
          <a:blip r:embed="rId2">
            <a:extLst/>
          </a:blip>
          <a:stretch>
            <a:fillRect/>
          </a:stretch>
        </p:blipFill>
        <p:spPr>
          <a:xfrm>
            <a:off x="3048000" y="3048000"/>
            <a:ext cx="17830800" cy="8782050"/>
          </a:xfrm>
          <a:prstGeom prst="rect">
            <a:avLst/>
          </a:prstGeom>
          <a:ln w="12700">
            <a:miter lim="400000"/>
          </a:ln>
        </p:spPr>
      </p:pic>
      <p:sp>
        <p:nvSpPr>
          <p:cNvPr id="3157" name="Slide Number Placeholder 1"/>
          <p:cNvSpPr txBox="1"/>
          <p:nvPr>
            <p:ph type="sldNum" sz="quarter" idx="2"/>
          </p:nvPr>
        </p:nvSpPr>
        <p:spPr>
          <a:xfrm>
            <a:off x="23595906" y="12964463"/>
            <a:ext cx="515264"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42" name="Group"/>
          <p:cNvGrpSpPr/>
          <p:nvPr/>
        </p:nvGrpSpPr>
        <p:grpSpPr>
          <a:xfrm>
            <a:off x="630963" y="833654"/>
            <a:ext cx="10141631" cy="6374857"/>
            <a:chOff x="0" y="0"/>
            <a:chExt cx="10141629" cy="6374855"/>
          </a:xfrm>
        </p:grpSpPr>
        <p:pic>
          <p:nvPicPr>
            <p:cNvPr id="530"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531"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32"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33"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34"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35" name="Line"/>
            <p:cNvSpPr/>
            <p:nvPr/>
          </p:nvSpPr>
          <p:spPr>
            <a:xfrm flipV="1">
              <a:off x="6302008"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36"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37"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38"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39"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40"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41"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543" name="Rectangle"/>
          <p:cNvSpPr/>
          <p:nvPr/>
        </p:nvSpPr>
        <p:spPr>
          <a:xfrm>
            <a:off x="16535648" y="9728813"/>
            <a:ext cx="2407921" cy="2145436"/>
          </a:xfrm>
          <a:prstGeom prst="rect">
            <a:avLst/>
          </a:prstGeom>
          <a:solidFill>
            <a:srgbClr val="53585F"/>
          </a:solidFill>
          <a:ln w="889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44" name="Line"/>
          <p:cNvSpPr/>
          <p:nvPr/>
        </p:nvSpPr>
        <p:spPr>
          <a:xfrm>
            <a:off x="15134564"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545" name="Line"/>
          <p:cNvSpPr/>
          <p:nvPr/>
        </p:nvSpPr>
        <p:spPr>
          <a:xfrm>
            <a:off x="19461371"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546" name="“Bird”"/>
          <p:cNvSpPr txBox="1"/>
          <p:nvPr/>
        </p:nvSpPr>
        <p:spPr>
          <a:xfrm>
            <a:off x="20757198" y="10420530"/>
            <a:ext cx="1414120" cy="7620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547" name="Rectangle"/>
          <p:cNvSpPr/>
          <p:nvPr/>
        </p:nvSpPr>
        <p:spPr>
          <a:xfrm>
            <a:off x="9467329" y="777317"/>
            <a:ext cx="1362076" cy="1339188"/>
          </a:xfrm>
          <a:prstGeom prst="rect">
            <a:avLst/>
          </a:prstGeom>
          <a:solidFill>
            <a:srgbClr val="FFFFFF"/>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548" name="Line"/>
          <p:cNvSpPr/>
          <p:nvPr/>
        </p:nvSpPr>
        <p:spPr>
          <a:xfrm flipH="1" flipV="1">
            <a:off x="9463391" y="811911"/>
            <a:ext cx="2488" cy="1309610"/>
          </a:xfrm>
          <a:prstGeom prst="line">
            <a:avLst/>
          </a:prstGeom>
          <a:ln w="508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549" name="Line"/>
          <p:cNvSpPr/>
          <p:nvPr/>
        </p:nvSpPr>
        <p:spPr>
          <a:xfrm>
            <a:off x="9468161" y="2120473"/>
            <a:ext cx="1314586" cy="1"/>
          </a:xfrm>
          <a:prstGeom prst="line">
            <a:avLst/>
          </a:prstGeom>
          <a:ln w="508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550" name="Picture 3" descr="Picture 3"/>
          <p:cNvPicPr>
            <a:picLocks noChangeAspect="1"/>
          </p:cNvPicPr>
          <p:nvPr/>
        </p:nvPicPr>
        <p:blipFill>
          <a:blip r:embed="rId2">
            <a:extLst/>
          </a:blip>
          <a:srcRect l="83324" t="4814" r="4946" b="77684"/>
          <a:stretch>
            <a:fillRect/>
          </a:stretch>
        </p:blipFill>
        <p:spPr>
          <a:xfrm>
            <a:off x="13331680" y="10136368"/>
            <a:ext cx="1316944" cy="1330376"/>
          </a:xfrm>
          <a:prstGeom prst="rect">
            <a:avLst/>
          </a:prstGeom>
          <a:ln w="25400">
            <a:solidFill>
              <a:srgbClr val="000000"/>
            </a:solidFill>
            <a:miter lim="400000"/>
          </a:ln>
        </p:spPr>
      </p:pic>
      <p:sp>
        <p:nvSpPr>
          <p:cNvPr id="551" name="Classifier"/>
          <p:cNvSpPr txBox="1"/>
          <p:nvPr/>
        </p:nvSpPr>
        <p:spPr>
          <a:xfrm>
            <a:off x="14661057" y="10407830"/>
            <a:ext cx="6157101" cy="6985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3600">
                <a:solidFill>
                  <a:srgbClr val="FFFFFF"/>
                </a:solidFill>
                <a:latin typeface="Helvetica"/>
                <a:ea typeface="Helvetica"/>
                <a:cs typeface="Helvetica"/>
                <a:sym typeface="Helvetica"/>
              </a:defRPr>
            </a:lvl1pPr>
          </a:lstStyle>
          <a:p>
            <a:pPr/>
            <a:r>
              <a:t>Classifier</a:t>
            </a:r>
          </a:p>
        </p:txBody>
      </p:sp>
      <p:grpSp>
        <p:nvGrpSpPr>
          <p:cNvPr id="564" name="Group"/>
          <p:cNvGrpSpPr/>
          <p:nvPr/>
        </p:nvGrpSpPr>
        <p:grpSpPr>
          <a:xfrm>
            <a:off x="13611189" y="844415"/>
            <a:ext cx="10141631" cy="6353335"/>
            <a:chOff x="0" y="0"/>
            <a:chExt cx="10141629" cy="6353333"/>
          </a:xfrm>
        </p:grpSpPr>
        <p:sp>
          <p:nvSpPr>
            <p:cNvPr id="552" name="Rectangle"/>
            <p:cNvSpPr/>
            <p:nvPr/>
          </p:nvSpPr>
          <p:spPr>
            <a:xfrm>
              <a:off x="17886" y="0"/>
              <a:ext cx="10105858" cy="6353334"/>
            </a:xfrm>
            <a:prstGeom prst="rect">
              <a:avLst/>
            </a:prstGeom>
            <a:solidFill>
              <a:srgbClr val="FFFFFF"/>
            </a:solidFill>
            <a:ln w="50800" cap="flat">
              <a:solidFill>
                <a:srgbClr val="000000"/>
              </a:solidFill>
              <a:prstDash val="solid"/>
              <a:roun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53" name="Line"/>
            <p:cNvSpPr/>
            <p:nvPr/>
          </p:nvSpPr>
          <p:spPr>
            <a:xfrm flipV="1">
              <a:off x="1263237"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54" name="Line"/>
            <p:cNvSpPr/>
            <p:nvPr/>
          </p:nvSpPr>
          <p:spPr>
            <a:xfrm flipV="1">
              <a:off x="2522929"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55" name="Line"/>
            <p:cNvSpPr/>
            <p:nvPr/>
          </p:nvSpPr>
          <p:spPr>
            <a:xfrm flipV="1">
              <a:off x="3782622"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56" name="Line"/>
            <p:cNvSpPr/>
            <p:nvPr/>
          </p:nvSpPr>
          <p:spPr>
            <a:xfrm flipV="1">
              <a:off x="5042315"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57" name="Line"/>
            <p:cNvSpPr/>
            <p:nvPr/>
          </p:nvSpPr>
          <p:spPr>
            <a:xfrm flipV="1">
              <a:off x="6302008"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58" name="Line"/>
            <p:cNvSpPr/>
            <p:nvPr/>
          </p:nvSpPr>
          <p:spPr>
            <a:xfrm flipV="1">
              <a:off x="7561700"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59" name="Line"/>
            <p:cNvSpPr/>
            <p:nvPr/>
          </p:nvSpPr>
          <p:spPr>
            <a:xfrm flipV="1">
              <a:off x="8821393"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60" name="Line"/>
            <p:cNvSpPr/>
            <p:nvPr/>
          </p:nvSpPr>
          <p:spPr>
            <a:xfrm flipH="1" flipV="1">
              <a:off x="0" y="2561541"/>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61" name="Line"/>
            <p:cNvSpPr/>
            <p:nvPr/>
          </p:nvSpPr>
          <p:spPr>
            <a:xfrm flipH="1" flipV="1">
              <a:off x="0" y="129240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62" name="Line"/>
            <p:cNvSpPr/>
            <p:nvPr/>
          </p:nvSpPr>
          <p:spPr>
            <a:xfrm flipH="1" flipV="1">
              <a:off x="0" y="383067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63" name="Line"/>
            <p:cNvSpPr/>
            <p:nvPr/>
          </p:nvSpPr>
          <p:spPr>
            <a:xfrm flipH="1" flipV="1">
              <a:off x="0" y="5099810"/>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565" name="Bird"/>
          <p:cNvSpPr txBox="1"/>
          <p:nvPr/>
        </p:nvSpPr>
        <p:spPr>
          <a:xfrm>
            <a:off x="20971560" y="10457043"/>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09881 -0.035409 0.018770 -0.071665 0.026634 -0.108636 C 0.064974 -0.288863 0.078532 -0.482769 0.066177 -0.674197" origin="layout" pathEditMode="relative">
                                      <p:cBhvr>
                                        <p:cTn id="6" dur="1000" fill="hold"/>
                                        <p:tgtEl>
                                          <p:spTgt spid="565"/>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9" name="Rectangle 1"/>
          <p:cNvSpPr txBox="1"/>
          <p:nvPr>
            <p:ph type="title"/>
          </p:nvPr>
        </p:nvSpPr>
        <p:spPr>
          <a:prstGeom prst="rect">
            <a:avLst/>
          </a:prstGeom>
        </p:spPr>
        <p:txBody>
          <a:bodyPr/>
          <a:lstStyle/>
          <a:p>
            <a:pPr/>
            <a:r>
              <a:t>1088</a:t>
            </a:r>
          </a:p>
        </p:txBody>
      </p:sp>
      <p:pic>
        <p:nvPicPr>
          <p:cNvPr id="3160" name="Picture 2" descr="Picture 2"/>
          <p:cNvPicPr>
            <a:picLocks noChangeAspect="1"/>
          </p:cNvPicPr>
          <p:nvPr/>
        </p:nvPicPr>
        <p:blipFill>
          <a:blip r:embed="rId2">
            <a:extLst/>
          </a:blip>
          <a:stretch>
            <a:fillRect/>
          </a:stretch>
        </p:blipFill>
        <p:spPr>
          <a:xfrm>
            <a:off x="3200400" y="3352800"/>
            <a:ext cx="17983200" cy="9048750"/>
          </a:xfrm>
          <a:prstGeom prst="rect">
            <a:avLst/>
          </a:prstGeom>
          <a:ln w="12700">
            <a:miter lim="400000"/>
          </a:ln>
        </p:spPr>
      </p:pic>
      <p:sp>
        <p:nvSpPr>
          <p:cNvPr id="316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3" name="Rectangle 1"/>
          <p:cNvSpPr txBox="1"/>
          <p:nvPr>
            <p:ph type="title"/>
          </p:nvPr>
        </p:nvSpPr>
        <p:spPr>
          <a:prstGeom prst="rect">
            <a:avLst/>
          </a:prstGeom>
        </p:spPr>
        <p:txBody>
          <a:bodyPr/>
          <a:lstStyle/>
          <a:p>
            <a:pPr/>
            <a:r>
              <a:t>2094</a:t>
            </a:r>
          </a:p>
        </p:txBody>
      </p:sp>
      <p:pic>
        <p:nvPicPr>
          <p:cNvPr id="3164" name="Picture 2" descr="Picture 2"/>
          <p:cNvPicPr>
            <a:picLocks noChangeAspect="1"/>
          </p:cNvPicPr>
          <p:nvPr/>
        </p:nvPicPr>
        <p:blipFill>
          <a:blip r:embed="rId2">
            <a:extLst/>
          </a:blip>
          <a:stretch>
            <a:fillRect/>
          </a:stretch>
        </p:blipFill>
        <p:spPr>
          <a:xfrm>
            <a:off x="3048000" y="3352800"/>
            <a:ext cx="17830800" cy="9204326"/>
          </a:xfrm>
          <a:prstGeom prst="rect">
            <a:avLst/>
          </a:prstGeom>
          <a:ln w="12700">
            <a:miter lim="400000"/>
          </a:ln>
        </p:spPr>
      </p:pic>
      <p:sp>
        <p:nvSpPr>
          <p:cNvPr id="3165"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7" name="Rectangle 1"/>
          <p:cNvSpPr txBox="1"/>
          <p:nvPr>
            <p:ph type="title"/>
          </p:nvPr>
        </p:nvSpPr>
        <p:spPr>
          <a:prstGeom prst="rect">
            <a:avLst/>
          </a:prstGeom>
        </p:spPr>
        <p:txBody>
          <a:bodyPr/>
          <a:lstStyle/>
          <a:p>
            <a:pPr/>
            <a:r>
              <a:t>4052.</a:t>
            </a:r>
          </a:p>
        </p:txBody>
      </p:sp>
      <p:pic>
        <p:nvPicPr>
          <p:cNvPr id="3168" name="Picture 2" descr="Picture 2"/>
          <p:cNvPicPr>
            <a:picLocks noChangeAspect="1"/>
          </p:cNvPicPr>
          <p:nvPr/>
        </p:nvPicPr>
        <p:blipFill>
          <a:blip r:embed="rId2">
            <a:extLst/>
          </a:blip>
          <a:stretch>
            <a:fillRect/>
          </a:stretch>
        </p:blipFill>
        <p:spPr>
          <a:xfrm>
            <a:off x="3657600" y="3810000"/>
            <a:ext cx="17373600" cy="8791576"/>
          </a:xfrm>
          <a:prstGeom prst="rect">
            <a:avLst/>
          </a:prstGeom>
          <a:ln w="12700">
            <a:miter lim="400000"/>
          </a:ln>
        </p:spPr>
      </p:pic>
      <p:sp>
        <p:nvSpPr>
          <p:cNvPr id="3169" name="Rectangle 3"/>
          <p:cNvSpPr/>
          <p:nvPr/>
        </p:nvSpPr>
        <p:spPr>
          <a:xfrm>
            <a:off x="7162800" y="3657600"/>
            <a:ext cx="1066800" cy="762000"/>
          </a:xfrm>
          <a:prstGeom prst="rect">
            <a:avLst/>
          </a:prstGeom>
          <a:solidFill>
            <a:srgbClr val="FFFFFF"/>
          </a:solidFill>
          <a:ln w="12700">
            <a:miter lim="400000"/>
          </a:ln>
        </p:spPr>
        <p:txBody>
          <a:bodyPr tIns="91439" bIns="91439"/>
          <a:lstStyle/>
          <a:p>
            <a:pPr algn="l" defTabSz="1828800">
              <a:defRPr b="0" sz="4800">
                <a:latin typeface="Times New Roman"/>
                <a:ea typeface="Times New Roman"/>
                <a:cs typeface="Times New Roman"/>
                <a:sym typeface="Times New Roman"/>
              </a:defRPr>
            </a:pPr>
          </a:p>
        </p:txBody>
      </p:sp>
      <p:sp>
        <p:nvSpPr>
          <p:cNvPr id="3170" name="Rectangle 4"/>
          <p:cNvSpPr txBox="1"/>
          <p:nvPr/>
        </p:nvSpPr>
        <p:spPr>
          <a:xfrm>
            <a:off x="7010400" y="3810000"/>
            <a:ext cx="1068388" cy="57532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4000">
                <a:latin typeface="Times New Roman"/>
                <a:ea typeface="Times New Roman"/>
                <a:cs typeface="Times New Roman"/>
                <a:sym typeface="Times New Roman"/>
              </a:defRPr>
            </a:lvl1pPr>
          </a:lstStyle>
          <a:p>
            <a:pPr/>
            <a:r>
              <a:t>4052</a:t>
            </a:r>
          </a:p>
        </p:txBody>
      </p:sp>
      <p:sp>
        <p:nvSpPr>
          <p:cNvPr id="317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3" name="Rectangle 1"/>
          <p:cNvSpPr txBox="1"/>
          <p:nvPr>
            <p:ph type="title"/>
          </p:nvPr>
        </p:nvSpPr>
        <p:spPr>
          <a:prstGeom prst="rect">
            <a:avLst/>
          </a:prstGeom>
        </p:spPr>
        <p:txBody>
          <a:bodyPr/>
          <a:lstStyle/>
          <a:p>
            <a:pPr/>
            <a:r>
              <a:t>8056.</a:t>
            </a:r>
          </a:p>
        </p:txBody>
      </p:sp>
      <p:pic>
        <p:nvPicPr>
          <p:cNvPr id="3174" name="Picture 2" descr="Picture 2"/>
          <p:cNvPicPr>
            <a:picLocks noChangeAspect="1"/>
          </p:cNvPicPr>
          <p:nvPr/>
        </p:nvPicPr>
        <p:blipFill>
          <a:blip r:embed="rId2">
            <a:extLst/>
          </a:blip>
          <a:stretch>
            <a:fillRect/>
          </a:stretch>
        </p:blipFill>
        <p:spPr>
          <a:xfrm>
            <a:off x="3505200" y="3505200"/>
            <a:ext cx="17830800" cy="8664576"/>
          </a:xfrm>
          <a:prstGeom prst="rect">
            <a:avLst/>
          </a:prstGeom>
          <a:ln w="12700">
            <a:miter lim="400000"/>
          </a:ln>
        </p:spPr>
      </p:pic>
      <p:sp>
        <p:nvSpPr>
          <p:cNvPr id="3175"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7" name="Rectangle 1"/>
          <p:cNvSpPr txBox="1"/>
          <p:nvPr>
            <p:ph type="title"/>
          </p:nvPr>
        </p:nvSpPr>
        <p:spPr>
          <a:prstGeom prst="rect">
            <a:avLst/>
          </a:prstGeom>
        </p:spPr>
        <p:txBody>
          <a:bodyPr/>
          <a:lstStyle/>
          <a:p>
            <a:pPr/>
            <a:r>
              <a:t>15366</a:t>
            </a:r>
          </a:p>
        </p:txBody>
      </p:sp>
      <p:pic>
        <p:nvPicPr>
          <p:cNvPr id="3178" name="Picture 2" descr="Picture 2"/>
          <p:cNvPicPr>
            <a:picLocks noChangeAspect="1"/>
          </p:cNvPicPr>
          <p:nvPr/>
        </p:nvPicPr>
        <p:blipFill>
          <a:blip r:embed="rId2">
            <a:extLst/>
          </a:blip>
          <a:stretch>
            <a:fillRect/>
          </a:stretch>
        </p:blipFill>
        <p:spPr>
          <a:xfrm>
            <a:off x="3505200" y="3200400"/>
            <a:ext cx="17526000" cy="8940800"/>
          </a:xfrm>
          <a:prstGeom prst="rect">
            <a:avLst/>
          </a:prstGeom>
          <a:ln w="12700">
            <a:miter lim="400000"/>
          </a:ln>
        </p:spPr>
      </p:pic>
      <p:sp>
        <p:nvSpPr>
          <p:cNvPr id="3179"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1" name="Rectangle 1"/>
          <p:cNvSpPr txBox="1"/>
          <p:nvPr>
            <p:ph type="title"/>
          </p:nvPr>
        </p:nvSpPr>
        <p:spPr>
          <a:prstGeom prst="rect">
            <a:avLst/>
          </a:prstGeom>
        </p:spPr>
        <p:txBody>
          <a:bodyPr/>
          <a:lstStyle/>
          <a:p>
            <a:pPr/>
            <a:r>
              <a:t>28743</a:t>
            </a:r>
          </a:p>
        </p:txBody>
      </p:sp>
      <p:pic>
        <p:nvPicPr>
          <p:cNvPr id="3182" name="Picture 2" descr="Picture 2"/>
          <p:cNvPicPr>
            <a:picLocks noChangeAspect="1"/>
          </p:cNvPicPr>
          <p:nvPr/>
        </p:nvPicPr>
        <p:blipFill>
          <a:blip r:embed="rId2">
            <a:extLst/>
          </a:blip>
          <a:stretch>
            <a:fillRect/>
          </a:stretch>
        </p:blipFill>
        <p:spPr>
          <a:xfrm>
            <a:off x="3657600" y="3048000"/>
            <a:ext cx="17678400" cy="9169400"/>
          </a:xfrm>
          <a:prstGeom prst="rect">
            <a:avLst/>
          </a:prstGeom>
          <a:ln w="12700">
            <a:miter lim="400000"/>
          </a:ln>
        </p:spPr>
      </p:pic>
      <p:sp>
        <p:nvSpPr>
          <p:cNvPr id="3183"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5" name="Rectangle 1"/>
          <p:cNvSpPr txBox="1"/>
          <p:nvPr>
            <p:ph type="title"/>
          </p:nvPr>
        </p:nvSpPr>
        <p:spPr>
          <a:prstGeom prst="rect">
            <a:avLst/>
          </a:prstGeom>
        </p:spPr>
        <p:txBody>
          <a:bodyPr/>
          <a:lstStyle/>
          <a:p>
            <a:pPr/>
            <a:r>
              <a:t>49190.</a:t>
            </a:r>
          </a:p>
        </p:txBody>
      </p:sp>
      <p:pic>
        <p:nvPicPr>
          <p:cNvPr id="3186" name="Picture 2" descr="Picture 2"/>
          <p:cNvPicPr>
            <a:picLocks noChangeAspect="1"/>
          </p:cNvPicPr>
          <p:nvPr/>
        </p:nvPicPr>
        <p:blipFill>
          <a:blip r:embed="rId2">
            <a:extLst/>
          </a:blip>
          <a:stretch>
            <a:fillRect/>
          </a:stretch>
        </p:blipFill>
        <p:spPr>
          <a:xfrm>
            <a:off x="3657600" y="3657600"/>
            <a:ext cx="17068800" cy="8709026"/>
          </a:xfrm>
          <a:prstGeom prst="rect">
            <a:avLst/>
          </a:prstGeom>
          <a:ln w="12700">
            <a:miter lim="400000"/>
          </a:ln>
        </p:spPr>
      </p:pic>
      <p:sp>
        <p:nvSpPr>
          <p:cNvPr id="3187"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9" name="Rectangle 1"/>
          <p:cNvSpPr txBox="1"/>
          <p:nvPr>
            <p:ph type="title"/>
          </p:nvPr>
        </p:nvSpPr>
        <p:spPr>
          <a:prstGeom prst="rect">
            <a:avLst/>
          </a:prstGeom>
        </p:spPr>
        <p:txBody>
          <a:bodyPr/>
          <a:lstStyle/>
          <a:p>
            <a:pPr/>
            <a:r>
              <a:t> 65536.</a:t>
            </a:r>
          </a:p>
        </p:txBody>
      </p:sp>
      <p:pic>
        <p:nvPicPr>
          <p:cNvPr id="3190" name="Picture 2" descr="Picture 2"/>
          <p:cNvPicPr>
            <a:picLocks noChangeAspect="1"/>
          </p:cNvPicPr>
          <p:nvPr/>
        </p:nvPicPr>
        <p:blipFill>
          <a:blip r:embed="rId2">
            <a:extLst/>
          </a:blip>
          <a:stretch>
            <a:fillRect/>
          </a:stretch>
        </p:blipFill>
        <p:spPr>
          <a:xfrm>
            <a:off x="3505200" y="3505200"/>
            <a:ext cx="17830800" cy="9004300"/>
          </a:xfrm>
          <a:prstGeom prst="rect">
            <a:avLst/>
          </a:prstGeom>
          <a:ln w="12700">
            <a:miter lim="400000"/>
          </a:ln>
        </p:spPr>
      </p:pic>
      <p:sp>
        <p:nvSpPr>
          <p:cNvPr id="319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3" name="Rectangle 1"/>
          <p:cNvSpPr txBox="1"/>
          <p:nvPr>
            <p:ph type="title"/>
          </p:nvPr>
        </p:nvSpPr>
        <p:spPr>
          <a:xfrm>
            <a:off x="4419600" y="0"/>
            <a:ext cx="15544800" cy="2286000"/>
          </a:xfrm>
          <a:prstGeom prst="rect">
            <a:avLst/>
          </a:prstGeom>
        </p:spPr>
        <p:txBody>
          <a:bodyPr/>
          <a:lstStyle/>
          <a:p>
            <a:pPr/>
            <a:r>
              <a:t>3</a:t>
            </a:r>
          </a:p>
        </p:txBody>
      </p:sp>
      <p:sp>
        <p:nvSpPr>
          <p:cNvPr id="3194" name="Rectangle 2"/>
          <p:cNvSpPr txBox="1"/>
          <p:nvPr>
            <p:ph type="body" sz="quarter" idx="1"/>
          </p:nvPr>
        </p:nvSpPr>
        <p:spPr>
          <a:xfrm>
            <a:off x="3352800" y="11430000"/>
            <a:ext cx="18440400" cy="2286000"/>
          </a:xfrm>
          <a:prstGeom prst="rect">
            <a:avLst/>
          </a:prstGeom>
        </p:spPr>
        <p:txBody>
          <a:bodyPr/>
          <a:lstStyle>
            <a:lvl1pPr marL="678941" indent="-639650" algn="ctr" defTabSz="1810511">
              <a:spcBef>
                <a:spcPts val="1500"/>
              </a:spcBef>
              <a:buSzTx/>
              <a:buNone/>
              <a:defRPr sz="5544"/>
            </a:lvl1pPr>
          </a:lstStyle>
          <a:p>
            <a:pPr/>
            <a:r>
              <a:t>Now, an analogous sequence of images, but selecting Fourier components in descending order of magnitude.</a:t>
            </a:r>
          </a:p>
        </p:txBody>
      </p:sp>
      <p:pic>
        <p:nvPicPr>
          <p:cNvPr id="3195"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196"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8" name="Rectangle 1"/>
          <p:cNvSpPr txBox="1"/>
          <p:nvPr>
            <p:ph type="title"/>
          </p:nvPr>
        </p:nvSpPr>
        <p:spPr>
          <a:xfrm>
            <a:off x="4419600" y="0"/>
            <a:ext cx="15544800" cy="2895600"/>
          </a:xfrm>
          <a:prstGeom prst="rect">
            <a:avLst/>
          </a:prstGeom>
        </p:spPr>
        <p:txBody>
          <a:bodyPr/>
          <a:lstStyle/>
          <a:p>
            <a:pPr/>
            <a:r>
              <a:t>5</a:t>
            </a:r>
          </a:p>
        </p:txBody>
      </p:sp>
      <p:sp>
        <p:nvSpPr>
          <p:cNvPr id="3199" name="Rectangle 2"/>
          <p:cNvSpPr txBox="1"/>
          <p:nvPr>
            <p:ph type="body" idx="1"/>
          </p:nvPr>
        </p:nvSpPr>
        <p:spPr>
          <a:prstGeom prst="rect">
            <a:avLst/>
          </a:prstGeom>
        </p:spPr>
        <p:txBody>
          <a:bodyPr/>
          <a:lstStyle/>
          <a:p>
            <a:pPr/>
          </a:p>
        </p:txBody>
      </p:sp>
      <p:pic>
        <p:nvPicPr>
          <p:cNvPr id="3200"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0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79" name="Group"/>
          <p:cNvGrpSpPr/>
          <p:nvPr/>
        </p:nvGrpSpPr>
        <p:grpSpPr>
          <a:xfrm>
            <a:off x="630963" y="833654"/>
            <a:ext cx="10141631" cy="6374857"/>
            <a:chOff x="0" y="0"/>
            <a:chExt cx="10141629" cy="6374855"/>
          </a:xfrm>
        </p:grpSpPr>
        <p:pic>
          <p:nvPicPr>
            <p:cNvPr id="567"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568"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69"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70"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71"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72" name="Line"/>
            <p:cNvSpPr/>
            <p:nvPr/>
          </p:nvSpPr>
          <p:spPr>
            <a:xfrm flipV="1">
              <a:off x="6302008"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73"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74"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75"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76"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77"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78"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580" name="Rectangle"/>
          <p:cNvSpPr/>
          <p:nvPr/>
        </p:nvSpPr>
        <p:spPr>
          <a:xfrm>
            <a:off x="16535648" y="9728813"/>
            <a:ext cx="2407921" cy="2145436"/>
          </a:xfrm>
          <a:prstGeom prst="rect">
            <a:avLst/>
          </a:prstGeom>
          <a:solidFill>
            <a:srgbClr val="53585F"/>
          </a:solidFill>
          <a:ln w="889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581" name="Line"/>
          <p:cNvSpPr/>
          <p:nvPr/>
        </p:nvSpPr>
        <p:spPr>
          <a:xfrm>
            <a:off x="15134564"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582" name="Line"/>
          <p:cNvSpPr/>
          <p:nvPr/>
        </p:nvSpPr>
        <p:spPr>
          <a:xfrm>
            <a:off x="19461371" y="10801530"/>
            <a:ext cx="883279" cy="1"/>
          </a:xfrm>
          <a:prstGeom prst="line">
            <a:avLst/>
          </a:prstGeom>
          <a:ln w="76200">
            <a:solidFill>
              <a:srgbClr val="000000"/>
            </a:solidFill>
            <a:tailEnd type="triangle"/>
          </a:ln>
        </p:spPr>
        <p:txBody>
          <a:bodyPr lIns="76200" tIns="76200" rIns="76200" bIns="76200"/>
          <a:lstStyle/>
          <a:p>
            <a:pPr algn="l" defTabSz="2172273">
              <a:defRPr b="0" sz="4200">
                <a:solidFill>
                  <a:srgbClr val="004731"/>
                </a:solidFill>
                <a:latin typeface="Arial"/>
                <a:ea typeface="Arial"/>
                <a:cs typeface="Arial"/>
                <a:sym typeface="Arial"/>
              </a:defRPr>
            </a:pPr>
          </a:p>
        </p:txBody>
      </p:sp>
      <p:sp>
        <p:nvSpPr>
          <p:cNvPr id="583" name="“Sky”"/>
          <p:cNvSpPr txBox="1"/>
          <p:nvPr/>
        </p:nvSpPr>
        <p:spPr>
          <a:xfrm>
            <a:off x="20757198" y="10420530"/>
            <a:ext cx="1320851" cy="762001"/>
          </a:xfrm>
          <a:prstGeom prst="rect">
            <a:avLst/>
          </a:prstGeom>
          <a:ln w="63500">
            <a:solidFill>
              <a:srgbClr val="000000"/>
            </a:solidFill>
          </a:ln>
          <a:extLst>
            <a:ext uri="{C572A759-6A51-4108-AA02-DFA0A04FC94B}">
              <ma14:wrappingTextBoxFlag xmlns:ma14="http://schemas.microsoft.com/office/mac/drawingml/2011/main" val="1"/>
            </a:ext>
          </a:extLst>
        </p:spPr>
        <p:txBody>
          <a:bodyPr wrap="none" lIns="76200" tIns="76200" rIns="76200" bIns="76200">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584" name="Rectangle"/>
          <p:cNvSpPr/>
          <p:nvPr/>
        </p:nvSpPr>
        <p:spPr>
          <a:xfrm>
            <a:off x="9467329" y="777317"/>
            <a:ext cx="1362076" cy="1339188"/>
          </a:xfrm>
          <a:prstGeom prst="rect">
            <a:avLst/>
          </a:prstGeom>
          <a:solidFill>
            <a:srgbClr val="FFFFFF"/>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585" name="Line"/>
          <p:cNvSpPr/>
          <p:nvPr/>
        </p:nvSpPr>
        <p:spPr>
          <a:xfrm flipV="1">
            <a:off x="9463391" y="811911"/>
            <a:ext cx="1" cy="2577927"/>
          </a:xfrm>
          <a:prstGeom prst="line">
            <a:avLst/>
          </a:prstGeom>
          <a:ln w="508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586" name="Line"/>
          <p:cNvSpPr/>
          <p:nvPr/>
        </p:nvSpPr>
        <p:spPr>
          <a:xfrm>
            <a:off x="9465720" y="3390473"/>
            <a:ext cx="1281474" cy="1"/>
          </a:xfrm>
          <a:prstGeom prst="line">
            <a:avLst/>
          </a:prstGeom>
          <a:ln w="50800">
            <a:solidFill>
              <a:srgbClr val="000000"/>
            </a:solidFill>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587" name="Classifier"/>
          <p:cNvSpPr txBox="1"/>
          <p:nvPr/>
        </p:nvSpPr>
        <p:spPr>
          <a:xfrm>
            <a:off x="14661057" y="10407830"/>
            <a:ext cx="6157101" cy="698501"/>
          </a:xfrm>
          <a:prstGeom prst="rect">
            <a:avLst/>
          </a:prstGeom>
          <a:ln w="12700">
            <a:miter lim="400000"/>
          </a:ln>
          <a:extLst>
            <a:ext uri="{C572A759-6A51-4108-AA02-DFA0A04FC94B}">
              <ma14:wrappingTextBoxFlag xmlns:ma14="http://schemas.microsoft.com/office/mac/drawingml/2011/main" val="1"/>
            </a:ext>
          </a:extLst>
        </p:spPr>
        <p:txBody>
          <a:bodyPr lIns="76200" tIns="76200" rIns="76200" bIns="76200">
            <a:spAutoFit/>
          </a:bodyPr>
          <a:lstStyle>
            <a:lvl1pPr defTabSz="2172273">
              <a:defRPr sz="3600">
                <a:solidFill>
                  <a:srgbClr val="FFFFFF"/>
                </a:solidFill>
                <a:latin typeface="Helvetica"/>
                <a:ea typeface="Helvetica"/>
                <a:cs typeface="Helvetica"/>
                <a:sym typeface="Helvetica"/>
              </a:defRPr>
            </a:lvl1pPr>
          </a:lstStyle>
          <a:p>
            <a:pPr/>
            <a:r>
              <a:t>Classifier</a:t>
            </a:r>
          </a:p>
        </p:txBody>
      </p:sp>
      <p:grpSp>
        <p:nvGrpSpPr>
          <p:cNvPr id="600" name="Group"/>
          <p:cNvGrpSpPr/>
          <p:nvPr/>
        </p:nvGrpSpPr>
        <p:grpSpPr>
          <a:xfrm>
            <a:off x="13611189" y="844415"/>
            <a:ext cx="10141631" cy="6353335"/>
            <a:chOff x="0" y="0"/>
            <a:chExt cx="10141629" cy="6353333"/>
          </a:xfrm>
        </p:grpSpPr>
        <p:sp>
          <p:nvSpPr>
            <p:cNvPr id="588" name="Rectangle"/>
            <p:cNvSpPr/>
            <p:nvPr/>
          </p:nvSpPr>
          <p:spPr>
            <a:xfrm>
              <a:off x="17886" y="0"/>
              <a:ext cx="10105858" cy="6353334"/>
            </a:xfrm>
            <a:prstGeom prst="rect">
              <a:avLst/>
            </a:prstGeom>
            <a:solidFill>
              <a:srgbClr val="FFFFFF"/>
            </a:solidFill>
            <a:ln w="50800" cap="flat">
              <a:solidFill>
                <a:srgbClr val="000000"/>
              </a:solidFill>
              <a:prstDash val="solid"/>
              <a:roun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89" name="Line"/>
            <p:cNvSpPr/>
            <p:nvPr/>
          </p:nvSpPr>
          <p:spPr>
            <a:xfrm flipV="1">
              <a:off x="1263237"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0" name="Line"/>
            <p:cNvSpPr/>
            <p:nvPr/>
          </p:nvSpPr>
          <p:spPr>
            <a:xfrm flipV="1">
              <a:off x="2522929"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1" name="Line"/>
            <p:cNvSpPr/>
            <p:nvPr/>
          </p:nvSpPr>
          <p:spPr>
            <a:xfrm flipV="1">
              <a:off x="3782622"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2" name="Line"/>
            <p:cNvSpPr/>
            <p:nvPr/>
          </p:nvSpPr>
          <p:spPr>
            <a:xfrm flipV="1">
              <a:off x="5042315"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3" name="Line"/>
            <p:cNvSpPr/>
            <p:nvPr/>
          </p:nvSpPr>
          <p:spPr>
            <a:xfrm flipV="1">
              <a:off x="6302008"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4" name="Line"/>
            <p:cNvSpPr/>
            <p:nvPr/>
          </p:nvSpPr>
          <p:spPr>
            <a:xfrm flipV="1">
              <a:off x="7561700"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5" name="Line"/>
            <p:cNvSpPr/>
            <p:nvPr/>
          </p:nvSpPr>
          <p:spPr>
            <a:xfrm flipV="1">
              <a:off x="8821393"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6" name="Line"/>
            <p:cNvSpPr/>
            <p:nvPr/>
          </p:nvSpPr>
          <p:spPr>
            <a:xfrm flipH="1" flipV="1">
              <a:off x="0" y="2561541"/>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7" name="Line"/>
            <p:cNvSpPr/>
            <p:nvPr/>
          </p:nvSpPr>
          <p:spPr>
            <a:xfrm flipH="1" flipV="1">
              <a:off x="0" y="129240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8" name="Line"/>
            <p:cNvSpPr/>
            <p:nvPr/>
          </p:nvSpPr>
          <p:spPr>
            <a:xfrm flipH="1" flipV="1">
              <a:off x="0" y="383067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599" name="Line"/>
            <p:cNvSpPr/>
            <p:nvPr/>
          </p:nvSpPr>
          <p:spPr>
            <a:xfrm flipH="1" flipV="1">
              <a:off x="0" y="5099810"/>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601" name="Sky"/>
          <p:cNvSpPr txBox="1"/>
          <p:nvPr/>
        </p:nvSpPr>
        <p:spPr>
          <a:xfrm>
            <a:off x="20971561" y="1045704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02" name="Bird"/>
          <p:cNvSpPr txBox="1"/>
          <p:nvPr/>
        </p:nvSpPr>
        <p:spPr>
          <a:xfrm>
            <a:off x="22571760" y="1102423"/>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603" name="Rectangle"/>
          <p:cNvSpPr/>
          <p:nvPr/>
        </p:nvSpPr>
        <p:spPr>
          <a:xfrm>
            <a:off x="9490575" y="2034617"/>
            <a:ext cx="1351530" cy="1339188"/>
          </a:xfrm>
          <a:prstGeom prst="rect">
            <a:avLst/>
          </a:prstGeom>
          <a:solidFill>
            <a:srgbClr val="FFFFFF"/>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pic>
        <p:nvPicPr>
          <p:cNvPr id="604" name="Picture 3" descr="Picture 3"/>
          <p:cNvPicPr>
            <a:picLocks noChangeAspect="0"/>
          </p:cNvPicPr>
          <p:nvPr/>
        </p:nvPicPr>
        <p:blipFill>
          <a:blip r:embed="rId2">
            <a:extLst/>
          </a:blip>
          <a:srcRect l="83373" t="23724" r="4946" b="58707"/>
          <a:stretch>
            <a:fillRect/>
          </a:stretch>
        </p:blipFill>
        <p:spPr>
          <a:xfrm>
            <a:off x="9480030" y="2136787"/>
            <a:ext cx="1287134" cy="1247853"/>
          </a:xfrm>
          <a:prstGeom prst="rect">
            <a:avLst/>
          </a:prstGeom>
          <a:ln w="25400">
            <a:solidFill>
              <a:srgbClr val="000000"/>
            </a:solidFill>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path" nodeType="clickEffect" presetSubtype="0" presetID="-1" grpId="1" accel="50000" decel="50000" fill="hold">
                                  <p:stCondLst>
                                    <p:cond delay="0"/>
                                  </p:stCondLst>
                                  <p:childTnLst>
                                    <p:animMotion path="M 0.000000 0.000000 C 0.074705 0.094721 0.128361 0.233013 0.151631 0.390807 C 0.161072 0.454829 0.165249 0.520944 0.164032 0.587095" origin="layout" pathEditMode="relative">
                                      <p:cBhvr>
                                        <p:cTn id="6" dur="1000" fill="hold"/>
                                        <p:tgtEl>
                                          <p:spTgt spid="60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583"/>
                                        </p:tgtEl>
                                        <p:attrNameLst>
                                          <p:attrName>style.visibility</p:attrName>
                                        </p:attrNameLst>
                                      </p:cBhvr>
                                      <p:to>
                                        <p:strVal val="visible"/>
                                      </p:to>
                                    </p:set>
                                  </p:childTnLst>
                                </p:cTn>
                              </p:par>
                            </p:childTnLst>
                          </p:cTn>
                        </p:par>
                        <p:par>
                          <p:cTn id="11" fill="hold">
                            <p:stCondLst>
                              <p:cond delay="0"/>
                            </p:stCondLst>
                            <p:childTnLst>
                              <p:par>
                                <p:cTn id="12" presetClass="entr" nodeType="afterEffect" presetSubtype="0" presetID="1" grpId="3" fill="hold">
                                  <p:stCondLst>
                                    <p:cond delay="0"/>
                                  </p:stCondLst>
                                  <p:iterate type="el" backwards="0">
                                    <p:tmAbs val="0"/>
                                  </p:iterate>
                                  <p:childTnLst>
                                    <p:set>
                                      <p:cBhvr>
                                        <p:cTn id="13" fill="hold"/>
                                        <p:tgtEl>
                                          <p:spTgt spid="60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Class="path" nodeType="clickEffect" presetSubtype="0" presetID="-1" grpId="4" accel="50000" decel="50000" fill="hold">
                                  <p:stCondLst>
                                    <p:cond delay="0"/>
                                  </p:stCondLst>
                                  <p:childTnLst>
                                    <p:animMotion path="M 0.000000 0.000000 C 0.014270 -0.042303 0.026541 -0.086637 0.036687 -0.132547 C 0.068452 -0.276281 0.078896 -0.432121 0.067015 -0.585100" origin="layout" pathEditMode="relative">
                                      <p:cBhvr>
                                        <p:cTn id="17" dur="1000" fill="hold"/>
                                        <p:tgtEl>
                                          <p:spTgt spid="601"/>
                                        </p:tgtEl>
                                        <p:attrNameLst>
                                          <p:attrName>ppt_x</p:attrName>
                                          <p:attrName>ppt_y</p:attrName>
                                        </p:attrNameLst>
                                      </p:cBhvr>
                                    </p:animMotion>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601" grpId="3"/>
      <p:bldP build="whole" bldLvl="1" animBg="1" rev="0" advAuto="0" spid="583" grpId="2"/>
    </p:bldLst>
  </p:timing>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3" name="Rectangle 1"/>
          <p:cNvSpPr txBox="1"/>
          <p:nvPr>
            <p:ph type="title"/>
          </p:nvPr>
        </p:nvSpPr>
        <p:spPr>
          <a:xfrm>
            <a:off x="4419600" y="0"/>
            <a:ext cx="15544800" cy="2590800"/>
          </a:xfrm>
          <a:prstGeom prst="rect">
            <a:avLst/>
          </a:prstGeom>
        </p:spPr>
        <p:txBody>
          <a:bodyPr/>
          <a:lstStyle/>
          <a:p>
            <a:pPr/>
            <a:r>
              <a:t>9</a:t>
            </a:r>
          </a:p>
        </p:txBody>
      </p:sp>
      <p:sp>
        <p:nvSpPr>
          <p:cNvPr id="3204" name="Rectangle 2"/>
          <p:cNvSpPr txBox="1"/>
          <p:nvPr>
            <p:ph type="body" idx="1"/>
          </p:nvPr>
        </p:nvSpPr>
        <p:spPr>
          <a:prstGeom prst="rect">
            <a:avLst/>
          </a:prstGeom>
        </p:spPr>
        <p:txBody>
          <a:bodyPr/>
          <a:lstStyle/>
          <a:p>
            <a:pPr/>
          </a:p>
        </p:txBody>
      </p:sp>
      <p:pic>
        <p:nvPicPr>
          <p:cNvPr id="3205"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06"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08" name="Rectangle 1"/>
          <p:cNvSpPr txBox="1"/>
          <p:nvPr>
            <p:ph type="title"/>
          </p:nvPr>
        </p:nvSpPr>
        <p:spPr>
          <a:xfrm>
            <a:off x="4419600" y="0"/>
            <a:ext cx="15544800" cy="2590800"/>
          </a:xfrm>
          <a:prstGeom prst="rect">
            <a:avLst/>
          </a:prstGeom>
        </p:spPr>
        <p:txBody>
          <a:bodyPr/>
          <a:lstStyle/>
          <a:p>
            <a:pPr/>
            <a:r>
              <a:t>17</a:t>
            </a:r>
          </a:p>
        </p:txBody>
      </p:sp>
      <p:sp>
        <p:nvSpPr>
          <p:cNvPr id="3209" name="Rectangle 2"/>
          <p:cNvSpPr txBox="1"/>
          <p:nvPr>
            <p:ph type="body" idx="1"/>
          </p:nvPr>
        </p:nvSpPr>
        <p:spPr>
          <a:prstGeom prst="rect">
            <a:avLst/>
          </a:prstGeom>
        </p:spPr>
        <p:txBody>
          <a:bodyPr/>
          <a:lstStyle/>
          <a:p>
            <a:pPr/>
          </a:p>
        </p:txBody>
      </p:sp>
      <p:pic>
        <p:nvPicPr>
          <p:cNvPr id="3210"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1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3" name="Rectangle 1"/>
          <p:cNvSpPr txBox="1"/>
          <p:nvPr>
            <p:ph type="title"/>
          </p:nvPr>
        </p:nvSpPr>
        <p:spPr>
          <a:xfrm>
            <a:off x="4419600" y="0"/>
            <a:ext cx="15544800" cy="2590800"/>
          </a:xfrm>
          <a:prstGeom prst="rect">
            <a:avLst/>
          </a:prstGeom>
        </p:spPr>
        <p:txBody>
          <a:bodyPr/>
          <a:lstStyle/>
          <a:p>
            <a:pPr/>
            <a:r>
              <a:t>33</a:t>
            </a:r>
          </a:p>
        </p:txBody>
      </p:sp>
      <p:sp>
        <p:nvSpPr>
          <p:cNvPr id="3214" name="Rectangle 2"/>
          <p:cNvSpPr txBox="1"/>
          <p:nvPr>
            <p:ph type="body" idx="1"/>
          </p:nvPr>
        </p:nvSpPr>
        <p:spPr>
          <a:prstGeom prst="rect">
            <a:avLst/>
          </a:prstGeom>
        </p:spPr>
        <p:txBody>
          <a:bodyPr/>
          <a:lstStyle/>
          <a:p>
            <a:pPr/>
          </a:p>
        </p:txBody>
      </p:sp>
      <p:pic>
        <p:nvPicPr>
          <p:cNvPr id="3215"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16"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18" name="Rectangle 1"/>
          <p:cNvSpPr txBox="1"/>
          <p:nvPr>
            <p:ph type="title"/>
          </p:nvPr>
        </p:nvSpPr>
        <p:spPr>
          <a:xfrm>
            <a:off x="4419600" y="0"/>
            <a:ext cx="15544800" cy="2590800"/>
          </a:xfrm>
          <a:prstGeom prst="rect">
            <a:avLst/>
          </a:prstGeom>
        </p:spPr>
        <p:txBody>
          <a:bodyPr/>
          <a:lstStyle/>
          <a:p>
            <a:pPr/>
            <a:r>
              <a:t>65</a:t>
            </a:r>
          </a:p>
        </p:txBody>
      </p:sp>
      <p:sp>
        <p:nvSpPr>
          <p:cNvPr id="3219" name="Rectangle 2"/>
          <p:cNvSpPr txBox="1"/>
          <p:nvPr>
            <p:ph type="body" idx="1"/>
          </p:nvPr>
        </p:nvSpPr>
        <p:spPr>
          <a:prstGeom prst="rect">
            <a:avLst/>
          </a:prstGeom>
        </p:spPr>
        <p:txBody>
          <a:bodyPr/>
          <a:lstStyle/>
          <a:p>
            <a:pPr/>
          </a:p>
        </p:txBody>
      </p:sp>
      <p:pic>
        <p:nvPicPr>
          <p:cNvPr id="3220"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2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3" name="Rectangle 1"/>
          <p:cNvSpPr txBox="1"/>
          <p:nvPr>
            <p:ph type="title"/>
          </p:nvPr>
        </p:nvSpPr>
        <p:spPr>
          <a:xfrm>
            <a:off x="4419600" y="0"/>
            <a:ext cx="15544800" cy="2590800"/>
          </a:xfrm>
          <a:prstGeom prst="rect">
            <a:avLst/>
          </a:prstGeom>
        </p:spPr>
        <p:txBody>
          <a:bodyPr/>
          <a:lstStyle/>
          <a:p>
            <a:pPr/>
            <a:r>
              <a:t>129</a:t>
            </a:r>
          </a:p>
        </p:txBody>
      </p:sp>
      <p:sp>
        <p:nvSpPr>
          <p:cNvPr id="3224" name="Rectangle 2"/>
          <p:cNvSpPr txBox="1"/>
          <p:nvPr>
            <p:ph type="body" idx="1"/>
          </p:nvPr>
        </p:nvSpPr>
        <p:spPr>
          <a:prstGeom prst="rect">
            <a:avLst/>
          </a:prstGeom>
        </p:spPr>
        <p:txBody>
          <a:bodyPr/>
          <a:lstStyle/>
          <a:p>
            <a:pPr/>
          </a:p>
        </p:txBody>
      </p:sp>
      <p:pic>
        <p:nvPicPr>
          <p:cNvPr id="3225"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26"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28" name="Rectangle 1"/>
          <p:cNvSpPr txBox="1"/>
          <p:nvPr>
            <p:ph type="title"/>
          </p:nvPr>
        </p:nvSpPr>
        <p:spPr>
          <a:xfrm>
            <a:off x="4419600" y="0"/>
            <a:ext cx="15544800" cy="2590800"/>
          </a:xfrm>
          <a:prstGeom prst="rect">
            <a:avLst/>
          </a:prstGeom>
        </p:spPr>
        <p:txBody>
          <a:bodyPr/>
          <a:lstStyle/>
          <a:p>
            <a:pPr/>
            <a:r>
              <a:t>257</a:t>
            </a:r>
          </a:p>
        </p:txBody>
      </p:sp>
      <p:sp>
        <p:nvSpPr>
          <p:cNvPr id="3229" name="Rectangle 2"/>
          <p:cNvSpPr txBox="1"/>
          <p:nvPr>
            <p:ph type="body" idx="1"/>
          </p:nvPr>
        </p:nvSpPr>
        <p:spPr>
          <a:prstGeom prst="rect">
            <a:avLst/>
          </a:prstGeom>
        </p:spPr>
        <p:txBody>
          <a:bodyPr/>
          <a:lstStyle/>
          <a:p>
            <a:pPr/>
          </a:p>
        </p:txBody>
      </p:sp>
      <p:pic>
        <p:nvPicPr>
          <p:cNvPr id="3230"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3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3" name="Rectangle 1"/>
          <p:cNvSpPr txBox="1"/>
          <p:nvPr>
            <p:ph type="title"/>
          </p:nvPr>
        </p:nvSpPr>
        <p:spPr>
          <a:xfrm>
            <a:off x="4419600" y="0"/>
            <a:ext cx="15544800" cy="2590800"/>
          </a:xfrm>
          <a:prstGeom prst="rect">
            <a:avLst/>
          </a:prstGeom>
        </p:spPr>
        <p:txBody>
          <a:bodyPr/>
          <a:lstStyle/>
          <a:p>
            <a:pPr/>
            <a:r>
              <a:t>513</a:t>
            </a:r>
          </a:p>
        </p:txBody>
      </p:sp>
      <p:sp>
        <p:nvSpPr>
          <p:cNvPr id="3234" name="Rectangle 2"/>
          <p:cNvSpPr txBox="1"/>
          <p:nvPr>
            <p:ph type="body" idx="1"/>
          </p:nvPr>
        </p:nvSpPr>
        <p:spPr>
          <a:prstGeom prst="rect">
            <a:avLst/>
          </a:prstGeom>
        </p:spPr>
        <p:txBody>
          <a:bodyPr/>
          <a:lstStyle/>
          <a:p>
            <a:pPr/>
          </a:p>
        </p:txBody>
      </p:sp>
      <p:pic>
        <p:nvPicPr>
          <p:cNvPr id="3235"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36"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8" name="Rectangle 1"/>
          <p:cNvSpPr txBox="1"/>
          <p:nvPr>
            <p:ph type="title"/>
          </p:nvPr>
        </p:nvSpPr>
        <p:spPr>
          <a:xfrm>
            <a:off x="4419600" y="0"/>
            <a:ext cx="15544800" cy="2590800"/>
          </a:xfrm>
          <a:prstGeom prst="rect">
            <a:avLst/>
          </a:prstGeom>
        </p:spPr>
        <p:txBody>
          <a:bodyPr/>
          <a:lstStyle/>
          <a:p>
            <a:pPr/>
            <a:r>
              <a:t>1025</a:t>
            </a:r>
          </a:p>
        </p:txBody>
      </p:sp>
      <p:sp>
        <p:nvSpPr>
          <p:cNvPr id="3239" name="Rectangle 2"/>
          <p:cNvSpPr txBox="1"/>
          <p:nvPr>
            <p:ph type="body" idx="1"/>
          </p:nvPr>
        </p:nvSpPr>
        <p:spPr>
          <a:prstGeom prst="rect">
            <a:avLst/>
          </a:prstGeom>
        </p:spPr>
        <p:txBody>
          <a:bodyPr/>
          <a:lstStyle/>
          <a:p>
            <a:pPr/>
          </a:p>
        </p:txBody>
      </p:sp>
      <p:pic>
        <p:nvPicPr>
          <p:cNvPr id="3240"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4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3" name="Rectangle 1"/>
          <p:cNvSpPr txBox="1"/>
          <p:nvPr>
            <p:ph type="title"/>
          </p:nvPr>
        </p:nvSpPr>
        <p:spPr>
          <a:xfrm>
            <a:off x="4419600" y="0"/>
            <a:ext cx="15544800" cy="2590800"/>
          </a:xfrm>
          <a:prstGeom prst="rect">
            <a:avLst/>
          </a:prstGeom>
        </p:spPr>
        <p:txBody>
          <a:bodyPr/>
          <a:lstStyle/>
          <a:p>
            <a:pPr/>
            <a:r>
              <a:t>2049</a:t>
            </a:r>
          </a:p>
        </p:txBody>
      </p:sp>
      <p:sp>
        <p:nvSpPr>
          <p:cNvPr id="3244" name="Rectangle 2"/>
          <p:cNvSpPr txBox="1"/>
          <p:nvPr>
            <p:ph type="body" idx="1"/>
          </p:nvPr>
        </p:nvSpPr>
        <p:spPr>
          <a:prstGeom prst="rect">
            <a:avLst/>
          </a:prstGeom>
        </p:spPr>
        <p:txBody>
          <a:bodyPr/>
          <a:lstStyle/>
          <a:p>
            <a:pPr/>
          </a:p>
        </p:txBody>
      </p:sp>
      <p:pic>
        <p:nvPicPr>
          <p:cNvPr id="3245"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46"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48" name="Rectangle 1"/>
          <p:cNvSpPr txBox="1"/>
          <p:nvPr>
            <p:ph type="title"/>
          </p:nvPr>
        </p:nvSpPr>
        <p:spPr>
          <a:xfrm>
            <a:off x="4419600" y="0"/>
            <a:ext cx="15544800" cy="2590800"/>
          </a:xfrm>
          <a:prstGeom prst="rect">
            <a:avLst/>
          </a:prstGeom>
        </p:spPr>
        <p:txBody>
          <a:bodyPr/>
          <a:lstStyle/>
          <a:p>
            <a:pPr/>
            <a:r>
              <a:t>4097</a:t>
            </a:r>
          </a:p>
        </p:txBody>
      </p:sp>
      <p:sp>
        <p:nvSpPr>
          <p:cNvPr id="3249" name="Rectangle 2"/>
          <p:cNvSpPr txBox="1"/>
          <p:nvPr>
            <p:ph type="body" idx="1"/>
          </p:nvPr>
        </p:nvSpPr>
        <p:spPr>
          <a:prstGeom prst="rect">
            <a:avLst/>
          </a:prstGeom>
        </p:spPr>
        <p:txBody>
          <a:bodyPr/>
          <a:lstStyle/>
          <a:p>
            <a:pPr/>
          </a:p>
        </p:txBody>
      </p:sp>
      <p:pic>
        <p:nvPicPr>
          <p:cNvPr id="3250"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5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618" name="Group"/>
          <p:cNvGrpSpPr/>
          <p:nvPr/>
        </p:nvGrpSpPr>
        <p:grpSpPr>
          <a:xfrm>
            <a:off x="13611189" y="844415"/>
            <a:ext cx="10141631" cy="6353335"/>
            <a:chOff x="0" y="0"/>
            <a:chExt cx="10141629" cy="6353333"/>
          </a:xfrm>
        </p:grpSpPr>
        <p:sp>
          <p:nvSpPr>
            <p:cNvPr id="606" name="Rectangle"/>
            <p:cNvSpPr/>
            <p:nvPr/>
          </p:nvSpPr>
          <p:spPr>
            <a:xfrm>
              <a:off x="17886" y="0"/>
              <a:ext cx="10105858" cy="6353334"/>
            </a:xfrm>
            <a:prstGeom prst="rect">
              <a:avLst/>
            </a:prstGeom>
            <a:solidFill>
              <a:srgbClr val="FFFFFF"/>
            </a:solidFill>
            <a:ln w="50800" cap="flat">
              <a:solidFill>
                <a:srgbClr val="000000"/>
              </a:solidFill>
              <a:prstDash val="solid"/>
              <a:roun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07" name="Line"/>
            <p:cNvSpPr/>
            <p:nvPr/>
          </p:nvSpPr>
          <p:spPr>
            <a:xfrm flipV="1">
              <a:off x="1263237"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08" name="Line"/>
            <p:cNvSpPr/>
            <p:nvPr/>
          </p:nvSpPr>
          <p:spPr>
            <a:xfrm flipV="1">
              <a:off x="2522929"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09" name="Line"/>
            <p:cNvSpPr/>
            <p:nvPr/>
          </p:nvSpPr>
          <p:spPr>
            <a:xfrm flipV="1">
              <a:off x="3782622"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10" name="Line"/>
            <p:cNvSpPr/>
            <p:nvPr/>
          </p:nvSpPr>
          <p:spPr>
            <a:xfrm flipV="1">
              <a:off x="5042315"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11" name="Line"/>
            <p:cNvSpPr/>
            <p:nvPr/>
          </p:nvSpPr>
          <p:spPr>
            <a:xfrm flipV="1">
              <a:off x="6302008"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12" name="Line"/>
            <p:cNvSpPr/>
            <p:nvPr/>
          </p:nvSpPr>
          <p:spPr>
            <a:xfrm flipV="1">
              <a:off x="7561700"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13" name="Line"/>
            <p:cNvSpPr/>
            <p:nvPr/>
          </p:nvSpPr>
          <p:spPr>
            <a:xfrm flipV="1">
              <a:off x="8821393"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14" name="Line"/>
            <p:cNvSpPr/>
            <p:nvPr/>
          </p:nvSpPr>
          <p:spPr>
            <a:xfrm flipH="1" flipV="1">
              <a:off x="0" y="2561541"/>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15" name="Line"/>
            <p:cNvSpPr/>
            <p:nvPr/>
          </p:nvSpPr>
          <p:spPr>
            <a:xfrm flipH="1" flipV="1">
              <a:off x="0" y="129240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16" name="Line"/>
            <p:cNvSpPr/>
            <p:nvPr/>
          </p:nvSpPr>
          <p:spPr>
            <a:xfrm flipH="1" flipV="1">
              <a:off x="0" y="383067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17" name="Line"/>
            <p:cNvSpPr/>
            <p:nvPr/>
          </p:nvSpPr>
          <p:spPr>
            <a:xfrm flipH="1" flipV="1">
              <a:off x="0" y="5099810"/>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619" name="Sky"/>
          <p:cNvSpPr txBox="1"/>
          <p:nvPr/>
        </p:nvSpPr>
        <p:spPr>
          <a:xfrm>
            <a:off x="22618394" y="2416187"/>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20" name="Bird"/>
          <p:cNvSpPr txBox="1"/>
          <p:nvPr/>
        </p:nvSpPr>
        <p:spPr>
          <a:xfrm>
            <a:off x="22571760" y="1102423"/>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grpSp>
        <p:nvGrpSpPr>
          <p:cNvPr id="633" name="Group"/>
          <p:cNvGrpSpPr/>
          <p:nvPr/>
        </p:nvGrpSpPr>
        <p:grpSpPr>
          <a:xfrm>
            <a:off x="630963" y="833654"/>
            <a:ext cx="10141631" cy="6374857"/>
            <a:chOff x="0" y="0"/>
            <a:chExt cx="10141629" cy="6374855"/>
          </a:xfrm>
        </p:grpSpPr>
        <p:pic>
          <p:nvPicPr>
            <p:cNvPr id="621"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622"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23"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24"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25"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26" name="Line"/>
            <p:cNvSpPr/>
            <p:nvPr/>
          </p:nvSpPr>
          <p:spPr>
            <a:xfrm flipV="1">
              <a:off x="630200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27"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28"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29"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30"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31"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32"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sp>
        <p:nvSpPr>
          <p:cNvPr id="634" name="Sky"/>
          <p:cNvSpPr txBox="1"/>
          <p:nvPr/>
        </p:nvSpPr>
        <p:spPr>
          <a:xfrm>
            <a:off x="22618394" y="3676594"/>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35" name="Sky"/>
          <p:cNvSpPr txBox="1"/>
          <p:nvPr/>
        </p:nvSpPr>
        <p:spPr>
          <a:xfrm>
            <a:off x="22618394" y="4937002"/>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36" name="Sky"/>
          <p:cNvSpPr txBox="1"/>
          <p:nvPr/>
        </p:nvSpPr>
        <p:spPr>
          <a:xfrm>
            <a:off x="22618394" y="61974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37" name="Sky"/>
          <p:cNvSpPr txBox="1"/>
          <p:nvPr/>
        </p:nvSpPr>
        <p:spPr>
          <a:xfrm>
            <a:off x="21331142" y="6197410"/>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38" name="Sky"/>
          <p:cNvSpPr txBox="1"/>
          <p:nvPr/>
        </p:nvSpPr>
        <p:spPr>
          <a:xfrm>
            <a:off x="21331142" y="4937002"/>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39" name="Sky"/>
          <p:cNvSpPr txBox="1"/>
          <p:nvPr/>
        </p:nvSpPr>
        <p:spPr>
          <a:xfrm>
            <a:off x="21331142" y="3676594"/>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40" name="Sky"/>
          <p:cNvSpPr txBox="1"/>
          <p:nvPr/>
        </p:nvSpPr>
        <p:spPr>
          <a:xfrm>
            <a:off x="21331142" y="2416187"/>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41" name="Sky"/>
          <p:cNvSpPr txBox="1"/>
          <p:nvPr/>
        </p:nvSpPr>
        <p:spPr>
          <a:xfrm>
            <a:off x="21331142" y="1102423"/>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42" name="Sky"/>
          <p:cNvSpPr txBox="1"/>
          <p:nvPr/>
        </p:nvSpPr>
        <p:spPr>
          <a:xfrm>
            <a:off x="20090524" y="110242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43" name="Sky"/>
          <p:cNvSpPr txBox="1"/>
          <p:nvPr/>
        </p:nvSpPr>
        <p:spPr>
          <a:xfrm>
            <a:off x="20090524" y="2416187"/>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44" name="Sky"/>
          <p:cNvSpPr txBox="1"/>
          <p:nvPr/>
        </p:nvSpPr>
        <p:spPr>
          <a:xfrm>
            <a:off x="20090524" y="3729951"/>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45" name="Sky"/>
          <p:cNvSpPr txBox="1"/>
          <p:nvPr/>
        </p:nvSpPr>
        <p:spPr>
          <a:xfrm>
            <a:off x="20090524" y="4937002"/>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46" name="Sky"/>
          <p:cNvSpPr txBox="1"/>
          <p:nvPr/>
        </p:nvSpPr>
        <p:spPr>
          <a:xfrm>
            <a:off x="20090524" y="61974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47" name="Sky"/>
          <p:cNvSpPr txBox="1"/>
          <p:nvPr/>
        </p:nvSpPr>
        <p:spPr>
          <a:xfrm>
            <a:off x="18849906" y="61974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48" name="Bird"/>
          <p:cNvSpPr txBox="1"/>
          <p:nvPr/>
        </p:nvSpPr>
        <p:spPr>
          <a:xfrm>
            <a:off x="18849906" y="4937002"/>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649" name="Sky"/>
          <p:cNvSpPr txBox="1"/>
          <p:nvPr/>
        </p:nvSpPr>
        <p:spPr>
          <a:xfrm>
            <a:off x="18849906" y="3676594"/>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50" name="Sky"/>
          <p:cNvSpPr txBox="1"/>
          <p:nvPr/>
        </p:nvSpPr>
        <p:spPr>
          <a:xfrm>
            <a:off x="18849906" y="2416187"/>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51" name="Sky"/>
          <p:cNvSpPr txBox="1"/>
          <p:nvPr/>
        </p:nvSpPr>
        <p:spPr>
          <a:xfrm>
            <a:off x="18849906" y="110242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52" name="Bird"/>
          <p:cNvSpPr txBox="1"/>
          <p:nvPr/>
        </p:nvSpPr>
        <p:spPr>
          <a:xfrm>
            <a:off x="17562655" y="6197410"/>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653" name="Sky"/>
          <p:cNvSpPr txBox="1"/>
          <p:nvPr/>
        </p:nvSpPr>
        <p:spPr>
          <a:xfrm>
            <a:off x="17609289" y="4937002"/>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54" name="Sky"/>
          <p:cNvSpPr txBox="1"/>
          <p:nvPr/>
        </p:nvSpPr>
        <p:spPr>
          <a:xfrm>
            <a:off x="17609289" y="370327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55" name="Sky"/>
          <p:cNvSpPr txBox="1"/>
          <p:nvPr/>
        </p:nvSpPr>
        <p:spPr>
          <a:xfrm>
            <a:off x="17609289" y="2442865"/>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56" name="Sky"/>
          <p:cNvSpPr txBox="1"/>
          <p:nvPr/>
        </p:nvSpPr>
        <p:spPr>
          <a:xfrm>
            <a:off x="17609289" y="1129101"/>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57" name="Sky"/>
          <p:cNvSpPr txBox="1"/>
          <p:nvPr/>
        </p:nvSpPr>
        <p:spPr>
          <a:xfrm>
            <a:off x="16317872" y="372995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58" name="Sky"/>
          <p:cNvSpPr txBox="1"/>
          <p:nvPr/>
        </p:nvSpPr>
        <p:spPr>
          <a:xfrm>
            <a:off x="16317872" y="2469543"/>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59" name="Sky"/>
          <p:cNvSpPr txBox="1"/>
          <p:nvPr/>
        </p:nvSpPr>
        <p:spPr>
          <a:xfrm>
            <a:off x="16317872" y="1155779"/>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60" name="Sky"/>
          <p:cNvSpPr txBox="1"/>
          <p:nvPr/>
        </p:nvSpPr>
        <p:spPr>
          <a:xfrm>
            <a:off x="15051854" y="3756629"/>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61" name="Sky"/>
          <p:cNvSpPr txBox="1"/>
          <p:nvPr/>
        </p:nvSpPr>
        <p:spPr>
          <a:xfrm>
            <a:off x="15051854" y="2496221"/>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62" name="Sky"/>
          <p:cNvSpPr txBox="1"/>
          <p:nvPr/>
        </p:nvSpPr>
        <p:spPr>
          <a:xfrm>
            <a:off x="15051854" y="1182457"/>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63" name="Sky"/>
          <p:cNvSpPr txBox="1"/>
          <p:nvPr/>
        </p:nvSpPr>
        <p:spPr>
          <a:xfrm>
            <a:off x="13811236" y="3756629"/>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64" name="Sky"/>
          <p:cNvSpPr txBox="1"/>
          <p:nvPr/>
        </p:nvSpPr>
        <p:spPr>
          <a:xfrm>
            <a:off x="13811236" y="2496221"/>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65" name="Sky"/>
          <p:cNvSpPr txBox="1"/>
          <p:nvPr/>
        </p:nvSpPr>
        <p:spPr>
          <a:xfrm>
            <a:off x="13811236" y="1182457"/>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66" name="Bird"/>
          <p:cNvSpPr txBox="1"/>
          <p:nvPr/>
        </p:nvSpPr>
        <p:spPr>
          <a:xfrm>
            <a:off x="16275403" y="4990358"/>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667" name="Bird"/>
          <p:cNvSpPr txBox="1"/>
          <p:nvPr/>
        </p:nvSpPr>
        <p:spPr>
          <a:xfrm>
            <a:off x="15005218" y="4990358"/>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668" name="Bird"/>
          <p:cNvSpPr txBox="1"/>
          <p:nvPr/>
        </p:nvSpPr>
        <p:spPr>
          <a:xfrm>
            <a:off x="13794167" y="4990358"/>
            <a:ext cx="985394"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Bird</a:t>
            </a:r>
          </a:p>
        </p:txBody>
      </p:sp>
      <p:sp>
        <p:nvSpPr>
          <p:cNvPr id="669" name="Sky"/>
          <p:cNvSpPr txBox="1"/>
          <p:nvPr/>
        </p:nvSpPr>
        <p:spPr>
          <a:xfrm>
            <a:off x="16317872" y="61974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70" name="Sky"/>
          <p:cNvSpPr txBox="1"/>
          <p:nvPr/>
        </p:nvSpPr>
        <p:spPr>
          <a:xfrm>
            <a:off x="15081418" y="6224088"/>
            <a:ext cx="892126"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
        <p:nvSpPr>
          <p:cNvPr id="671" name="Sky"/>
          <p:cNvSpPr txBox="1"/>
          <p:nvPr/>
        </p:nvSpPr>
        <p:spPr>
          <a:xfrm>
            <a:off x="13849336" y="6210110"/>
            <a:ext cx="892125" cy="688976"/>
          </a:xfrm>
          <a:prstGeom prst="rect">
            <a:avLst/>
          </a:prstGeom>
          <a:ln w="12700">
            <a:miter lim="400000"/>
          </a:ln>
          <a:extLst>
            <a:ext uri="{C572A759-6A51-4108-AA02-DFA0A04FC94B}">
              <ma14:wrappingTextBoxFlag xmlns:ma14="http://schemas.microsoft.com/office/mac/drawingml/2011/main" val="1"/>
            </a:ext>
          </a:extLst>
        </p:spPr>
        <p:txBody>
          <a:bodyPr wrap="none" lIns="71437" tIns="71437" rIns="71437" bIns="71437" anchor="ctr">
            <a:spAutoFit/>
          </a:bodyPr>
          <a:lstStyle>
            <a:lvl1pPr algn="l" defTabSz="2172273">
              <a:defRPr b="0" sz="3600">
                <a:latin typeface="Helvetica Light"/>
                <a:ea typeface="Helvetica Light"/>
                <a:cs typeface="Helvetica Light"/>
                <a:sym typeface="Helvetica Light"/>
              </a:defRPr>
            </a:lvl1pPr>
          </a:lstStyle>
          <a:p>
            <a:pPr/>
            <a:r>
              <a:t>Sky</a:t>
            </a:r>
          </a:p>
        </p:txBody>
      </p:sp>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3" name="Rectangle 1"/>
          <p:cNvSpPr txBox="1"/>
          <p:nvPr>
            <p:ph type="title"/>
          </p:nvPr>
        </p:nvSpPr>
        <p:spPr>
          <a:xfrm>
            <a:off x="4419600" y="0"/>
            <a:ext cx="15544800" cy="2590800"/>
          </a:xfrm>
          <a:prstGeom prst="rect">
            <a:avLst/>
          </a:prstGeom>
        </p:spPr>
        <p:txBody>
          <a:bodyPr/>
          <a:lstStyle/>
          <a:p>
            <a:pPr/>
            <a:r>
              <a:t>8193</a:t>
            </a:r>
          </a:p>
        </p:txBody>
      </p:sp>
      <p:sp>
        <p:nvSpPr>
          <p:cNvPr id="3254" name="Rectangle 2"/>
          <p:cNvSpPr txBox="1"/>
          <p:nvPr>
            <p:ph type="body" idx="1"/>
          </p:nvPr>
        </p:nvSpPr>
        <p:spPr>
          <a:prstGeom prst="rect">
            <a:avLst/>
          </a:prstGeom>
        </p:spPr>
        <p:txBody>
          <a:bodyPr/>
          <a:lstStyle/>
          <a:p>
            <a:pPr/>
          </a:p>
        </p:txBody>
      </p:sp>
      <p:pic>
        <p:nvPicPr>
          <p:cNvPr id="3255"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56"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8" name="Rectangle 1"/>
          <p:cNvSpPr txBox="1"/>
          <p:nvPr>
            <p:ph type="title"/>
          </p:nvPr>
        </p:nvSpPr>
        <p:spPr>
          <a:xfrm>
            <a:off x="4419600" y="0"/>
            <a:ext cx="15544800" cy="2590800"/>
          </a:xfrm>
          <a:prstGeom prst="rect">
            <a:avLst/>
          </a:prstGeom>
        </p:spPr>
        <p:txBody>
          <a:bodyPr/>
          <a:lstStyle/>
          <a:p>
            <a:pPr/>
            <a:r>
              <a:t>16385</a:t>
            </a:r>
          </a:p>
        </p:txBody>
      </p:sp>
      <p:sp>
        <p:nvSpPr>
          <p:cNvPr id="3259" name="Rectangle 2"/>
          <p:cNvSpPr txBox="1"/>
          <p:nvPr>
            <p:ph type="body" idx="1"/>
          </p:nvPr>
        </p:nvSpPr>
        <p:spPr>
          <a:prstGeom prst="rect">
            <a:avLst/>
          </a:prstGeom>
        </p:spPr>
        <p:txBody>
          <a:bodyPr/>
          <a:lstStyle/>
          <a:p>
            <a:pPr/>
          </a:p>
        </p:txBody>
      </p:sp>
      <p:pic>
        <p:nvPicPr>
          <p:cNvPr id="3260"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6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3" name="Rectangle 1"/>
          <p:cNvSpPr txBox="1"/>
          <p:nvPr>
            <p:ph type="title"/>
          </p:nvPr>
        </p:nvSpPr>
        <p:spPr>
          <a:xfrm>
            <a:off x="4419600" y="0"/>
            <a:ext cx="15544800" cy="2590800"/>
          </a:xfrm>
          <a:prstGeom prst="rect">
            <a:avLst/>
          </a:prstGeom>
        </p:spPr>
        <p:txBody>
          <a:bodyPr/>
          <a:lstStyle/>
          <a:p>
            <a:pPr/>
            <a:r>
              <a:t>32769</a:t>
            </a:r>
          </a:p>
        </p:txBody>
      </p:sp>
      <p:sp>
        <p:nvSpPr>
          <p:cNvPr id="3264" name="Rectangle 2"/>
          <p:cNvSpPr txBox="1"/>
          <p:nvPr>
            <p:ph type="body" idx="1"/>
          </p:nvPr>
        </p:nvSpPr>
        <p:spPr>
          <a:prstGeom prst="rect">
            <a:avLst/>
          </a:prstGeom>
        </p:spPr>
        <p:txBody>
          <a:bodyPr/>
          <a:lstStyle/>
          <a:p>
            <a:pPr/>
          </a:p>
        </p:txBody>
      </p:sp>
      <p:pic>
        <p:nvPicPr>
          <p:cNvPr id="3265"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66"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8" name="Rectangle 1"/>
          <p:cNvSpPr txBox="1"/>
          <p:nvPr>
            <p:ph type="title"/>
          </p:nvPr>
        </p:nvSpPr>
        <p:spPr>
          <a:xfrm>
            <a:off x="4419600" y="0"/>
            <a:ext cx="15544800" cy="2590800"/>
          </a:xfrm>
          <a:prstGeom prst="rect">
            <a:avLst/>
          </a:prstGeom>
        </p:spPr>
        <p:txBody>
          <a:bodyPr/>
          <a:lstStyle/>
          <a:p>
            <a:pPr/>
            <a:r>
              <a:t>65536</a:t>
            </a:r>
          </a:p>
        </p:txBody>
      </p:sp>
      <p:sp>
        <p:nvSpPr>
          <p:cNvPr id="3269" name="Rectangle 2"/>
          <p:cNvSpPr txBox="1"/>
          <p:nvPr>
            <p:ph type="body" idx="1"/>
          </p:nvPr>
        </p:nvSpPr>
        <p:spPr>
          <a:prstGeom prst="rect">
            <a:avLst/>
          </a:prstGeom>
        </p:spPr>
        <p:txBody>
          <a:bodyPr/>
          <a:lstStyle/>
          <a:p>
            <a:pPr/>
          </a:p>
        </p:txBody>
      </p:sp>
      <p:pic>
        <p:nvPicPr>
          <p:cNvPr id="3270" name="Picture 3" descr="Picture 3"/>
          <p:cNvPicPr>
            <a:picLocks noChangeAspect="1"/>
          </p:cNvPicPr>
          <p:nvPr/>
        </p:nvPicPr>
        <p:blipFill>
          <a:blip r:embed="rId2">
            <a:extLst/>
          </a:blip>
          <a:stretch>
            <a:fillRect/>
          </a:stretch>
        </p:blipFill>
        <p:spPr>
          <a:xfrm>
            <a:off x="6781800" y="2095500"/>
            <a:ext cx="10820400" cy="9525000"/>
          </a:xfrm>
          <a:prstGeom prst="rect">
            <a:avLst/>
          </a:prstGeom>
          <a:ln w="12700">
            <a:miter lim="400000"/>
          </a:ln>
        </p:spPr>
      </p:pic>
      <p:sp>
        <p:nvSpPr>
          <p:cNvPr id="3271" name="Slide Number Placeholder 1"/>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3" name="Slide Number Placeholder 3"/>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3274" name="Line"/>
          <p:cNvSpPr/>
          <p:nvPr/>
        </p:nvSpPr>
        <p:spPr>
          <a:xfrm>
            <a:off x="7116175" y="3257027"/>
            <a:ext cx="1691306" cy="1"/>
          </a:xfrm>
          <a:prstGeom prst="line">
            <a:avLst/>
          </a:prstGeom>
          <a:ln w="635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75" name="DFT"/>
          <p:cNvSpPr txBox="1"/>
          <p:nvPr/>
        </p:nvSpPr>
        <p:spPr>
          <a:xfrm>
            <a:off x="7224436" y="2423187"/>
            <a:ext cx="1243280"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DFT</a:t>
            </a:r>
          </a:p>
        </p:txBody>
      </p:sp>
      <p:grpSp>
        <p:nvGrpSpPr>
          <p:cNvPr id="3279" name="Group"/>
          <p:cNvGrpSpPr/>
          <p:nvPr/>
        </p:nvGrpSpPr>
        <p:grpSpPr>
          <a:xfrm>
            <a:off x="15406144" y="8982773"/>
            <a:ext cx="1691306" cy="1048419"/>
            <a:chOff x="0" y="0"/>
            <a:chExt cx="1691304" cy="1048418"/>
          </a:xfrm>
        </p:grpSpPr>
        <p:sp>
          <p:nvSpPr>
            <p:cNvPr id="3276" name="Line"/>
            <p:cNvSpPr/>
            <p:nvPr/>
          </p:nvSpPr>
          <p:spPr>
            <a:xfrm>
              <a:off x="0" y="1048418"/>
              <a:ext cx="1691305" cy="1"/>
            </a:xfrm>
            <a:prstGeom prst="line">
              <a:avLst/>
            </a:prstGeom>
            <a:noFill/>
            <a:ln w="635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277" name="DFT"/>
            <p:cNvSpPr txBox="1"/>
            <p:nvPr/>
          </p:nvSpPr>
          <p:spPr>
            <a:xfrm>
              <a:off x="108260" y="214578"/>
              <a:ext cx="1243280" cy="808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5900"/>
                </a:spcBef>
                <a:defRPr b="0" sz="4800"/>
              </a:lvl1pPr>
            </a:lstStyle>
            <a:p>
              <a:pPr/>
              <a:r>
                <a:t>DFT</a:t>
              </a:r>
            </a:p>
          </p:txBody>
        </p:sp>
        <p:sp>
          <p:nvSpPr>
            <p:cNvPr id="3278" name="-1"/>
            <p:cNvSpPr txBox="1"/>
            <p:nvPr/>
          </p:nvSpPr>
          <p:spPr>
            <a:xfrm>
              <a:off x="1210100" y="-1"/>
              <a:ext cx="481204"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a:t>
              </a:r>
            </a:p>
          </p:txBody>
        </p:sp>
      </p:grpSp>
      <p:pic>
        <p:nvPicPr>
          <p:cNvPr id="3280" name="Image" descr="Image"/>
          <p:cNvPicPr>
            <a:picLocks noChangeAspect="1"/>
          </p:cNvPicPr>
          <p:nvPr/>
        </p:nvPicPr>
        <p:blipFill>
          <a:blip r:embed="rId2">
            <a:extLst/>
          </a:blip>
          <a:stretch>
            <a:fillRect/>
          </a:stretch>
        </p:blipFill>
        <p:spPr>
          <a:xfrm>
            <a:off x="634119" y="172713"/>
            <a:ext cx="6168629" cy="6168629"/>
          </a:xfrm>
          <a:prstGeom prst="rect">
            <a:avLst/>
          </a:prstGeom>
          <a:ln w="12700">
            <a:miter lim="400000"/>
          </a:ln>
        </p:spPr>
      </p:pic>
      <p:pic>
        <p:nvPicPr>
          <p:cNvPr id="3281" name="Image" descr="Image"/>
          <p:cNvPicPr>
            <a:picLocks noChangeAspect="1"/>
          </p:cNvPicPr>
          <p:nvPr/>
        </p:nvPicPr>
        <p:blipFill>
          <a:blip r:embed="rId3">
            <a:extLst/>
          </a:blip>
          <a:stretch>
            <a:fillRect/>
          </a:stretch>
        </p:blipFill>
        <p:spPr>
          <a:xfrm>
            <a:off x="9120908" y="187320"/>
            <a:ext cx="6139415" cy="6139415"/>
          </a:xfrm>
          <a:prstGeom prst="rect">
            <a:avLst/>
          </a:prstGeom>
          <a:ln w="12700">
            <a:miter lim="400000"/>
          </a:ln>
        </p:spPr>
      </p:pic>
      <p:pic>
        <p:nvPicPr>
          <p:cNvPr id="3282" name="Picture 2" descr="Picture 2"/>
          <p:cNvPicPr>
            <a:picLocks noChangeAspect="1"/>
          </p:cNvPicPr>
          <p:nvPr/>
        </p:nvPicPr>
        <p:blipFill>
          <a:blip r:embed="rId4">
            <a:extLst/>
          </a:blip>
          <a:stretch>
            <a:fillRect/>
          </a:stretch>
        </p:blipFill>
        <p:spPr>
          <a:xfrm>
            <a:off x="9129953" y="6941277"/>
            <a:ext cx="6168631" cy="6191478"/>
          </a:xfrm>
          <a:prstGeom prst="rect">
            <a:avLst/>
          </a:prstGeom>
          <a:ln w="12700">
            <a:miter lim="400000"/>
          </a:ln>
        </p:spPr>
      </p:pic>
      <p:pic>
        <p:nvPicPr>
          <p:cNvPr id="3283" name="Picture 5" descr="Picture 5"/>
          <p:cNvPicPr>
            <a:picLocks noChangeAspect="1"/>
          </p:cNvPicPr>
          <p:nvPr/>
        </p:nvPicPr>
        <p:blipFill>
          <a:blip r:embed="rId5">
            <a:extLst/>
          </a:blip>
          <a:stretch>
            <a:fillRect/>
          </a:stretch>
        </p:blipFill>
        <p:spPr>
          <a:xfrm>
            <a:off x="17205011" y="6915769"/>
            <a:ext cx="6219372" cy="624249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2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28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2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28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279" grpId="3"/>
      <p:bldP build="whole" bldLvl="1" animBg="1" rev="0" advAuto="0" spid="3282" grpId="2"/>
      <p:bldP build="whole" bldLvl="1" animBg="1" rev="0" advAuto="0" spid="3281" grpId="1"/>
      <p:bldP build="whole" bldLvl="1" animBg="1" rev="0" advAuto="0" spid="3283" grpId="4"/>
    </p:bldLst>
  </p:timing>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5" name="Slide Number Placeholder 3"/>
          <p:cNvSpPr txBox="1"/>
          <p:nvPr>
            <p:ph type="sldNum" sz="quarter" idx="2"/>
          </p:nvPr>
        </p:nvSpPr>
        <p:spPr>
          <a:xfrm>
            <a:off x="23515985" y="12964463"/>
            <a:ext cx="67510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86" name="Picture 4" descr="Picture 4"/>
          <p:cNvPicPr>
            <a:picLocks noChangeAspect="1"/>
          </p:cNvPicPr>
          <p:nvPr/>
        </p:nvPicPr>
        <p:blipFill>
          <a:blip r:embed="rId2">
            <a:extLst/>
          </a:blip>
          <a:srcRect l="37005" t="48449" r="33765" b="4289"/>
          <a:stretch>
            <a:fillRect/>
          </a:stretch>
        </p:blipFill>
        <p:spPr>
          <a:xfrm>
            <a:off x="9152222" y="6485872"/>
            <a:ext cx="6168499" cy="6475348"/>
          </a:xfrm>
          <a:prstGeom prst="rect">
            <a:avLst/>
          </a:prstGeom>
          <a:ln w="12700">
            <a:miter lim="400000"/>
          </a:ln>
        </p:spPr>
      </p:pic>
      <p:pic>
        <p:nvPicPr>
          <p:cNvPr id="3287" name="Picture 4" descr="Picture 4"/>
          <p:cNvPicPr>
            <a:picLocks noChangeAspect="1"/>
          </p:cNvPicPr>
          <p:nvPr/>
        </p:nvPicPr>
        <p:blipFill>
          <a:blip r:embed="rId3">
            <a:extLst/>
          </a:blip>
          <a:srcRect l="36900" t="0" r="33870" b="53048"/>
          <a:stretch>
            <a:fillRect/>
          </a:stretch>
        </p:blipFill>
        <p:spPr>
          <a:xfrm>
            <a:off x="17227279" y="6557891"/>
            <a:ext cx="6168498" cy="6433095"/>
          </a:xfrm>
          <a:prstGeom prst="rect">
            <a:avLst/>
          </a:prstGeom>
          <a:ln w="12700">
            <a:miter lim="400000"/>
          </a:ln>
        </p:spPr>
      </p:pic>
      <p:sp>
        <p:nvSpPr>
          <p:cNvPr id="3288" name="Line"/>
          <p:cNvSpPr/>
          <p:nvPr/>
        </p:nvSpPr>
        <p:spPr>
          <a:xfrm>
            <a:off x="7116175" y="3257027"/>
            <a:ext cx="1691306" cy="1"/>
          </a:xfrm>
          <a:prstGeom prst="line">
            <a:avLst/>
          </a:prstGeom>
          <a:ln w="635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289" name="DFT"/>
          <p:cNvSpPr txBox="1"/>
          <p:nvPr/>
        </p:nvSpPr>
        <p:spPr>
          <a:xfrm>
            <a:off x="7224436" y="2423187"/>
            <a:ext cx="1243280"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DFT</a:t>
            </a:r>
          </a:p>
        </p:txBody>
      </p:sp>
      <p:grpSp>
        <p:nvGrpSpPr>
          <p:cNvPr id="3293" name="Group"/>
          <p:cNvGrpSpPr/>
          <p:nvPr/>
        </p:nvGrpSpPr>
        <p:grpSpPr>
          <a:xfrm>
            <a:off x="15428413" y="9027310"/>
            <a:ext cx="1691305" cy="1048419"/>
            <a:chOff x="0" y="0"/>
            <a:chExt cx="1691304" cy="1048418"/>
          </a:xfrm>
        </p:grpSpPr>
        <p:sp>
          <p:nvSpPr>
            <p:cNvPr id="3290" name="Line"/>
            <p:cNvSpPr/>
            <p:nvPr/>
          </p:nvSpPr>
          <p:spPr>
            <a:xfrm>
              <a:off x="0" y="1048418"/>
              <a:ext cx="1691305" cy="1"/>
            </a:xfrm>
            <a:prstGeom prst="line">
              <a:avLst/>
            </a:prstGeom>
            <a:noFill/>
            <a:ln w="63500" cap="flat">
              <a:solidFill>
                <a:srgbClr val="000000"/>
              </a:solidFill>
              <a:prstDash val="solid"/>
              <a:miter lim="400000"/>
              <a:tailEnd type="triangle" w="med" len="me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291" name="DFT"/>
            <p:cNvSpPr txBox="1"/>
            <p:nvPr/>
          </p:nvSpPr>
          <p:spPr>
            <a:xfrm>
              <a:off x="108260" y="214578"/>
              <a:ext cx="1243280" cy="8084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5900"/>
                </a:spcBef>
                <a:defRPr b="0" sz="4800"/>
              </a:lvl1pPr>
            </a:lstStyle>
            <a:p>
              <a:pPr/>
              <a:r>
                <a:t>DFT</a:t>
              </a:r>
            </a:p>
          </p:txBody>
        </p:sp>
        <p:sp>
          <p:nvSpPr>
            <p:cNvPr id="3292" name="-1"/>
            <p:cNvSpPr txBox="1"/>
            <p:nvPr/>
          </p:nvSpPr>
          <p:spPr>
            <a:xfrm>
              <a:off x="1210100" y="-1"/>
              <a:ext cx="481204"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-1</a:t>
              </a:r>
            </a:p>
          </p:txBody>
        </p:sp>
      </p:grpSp>
      <p:pic>
        <p:nvPicPr>
          <p:cNvPr id="3294" name="Image" descr="Image"/>
          <p:cNvPicPr>
            <a:picLocks noChangeAspect="1"/>
          </p:cNvPicPr>
          <p:nvPr/>
        </p:nvPicPr>
        <p:blipFill>
          <a:blip r:embed="rId4">
            <a:extLst/>
          </a:blip>
          <a:stretch>
            <a:fillRect/>
          </a:stretch>
        </p:blipFill>
        <p:spPr>
          <a:xfrm>
            <a:off x="634119" y="172713"/>
            <a:ext cx="6168629" cy="6168629"/>
          </a:xfrm>
          <a:prstGeom prst="rect">
            <a:avLst/>
          </a:prstGeom>
          <a:ln w="12700">
            <a:miter lim="400000"/>
          </a:ln>
        </p:spPr>
      </p:pic>
      <p:pic>
        <p:nvPicPr>
          <p:cNvPr id="3295" name="Image" descr="Image"/>
          <p:cNvPicPr>
            <a:picLocks noChangeAspect="1"/>
          </p:cNvPicPr>
          <p:nvPr/>
        </p:nvPicPr>
        <p:blipFill>
          <a:blip r:embed="rId5">
            <a:extLst/>
          </a:blip>
          <a:stretch>
            <a:fillRect/>
          </a:stretch>
        </p:blipFill>
        <p:spPr>
          <a:xfrm>
            <a:off x="9120908" y="187320"/>
            <a:ext cx="6139415" cy="6139415"/>
          </a:xfrm>
          <a:prstGeom prst="rect">
            <a:avLst/>
          </a:prstGeom>
          <a:ln w="12700">
            <a:miter lim="400000"/>
          </a:ln>
        </p:spPr>
      </p:pic>
    </p:spTree>
  </p:cSld>
  <p:clrMapOvr>
    <a:masterClrMapping/>
  </p:clrMapOvr>
  <p:transition xmlns:p14="http://schemas.microsoft.com/office/powerpoint/2010/main" spd="med" advClick="1"/>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97" name="Slide Number Placeholder 3"/>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298" name="Picture 4" descr="Picture 4"/>
          <p:cNvPicPr>
            <a:picLocks noChangeAspect="1"/>
          </p:cNvPicPr>
          <p:nvPr/>
        </p:nvPicPr>
        <p:blipFill>
          <a:blip r:embed="rId2">
            <a:extLst/>
          </a:blip>
          <a:stretch>
            <a:fillRect/>
          </a:stretch>
        </p:blipFill>
        <p:spPr>
          <a:xfrm>
            <a:off x="2637685" y="1869503"/>
            <a:ext cx="5232327" cy="5649521"/>
          </a:xfrm>
          <a:prstGeom prst="rect">
            <a:avLst/>
          </a:prstGeom>
          <a:ln w="12700">
            <a:miter lim="400000"/>
          </a:ln>
        </p:spPr>
      </p:pic>
      <p:pic>
        <p:nvPicPr>
          <p:cNvPr id="3299" name="Picture 5" descr="Picture 5"/>
          <p:cNvPicPr>
            <a:picLocks noChangeAspect="1"/>
          </p:cNvPicPr>
          <p:nvPr/>
        </p:nvPicPr>
        <p:blipFill>
          <a:blip r:embed="rId3">
            <a:extLst/>
          </a:blip>
          <a:stretch>
            <a:fillRect/>
          </a:stretch>
        </p:blipFill>
        <p:spPr>
          <a:xfrm>
            <a:off x="11375071" y="1912961"/>
            <a:ext cx="10742781" cy="5562605"/>
          </a:xfrm>
          <a:prstGeom prst="rect">
            <a:avLst/>
          </a:prstGeom>
          <a:ln w="12700">
            <a:miter lim="400000"/>
          </a:ln>
        </p:spPr>
      </p:pic>
      <p:grpSp>
        <p:nvGrpSpPr>
          <p:cNvPr id="3302" name="Group 11"/>
          <p:cNvGrpSpPr/>
          <p:nvPr/>
        </p:nvGrpSpPr>
        <p:grpSpPr>
          <a:xfrm>
            <a:off x="11371371" y="2345429"/>
            <a:ext cx="5036885" cy="5122321"/>
            <a:chOff x="0" y="0"/>
            <a:chExt cx="5036884" cy="5122320"/>
          </a:xfrm>
        </p:grpSpPr>
        <p:sp>
          <p:nvSpPr>
            <p:cNvPr id="3300" name="Straight Arrow Connector 9"/>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3301" name="Straight Arrow Connector 10"/>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3305" name="Group 12"/>
          <p:cNvGrpSpPr/>
          <p:nvPr/>
        </p:nvGrpSpPr>
        <p:grpSpPr>
          <a:xfrm>
            <a:off x="17034882" y="2371095"/>
            <a:ext cx="5036885" cy="5122321"/>
            <a:chOff x="0" y="0"/>
            <a:chExt cx="5036884" cy="5122320"/>
          </a:xfrm>
        </p:grpSpPr>
        <p:sp>
          <p:nvSpPr>
            <p:cNvPr id="3303" name="Straight Arrow Connector 13"/>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3304" name="Straight Arrow Connector 14"/>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3308" name="Group 21"/>
          <p:cNvGrpSpPr/>
          <p:nvPr/>
        </p:nvGrpSpPr>
        <p:grpSpPr>
          <a:xfrm>
            <a:off x="2789843" y="2323137"/>
            <a:ext cx="5036885" cy="5122321"/>
            <a:chOff x="0" y="0"/>
            <a:chExt cx="5036884" cy="5122320"/>
          </a:xfrm>
        </p:grpSpPr>
        <p:sp>
          <p:nvSpPr>
            <p:cNvPr id="3306" name="Straight Arrow Connector 22"/>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3307" name="Straight Arrow Connector 23"/>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
        <p:nvSpPr>
          <p:cNvPr id="3309" name="TextBox 2"/>
          <p:cNvSpPr txBox="1"/>
          <p:nvPr/>
        </p:nvSpPr>
        <p:spPr>
          <a:xfrm>
            <a:off x="7191691" y="4650769"/>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n</a:t>
            </a:r>
          </a:p>
        </p:txBody>
      </p:sp>
      <p:sp>
        <p:nvSpPr>
          <p:cNvPr id="3310" name="TextBox 24"/>
          <p:cNvSpPr txBox="1"/>
          <p:nvPr/>
        </p:nvSpPr>
        <p:spPr>
          <a:xfrm>
            <a:off x="5317835" y="2220322"/>
            <a:ext cx="669747"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m</a:t>
            </a:r>
          </a:p>
        </p:txBody>
      </p:sp>
      <p:sp>
        <p:nvSpPr>
          <p:cNvPr id="3311" name="TextBox 25"/>
          <p:cNvSpPr txBox="1"/>
          <p:nvPr/>
        </p:nvSpPr>
        <p:spPr>
          <a:xfrm>
            <a:off x="15668026" y="4640927"/>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3312" name="TextBox 26"/>
          <p:cNvSpPr txBox="1"/>
          <p:nvPr/>
        </p:nvSpPr>
        <p:spPr>
          <a:xfrm>
            <a:off x="13794170" y="2210479"/>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sp>
        <p:nvSpPr>
          <p:cNvPr id="3313" name="TextBox 27"/>
          <p:cNvSpPr txBox="1"/>
          <p:nvPr/>
        </p:nvSpPr>
        <p:spPr>
          <a:xfrm>
            <a:off x="21411519" y="4643579"/>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3314" name="TextBox 28"/>
          <p:cNvSpPr txBox="1"/>
          <p:nvPr/>
        </p:nvSpPr>
        <p:spPr>
          <a:xfrm>
            <a:off x="19537663" y="2213131"/>
            <a:ext cx="50038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grpSp>
        <p:nvGrpSpPr>
          <p:cNvPr id="3327" name="Group"/>
          <p:cNvGrpSpPr/>
          <p:nvPr/>
        </p:nvGrpSpPr>
        <p:grpSpPr>
          <a:xfrm>
            <a:off x="11433439" y="7697385"/>
            <a:ext cx="10666238" cy="5614756"/>
            <a:chOff x="0" y="0"/>
            <a:chExt cx="10666237" cy="5614754"/>
          </a:xfrm>
        </p:grpSpPr>
        <p:pic>
          <p:nvPicPr>
            <p:cNvPr id="3315" name="Picture 7" descr="Picture 7"/>
            <p:cNvPicPr>
              <a:picLocks noChangeAspect="1"/>
            </p:cNvPicPr>
            <p:nvPr/>
          </p:nvPicPr>
          <p:blipFill>
            <a:blip r:embed="rId4">
              <a:extLst/>
            </a:blip>
            <a:stretch>
              <a:fillRect/>
            </a:stretch>
          </p:blipFill>
          <p:spPr>
            <a:xfrm>
              <a:off x="0" y="0"/>
              <a:ext cx="5075876" cy="5614755"/>
            </a:xfrm>
            <a:prstGeom prst="rect">
              <a:avLst/>
            </a:prstGeom>
            <a:ln w="12700" cap="flat">
              <a:noFill/>
              <a:miter lim="400000"/>
            </a:ln>
            <a:effectLst/>
          </p:spPr>
        </p:pic>
        <p:pic>
          <p:nvPicPr>
            <p:cNvPr id="3316" name="Picture 8" descr="Picture 8"/>
            <p:cNvPicPr>
              <a:picLocks noChangeAspect="1"/>
            </p:cNvPicPr>
            <p:nvPr/>
          </p:nvPicPr>
          <p:blipFill>
            <a:blip r:embed="rId5">
              <a:extLst/>
            </a:blip>
            <a:stretch>
              <a:fillRect/>
            </a:stretch>
          </p:blipFill>
          <p:spPr>
            <a:xfrm>
              <a:off x="5571638" y="6853"/>
              <a:ext cx="5075880" cy="5579989"/>
            </a:xfrm>
            <a:prstGeom prst="rect">
              <a:avLst/>
            </a:prstGeom>
            <a:ln w="12700" cap="flat">
              <a:noFill/>
              <a:miter lim="400000"/>
            </a:ln>
            <a:effectLst/>
          </p:spPr>
        </p:pic>
        <p:grpSp>
          <p:nvGrpSpPr>
            <p:cNvPr id="3319" name="Group 15"/>
            <p:cNvGrpSpPr/>
            <p:nvPr/>
          </p:nvGrpSpPr>
          <p:grpSpPr>
            <a:xfrm>
              <a:off x="19452" y="451806"/>
              <a:ext cx="5036885" cy="5122321"/>
              <a:chOff x="0" y="0"/>
              <a:chExt cx="5036884" cy="5122320"/>
            </a:xfrm>
          </p:grpSpPr>
          <p:sp>
            <p:nvSpPr>
              <p:cNvPr id="3317" name="Straight Arrow Connector 16"/>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3318" name="Straight Arrow Connector 17"/>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3322" name="Group 18"/>
            <p:cNvGrpSpPr/>
            <p:nvPr/>
          </p:nvGrpSpPr>
          <p:grpSpPr>
            <a:xfrm>
              <a:off x="5629353" y="479717"/>
              <a:ext cx="5036885" cy="5122321"/>
              <a:chOff x="0" y="0"/>
              <a:chExt cx="5036884" cy="5122320"/>
            </a:xfrm>
          </p:grpSpPr>
          <p:sp>
            <p:nvSpPr>
              <p:cNvPr id="3320" name="Straight Arrow Connector 19"/>
              <p:cNvSpPr/>
              <p:nvPr/>
            </p:nvSpPr>
            <p:spPr>
              <a:xfrm flipH="1" flipV="1">
                <a:off x="2517423" y="-1"/>
                <a:ext cx="2040" cy="5122321"/>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3321" name="Straight Arrow Connector 20"/>
              <p:cNvSpPr/>
              <p:nvPr/>
            </p:nvSpPr>
            <p:spPr>
              <a:xfrm flipV="1">
                <a:off x="-1" y="2560141"/>
                <a:ext cx="5036885" cy="2039"/>
              </a:xfrm>
              <a:prstGeom prst="line">
                <a:avLst/>
              </a:prstGeom>
              <a:noFill/>
              <a:ln w="12700" cap="flat">
                <a:solidFill>
                  <a:srgbClr val="FF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
          <p:nvSpPr>
            <p:cNvPr id="3323" name="TextBox 29"/>
            <p:cNvSpPr txBox="1"/>
            <p:nvPr/>
          </p:nvSpPr>
          <p:spPr>
            <a:xfrm>
              <a:off x="4348555" y="2798352"/>
              <a:ext cx="500381"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3324" name="TextBox 30"/>
            <p:cNvSpPr txBox="1"/>
            <p:nvPr/>
          </p:nvSpPr>
          <p:spPr>
            <a:xfrm>
              <a:off x="2442893" y="336098"/>
              <a:ext cx="500381" cy="85548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sp>
          <p:nvSpPr>
            <p:cNvPr id="3325" name="TextBox 31"/>
            <p:cNvSpPr txBox="1"/>
            <p:nvPr/>
          </p:nvSpPr>
          <p:spPr>
            <a:xfrm>
              <a:off x="9962178" y="2830160"/>
              <a:ext cx="500381"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u</a:t>
              </a:r>
            </a:p>
          </p:txBody>
        </p:sp>
        <p:sp>
          <p:nvSpPr>
            <p:cNvPr id="3326" name="TextBox 32"/>
            <p:cNvSpPr txBox="1"/>
            <p:nvPr/>
          </p:nvSpPr>
          <p:spPr>
            <a:xfrm>
              <a:off x="8326861" y="670054"/>
              <a:ext cx="500381"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solidFill>
                    <a:srgbClr val="FFFFFF"/>
                  </a:solidFill>
                  <a:latin typeface="Times New Roman"/>
                  <a:ea typeface="Times New Roman"/>
                  <a:cs typeface="Times New Roman"/>
                  <a:sym typeface="Times New Roman"/>
                </a:defRPr>
              </a:lvl1pPr>
            </a:lstStyle>
            <a:p>
              <a:pPr/>
              <a:r>
                <a:t>v</a:t>
              </a:r>
            </a:p>
          </p:txBody>
        </p:sp>
      </p:grpSp>
      <p:sp>
        <p:nvSpPr>
          <p:cNvPr id="3328" name="Title 1"/>
          <p:cNvSpPr txBox="1"/>
          <p:nvPr>
            <p:ph type="title"/>
          </p:nvPr>
        </p:nvSpPr>
        <p:spPr>
          <a:xfrm>
            <a:off x="2637685" y="0"/>
            <a:ext cx="20270680" cy="2425700"/>
          </a:xfrm>
          <a:prstGeom prst="rect">
            <a:avLst/>
          </a:prstGeom>
        </p:spPr>
        <p:txBody>
          <a:bodyPr/>
          <a:lstStyle/>
          <a:p>
            <a:pPr/>
            <a:r>
              <a:t>Visualizing the image Fourier transform</a:t>
            </a:r>
          </a:p>
        </p:txBody>
      </p:sp>
      <p:sp>
        <p:nvSpPr>
          <p:cNvPr id="3329" name="Rectangle"/>
          <p:cNvSpPr/>
          <p:nvPr/>
        </p:nvSpPr>
        <p:spPr>
          <a:xfrm>
            <a:off x="959153" y="2148760"/>
            <a:ext cx="1340399" cy="667165"/>
          </a:xfrm>
          <a:prstGeom prst="rect">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30" name="Equation"/>
          <p:cNvSpPr txBox="1"/>
          <p:nvPr/>
        </p:nvSpPr>
        <p:spPr>
          <a:xfrm>
            <a:off x="995478" y="2291055"/>
            <a:ext cx="1191549" cy="38257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000000"/>
                      </a:solidFill>
                      <a:latin typeface="Cambria Math" panose="02040503050406030204" pitchFamily="18" charset="0"/>
                    </a:rPr>
                    <m:t>f</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n</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m</m:t>
                  </m:r>
                  <m:r>
                    <a:rPr xmlns:a="http://schemas.openxmlformats.org/drawingml/2006/main" sz="3400" i="1">
                      <a:solidFill>
                        <a:srgbClr val="000000"/>
                      </a:solidFill>
                      <a:latin typeface="Cambria Math" panose="02040503050406030204" pitchFamily="18" charset="0"/>
                    </a:rPr>
                    <m:t>]</m:t>
                  </m:r>
                </m:oMath>
              </m:oMathPara>
            </a14:m>
            <a:endParaRPr sz="3400"/>
          </a:p>
        </p:txBody>
      </p:sp>
      <p:sp>
        <p:nvSpPr>
          <p:cNvPr id="3331" name="Rectangle"/>
          <p:cNvSpPr/>
          <p:nvPr/>
        </p:nvSpPr>
        <p:spPr>
          <a:xfrm>
            <a:off x="9791757" y="2178040"/>
            <a:ext cx="1206987" cy="608605"/>
          </a:xfrm>
          <a:prstGeom prst="rect">
            <a:avLst/>
          </a:prstGeom>
          <a:solidFill>
            <a:schemeClr val="accent3"/>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332" name="Equation"/>
          <p:cNvSpPr txBox="1"/>
          <p:nvPr/>
        </p:nvSpPr>
        <p:spPr>
          <a:xfrm>
            <a:off x="9794447" y="2305520"/>
            <a:ext cx="1100007" cy="353645"/>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3400" i="1">
                      <a:solidFill>
                        <a:srgbClr val="000000"/>
                      </a:solidFill>
                      <a:latin typeface="Cambria Math" panose="02040503050406030204" pitchFamily="18" charset="0"/>
                    </a:rPr>
                    <m:t>F</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u</m:t>
                  </m:r>
                  <m:r>
                    <a:rPr xmlns:a="http://schemas.openxmlformats.org/drawingml/2006/main" sz="3400" i="1">
                      <a:solidFill>
                        <a:srgbClr val="000000"/>
                      </a:solidFill>
                      <a:latin typeface="Cambria Math" panose="02040503050406030204" pitchFamily="18" charset="0"/>
                    </a:rPr>
                    <m:t>,</m:t>
                  </m:r>
                  <m:r>
                    <a:rPr xmlns:a="http://schemas.openxmlformats.org/drawingml/2006/main" sz="3400" i="1">
                      <a:solidFill>
                        <a:srgbClr val="000000"/>
                      </a:solidFill>
                      <a:latin typeface="Cambria Math" panose="02040503050406030204" pitchFamily="18" charset="0"/>
                    </a:rPr>
                    <m:t>v</m:t>
                  </m:r>
                  <m:r>
                    <a:rPr xmlns:a="http://schemas.openxmlformats.org/drawingml/2006/main" sz="3400" i="1">
                      <a:solidFill>
                        <a:srgbClr val="000000"/>
                      </a:solidFill>
                      <a:latin typeface="Cambria Math" panose="02040503050406030204" pitchFamily="18" charset="0"/>
                    </a:rPr>
                    <m:t>]</m:t>
                  </m:r>
                </m:oMath>
              </m:oMathPara>
            </a14:m>
            <a:endParaRPr sz="3400"/>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34" name="Rectangle 1"/>
          <p:cNvSpPr txBox="1"/>
          <p:nvPr>
            <p:ph type="title"/>
          </p:nvPr>
        </p:nvSpPr>
        <p:spPr>
          <a:prstGeom prst="rect">
            <a:avLst/>
          </a:prstGeom>
        </p:spPr>
        <p:txBody>
          <a:bodyPr/>
          <a:lstStyle/>
          <a:p>
            <a:pPr/>
            <a:r>
              <a:t>Phase and Magnitude</a:t>
            </a:r>
          </a:p>
        </p:txBody>
      </p:sp>
      <p:sp>
        <p:nvSpPr>
          <p:cNvPr id="3335" name="Rectangle 2"/>
          <p:cNvSpPr txBox="1"/>
          <p:nvPr>
            <p:ph type="body" idx="1"/>
          </p:nvPr>
        </p:nvSpPr>
        <p:spPr>
          <a:xfrm>
            <a:off x="1479724" y="2627943"/>
            <a:ext cx="21424553" cy="10598151"/>
          </a:xfrm>
          <a:prstGeom prst="rect">
            <a:avLst/>
          </a:prstGeom>
        </p:spPr>
        <p:txBody>
          <a:bodyPr/>
          <a:lstStyle/>
          <a:p>
            <a:pPr marL="725487" indent="-685799">
              <a:lnSpc>
                <a:spcPct val="90000"/>
              </a:lnSpc>
              <a:defRPr sz="6300"/>
            </a:pPr>
            <a:r>
              <a:t>Curious fact</a:t>
            </a:r>
          </a:p>
          <a:p>
            <a:pPr lvl="1" marL="1068387" indent="-571499">
              <a:lnSpc>
                <a:spcPct val="90000"/>
              </a:lnSpc>
              <a:spcBef>
                <a:spcPts val="1400"/>
              </a:spcBef>
              <a:defRPr sz="6300"/>
            </a:pPr>
            <a:r>
              <a:t>all natural images have about the same magnitude transform</a:t>
            </a:r>
          </a:p>
          <a:p>
            <a:pPr lvl="1" marL="1068387" indent="-571499">
              <a:lnSpc>
                <a:spcPct val="90000"/>
              </a:lnSpc>
              <a:spcBef>
                <a:spcPts val="1400"/>
              </a:spcBef>
              <a:defRPr sz="6300"/>
            </a:pPr>
            <a:r>
              <a:t>hence, phase seems to matter, but magnitude largely doesn</a:t>
            </a:r>
            <a:r>
              <a:rPr>
                <a:latin typeface="Arial"/>
                <a:ea typeface="Arial"/>
                <a:cs typeface="Arial"/>
                <a:sym typeface="Arial"/>
              </a:rPr>
              <a:t>’</a:t>
            </a:r>
            <a:r>
              <a:t>t</a:t>
            </a:r>
          </a:p>
        </p:txBody>
      </p:sp>
      <p:sp>
        <p:nvSpPr>
          <p:cNvPr id="3336"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338" name="Picture 1" descr="Picture 1"/>
          <p:cNvPicPr>
            <a:picLocks noChangeAspect="1"/>
          </p:cNvPicPr>
          <p:nvPr/>
        </p:nvPicPr>
        <p:blipFill>
          <a:blip r:embed="rId3">
            <a:extLst/>
          </a:blip>
          <a:stretch>
            <a:fillRect/>
          </a:stretch>
        </p:blipFill>
        <p:spPr>
          <a:xfrm>
            <a:off x="3505200" y="304800"/>
            <a:ext cx="17167227" cy="12725400"/>
          </a:xfrm>
          <a:prstGeom prst="rect">
            <a:avLst/>
          </a:prstGeom>
          <a:ln w="12700">
            <a:miter lim="400000"/>
          </a:ln>
        </p:spPr>
      </p:pic>
      <p:sp>
        <p:nvSpPr>
          <p:cNvPr id="3339" name="Oval 2"/>
          <p:cNvSpPr/>
          <p:nvPr/>
        </p:nvSpPr>
        <p:spPr>
          <a:xfrm>
            <a:off x="3962400" y="1371600"/>
            <a:ext cx="7162800" cy="10058400"/>
          </a:xfrm>
          <a:prstGeom prst="ellipse">
            <a:avLst/>
          </a:prstGeom>
          <a:ln w="114300">
            <a:solidFill>
              <a:srgbClr val="FF0000"/>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3340" name="Line 3"/>
          <p:cNvSpPr/>
          <p:nvPr/>
        </p:nvSpPr>
        <p:spPr>
          <a:xfrm flipV="1">
            <a:off x="5181599" y="9296399"/>
            <a:ext cx="304801" cy="152402"/>
          </a:xfrm>
          <a:prstGeom prst="line">
            <a:avLst/>
          </a:prstGeom>
          <a:ln w="76200">
            <a:solidFill>
              <a:srgbClr val="FF0000"/>
            </a:solidFill>
          </a:ln>
        </p:spPr>
        <p:txBody>
          <a:bodyPr tIns="91439" bIns="91439"/>
          <a:lstStyle/>
          <a:p>
            <a:pPr algn="l" defTabSz="1828800">
              <a:defRPr b="0" sz="4800">
                <a:latin typeface="+mj-lt"/>
                <a:ea typeface="+mj-ea"/>
                <a:cs typeface="+mj-cs"/>
                <a:sym typeface="Calibri"/>
              </a:defRPr>
            </a:pPr>
          </a:p>
        </p:txBody>
      </p:sp>
      <p:sp>
        <p:nvSpPr>
          <p:cNvPr id="3341" name="Line 4"/>
          <p:cNvSpPr/>
          <p:nvPr/>
        </p:nvSpPr>
        <p:spPr>
          <a:xfrm flipV="1">
            <a:off x="7620000" y="8381999"/>
            <a:ext cx="304801" cy="152402"/>
          </a:xfrm>
          <a:prstGeom prst="line">
            <a:avLst/>
          </a:prstGeom>
          <a:ln w="76200">
            <a:solidFill>
              <a:srgbClr val="FF0000"/>
            </a:solidFill>
          </a:ln>
        </p:spPr>
        <p:txBody>
          <a:bodyPr tIns="91439" bIns="91439"/>
          <a:lstStyle/>
          <a:p>
            <a:pPr algn="l" defTabSz="1828800">
              <a:defRPr b="0" sz="4800">
                <a:latin typeface="+mj-lt"/>
                <a:ea typeface="+mj-ea"/>
                <a:cs typeface="+mj-cs"/>
                <a:sym typeface="Calibri"/>
              </a:defRPr>
            </a:pPr>
          </a:p>
        </p:txBody>
      </p:sp>
      <p:sp>
        <p:nvSpPr>
          <p:cNvPr id="3342" name="Line 5"/>
          <p:cNvSpPr/>
          <p:nvPr/>
        </p:nvSpPr>
        <p:spPr>
          <a:xfrm flipV="1">
            <a:off x="7620000" y="9448799"/>
            <a:ext cx="304801" cy="152402"/>
          </a:xfrm>
          <a:prstGeom prst="line">
            <a:avLst/>
          </a:prstGeom>
          <a:ln w="76200">
            <a:solidFill>
              <a:srgbClr val="FF0000"/>
            </a:solidFill>
          </a:ln>
        </p:spPr>
        <p:txBody>
          <a:bodyPr tIns="91439" bIns="91439"/>
          <a:lstStyle/>
          <a:p>
            <a:pPr algn="l" defTabSz="1828800">
              <a:defRPr b="0" sz="4800">
                <a:latin typeface="+mj-lt"/>
                <a:ea typeface="+mj-ea"/>
                <a:cs typeface="+mj-cs"/>
                <a:sym typeface="Calibri"/>
              </a:defRPr>
            </a:pPr>
          </a:p>
        </p:txBody>
      </p:sp>
      <p:sp>
        <p:nvSpPr>
          <p:cNvPr id="3343" name="Line 6"/>
          <p:cNvSpPr/>
          <p:nvPr/>
        </p:nvSpPr>
        <p:spPr>
          <a:xfrm flipV="1">
            <a:off x="7467599" y="5029200"/>
            <a:ext cx="1066801" cy="304800"/>
          </a:xfrm>
          <a:prstGeom prst="line">
            <a:avLst/>
          </a:prstGeom>
          <a:ln w="76200">
            <a:solidFill>
              <a:srgbClr val="FF0000"/>
            </a:solidFill>
          </a:ln>
        </p:spPr>
        <p:txBody>
          <a:bodyPr tIns="91439" bIns="91439"/>
          <a:lstStyle/>
          <a:p>
            <a:pPr algn="l" defTabSz="1828800">
              <a:defRPr b="0" sz="4800">
                <a:latin typeface="+mj-lt"/>
                <a:ea typeface="+mj-ea"/>
                <a:cs typeface="+mj-cs"/>
                <a:sym typeface="Calibri"/>
              </a:defRPr>
            </a:pPr>
          </a:p>
        </p:txBody>
      </p:sp>
      <p:sp>
        <p:nvSpPr>
          <p:cNvPr id="3344" name="Oval 7"/>
          <p:cNvSpPr/>
          <p:nvPr/>
        </p:nvSpPr>
        <p:spPr>
          <a:xfrm>
            <a:off x="4419600" y="2587625"/>
            <a:ext cx="3505200" cy="3660773"/>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3345" name="Oval 8"/>
          <p:cNvSpPr/>
          <p:nvPr/>
        </p:nvSpPr>
        <p:spPr>
          <a:xfrm>
            <a:off x="4416425" y="6096000"/>
            <a:ext cx="1831977" cy="18288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3346" name="Oval 9"/>
          <p:cNvSpPr/>
          <p:nvPr/>
        </p:nvSpPr>
        <p:spPr>
          <a:xfrm>
            <a:off x="6096000" y="5486400"/>
            <a:ext cx="2895600" cy="28956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3347" name="Oval 10"/>
          <p:cNvSpPr/>
          <p:nvPr/>
        </p:nvSpPr>
        <p:spPr>
          <a:xfrm>
            <a:off x="5791200" y="7772400"/>
            <a:ext cx="3505200" cy="36576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3348" name="Oval 11"/>
          <p:cNvSpPr/>
          <p:nvPr/>
        </p:nvSpPr>
        <p:spPr>
          <a:xfrm>
            <a:off x="8229600" y="4572000"/>
            <a:ext cx="1676400" cy="18288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3349" name="Oval 12"/>
          <p:cNvSpPr/>
          <p:nvPr/>
        </p:nvSpPr>
        <p:spPr>
          <a:xfrm>
            <a:off x="7772400" y="3505200"/>
            <a:ext cx="1219200" cy="12192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3350" name="Oval 13"/>
          <p:cNvSpPr/>
          <p:nvPr/>
        </p:nvSpPr>
        <p:spPr>
          <a:xfrm>
            <a:off x="8382000" y="6096000"/>
            <a:ext cx="2514600" cy="2743200"/>
          </a:xfrm>
          <a:prstGeom prst="ellipse">
            <a:avLst/>
          </a:prstGeom>
          <a:ln w="76200">
            <a:solidFill>
              <a:srgbClr val="FFFF66"/>
            </a:solidFill>
          </a:ln>
        </p:spPr>
        <p:txBody>
          <a:bodyPr tIns="91439" bIns="91439"/>
          <a:lstStyle/>
          <a:p>
            <a:pPr algn="l" defTabSz="1828800">
              <a:defRPr b="0" sz="4800">
                <a:latin typeface="Times New Roman"/>
                <a:ea typeface="Times New Roman"/>
                <a:cs typeface="Times New Roman"/>
                <a:sym typeface="Times New Roman"/>
              </a:defRPr>
            </a:pPr>
          </a:p>
        </p:txBody>
      </p:sp>
      <p:sp>
        <p:nvSpPr>
          <p:cNvPr id="3351" name="Rectangle 14"/>
          <p:cNvSpPr txBox="1"/>
          <p:nvPr/>
        </p:nvSpPr>
        <p:spPr>
          <a:xfrm>
            <a:off x="12192000" y="914400"/>
            <a:ext cx="4014491" cy="53340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mj-lt"/>
                <a:ea typeface="+mj-ea"/>
                <a:cs typeface="+mj-cs"/>
                <a:sym typeface="Calibri"/>
              </a:defRPr>
            </a:lvl1pPr>
          </a:lstStyle>
          <a:p>
            <a:pPr/>
            <a:r>
              <a:t>Some visual areas…</a:t>
            </a:r>
          </a:p>
        </p:txBody>
      </p:sp>
      <p:sp>
        <p:nvSpPr>
          <p:cNvPr id="3352" name="Rectangle 15"/>
          <p:cNvSpPr txBox="1"/>
          <p:nvPr/>
        </p:nvSpPr>
        <p:spPr>
          <a:xfrm>
            <a:off x="18640426" y="10569575"/>
            <a:ext cx="2355504" cy="345630"/>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2400">
                <a:latin typeface="Arial"/>
                <a:ea typeface="Arial"/>
                <a:cs typeface="Arial"/>
                <a:sym typeface="Arial"/>
              </a:defRPr>
            </a:lvl1pPr>
          </a:lstStyle>
          <a:p>
            <a:pPr/>
            <a:r>
              <a:t>From M. Lewicky</a:t>
            </a:r>
          </a:p>
        </p:txBody>
      </p:sp>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56" name="Slide Number Placeholder 3"/>
          <p:cNvSpPr txBox="1"/>
          <p:nvPr>
            <p:ph type="sldNum" sz="quarter" idx="4294967295"/>
          </p:nvPr>
        </p:nvSpPr>
        <p:spPr>
          <a:xfrm>
            <a:off x="23507971" y="12853121"/>
            <a:ext cx="365245"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algn="r" defTabSz="1828800">
              <a:defRPr>
                <a:latin typeface="+mj-lt"/>
                <a:ea typeface="+mj-ea"/>
                <a:cs typeface="+mj-cs"/>
                <a:sym typeface="Calibri"/>
              </a:defRPr>
            </a:lvl1pPr>
          </a:lstStyle>
          <a:p>
            <a:pPr/>
            <a:fld id="{86CB4B4D-7CA3-9044-876B-883B54F8677D}" type="slidenum"/>
          </a:p>
        </p:txBody>
      </p:sp>
      <p:pic>
        <p:nvPicPr>
          <p:cNvPr id="3357" name="Picture 4" descr="Picture 4"/>
          <p:cNvPicPr>
            <a:picLocks noChangeAspect="1"/>
          </p:cNvPicPr>
          <p:nvPr/>
        </p:nvPicPr>
        <p:blipFill>
          <a:blip r:embed="rId2">
            <a:extLst/>
          </a:blip>
          <a:stretch>
            <a:fillRect/>
          </a:stretch>
        </p:blipFill>
        <p:spPr>
          <a:xfrm>
            <a:off x="2620414" y="3192820"/>
            <a:ext cx="7330359" cy="7330360"/>
          </a:xfrm>
          <a:prstGeom prst="rect">
            <a:avLst/>
          </a:prstGeom>
          <a:ln w="12700">
            <a:miter lim="400000"/>
          </a:ln>
        </p:spPr>
      </p:pic>
      <p:pic>
        <p:nvPicPr>
          <p:cNvPr id="3358" name="Picture 5" descr="Picture 5"/>
          <p:cNvPicPr>
            <a:picLocks noChangeAspect="1"/>
          </p:cNvPicPr>
          <p:nvPr/>
        </p:nvPicPr>
        <p:blipFill>
          <a:blip r:embed="rId3">
            <a:extLst/>
          </a:blip>
          <a:stretch>
            <a:fillRect/>
          </a:stretch>
        </p:blipFill>
        <p:spPr>
          <a:xfrm>
            <a:off x="13610094" y="3299368"/>
            <a:ext cx="7880707" cy="7117264"/>
          </a:xfrm>
          <a:prstGeom prst="rect">
            <a:avLst/>
          </a:prstGeom>
          <a:ln w="12700">
            <a:miter lim="400000"/>
          </a:ln>
        </p:spPr>
      </p:pic>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673" name="Rectangle"/>
          <p:cNvSpPr/>
          <p:nvPr/>
        </p:nvSpPr>
        <p:spPr>
          <a:xfrm>
            <a:off x="17365267" y="5926132"/>
            <a:ext cx="2589121" cy="1284887"/>
          </a:xfrm>
          <a:prstGeom prst="rect">
            <a:avLst/>
          </a:prstGeom>
          <a:solidFill>
            <a:srgbClr val="D6D5D5"/>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74" name="Rectangle"/>
          <p:cNvSpPr/>
          <p:nvPr/>
        </p:nvSpPr>
        <p:spPr>
          <a:xfrm>
            <a:off x="19893853" y="4643943"/>
            <a:ext cx="1333245" cy="1284887"/>
          </a:xfrm>
          <a:prstGeom prst="rect">
            <a:avLst/>
          </a:prstGeom>
          <a:solidFill>
            <a:srgbClr val="D6D5D5"/>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75" name="Rectangle"/>
          <p:cNvSpPr/>
          <p:nvPr/>
        </p:nvSpPr>
        <p:spPr>
          <a:xfrm>
            <a:off x="22399893" y="869902"/>
            <a:ext cx="1333245" cy="1284887"/>
          </a:xfrm>
          <a:prstGeom prst="rect">
            <a:avLst/>
          </a:prstGeom>
          <a:solidFill>
            <a:srgbClr val="D6D5D5"/>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76" name="Rectangle"/>
          <p:cNvSpPr/>
          <p:nvPr/>
        </p:nvSpPr>
        <p:spPr>
          <a:xfrm>
            <a:off x="13663779" y="4614110"/>
            <a:ext cx="4986500" cy="1319154"/>
          </a:xfrm>
          <a:prstGeom prst="rect">
            <a:avLst/>
          </a:prstGeom>
          <a:solidFill>
            <a:srgbClr val="D6D5D5"/>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77" name="Rectangle"/>
          <p:cNvSpPr/>
          <p:nvPr/>
        </p:nvSpPr>
        <p:spPr>
          <a:xfrm>
            <a:off x="18656633" y="4614110"/>
            <a:ext cx="1262262" cy="1319154"/>
          </a:xfrm>
          <a:prstGeom prst="rect">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78" name="Rectangle"/>
          <p:cNvSpPr/>
          <p:nvPr/>
        </p:nvSpPr>
        <p:spPr>
          <a:xfrm>
            <a:off x="21178454" y="869902"/>
            <a:ext cx="1262263" cy="1319154"/>
          </a:xfrm>
          <a:prstGeom prst="rect">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79" name="Rectangle"/>
          <p:cNvSpPr/>
          <p:nvPr/>
        </p:nvSpPr>
        <p:spPr>
          <a:xfrm>
            <a:off x="13660398" y="873779"/>
            <a:ext cx="7503132" cy="3806019"/>
          </a:xfrm>
          <a:prstGeom prst="rect">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80" name="Rectangle"/>
          <p:cNvSpPr/>
          <p:nvPr/>
        </p:nvSpPr>
        <p:spPr>
          <a:xfrm>
            <a:off x="13660398" y="5958975"/>
            <a:ext cx="3725713" cy="1227735"/>
          </a:xfrm>
          <a:prstGeom prst="rect">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81" name="Rectangle"/>
          <p:cNvSpPr/>
          <p:nvPr/>
        </p:nvSpPr>
        <p:spPr>
          <a:xfrm>
            <a:off x="21178454" y="2141004"/>
            <a:ext cx="2542504" cy="3813773"/>
          </a:xfrm>
          <a:prstGeom prst="rect">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sp>
        <p:nvSpPr>
          <p:cNvPr id="682" name="Rectangle"/>
          <p:cNvSpPr/>
          <p:nvPr/>
        </p:nvSpPr>
        <p:spPr>
          <a:xfrm>
            <a:off x="19919103" y="5954709"/>
            <a:ext cx="3822558" cy="1227734"/>
          </a:xfrm>
          <a:prstGeom prst="rect">
            <a:avLst/>
          </a:prstGeom>
          <a:solidFill>
            <a:schemeClr val="accent1"/>
          </a:solidFill>
          <a:ln w="12700">
            <a:miter lim="400000"/>
          </a:ln>
        </p:spPr>
        <p:txBody>
          <a:bodyPr lIns="71437" tIns="71437" rIns="71437" bIns="71437" anchor="ctr"/>
          <a:lstStyle/>
          <a:p>
            <a:pPr defTabSz="821531">
              <a:defRPr b="0">
                <a:solidFill>
                  <a:srgbClr val="FFFFFF"/>
                </a:solidFill>
                <a:latin typeface="Helvetica Neue Medium"/>
                <a:ea typeface="Helvetica Neue Medium"/>
                <a:cs typeface="Helvetica Neue Medium"/>
                <a:sym typeface="Helvetica Neue Medium"/>
              </a:defRPr>
            </a:pPr>
          </a:p>
        </p:txBody>
      </p:sp>
      <p:grpSp>
        <p:nvGrpSpPr>
          <p:cNvPr id="695" name="Group"/>
          <p:cNvGrpSpPr/>
          <p:nvPr/>
        </p:nvGrpSpPr>
        <p:grpSpPr>
          <a:xfrm>
            <a:off x="13611189" y="844415"/>
            <a:ext cx="10141631" cy="6353335"/>
            <a:chOff x="0" y="0"/>
            <a:chExt cx="10141629" cy="6353333"/>
          </a:xfrm>
        </p:grpSpPr>
        <p:sp>
          <p:nvSpPr>
            <p:cNvPr id="683" name="Rectangle"/>
            <p:cNvSpPr/>
            <p:nvPr/>
          </p:nvSpPr>
          <p:spPr>
            <a:xfrm>
              <a:off x="17886" y="0"/>
              <a:ext cx="10105858" cy="6353334"/>
            </a:xfrm>
            <a:prstGeom prst="rect">
              <a:avLst/>
            </a:prstGeom>
            <a:noFill/>
            <a:ln w="50800" cap="flat">
              <a:solidFill>
                <a:srgbClr val="000000"/>
              </a:solidFill>
              <a:prstDash val="solid"/>
              <a:round/>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84" name="Line"/>
            <p:cNvSpPr/>
            <p:nvPr/>
          </p:nvSpPr>
          <p:spPr>
            <a:xfrm flipV="1">
              <a:off x="1263237"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85" name="Line"/>
            <p:cNvSpPr/>
            <p:nvPr/>
          </p:nvSpPr>
          <p:spPr>
            <a:xfrm flipV="1">
              <a:off x="2522929"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86" name="Line"/>
            <p:cNvSpPr/>
            <p:nvPr/>
          </p:nvSpPr>
          <p:spPr>
            <a:xfrm flipV="1">
              <a:off x="3782622"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87" name="Line"/>
            <p:cNvSpPr/>
            <p:nvPr/>
          </p:nvSpPr>
          <p:spPr>
            <a:xfrm flipV="1">
              <a:off x="5042315"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88" name="Line"/>
            <p:cNvSpPr/>
            <p:nvPr/>
          </p:nvSpPr>
          <p:spPr>
            <a:xfrm flipV="1">
              <a:off x="6302008"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89" name="Line"/>
            <p:cNvSpPr/>
            <p:nvPr/>
          </p:nvSpPr>
          <p:spPr>
            <a:xfrm flipV="1">
              <a:off x="7561700"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90" name="Line"/>
            <p:cNvSpPr/>
            <p:nvPr/>
          </p:nvSpPr>
          <p:spPr>
            <a:xfrm flipV="1">
              <a:off x="8821393" y="160"/>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91" name="Line"/>
            <p:cNvSpPr/>
            <p:nvPr/>
          </p:nvSpPr>
          <p:spPr>
            <a:xfrm flipH="1" flipV="1">
              <a:off x="0" y="2561541"/>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92" name="Line"/>
            <p:cNvSpPr/>
            <p:nvPr/>
          </p:nvSpPr>
          <p:spPr>
            <a:xfrm flipH="1" flipV="1">
              <a:off x="0" y="129240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93" name="Line"/>
            <p:cNvSpPr/>
            <p:nvPr/>
          </p:nvSpPr>
          <p:spPr>
            <a:xfrm flipH="1" flipV="1">
              <a:off x="0" y="3830676"/>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94" name="Line"/>
            <p:cNvSpPr/>
            <p:nvPr/>
          </p:nvSpPr>
          <p:spPr>
            <a:xfrm flipH="1" flipV="1">
              <a:off x="0" y="5099810"/>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708" name="Group"/>
          <p:cNvGrpSpPr/>
          <p:nvPr/>
        </p:nvGrpSpPr>
        <p:grpSpPr>
          <a:xfrm>
            <a:off x="630963" y="833654"/>
            <a:ext cx="10141631" cy="6374857"/>
            <a:chOff x="0" y="0"/>
            <a:chExt cx="10141629" cy="6374855"/>
          </a:xfrm>
        </p:grpSpPr>
        <p:pic>
          <p:nvPicPr>
            <p:cNvPr id="696" name="Picture 3" descr="Picture 3"/>
            <p:cNvPicPr>
              <a:picLocks noChangeAspect="1"/>
            </p:cNvPicPr>
            <p:nvPr/>
          </p:nvPicPr>
          <p:blipFill>
            <a:blip r:embed="rId2">
              <a:extLst/>
            </a:blip>
            <a:srcRect l="4946" t="4814" r="4946" b="11324"/>
            <a:stretch>
              <a:fillRect/>
            </a:stretch>
          </p:blipFill>
          <p:spPr>
            <a:xfrm>
              <a:off x="12047" y="0"/>
              <a:ext cx="10117662" cy="6374856"/>
            </a:xfrm>
            <a:prstGeom prst="rect">
              <a:avLst/>
            </a:prstGeom>
            <a:ln w="50800" cap="flat">
              <a:solidFill>
                <a:srgbClr val="000000"/>
              </a:solidFill>
              <a:prstDash val="solid"/>
              <a:miter lim="400000"/>
            </a:ln>
            <a:effectLst/>
          </p:spPr>
        </p:pic>
        <p:sp>
          <p:nvSpPr>
            <p:cNvPr id="697" name="Line"/>
            <p:cNvSpPr/>
            <p:nvPr/>
          </p:nvSpPr>
          <p:spPr>
            <a:xfrm flipV="1">
              <a:off x="126323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98" name="Line"/>
            <p:cNvSpPr/>
            <p:nvPr/>
          </p:nvSpPr>
          <p:spPr>
            <a:xfrm flipV="1">
              <a:off x="2522929"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699" name="Line"/>
            <p:cNvSpPr/>
            <p:nvPr/>
          </p:nvSpPr>
          <p:spPr>
            <a:xfrm flipV="1">
              <a:off x="3782622"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700" name="Line"/>
            <p:cNvSpPr/>
            <p:nvPr/>
          </p:nvSpPr>
          <p:spPr>
            <a:xfrm flipV="1">
              <a:off x="5042315"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701" name="Line"/>
            <p:cNvSpPr/>
            <p:nvPr/>
          </p:nvSpPr>
          <p:spPr>
            <a:xfrm flipV="1">
              <a:off x="6302007"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702" name="Line"/>
            <p:cNvSpPr/>
            <p:nvPr/>
          </p:nvSpPr>
          <p:spPr>
            <a:xfrm flipV="1">
              <a:off x="7561700"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703" name="Line"/>
            <p:cNvSpPr/>
            <p:nvPr/>
          </p:nvSpPr>
          <p:spPr>
            <a:xfrm flipV="1">
              <a:off x="8821393" y="10921"/>
              <a:ext cx="1" cy="635316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704" name="Line"/>
            <p:cNvSpPr/>
            <p:nvPr/>
          </p:nvSpPr>
          <p:spPr>
            <a:xfrm flipH="1" flipV="1">
              <a:off x="0" y="2572302"/>
              <a:ext cx="1014162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705" name="Line"/>
            <p:cNvSpPr/>
            <p:nvPr/>
          </p:nvSpPr>
          <p:spPr>
            <a:xfrm flipH="1" flipV="1">
              <a:off x="0" y="130316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706" name="Line"/>
            <p:cNvSpPr/>
            <p:nvPr/>
          </p:nvSpPr>
          <p:spPr>
            <a:xfrm flipH="1" flipV="1">
              <a:off x="0" y="3841437"/>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707" name="Line"/>
            <p:cNvSpPr/>
            <p:nvPr/>
          </p:nvSpPr>
          <p:spPr>
            <a:xfrm flipH="1" flipV="1">
              <a:off x="0" y="5110571"/>
              <a:ext cx="10141630"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grpSp>
      <p:grpSp>
        <p:nvGrpSpPr>
          <p:cNvPr id="711" name="Group"/>
          <p:cNvGrpSpPr/>
          <p:nvPr/>
        </p:nvGrpSpPr>
        <p:grpSpPr>
          <a:xfrm>
            <a:off x="11208918" y="2594543"/>
            <a:ext cx="2018539" cy="2906695"/>
            <a:chOff x="0" y="0"/>
            <a:chExt cx="2018538" cy="2906694"/>
          </a:xfrm>
        </p:grpSpPr>
        <p:pic>
          <p:nvPicPr>
            <p:cNvPr id="709" name="Image" descr="Image"/>
            <p:cNvPicPr>
              <a:picLocks noChangeAspect="1"/>
            </p:cNvPicPr>
            <p:nvPr/>
          </p:nvPicPr>
          <p:blipFill>
            <a:blip r:embed="rId3">
              <a:extLst/>
            </a:blip>
            <a:stretch>
              <a:fillRect/>
            </a:stretch>
          </p:blipFill>
          <p:spPr>
            <a:xfrm>
              <a:off x="0" y="0"/>
              <a:ext cx="2018539" cy="2906695"/>
            </a:xfrm>
            <a:prstGeom prst="rect">
              <a:avLst/>
            </a:prstGeom>
            <a:ln w="12700" cap="flat">
              <a:noFill/>
              <a:miter lim="400000"/>
            </a:ln>
            <a:effectLst/>
          </p:spPr>
        </p:pic>
        <p:pic>
          <p:nvPicPr>
            <p:cNvPr id="710" name="f.pdf" descr="f.pdf"/>
            <p:cNvPicPr>
              <a:picLocks noChangeAspect="1"/>
            </p:cNvPicPr>
            <p:nvPr/>
          </p:nvPicPr>
          <p:blipFill>
            <a:blip r:embed="rId4">
              <a:extLst/>
            </a:blip>
            <a:stretch>
              <a:fillRect/>
            </a:stretch>
          </p:blipFill>
          <p:spPr>
            <a:xfrm>
              <a:off x="781129" y="1045096"/>
              <a:ext cx="456280" cy="816502"/>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60" name="Title 1"/>
          <p:cNvSpPr txBox="1"/>
          <p:nvPr>
            <p:ph type="title"/>
          </p:nvPr>
        </p:nvSpPr>
        <p:spPr>
          <a:prstGeom prst="rect">
            <a:avLst/>
          </a:prstGeom>
        </p:spPr>
        <p:txBody>
          <a:bodyPr/>
          <a:lstStyle/>
          <a:p>
            <a:pPr/>
            <a:r>
              <a:t>Campbell &amp; Robson chart</a:t>
            </a:r>
          </a:p>
        </p:txBody>
      </p:sp>
      <p:pic>
        <p:nvPicPr>
          <p:cNvPr id="3361" name="Picture 3" descr="Picture 3"/>
          <p:cNvPicPr>
            <a:picLocks noChangeAspect="1"/>
          </p:cNvPicPr>
          <p:nvPr/>
        </p:nvPicPr>
        <p:blipFill>
          <a:blip r:embed="rId2">
            <a:extLst/>
          </a:blip>
          <a:stretch>
            <a:fillRect/>
          </a:stretch>
        </p:blipFill>
        <p:spPr>
          <a:xfrm>
            <a:off x="7205133" y="3831168"/>
            <a:ext cx="9499601" cy="1041401"/>
          </a:xfrm>
          <a:prstGeom prst="rect">
            <a:avLst/>
          </a:prstGeom>
          <a:ln w="12700">
            <a:miter lim="400000"/>
          </a:ln>
        </p:spPr>
      </p:pic>
      <p:pic>
        <p:nvPicPr>
          <p:cNvPr id="3362" name="Picture 4" descr="Picture 4"/>
          <p:cNvPicPr>
            <a:picLocks noChangeAspect="1"/>
          </p:cNvPicPr>
          <p:nvPr/>
        </p:nvPicPr>
        <p:blipFill>
          <a:blip r:embed="rId3">
            <a:extLst/>
          </a:blip>
          <a:stretch>
            <a:fillRect/>
          </a:stretch>
        </p:blipFill>
        <p:spPr>
          <a:xfrm>
            <a:off x="4556516" y="5349347"/>
            <a:ext cx="7340601" cy="2362201"/>
          </a:xfrm>
          <a:prstGeom prst="rect">
            <a:avLst/>
          </a:prstGeom>
          <a:ln w="12700">
            <a:miter lim="400000"/>
          </a:ln>
        </p:spPr>
      </p:pic>
      <p:pic>
        <p:nvPicPr>
          <p:cNvPr id="3363" name="Picture 5" descr="Picture 5"/>
          <p:cNvPicPr>
            <a:picLocks noChangeAspect="1"/>
          </p:cNvPicPr>
          <p:nvPr/>
        </p:nvPicPr>
        <p:blipFill>
          <a:blip r:embed="rId4">
            <a:extLst/>
          </a:blip>
          <a:stretch>
            <a:fillRect/>
          </a:stretch>
        </p:blipFill>
        <p:spPr>
          <a:xfrm>
            <a:off x="13315694" y="5405475"/>
            <a:ext cx="7035801" cy="2260601"/>
          </a:xfrm>
          <a:prstGeom prst="rect">
            <a:avLst/>
          </a:prstGeom>
          <a:ln w="12700">
            <a:miter lim="400000"/>
          </a:ln>
        </p:spPr>
      </p:pic>
      <p:sp>
        <p:nvSpPr>
          <p:cNvPr id="3364" name="TextBox 6"/>
          <p:cNvSpPr txBox="1"/>
          <p:nvPr/>
        </p:nvSpPr>
        <p:spPr>
          <a:xfrm>
            <a:off x="3945091" y="2842255"/>
            <a:ext cx="8321299"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Let’s define the following image:</a:t>
            </a:r>
          </a:p>
        </p:txBody>
      </p:sp>
      <p:sp>
        <p:nvSpPr>
          <p:cNvPr id="3365" name="TextBox 7"/>
          <p:cNvSpPr txBox="1"/>
          <p:nvPr/>
        </p:nvSpPr>
        <p:spPr>
          <a:xfrm>
            <a:off x="4182157" y="5053395"/>
            <a:ext cx="1559442"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With:</a:t>
            </a:r>
          </a:p>
        </p:txBody>
      </p:sp>
      <p:sp>
        <p:nvSpPr>
          <p:cNvPr id="3366" name="TextBox 8"/>
          <p:cNvSpPr txBox="1"/>
          <p:nvPr/>
        </p:nvSpPr>
        <p:spPr>
          <a:xfrm>
            <a:off x="4351490" y="11850789"/>
            <a:ext cx="1555166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What do you think you should see when looking at this image?</a:t>
            </a:r>
          </a:p>
        </p:txBody>
      </p:sp>
      <p:pic>
        <p:nvPicPr>
          <p:cNvPr id="3367" name="Picture 9" descr="Picture 9"/>
          <p:cNvPicPr>
            <a:picLocks noChangeAspect="1"/>
          </p:cNvPicPr>
          <p:nvPr/>
        </p:nvPicPr>
        <p:blipFill>
          <a:blip r:embed="rId5">
            <a:extLst/>
          </a:blip>
          <a:srcRect l="0" t="0" r="270" b="0"/>
          <a:stretch>
            <a:fillRect/>
          </a:stretch>
        </p:blipFill>
        <p:spPr>
          <a:xfrm>
            <a:off x="12397061" y="9008043"/>
            <a:ext cx="8938939" cy="2493881"/>
          </a:xfrm>
          <a:prstGeom prst="rect">
            <a:avLst/>
          </a:prstGeom>
          <a:ln w="12700">
            <a:miter lim="400000"/>
          </a:ln>
        </p:spPr>
      </p:pic>
      <p:pic>
        <p:nvPicPr>
          <p:cNvPr id="3368" name="Picture 10" descr="Picture 10"/>
          <p:cNvPicPr>
            <a:picLocks noChangeAspect="1"/>
          </p:cNvPicPr>
          <p:nvPr/>
        </p:nvPicPr>
        <p:blipFill>
          <a:blip r:embed="rId6">
            <a:extLst/>
          </a:blip>
          <a:stretch>
            <a:fillRect/>
          </a:stretch>
        </p:blipFill>
        <p:spPr>
          <a:xfrm>
            <a:off x="3048000" y="9088900"/>
            <a:ext cx="8396517" cy="2336801"/>
          </a:xfrm>
          <a:prstGeom prst="rect">
            <a:avLst/>
          </a:prstGeom>
          <a:ln w="12700">
            <a:miter lim="400000"/>
          </a:ln>
        </p:spPr>
      </p:pic>
      <p:grpSp>
        <p:nvGrpSpPr>
          <p:cNvPr id="3371" name="Group 18"/>
          <p:cNvGrpSpPr/>
          <p:nvPr/>
        </p:nvGrpSpPr>
        <p:grpSpPr>
          <a:xfrm>
            <a:off x="7246258" y="3845771"/>
            <a:ext cx="4339373" cy="5243130"/>
            <a:chOff x="0" y="0"/>
            <a:chExt cx="4339371" cy="5243128"/>
          </a:xfrm>
        </p:grpSpPr>
        <p:sp>
          <p:nvSpPr>
            <p:cNvPr id="3369" name="Rectangle 11"/>
            <p:cNvSpPr/>
            <p:nvPr/>
          </p:nvSpPr>
          <p:spPr>
            <a:xfrm>
              <a:off x="2892913" y="-1"/>
              <a:ext cx="1446459" cy="1023189"/>
            </a:xfrm>
            <a:prstGeom prst="rect">
              <a:avLst/>
            </a:prstGeom>
            <a:noFill/>
            <a:ln w="50800" cap="flat">
              <a:solidFill>
                <a:srgbClr val="FF0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mj-lt"/>
                  <a:ea typeface="+mj-ea"/>
                  <a:cs typeface="+mj-cs"/>
                  <a:sym typeface="Calibri"/>
                </a:defRPr>
              </a:pPr>
            </a:p>
          </p:txBody>
        </p:sp>
        <p:sp>
          <p:nvSpPr>
            <p:cNvPr id="3370" name="Straight Arrow Connector 13"/>
            <p:cNvSpPr/>
            <p:nvPr/>
          </p:nvSpPr>
          <p:spPr>
            <a:xfrm flipH="1">
              <a:off x="0" y="1023187"/>
              <a:ext cx="3616144" cy="4219942"/>
            </a:xfrm>
            <a:prstGeom prst="line">
              <a:avLst/>
            </a:prstGeom>
            <a:noFill/>
            <a:ln w="50800" cap="flat">
              <a:solidFill>
                <a:srgbClr val="FF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grpSp>
        <p:nvGrpSpPr>
          <p:cNvPr id="3374" name="Group 19"/>
          <p:cNvGrpSpPr/>
          <p:nvPr/>
        </p:nvGrpSpPr>
        <p:grpSpPr>
          <a:xfrm>
            <a:off x="11678753" y="3833029"/>
            <a:ext cx="5187780" cy="5175015"/>
            <a:chOff x="0" y="0"/>
            <a:chExt cx="5187778" cy="5175013"/>
          </a:xfrm>
        </p:grpSpPr>
        <p:sp>
          <p:nvSpPr>
            <p:cNvPr id="3372" name="Rectangle 14"/>
            <p:cNvSpPr/>
            <p:nvPr/>
          </p:nvSpPr>
          <p:spPr>
            <a:xfrm>
              <a:off x="0" y="-1"/>
              <a:ext cx="5057684" cy="1023189"/>
            </a:xfrm>
            <a:prstGeom prst="rect">
              <a:avLst/>
            </a:prstGeom>
            <a:noFill/>
            <a:ln w="50800" cap="flat">
              <a:solidFill>
                <a:srgbClr val="008000"/>
              </a:solidFill>
              <a:prstDash val="solid"/>
              <a:round/>
            </a:ln>
            <a:effectLst>
              <a:outerShdw sx="100000" sy="100000" kx="0" ky="0" algn="b" rotWithShape="0" blurRad="76200" dist="38100" dir="5400000">
                <a:srgbClr val="000000">
                  <a:alpha val="35000"/>
                </a:srgbClr>
              </a:outerShdw>
            </a:effectLst>
          </p:spPr>
          <p:txBody>
            <a:bodyPr wrap="square" lIns="91439" tIns="91439" rIns="91439" bIns="91439" numCol="1" anchor="ctr">
              <a:noAutofit/>
            </a:bodyPr>
            <a:lstStyle/>
            <a:p>
              <a:pPr defTabSz="1828800">
                <a:defRPr b="0" sz="4800">
                  <a:solidFill>
                    <a:srgbClr val="FFFFFF"/>
                  </a:solidFill>
                  <a:latin typeface="+mj-lt"/>
                  <a:ea typeface="+mj-ea"/>
                  <a:cs typeface="+mj-cs"/>
                  <a:sym typeface="Calibri"/>
                </a:defRPr>
              </a:pPr>
            </a:p>
          </p:txBody>
        </p:sp>
        <p:sp>
          <p:nvSpPr>
            <p:cNvPr id="3373" name="Straight Arrow Connector 15"/>
            <p:cNvSpPr/>
            <p:nvPr/>
          </p:nvSpPr>
          <p:spPr>
            <a:xfrm>
              <a:off x="2528843" y="1023186"/>
              <a:ext cx="2658936" cy="4151828"/>
            </a:xfrm>
            <a:prstGeom prst="line">
              <a:avLst/>
            </a:prstGeom>
            <a:noFill/>
            <a:ln w="50800" cap="flat">
              <a:solidFill>
                <a:srgbClr val="008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33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336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33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33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336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33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4" grpId="6"/>
      <p:bldP build="whole" bldLvl="1" animBg="1" rev="0" advAuto="0" spid="3367" grpId="7"/>
      <p:bldP build="whole" bldLvl="1" animBg="1" rev="0" advAuto="0" spid="3366" grpId="8"/>
      <p:bldP build="whole" bldLvl="1" animBg="1" rev="0" advAuto="0" spid="3362" grpId="2"/>
      <p:bldP build="whole" bldLvl="1" animBg="1" rev="0" advAuto="0" spid="3371" grpId="3"/>
      <p:bldP build="whole" bldLvl="1" animBg="1" rev="0" advAuto="0" spid="3365" grpId="1"/>
      <p:bldP build="whole" bldLvl="1" animBg="1" rev="0" advAuto="0" spid="3363" grpId="5"/>
      <p:bldP build="whole" bldLvl="1" animBg="1" rev="0" advAuto="0" spid="3368" grpId="4"/>
    </p:bldLst>
  </p:timing>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376" name="Picture 3" descr="Picture 3"/>
          <p:cNvPicPr>
            <a:picLocks noChangeAspect="1"/>
          </p:cNvPicPr>
          <p:nvPr/>
        </p:nvPicPr>
        <p:blipFill>
          <a:blip r:embed="rId2">
            <a:extLst/>
          </a:blip>
          <a:stretch>
            <a:fillRect/>
          </a:stretch>
        </p:blipFill>
        <p:spPr>
          <a:xfrm>
            <a:off x="6942667" y="237062"/>
            <a:ext cx="9499601" cy="1041401"/>
          </a:xfrm>
          <a:prstGeom prst="rect">
            <a:avLst/>
          </a:prstGeom>
          <a:ln w="12700">
            <a:miter lim="400000"/>
          </a:ln>
        </p:spPr>
      </p:pic>
      <p:pic>
        <p:nvPicPr>
          <p:cNvPr id="3377" name="Picture 4" descr="Picture 4"/>
          <p:cNvPicPr>
            <a:picLocks noChangeAspect="1"/>
          </p:cNvPicPr>
          <p:nvPr/>
        </p:nvPicPr>
        <p:blipFill>
          <a:blip r:embed="rId3">
            <a:extLst/>
          </a:blip>
          <a:stretch>
            <a:fillRect/>
          </a:stretch>
        </p:blipFill>
        <p:spPr>
          <a:xfrm>
            <a:off x="3657600" y="1976897"/>
            <a:ext cx="16504264" cy="4593235"/>
          </a:xfrm>
          <a:prstGeom prst="rect">
            <a:avLst/>
          </a:prstGeom>
          <a:ln w="12700">
            <a:miter lim="400000"/>
          </a:ln>
        </p:spPr>
      </p:pic>
      <p:pic>
        <p:nvPicPr>
          <p:cNvPr id="3378" name="Picture 5" descr="Picture 5"/>
          <p:cNvPicPr>
            <a:picLocks noChangeAspect="1"/>
          </p:cNvPicPr>
          <p:nvPr/>
        </p:nvPicPr>
        <p:blipFill>
          <a:blip r:embed="rId4">
            <a:extLst/>
          </a:blip>
          <a:srcRect l="0" t="0" r="269" b="0"/>
          <a:stretch>
            <a:fillRect/>
          </a:stretch>
        </p:blipFill>
        <p:spPr>
          <a:xfrm>
            <a:off x="3727196" y="7958173"/>
            <a:ext cx="16753575" cy="467409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3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8" grpId="2"/>
      <p:bldP build="whole" bldLvl="1" animBg="1" rev="0" advAuto="0" spid="3377" grpId="1"/>
    </p:bldLst>
  </p:timing>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380" name="Picture 3" descr="Picture 3"/>
          <p:cNvPicPr>
            <a:picLocks noChangeAspect="1"/>
          </p:cNvPicPr>
          <p:nvPr/>
        </p:nvPicPr>
        <p:blipFill>
          <a:blip r:embed="rId2">
            <a:extLst/>
          </a:blip>
          <a:stretch>
            <a:fillRect/>
          </a:stretch>
        </p:blipFill>
        <p:spPr>
          <a:xfrm>
            <a:off x="3048001" y="1049865"/>
            <a:ext cx="18288001" cy="12666134"/>
          </a:xfrm>
          <a:prstGeom prst="rect">
            <a:avLst/>
          </a:prstGeom>
          <a:ln w="12700">
            <a:miter lim="400000"/>
          </a:ln>
        </p:spPr>
      </p:pic>
      <p:sp>
        <p:nvSpPr>
          <p:cNvPr id="3381" name="Freeform 4"/>
          <p:cNvSpPr/>
          <p:nvPr/>
        </p:nvSpPr>
        <p:spPr>
          <a:xfrm>
            <a:off x="3149600" y="1523996"/>
            <a:ext cx="18084800" cy="102616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751" y="11620"/>
                </a:lnTo>
                <a:lnTo>
                  <a:pt x="6836" y="2709"/>
                </a:lnTo>
                <a:lnTo>
                  <a:pt x="9020" y="143"/>
                </a:lnTo>
                <a:lnTo>
                  <a:pt x="11083" y="0"/>
                </a:lnTo>
                <a:lnTo>
                  <a:pt x="13429" y="713"/>
                </a:lnTo>
                <a:lnTo>
                  <a:pt x="16342" y="2994"/>
                </a:lnTo>
                <a:lnTo>
                  <a:pt x="20508" y="10907"/>
                </a:lnTo>
                <a:lnTo>
                  <a:pt x="21600" y="16111"/>
                </a:lnTo>
              </a:path>
            </a:pathLst>
          </a:custGeom>
          <a:ln w="63500">
            <a:solidFill>
              <a:srgbClr val="FF0000"/>
            </a:solidFill>
          </a:ln>
          <a:effectLst>
            <a:outerShdw sx="100000" sy="100000" kx="0" ky="0" algn="b" rotWithShape="0" blurRad="76200" dist="38100" dir="5400000">
              <a:srgbClr val="000000">
                <a:alpha val="38000"/>
              </a:srgbClr>
            </a:outerShdw>
          </a:effectLst>
        </p:spPr>
        <p:txBody>
          <a:bodyPr tIns="91439" bIns="91439" anchor="ctr"/>
          <a:lstStyle/>
          <a:p>
            <a:pPr defTabSz="1828800">
              <a:defRPr b="0" sz="4800">
                <a:latin typeface="+mj-lt"/>
                <a:ea typeface="+mj-ea"/>
                <a:cs typeface="+mj-cs"/>
                <a:sym typeface="Calibri"/>
              </a:defRPr>
            </a:pPr>
          </a:p>
        </p:txBody>
      </p:sp>
      <p:pic>
        <p:nvPicPr>
          <p:cNvPr id="3382" name="Picture 5" descr="Picture 5"/>
          <p:cNvPicPr>
            <a:picLocks noChangeAspect="1"/>
          </p:cNvPicPr>
          <p:nvPr/>
        </p:nvPicPr>
        <p:blipFill>
          <a:blip r:embed="rId3">
            <a:extLst/>
          </a:blip>
          <a:stretch>
            <a:fillRect/>
          </a:stretch>
        </p:blipFill>
        <p:spPr>
          <a:xfrm>
            <a:off x="7577667" y="0"/>
            <a:ext cx="9499601" cy="10414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3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81" grpId="1"/>
    </p:bldLst>
  </p:timing>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384" name="Rectangle 3"/>
          <p:cNvSpPr txBox="1"/>
          <p:nvPr>
            <p:ph type="title"/>
          </p:nvPr>
        </p:nvSpPr>
        <p:spPr>
          <a:xfrm>
            <a:off x="3505200" y="0"/>
            <a:ext cx="13716000" cy="2044700"/>
          </a:xfrm>
          <a:prstGeom prst="rect">
            <a:avLst/>
          </a:prstGeom>
        </p:spPr>
        <p:txBody>
          <a:bodyPr/>
          <a:lstStyle>
            <a:lvl1pPr>
              <a:defRPr sz="6600"/>
            </a:lvl1pPr>
          </a:lstStyle>
          <a:p>
            <a:pPr/>
            <a:r>
              <a:t>Contrast Sensitivity Function</a:t>
            </a:r>
          </a:p>
        </p:txBody>
      </p:sp>
      <p:pic>
        <p:nvPicPr>
          <p:cNvPr id="3385" name="Picture 18" descr="Picture 18"/>
          <p:cNvPicPr>
            <a:picLocks noChangeAspect="1"/>
          </p:cNvPicPr>
          <p:nvPr/>
        </p:nvPicPr>
        <p:blipFill>
          <a:blip r:embed="rId2">
            <a:extLst/>
          </a:blip>
          <a:stretch>
            <a:fillRect/>
          </a:stretch>
        </p:blipFill>
        <p:spPr>
          <a:xfrm>
            <a:off x="3965574" y="5265272"/>
            <a:ext cx="16605251" cy="4552951"/>
          </a:xfrm>
          <a:prstGeom prst="rect">
            <a:avLst/>
          </a:prstGeom>
          <a:ln w="12700">
            <a:miter lim="400000"/>
          </a:ln>
        </p:spPr>
      </p:pic>
      <p:sp>
        <p:nvSpPr>
          <p:cNvPr id="3386" name="Freeform 19"/>
          <p:cNvSpPr/>
          <p:nvPr/>
        </p:nvSpPr>
        <p:spPr>
          <a:xfrm>
            <a:off x="5337174" y="5878545"/>
            <a:ext cx="14189076" cy="3888878"/>
          </a:xfrm>
          <a:custGeom>
            <a:avLst/>
            <a:gdLst/>
            <a:ahLst/>
            <a:cxnLst>
              <a:cxn ang="0">
                <a:pos x="wd2" y="hd2"/>
              </a:cxn>
              <a:cxn ang="5400000">
                <a:pos x="wd2" y="hd2"/>
              </a:cxn>
              <a:cxn ang="10800000">
                <a:pos x="wd2" y="hd2"/>
              </a:cxn>
              <a:cxn ang="16200000">
                <a:pos x="wd2" y="hd2"/>
              </a:cxn>
            </a:cxnLst>
            <a:rect l="0" t="0" r="r" b="b"/>
            <a:pathLst>
              <a:path w="21600" h="21544" fill="norm" stroke="1" extrusionOk="0">
                <a:moveTo>
                  <a:pt x="0" y="13769"/>
                </a:moveTo>
                <a:cubicBezTo>
                  <a:pt x="1044" y="12292"/>
                  <a:pt x="4664" y="7015"/>
                  <a:pt x="6264" y="4904"/>
                </a:cubicBezTo>
                <a:cubicBezTo>
                  <a:pt x="7864" y="2794"/>
                  <a:pt x="8695" y="1914"/>
                  <a:pt x="9589" y="1105"/>
                </a:cubicBezTo>
                <a:cubicBezTo>
                  <a:pt x="10483" y="296"/>
                  <a:pt x="10841" y="85"/>
                  <a:pt x="11624" y="14"/>
                </a:cubicBezTo>
                <a:cubicBezTo>
                  <a:pt x="12407" y="-56"/>
                  <a:pt x="13398" y="120"/>
                  <a:pt x="14282" y="630"/>
                </a:cubicBezTo>
                <a:cubicBezTo>
                  <a:pt x="15172" y="1140"/>
                  <a:pt x="16167" y="1756"/>
                  <a:pt x="16946" y="3093"/>
                </a:cubicBezTo>
                <a:cubicBezTo>
                  <a:pt x="17719" y="4429"/>
                  <a:pt x="18275" y="6364"/>
                  <a:pt x="18942" y="8633"/>
                </a:cubicBezTo>
                <a:cubicBezTo>
                  <a:pt x="19604" y="10885"/>
                  <a:pt x="20493" y="14473"/>
                  <a:pt x="20933" y="16619"/>
                </a:cubicBezTo>
                <a:cubicBezTo>
                  <a:pt x="21378" y="18782"/>
                  <a:pt x="21489" y="20154"/>
                  <a:pt x="21600" y="21544"/>
                </a:cubicBezTo>
              </a:path>
            </a:pathLst>
          </a:custGeom>
          <a:ln w="76200">
            <a:solidFill>
              <a:srgbClr val="FF0000"/>
            </a:solidFill>
          </a:ln>
        </p:spPr>
        <p:txBody>
          <a:bodyPr tIns="91439" bIns="91439"/>
          <a:lstStyle/>
          <a:p>
            <a:pPr algn="l" defTabSz="914400">
              <a:defRPr b="0" sz="3600">
                <a:latin typeface="+mj-lt"/>
                <a:ea typeface="+mj-ea"/>
                <a:cs typeface="+mj-cs"/>
                <a:sym typeface="Calibri"/>
              </a:defRPr>
            </a:pPr>
          </a:p>
        </p:txBody>
      </p:sp>
      <p:sp>
        <p:nvSpPr>
          <p:cNvPr id="3387" name="Rectangle 20"/>
          <p:cNvSpPr/>
          <p:nvPr/>
        </p:nvSpPr>
        <p:spPr>
          <a:xfrm>
            <a:off x="3971924" y="5214472"/>
            <a:ext cx="16605251" cy="4552951"/>
          </a:xfrm>
          <a:prstGeom prst="rect">
            <a:avLst/>
          </a:prstGeom>
          <a:ln w="76200">
            <a:solidFill>
              <a:srgbClr val="FFFFFF"/>
            </a:solidFill>
            <a:miter/>
          </a:ln>
        </p:spPr>
        <p:txBody>
          <a:bodyPr tIns="91439" bIns="91439" anchor="ctr"/>
          <a:lstStyle/>
          <a:p>
            <a:pPr defTabSz="914400">
              <a:defRPr b="0" sz="3200">
                <a:latin typeface="+mj-lt"/>
                <a:ea typeface="+mj-ea"/>
                <a:cs typeface="+mj-cs"/>
                <a:sym typeface="Calibri"/>
              </a:defRPr>
            </a:pPr>
          </a:p>
        </p:txBody>
      </p:sp>
      <p:sp>
        <p:nvSpPr>
          <p:cNvPr id="3388" name="Text Box 21"/>
          <p:cNvSpPr txBox="1"/>
          <p:nvPr/>
        </p:nvSpPr>
        <p:spPr>
          <a:xfrm>
            <a:off x="4400550" y="9811871"/>
            <a:ext cx="771049"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mj-lt"/>
                <a:ea typeface="+mj-ea"/>
                <a:cs typeface="+mj-cs"/>
                <a:sym typeface="Calibri"/>
              </a:defRPr>
            </a:lvl1pPr>
          </a:lstStyle>
          <a:p>
            <a:pPr/>
            <a:r>
              <a:t>0.1</a:t>
            </a:r>
          </a:p>
        </p:txBody>
      </p:sp>
      <p:sp>
        <p:nvSpPr>
          <p:cNvPr id="3389" name="Text Box 22"/>
          <p:cNvSpPr txBox="1"/>
          <p:nvPr/>
        </p:nvSpPr>
        <p:spPr>
          <a:xfrm>
            <a:off x="8658223" y="9811871"/>
            <a:ext cx="408703"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mj-lt"/>
                <a:ea typeface="+mj-ea"/>
                <a:cs typeface="+mj-cs"/>
                <a:sym typeface="Calibri"/>
              </a:defRPr>
            </a:lvl1pPr>
          </a:lstStyle>
          <a:p>
            <a:pPr/>
            <a:r>
              <a:t>1</a:t>
            </a:r>
          </a:p>
        </p:txBody>
      </p:sp>
      <p:sp>
        <p:nvSpPr>
          <p:cNvPr id="3390" name="Text Box 23"/>
          <p:cNvSpPr txBox="1"/>
          <p:nvPr/>
        </p:nvSpPr>
        <p:spPr>
          <a:xfrm>
            <a:off x="18815050" y="9811871"/>
            <a:ext cx="834946"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mj-lt"/>
                <a:ea typeface="+mj-ea"/>
                <a:cs typeface="+mj-cs"/>
                <a:sym typeface="Calibri"/>
              </a:defRPr>
            </a:lvl1pPr>
          </a:lstStyle>
          <a:p>
            <a:pPr/>
            <a:r>
              <a:t>100</a:t>
            </a:r>
          </a:p>
        </p:txBody>
      </p:sp>
      <p:sp>
        <p:nvSpPr>
          <p:cNvPr id="3391" name="Text Box 24"/>
          <p:cNvSpPr txBox="1"/>
          <p:nvPr/>
        </p:nvSpPr>
        <p:spPr>
          <a:xfrm>
            <a:off x="13954125" y="9811871"/>
            <a:ext cx="621824"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200">
                <a:latin typeface="+mj-lt"/>
                <a:ea typeface="+mj-ea"/>
                <a:cs typeface="+mj-cs"/>
                <a:sym typeface="Calibri"/>
              </a:defRPr>
            </a:lvl1pPr>
          </a:lstStyle>
          <a:p>
            <a:pPr/>
            <a:r>
              <a:t>10</a:t>
            </a:r>
          </a:p>
        </p:txBody>
      </p:sp>
      <p:sp>
        <p:nvSpPr>
          <p:cNvPr id="3392" name="Text Box 25"/>
          <p:cNvSpPr txBox="1"/>
          <p:nvPr/>
        </p:nvSpPr>
        <p:spPr>
          <a:xfrm>
            <a:off x="8842373" y="10294471"/>
            <a:ext cx="5610147" cy="589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2800">
                <a:latin typeface="+mj-lt"/>
                <a:ea typeface="+mj-ea"/>
                <a:cs typeface="+mj-cs"/>
                <a:sym typeface="Calibri"/>
              </a:defRPr>
            </a:lvl1pPr>
          </a:lstStyle>
          <a:p>
            <a:pPr/>
            <a:r>
              <a:t>Spatial frequency (cycles/degree)</a:t>
            </a:r>
          </a:p>
        </p:txBody>
      </p:sp>
      <p:sp>
        <p:nvSpPr>
          <p:cNvPr id="3393" name="Text Box 26"/>
          <p:cNvSpPr txBox="1"/>
          <p:nvPr/>
        </p:nvSpPr>
        <p:spPr>
          <a:xfrm rot="16200000">
            <a:off x="1710977" y="7168019"/>
            <a:ext cx="3263326" cy="589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2800">
                <a:latin typeface="+mj-lt"/>
                <a:ea typeface="+mj-ea"/>
                <a:cs typeface="+mj-cs"/>
                <a:sym typeface="Calibri"/>
              </a:defRPr>
            </a:lvl1pPr>
          </a:lstStyle>
          <a:p>
            <a:pPr/>
            <a:r>
              <a:t>Contrast sensitivity</a:t>
            </a:r>
          </a:p>
        </p:txBody>
      </p:sp>
      <p:sp>
        <p:nvSpPr>
          <p:cNvPr id="3394" name="Text Box 27"/>
          <p:cNvSpPr txBox="1"/>
          <p:nvPr/>
        </p:nvSpPr>
        <p:spPr>
          <a:xfrm>
            <a:off x="5184774" y="5427198"/>
            <a:ext cx="1782882"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latin typeface="+mj-lt"/>
                <a:ea typeface="+mj-ea"/>
                <a:cs typeface="+mj-cs"/>
                <a:sym typeface="Calibri"/>
              </a:defRPr>
            </a:lvl1pPr>
          </a:lstStyle>
          <a:p>
            <a:pPr/>
            <a:r>
              <a:t>Invisible</a:t>
            </a:r>
          </a:p>
        </p:txBody>
      </p:sp>
      <p:sp>
        <p:nvSpPr>
          <p:cNvPr id="3395" name="Text Box 28"/>
          <p:cNvSpPr txBox="1"/>
          <p:nvPr/>
        </p:nvSpPr>
        <p:spPr>
          <a:xfrm>
            <a:off x="10518774" y="6306672"/>
            <a:ext cx="1429862" cy="6527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sz="3200">
                <a:latin typeface="+mj-lt"/>
                <a:ea typeface="+mj-ea"/>
                <a:cs typeface="+mj-cs"/>
                <a:sym typeface="Calibri"/>
              </a:defRPr>
            </a:lvl1pPr>
          </a:lstStyle>
          <a:p>
            <a:pPr/>
            <a:r>
              <a:t>visible</a:t>
            </a:r>
          </a:p>
        </p:txBody>
      </p:sp>
      <p:sp>
        <p:nvSpPr>
          <p:cNvPr id="3396" name="Text Box 29"/>
          <p:cNvSpPr txBox="1"/>
          <p:nvPr/>
        </p:nvSpPr>
        <p:spPr>
          <a:xfrm>
            <a:off x="3657600" y="1676400"/>
            <a:ext cx="6290762" cy="716280"/>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Calibri"/>
              </a:defRPr>
            </a:lvl1pPr>
          </a:lstStyle>
          <a:p>
            <a:pPr/>
            <a:r>
              <a:t>Blackmore &amp; Campbell (1969)</a:t>
            </a:r>
          </a:p>
        </p:txBody>
      </p:sp>
      <p:sp>
        <p:nvSpPr>
          <p:cNvPr id="3397" name="Rectangle 34"/>
          <p:cNvSpPr/>
          <p:nvPr/>
        </p:nvSpPr>
        <p:spPr>
          <a:xfrm>
            <a:off x="12042774" y="5874872"/>
            <a:ext cx="1219201" cy="3962401"/>
          </a:xfrm>
          <a:prstGeom prst="rect">
            <a:avLst/>
          </a:prstGeom>
          <a:solidFill>
            <a:srgbClr val="FF0000"/>
          </a:solidFill>
          <a:ln w="12700">
            <a:solidFill>
              <a:srgbClr val="FF3300"/>
            </a:solidFill>
            <a:miter/>
          </a:ln>
        </p:spPr>
        <p:txBody>
          <a:bodyPr tIns="91439" bIns="91439" anchor="ctr"/>
          <a:lstStyle/>
          <a:p>
            <a:pPr algn="l" defTabSz="914400">
              <a:defRPr b="0" sz="3600">
                <a:latin typeface="+mj-lt"/>
                <a:ea typeface="+mj-ea"/>
                <a:cs typeface="+mj-cs"/>
                <a:sym typeface="Calibri"/>
              </a:defRPr>
            </a:pPr>
          </a:p>
        </p:txBody>
      </p:sp>
      <p:sp>
        <p:nvSpPr>
          <p:cNvPr id="3398" name="Text Box 35"/>
          <p:cNvSpPr txBox="1"/>
          <p:nvPr/>
        </p:nvSpPr>
        <p:spPr>
          <a:xfrm>
            <a:off x="6889257" y="2072238"/>
            <a:ext cx="11315671" cy="21894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defTabSz="914400">
              <a:defRPr b="0" sz="5600">
                <a:latin typeface="+mj-lt"/>
                <a:ea typeface="+mj-ea"/>
                <a:cs typeface="+mj-cs"/>
                <a:sym typeface="Calibri"/>
              </a:defRPr>
            </a:pPr>
            <a:r>
              <a:t>Maximum sensitivity</a:t>
            </a:r>
            <a:endParaRPr>
              <a:latin typeface="Times New Roman"/>
              <a:ea typeface="Times New Roman"/>
              <a:cs typeface="Times New Roman"/>
              <a:sym typeface="Times New Roman"/>
            </a:endParaRPr>
          </a:p>
          <a:p>
            <a:pPr defTabSz="914400">
              <a:defRPr b="0" sz="5600">
                <a:latin typeface="+mj-lt"/>
                <a:ea typeface="+mj-ea"/>
                <a:cs typeface="+mj-cs"/>
                <a:sym typeface="Calibri"/>
              </a:defRPr>
            </a:pPr>
            <a:r>
              <a:t>~ </a:t>
            </a:r>
            <a:r>
              <a:rPr b="1" sz="6400"/>
              <a:t>6</a:t>
            </a:r>
            <a:r>
              <a:rPr sz="8000"/>
              <a:t> </a:t>
            </a:r>
            <a:r>
              <a:t>cycles / degree of visual angle</a:t>
            </a:r>
          </a:p>
        </p:txBody>
      </p:sp>
      <p:sp>
        <p:nvSpPr>
          <p:cNvPr id="3399" name="AutoShape 37"/>
          <p:cNvSpPr/>
          <p:nvPr/>
        </p:nvSpPr>
        <p:spPr>
          <a:xfrm>
            <a:off x="12195174" y="4198472"/>
            <a:ext cx="762001" cy="1524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6200"/>
                </a:moveTo>
                <a:lnTo>
                  <a:pt x="5400" y="16200"/>
                </a:lnTo>
                <a:lnTo>
                  <a:pt x="5400" y="0"/>
                </a:lnTo>
                <a:lnTo>
                  <a:pt x="16200" y="0"/>
                </a:lnTo>
                <a:lnTo>
                  <a:pt x="16200" y="16200"/>
                </a:lnTo>
                <a:lnTo>
                  <a:pt x="21600" y="16200"/>
                </a:lnTo>
                <a:lnTo>
                  <a:pt x="10800" y="21600"/>
                </a:lnTo>
                <a:close/>
              </a:path>
            </a:pathLst>
          </a:custGeom>
          <a:solidFill>
            <a:srgbClr val="FF0000"/>
          </a:solidFill>
          <a:ln w="12700">
            <a:solidFill>
              <a:srgbClr val="FF0000"/>
            </a:solidFill>
            <a:miter/>
          </a:ln>
        </p:spPr>
        <p:txBody>
          <a:bodyPr tIns="91439" bIns="91439" anchor="ctr"/>
          <a:lstStyle/>
          <a:p>
            <a:pPr defTabSz="914400">
              <a:defRPr b="0" sz="3600">
                <a:latin typeface="+mj-lt"/>
                <a:ea typeface="+mj-ea"/>
                <a:cs typeface="+mj-cs"/>
                <a:sym typeface="Calibri"/>
              </a:defRPr>
            </a:pPr>
          </a:p>
        </p:txBody>
      </p:sp>
      <p:sp>
        <p:nvSpPr>
          <p:cNvPr id="3400" name="Text Box 38"/>
          <p:cNvSpPr txBox="1"/>
          <p:nvPr/>
        </p:nvSpPr>
        <p:spPr>
          <a:xfrm>
            <a:off x="5102224" y="10262721"/>
            <a:ext cx="1012647"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Calibri"/>
              </a:defRPr>
            </a:lvl1pPr>
          </a:lstStyle>
          <a:p>
            <a:pPr/>
            <a:r>
              <a:t>Low</a:t>
            </a:r>
          </a:p>
        </p:txBody>
      </p:sp>
      <p:sp>
        <p:nvSpPr>
          <p:cNvPr id="3401" name="Text Box 39"/>
          <p:cNvSpPr txBox="1"/>
          <p:nvPr/>
        </p:nvSpPr>
        <p:spPr>
          <a:xfrm>
            <a:off x="17179923" y="10110321"/>
            <a:ext cx="1104400" cy="716281"/>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914400">
              <a:defRPr b="0" sz="3600">
                <a:latin typeface="+mj-lt"/>
                <a:ea typeface="+mj-ea"/>
                <a:cs typeface="+mj-cs"/>
                <a:sym typeface="Calibri"/>
              </a:defRPr>
            </a:lvl1pPr>
          </a:lstStyle>
          <a:p>
            <a:pPr/>
            <a:r>
              <a:t>High</a:t>
            </a:r>
          </a:p>
        </p:txBody>
      </p:sp>
      <p:sp>
        <p:nvSpPr>
          <p:cNvPr id="3402" name="TextBox 20"/>
          <p:cNvSpPr txBox="1"/>
          <p:nvPr/>
        </p:nvSpPr>
        <p:spPr>
          <a:xfrm>
            <a:off x="16965572" y="12054006"/>
            <a:ext cx="4156492" cy="15539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Things far away</a:t>
            </a:r>
            <a:br/>
            <a:r>
              <a:t>are hard to see</a:t>
            </a:r>
          </a:p>
        </p:txBody>
      </p:sp>
      <p:sp>
        <p:nvSpPr>
          <p:cNvPr id="3403" name="TextBox 21"/>
          <p:cNvSpPr txBox="1"/>
          <p:nvPr/>
        </p:nvSpPr>
        <p:spPr>
          <a:xfrm>
            <a:off x="3048000" y="12054006"/>
            <a:ext cx="6802061" cy="15539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Things that are very close</a:t>
            </a:r>
            <a:br/>
            <a:r>
              <a:t>and/or large are hard to see</a:t>
            </a:r>
          </a:p>
        </p:txBody>
      </p:sp>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405" name="Slide Number"/>
          <p:cNvSpPr txBox="1"/>
          <p:nvPr>
            <p:ph type="sldNum" sz="quarter" idx="2"/>
          </p:nvPr>
        </p:nvSpPr>
        <p:spPr>
          <a:xfrm>
            <a:off x="23559572" y="12919927"/>
            <a:ext cx="365245"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defTabSz="1828800">
              <a:defRPr>
                <a:solidFill>
                  <a:srgbClr val="898989"/>
                </a:solidFill>
                <a:latin typeface="+mj-lt"/>
                <a:ea typeface="+mj-ea"/>
                <a:cs typeface="+mj-cs"/>
                <a:sym typeface="Calibri"/>
              </a:defRPr>
            </a:lvl1pPr>
          </a:lstStyle>
          <a:p>
            <a:pPr/>
            <a:fld id="{86CB4B4D-7CA3-9044-876B-883B54F8677D}" type="slidenum"/>
          </a:p>
        </p:txBody>
      </p:sp>
      <p:pic>
        <p:nvPicPr>
          <p:cNvPr id="3406" name="Picture 3" descr="Picture 3"/>
          <p:cNvPicPr>
            <a:picLocks noChangeAspect="1"/>
          </p:cNvPicPr>
          <p:nvPr/>
        </p:nvPicPr>
        <p:blipFill>
          <a:blip r:embed="rId2">
            <a:extLst/>
          </a:blip>
          <a:stretch>
            <a:fillRect/>
          </a:stretch>
        </p:blipFill>
        <p:spPr>
          <a:xfrm>
            <a:off x="8280419" y="1260291"/>
            <a:ext cx="9626543" cy="9561499"/>
          </a:xfrm>
          <a:prstGeom prst="rect">
            <a:avLst/>
          </a:prstGeom>
          <a:ln w="12700">
            <a:miter lim="400000"/>
          </a:ln>
        </p:spPr>
      </p:pic>
      <p:sp>
        <p:nvSpPr>
          <p:cNvPr id="3407" name="Rectangle 4"/>
          <p:cNvSpPr txBox="1"/>
          <p:nvPr/>
        </p:nvSpPr>
        <p:spPr>
          <a:xfrm>
            <a:off x="10151497" y="12037132"/>
            <a:ext cx="5884387"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Vasarely visual illusion</a:t>
            </a:r>
          </a:p>
        </p:txBody>
      </p:sp>
    </p:spTree>
  </p:cSld>
  <p:clrMapOvr>
    <a:masterClrMapping/>
  </p:clrMapOvr>
  <p:transition xmlns:p14="http://schemas.microsoft.com/office/powerpoint/2010/main" spd="med" advClick="1"/>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409" name="Picture 3" descr="Picture 3"/>
          <p:cNvPicPr>
            <a:picLocks noChangeAspect="1"/>
          </p:cNvPicPr>
          <p:nvPr/>
        </p:nvPicPr>
        <p:blipFill>
          <a:blip r:embed="rId2">
            <a:extLst/>
          </a:blip>
          <a:stretch>
            <a:fillRect/>
          </a:stretch>
        </p:blipFill>
        <p:spPr>
          <a:xfrm>
            <a:off x="636951" y="2756227"/>
            <a:ext cx="4697505" cy="4665764"/>
          </a:xfrm>
          <a:prstGeom prst="rect">
            <a:avLst/>
          </a:prstGeom>
          <a:ln w="12700">
            <a:miter lim="400000"/>
          </a:ln>
        </p:spPr>
      </p:pic>
      <p:grpSp>
        <p:nvGrpSpPr>
          <p:cNvPr id="3414" name="Group 20"/>
          <p:cNvGrpSpPr/>
          <p:nvPr/>
        </p:nvGrpSpPr>
        <p:grpSpPr>
          <a:xfrm>
            <a:off x="7375311" y="2711234"/>
            <a:ext cx="9549671" cy="4742644"/>
            <a:chOff x="0" y="0"/>
            <a:chExt cx="9549670" cy="4742642"/>
          </a:xfrm>
        </p:grpSpPr>
        <p:pic>
          <p:nvPicPr>
            <p:cNvPr id="3410" name="Picture 18" descr="Picture 18"/>
            <p:cNvPicPr>
              <a:picLocks noChangeAspect="1"/>
            </p:cNvPicPr>
            <p:nvPr/>
          </p:nvPicPr>
          <p:blipFill>
            <a:blip r:embed="rId3">
              <a:extLst/>
            </a:blip>
            <a:stretch>
              <a:fillRect/>
            </a:stretch>
          </p:blipFill>
          <p:spPr>
            <a:xfrm>
              <a:off x="-1" y="52116"/>
              <a:ext cx="9546023" cy="4670985"/>
            </a:xfrm>
            <a:prstGeom prst="rect">
              <a:avLst/>
            </a:prstGeom>
            <a:ln w="12700" cap="flat">
              <a:noFill/>
              <a:miter lim="400000"/>
            </a:ln>
            <a:effectLst/>
          </p:spPr>
        </p:pic>
        <p:sp>
          <p:nvSpPr>
            <p:cNvPr id="3411" name="Freeform 19"/>
            <p:cNvSpPr/>
            <p:nvPr/>
          </p:nvSpPr>
          <p:spPr>
            <a:xfrm>
              <a:off x="788505" y="681288"/>
              <a:ext cx="8157012" cy="3989696"/>
            </a:xfrm>
            <a:custGeom>
              <a:avLst/>
              <a:gdLst/>
              <a:ahLst/>
              <a:cxnLst>
                <a:cxn ang="0">
                  <a:pos x="wd2" y="hd2"/>
                </a:cxn>
                <a:cxn ang="5400000">
                  <a:pos x="wd2" y="hd2"/>
                </a:cxn>
                <a:cxn ang="10800000">
                  <a:pos x="wd2" y="hd2"/>
                </a:cxn>
                <a:cxn ang="16200000">
                  <a:pos x="wd2" y="hd2"/>
                </a:cxn>
              </a:cxnLst>
              <a:rect l="0" t="0" r="r" b="b"/>
              <a:pathLst>
                <a:path w="21600" h="21544" fill="norm" stroke="1" extrusionOk="0">
                  <a:moveTo>
                    <a:pt x="0" y="13769"/>
                  </a:moveTo>
                  <a:cubicBezTo>
                    <a:pt x="1044" y="12292"/>
                    <a:pt x="4664" y="7015"/>
                    <a:pt x="6264" y="4904"/>
                  </a:cubicBezTo>
                  <a:cubicBezTo>
                    <a:pt x="7864" y="2794"/>
                    <a:pt x="8695" y="1914"/>
                    <a:pt x="9589" y="1105"/>
                  </a:cubicBezTo>
                  <a:cubicBezTo>
                    <a:pt x="10483" y="296"/>
                    <a:pt x="10841" y="85"/>
                    <a:pt x="11624" y="14"/>
                  </a:cubicBezTo>
                  <a:cubicBezTo>
                    <a:pt x="12407" y="-56"/>
                    <a:pt x="13398" y="120"/>
                    <a:pt x="14282" y="630"/>
                  </a:cubicBezTo>
                  <a:cubicBezTo>
                    <a:pt x="15172" y="1140"/>
                    <a:pt x="16167" y="1756"/>
                    <a:pt x="16946" y="3093"/>
                  </a:cubicBezTo>
                  <a:cubicBezTo>
                    <a:pt x="17719" y="4429"/>
                    <a:pt x="18275" y="6364"/>
                    <a:pt x="18942" y="8633"/>
                  </a:cubicBezTo>
                  <a:cubicBezTo>
                    <a:pt x="19604" y="10885"/>
                    <a:pt x="20493" y="14473"/>
                    <a:pt x="20933" y="16619"/>
                  </a:cubicBezTo>
                  <a:cubicBezTo>
                    <a:pt x="21378" y="18782"/>
                    <a:pt x="21489" y="20154"/>
                    <a:pt x="21600" y="21544"/>
                  </a:cubicBezTo>
                </a:path>
              </a:pathLst>
            </a:cu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Calibri"/>
                </a:defRPr>
              </a:pPr>
            </a:p>
          </p:txBody>
        </p:sp>
        <p:sp>
          <p:nvSpPr>
            <p:cNvPr id="3412" name="Rectangle 20"/>
            <p:cNvSpPr/>
            <p:nvPr/>
          </p:nvSpPr>
          <p:spPr>
            <a:xfrm>
              <a:off x="3650" y="-1"/>
              <a:ext cx="9546021" cy="4670984"/>
            </a:xfrm>
            <a:prstGeom prst="rect">
              <a:avLst/>
            </a:prstGeom>
            <a:noFill/>
            <a:ln w="76200" cap="flat">
              <a:solidFill>
                <a:srgbClr val="FFFFFF"/>
              </a:solidFill>
              <a:prstDash val="solid"/>
              <a:miter lim="800000"/>
            </a:ln>
            <a:effectLst/>
          </p:spPr>
          <p:txBody>
            <a:bodyPr wrap="square" lIns="91439" tIns="91439" rIns="91439" bIns="91439" numCol="1" anchor="ctr">
              <a:noAutofit/>
            </a:bodyPr>
            <a:lstStyle/>
            <a:p>
              <a:pPr defTabSz="914400">
                <a:defRPr b="0" sz="3200">
                  <a:latin typeface="+mj-lt"/>
                  <a:ea typeface="+mj-ea"/>
                  <a:cs typeface="+mj-cs"/>
                  <a:sym typeface="Calibri"/>
                </a:defRPr>
              </a:pPr>
            </a:p>
          </p:txBody>
        </p:sp>
        <p:sp>
          <p:nvSpPr>
            <p:cNvPr id="3413" name="Rectangle 34"/>
            <p:cNvSpPr/>
            <p:nvPr/>
          </p:nvSpPr>
          <p:spPr>
            <a:xfrm>
              <a:off x="4643418" y="677520"/>
              <a:ext cx="700892" cy="4065123"/>
            </a:xfrm>
            <a:prstGeom prst="rect">
              <a:avLst/>
            </a:prstGeom>
            <a:solidFill>
              <a:srgbClr val="FF0000"/>
            </a:solidFill>
            <a:ln w="12700" cap="flat">
              <a:solidFill>
                <a:srgbClr val="FF3300"/>
              </a:solidFill>
              <a:prstDash val="solid"/>
              <a:miter lim="800000"/>
            </a:ln>
            <a:effectLst/>
          </p:spPr>
          <p:txBody>
            <a:bodyPr wrap="square" lIns="91439" tIns="91439" rIns="91439" bIns="91439" numCol="1" anchor="ctr">
              <a:noAutofit/>
            </a:bodyPr>
            <a:lstStyle/>
            <a:p>
              <a:pPr algn="l" defTabSz="914400">
                <a:defRPr b="0" sz="3600">
                  <a:latin typeface="+mj-lt"/>
                  <a:ea typeface="+mj-ea"/>
                  <a:cs typeface="+mj-cs"/>
                  <a:sym typeface="Calibri"/>
                </a:defRPr>
              </a:pPr>
            </a:p>
          </p:txBody>
        </p:sp>
      </p:grpSp>
      <p:sp>
        <p:nvSpPr>
          <p:cNvPr id="3415" name="Straight Arrow Connector 22"/>
          <p:cNvSpPr/>
          <p:nvPr/>
        </p:nvSpPr>
        <p:spPr>
          <a:xfrm>
            <a:off x="5759164" y="5009956"/>
            <a:ext cx="1182047" cy="3738"/>
          </a:xfrm>
          <a:prstGeom prst="line">
            <a:avLst/>
          </a:prstGeom>
          <a:ln w="50800">
            <a:solidFill>
              <a:srgbClr val="000000"/>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mj-lt"/>
                <a:ea typeface="+mj-ea"/>
                <a:cs typeface="+mj-cs"/>
                <a:sym typeface="Calibri"/>
              </a:defRPr>
            </a:pPr>
          </a:p>
        </p:txBody>
      </p:sp>
      <p:sp>
        <p:nvSpPr>
          <p:cNvPr id="3416" name="Straight Arrow Connector 23"/>
          <p:cNvSpPr/>
          <p:nvPr/>
        </p:nvSpPr>
        <p:spPr>
          <a:xfrm>
            <a:off x="17248705" y="5105827"/>
            <a:ext cx="1182047" cy="3738"/>
          </a:xfrm>
          <a:prstGeom prst="line">
            <a:avLst/>
          </a:prstGeom>
          <a:ln w="50800">
            <a:solidFill>
              <a:srgbClr val="000000"/>
            </a:solidFill>
            <a:tailEnd type="triangle"/>
          </a:ln>
          <a:effectLst>
            <a:outerShdw sx="100000" sy="100000" kx="0" ky="0" algn="b" rotWithShape="0" blurRad="76200" dist="38100" dir="5400000">
              <a:srgbClr val="000000">
                <a:alpha val="38000"/>
              </a:srgbClr>
            </a:outerShdw>
          </a:effectLst>
        </p:spPr>
        <p:txBody>
          <a:bodyPr tIns="91439" bIns="91439"/>
          <a:lstStyle/>
          <a:p>
            <a:pPr algn="l" defTabSz="1828800">
              <a:defRPr b="0" sz="4800">
                <a:latin typeface="+mj-lt"/>
                <a:ea typeface="+mj-ea"/>
                <a:cs typeface="+mj-cs"/>
                <a:sym typeface="Calibri"/>
              </a:defRPr>
            </a:pPr>
          </a:p>
        </p:txBody>
      </p:sp>
      <p:pic>
        <p:nvPicPr>
          <p:cNvPr id="3417" name="Picture 1" descr="Picture 1"/>
          <p:cNvPicPr>
            <a:picLocks noChangeAspect="1"/>
          </p:cNvPicPr>
          <p:nvPr/>
        </p:nvPicPr>
        <p:blipFill>
          <a:blip r:embed="rId4">
            <a:extLst/>
          </a:blip>
          <a:srcRect l="36810" t="0" r="32973" b="0"/>
          <a:stretch>
            <a:fillRect/>
          </a:stretch>
        </p:blipFill>
        <p:spPr>
          <a:xfrm>
            <a:off x="18965836" y="2613625"/>
            <a:ext cx="4781213" cy="4798472"/>
          </a:xfrm>
          <a:prstGeom prst="rect">
            <a:avLst/>
          </a:prstGeom>
          <a:ln w="12700">
            <a:miter lim="400000"/>
          </a:ln>
        </p:spPr>
      </p:pic>
      <p:grpSp>
        <p:nvGrpSpPr>
          <p:cNvPr id="3420" name="Group"/>
          <p:cNvGrpSpPr/>
          <p:nvPr/>
        </p:nvGrpSpPr>
        <p:grpSpPr>
          <a:xfrm>
            <a:off x="13928942" y="8368749"/>
            <a:ext cx="10104346" cy="5062058"/>
            <a:chOff x="0" y="0"/>
            <a:chExt cx="10104345" cy="5062056"/>
          </a:xfrm>
        </p:grpSpPr>
        <p:pic>
          <p:nvPicPr>
            <p:cNvPr id="3418" name="Picture 1" descr="Picture 1"/>
            <p:cNvPicPr>
              <a:picLocks noChangeAspect="1"/>
            </p:cNvPicPr>
            <p:nvPr/>
          </p:nvPicPr>
          <p:blipFill>
            <a:blip r:embed="rId4">
              <a:extLst/>
            </a:blip>
            <a:srcRect l="69461" t="0" r="0" b="0"/>
            <a:stretch>
              <a:fillRect/>
            </a:stretch>
          </p:blipFill>
          <p:spPr>
            <a:xfrm>
              <a:off x="5006584" y="0"/>
              <a:ext cx="5097762" cy="5062057"/>
            </a:xfrm>
            <a:prstGeom prst="rect">
              <a:avLst/>
            </a:prstGeom>
            <a:ln w="12700" cap="flat">
              <a:noFill/>
              <a:miter lim="400000"/>
            </a:ln>
            <a:effectLst/>
          </p:spPr>
        </p:pic>
        <p:sp>
          <p:nvSpPr>
            <p:cNvPr id="3419" name="Horizontal section"/>
            <p:cNvSpPr/>
            <p:nvPr/>
          </p:nvSpPr>
          <p:spPr>
            <a:xfrm>
              <a:off x="0" y="2845982"/>
              <a:ext cx="1270000"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spcBef>
                  <a:spcPts val="5900"/>
                </a:spcBef>
                <a:defRPr b="0" sz="4800"/>
              </a:lvl1pPr>
            </a:lstStyle>
            <a:p>
              <a:pPr/>
              <a:r>
                <a:t>Horizontal section</a:t>
              </a:r>
            </a:p>
          </p:txBody>
        </p:sp>
      </p:grpSp>
      <p:sp>
        <p:nvSpPr>
          <p:cNvPr id="3421" name="Slide Number"/>
          <p:cNvSpPr txBox="1"/>
          <p:nvPr>
            <p:ph type="sldNum" sz="quarter" idx="2"/>
          </p:nvPr>
        </p:nvSpPr>
        <p:spPr>
          <a:xfrm>
            <a:off x="23292351" y="12919927"/>
            <a:ext cx="365245" cy="538481"/>
          </a:xfrm>
          <a:prstGeom prst="rect">
            <a:avLst/>
          </a:prstGeom>
          <a:extLst>
            <a:ext uri="{C572A759-6A51-4108-AA02-DFA0A04FC94B}">
              <ma14:wrappingTextBoxFlag xmlns:ma14="http://schemas.microsoft.com/office/mac/drawingml/2011/main" val="1"/>
            </a:ext>
          </a:extLst>
        </p:spPr>
        <p:txBody>
          <a:bodyPr lIns="91439" tIns="91439" rIns="91439" bIns="91439" anchor="ctr"/>
          <a:lstStyle>
            <a:lvl1pPr defTabSz="1828800">
              <a:defRPr>
                <a:solidFill>
                  <a:srgbClr val="898989"/>
                </a:solidFill>
                <a:latin typeface="+mj-lt"/>
                <a:ea typeface="+mj-ea"/>
                <a:cs typeface="+mj-cs"/>
                <a:sym typeface="Calibri"/>
              </a:defRPr>
            </a:lvl1pPr>
          </a:lstStyle>
          <a:p>
            <a:pPr/>
            <a:fld id="{86CB4B4D-7CA3-9044-876B-883B54F8677D}" type="slidenum"/>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4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342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0" grpId="2"/>
      <p:bldP build="whole" bldLvl="1" animBg="1" rev="0" advAuto="0" spid="3417" grpId="1"/>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8" name="Title 6"/>
          <p:cNvSpPr txBox="1"/>
          <p:nvPr>
            <p:ph type="title"/>
          </p:nvPr>
        </p:nvSpPr>
        <p:spPr>
          <a:prstGeom prst="rect">
            <a:avLst/>
          </a:prstGeom>
        </p:spPr>
        <p:txBody>
          <a:bodyPr/>
          <a:lstStyle/>
          <a:p>
            <a:pPr/>
            <a:r>
              <a:t>6.003 Signals and systems</a:t>
            </a:r>
          </a:p>
        </p:txBody>
      </p:sp>
      <p:sp>
        <p:nvSpPr>
          <p:cNvPr id="269" name="Slide Number Placeholder 3"/>
          <p:cNvSpPr txBox="1"/>
          <p:nvPr>
            <p:ph type="sldNum" sz="quarter" idx="2"/>
          </p:nvPr>
        </p:nvSpPr>
        <p:spPr>
          <a:xfrm>
            <a:off x="23675827" y="12964463"/>
            <a:ext cx="355422"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70" name="Picture 4" descr="Picture 4"/>
          <p:cNvPicPr>
            <a:picLocks noChangeAspect="1"/>
          </p:cNvPicPr>
          <p:nvPr/>
        </p:nvPicPr>
        <p:blipFill>
          <a:blip r:embed="rId2">
            <a:extLst/>
          </a:blip>
          <a:stretch>
            <a:fillRect/>
          </a:stretch>
        </p:blipFill>
        <p:spPr>
          <a:xfrm>
            <a:off x="4334005" y="2953358"/>
            <a:ext cx="7416801" cy="5054601"/>
          </a:xfrm>
          <a:prstGeom prst="rect">
            <a:avLst/>
          </a:prstGeom>
          <a:ln w="12700">
            <a:miter lim="400000"/>
          </a:ln>
        </p:spPr>
      </p:pic>
      <p:pic>
        <p:nvPicPr>
          <p:cNvPr id="271" name="Picture 5" descr="Picture 5"/>
          <p:cNvPicPr>
            <a:picLocks noChangeAspect="1"/>
          </p:cNvPicPr>
          <p:nvPr/>
        </p:nvPicPr>
        <p:blipFill>
          <a:blip r:embed="rId3">
            <a:extLst/>
          </a:blip>
          <a:stretch>
            <a:fillRect/>
          </a:stretch>
        </p:blipFill>
        <p:spPr>
          <a:xfrm>
            <a:off x="12716005" y="2800958"/>
            <a:ext cx="7696201" cy="5156201"/>
          </a:xfrm>
          <a:prstGeom prst="rect">
            <a:avLst/>
          </a:prstGeom>
          <a:ln w="12700">
            <a:miter lim="400000"/>
          </a:ln>
        </p:spPr>
      </p:pic>
      <p:sp>
        <p:nvSpPr>
          <p:cNvPr id="272" name="TextBox 7"/>
          <p:cNvSpPr txBox="1"/>
          <p:nvPr/>
        </p:nvSpPr>
        <p:spPr>
          <a:xfrm>
            <a:off x="4851275" y="8067721"/>
            <a:ext cx="5896889"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Time continuous signal</a:t>
            </a:r>
          </a:p>
        </p:txBody>
      </p:sp>
      <p:sp>
        <p:nvSpPr>
          <p:cNvPr id="273" name="TextBox 8"/>
          <p:cNvSpPr txBox="1"/>
          <p:nvPr/>
        </p:nvSpPr>
        <p:spPr>
          <a:xfrm>
            <a:off x="13812502" y="8035613"/>
            <a:ext cx="5117030"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Time discrete signal</a:t>
            </a:r>
          </a:p>
        </p:txBody>
      </p:sp>
      <p:sp>
        <p:nvSpPr>
          <p:cNvPr id="274" name="Review class notes!"/>
          <p:cNvSpPr txBox="1"/>
          <p:nvPr/>
        </p:nvSpPr>
        <p:spPr>
          <a:xfrm>
            <a:off x="7286823" y="11482540"/>
            <a:ext cx="9810354" cy="1409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defTabSz="1828800">
              <a:defRPr b="0" sz="8800">
                <a:latin typeface="+mj-lt"/>
                <a:ea typeface="+mj-ea"/>
                <a:cs typeface="+mj-cs"/>
                <a:sym typeface="Calibri"/>
              </a:defRPr>
            </a:lvl1pPr>
          </a:lstStyle>
          <a:p>
            <a:pPr/>
            <a:r>
              <a:t>Review class notes!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713" name="Rectangle 1"/>
          <p:cNvSpPr txBox="1"/>
          <p:nvPr>
            <p:ph type="title"/>
          </p:nvPr>
        </p:nvSpPr>
        <p:spPr>
          <a:prstGeom prst="rect">
            <a:avLst/>
          </a:prstGeom>
        </p:spPr>
        <p:txBody>
          <a:bodyPr/>
          <a:lstStyle/>
          <a:p>
            <a:pPr/>
            <a:r>
              <a:t>A translation invariant filter</a:t>
            </a:r>
          </a:p>
        </p:txBody>
      </p:sp>
      <p:pic>
        <p:nvPicPr>
          <p:cNvPr id="714" name="Picture 9" descr="Picture 9"/>
          <p:cNvPicPr>
            <a:picLocks noChangeAspect="1"/>
          </p:cNvPicPr>
          <p:nvPr/>
        </p:nvPicPr>
        <p:blipFill>
          <a:blip r:embed="rId2">
            <a:extLst/>
          </a:blip>
          <a:srcRect l="25187" t="10800" r="25062" b="23135"/>
          <a:stretch>
            <a:fillRect/>
          </a:stretch>
        </p:blipFill>
        <p:spPr>
          <a:xfrm>
            <a:off x="5638799" y="4419600"/>
            <a:ext cx="4660901" cy="4664077"/>
          </a:xfrm>
          <a:prstGeom prst="rect">
            <a:avLst/>
          </a:prstGeom>
          <a:ln w="12700">
            <a:solidFill>
              <a:srgbClr val="000000"/>
            </a:solidFill>
            <a:miter/>
          </a:ln>
        </p:spPr>
      </p:pic>
      <p:sp>
        <p:nvSpPr>
          <p:cNvPr id="715" name="Rectangle 10"/>
          <p:cNvSpPr/>
          <p:nvPr/>
        </p:nvSpPr>
        <p:spPr>
          <a:xfrm>
            <a:off x="5889624" y="4587876"/>
            <a:ext cx="1136651" cy="1117601"/>
          </a:xfrm>
          <a:prstGeom prst="rect">
            <a:avLst/>
          </a:prstGeom>
          <a:ln w="50800">
            <a:solidFill>
              <a:srgbClr val="FF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16" name="Rectangle 11"/>
          <p:cNvSpPr txBox="1"/>
          <p:nvPr/>
        </p:nvSpPr>
        <p:spPr>
          <a:xfrm>
            <a:off x="10433050" y="6391276"/>
            <a:ext cx="319386"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717" name="Rectangle 12"/>
          <p:cNvSpPr/>
          <p:nvPr/>
        </p:nvSpPr>
        <p:spPr>
          <a:xfrm>
            <a:off x="13423900" y="4419600"/>
            <a:ext cx="4848224" cy="4629150"/>
          </a:xfrm>
          <a:prstGeom prst="rect">
            <a:avLst/>
          </a:prstGeom>
          <a:solidFill>
            <a:srgbClr val="FFFFFF"/>
          </a:solidFill>
          <a:ln w="50800">
            <a:solidFill>
              <a:srgbClr val="00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18" name="Line 13"/>
          <p:cNvSpPr/>
          <p:nvPr/>
        </p:nvSpPr>
        <p:spPr>
          <a:xfrm>
            <a:off x="7073900" y="4568825"/>
            <a:ext cx="7388225" cy="552452"/>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719" name="Line 14"/>
          <p:cNvSpPr/>
          <p:nvPr/>
        </p:nvSpPr>
        <p:spPr>
          <a:xfrm flipV="1">
            <a:off x="7058024" y="5137149"/>
            <a:ext cx="7404101" cy="587377"/>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720" name="Rectangle 15"/>
          <p:cNvSpPr/>
          <p:nvPr/>
        </p:nvSpPr>
        <p:spPr>
          <a:xfrm>
            <a:off x="14462125" y="5038726"/>
            <a:ext cx="133350" cy="149225"/>
          </a:xfrm>
          <a:prstGeom prst="rect">
            <a:avLst/>
          </a:prstGeom>
          <a:solidFill>
            <a:srgbClr val="000000"/>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21" name="Rectangle 16"/>
          <p:cNvSpPr/>
          <p:nvPr/>
        </p:nvSpPr>
        <p:spPr>
          <a:xfrm>
            <a:off x="8966200" y="7632700"/>
            <a:ext cx="1136650" cy="1120776"/>
          </a:xfrm>
          <a:prstGeom prst="rect">
            <a:avLst/>
          </a:prstGeom>
          <a:ln w="50800">
            <a:solidFill>
              <a:srgbClr val="FF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22" name="Line 17"/>
          <p:cNvSpPr/>
          <p:nvPr/>
        </p:nvSpPr>
        <p:spPr>
          <a:xfrm>
            <a:off x="10153649" y="7616825"/>
            <a:ext cx="7385052" cy="549275"/>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723" name="Line 18"/>
          <p:cNvSpPr/>
          <p:nvPr/>
        </p:nvSpPr>
        <p:spPr>
          <a:xfrm flipV="1">
            <a:off x="10137774" y="8185149"/>
            <a:ext cx="7400927" cy="584202"/>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724" name="Rectangle 19"/>
          <p:cNvSpPr/>
          <p:nvPr/>
        </p:nvSpPr>
        <p:spPr>
          <a:xfrm>
            <a:off x="17538700" y="8083550"/>
            <a:ext cx="133350" cy="149227"/>
          </a:xfrm>
          <a:prstGeom prst="rect">
            <a:avLst/>
          </a:prstGeom>
          <a:solidFill>
            <a:srgbClr val="7F7F7F"/>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25" name="TextBox 20"/>
          <p:cNvSpPr txBox="1"/>
          <p:nvPr/>
        </p:nvSpPr>
        <p:spPr>
          <a:xfrm>
            <a:off x="5486400" y="10058400"/>
            <a:ext cx="11978005"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The same weighting occurs within each window</a:t>
            </a:r>
          </a:p>
        </p:txBody>
      </p:sp>
      <p:sp>
        <p:nvSpPr>
          <p:cNvPr id="726" name="Input Image"/>
          <p:cNvSpPr txBox="1"/>
          <p:nvPr/>
        </p:nvSpPr>
        <p:spPr>
          <a:xfrm>
            <a:off x="6829678" y="3692725"/>
            <a:ext cx="227914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727" name="Output Image"/>
          <p:cNvSpPr txBox="1"/>
          <p:nvPr/>
        </p:nvSpPr>
        <p:spPr>
          <a:xfrm>
            <a:off x="14740329" y="3689428"/>
            <a:ext cx="25972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Output Image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29" name="Rectangle 1"/>
          <p:cNvSpPr txBox="1"/>
          <p:nvPr>
            <p:ph type="title"/>
          </p:nvPr>
        </p:nvSpPr>
        <p:spPr>
          <a:xfrm>
            <a:off x="7550942" y="0"/>
            <a:ext cx="15201245" cy="2286000"/>
          </a:xfrm>
          <a:prstGeom prst="rect">
            <a:avLst/>
          </a:prstGeom>
        </p:spPr>
        <p:txBody>
          <a:bodyPr/>
          <a:lstStyle/>
          <a:p>
            <a:pPr/>
            <a:r>
              <a:t>Convolution</a:t>
            </a:r>
          </a:p>
        </p:txBody>
      </p:sp>
      <p:pic>
        <p:nvPicPr>
          <p:cNvPr id="730" name="Picture 9" descr="Picture 9"/>
          <p:cNvPicPr>
            <a:picLocks noChangeAspect="1"/>
          </p:cNvPicPr>
          <p:nvPr/>
        </p:nvPicPr>
        <p:blipFill>
          <a:blip r:embed="rId2">
            <a:extLst/>
          </a:blip>
          <a:srcRect l="25187" t="10800" r="25062" b="23135"/>
          <a:stretch>
            <a:fillRect/>
          </a:stretch>
        </p:blipFill>
        <p:spPr>
          <a:xfrm>
            <a:off x="5638799" y="4419600"/>
            <a:ext cx="4660901" cy="4664077"/>
          </a:xfrm>
          <a:prstGeom prst="rect">
            <a:avLst/>
          </a:prstGeom>
          <a:ln w="12700">
            <a:solidFill>
              <a:srgbClr val="000000"/>
            </a:solidFill>
            <a:miter/>
          </a:ln>
        </p:spPr>
      </p:pic>
      <p:sp>
        <p:nvSpPr>
          <p:cNvPr id="731" name="Rectangle 10"/>
          <p:cNvSpPr/>
          <p:nvPr/>
        </p:nvSpPr>
        <p:spPr>
          <a:xfrm>
            <a:off x="5889624" y="4587876"/>
            <a:ext cx="1136651" cy="1117601"/>
          </a:xfrm>
          <a:prstGeom prst="rect">
            <a:avLst/>
          </a:prstGeom>
          <a:ln w="50800">
            <a:solidFill>
              <a:srgbClr val="FF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32" name="Rectangle 11"/>
          <p:cNvSpPr txBox="1"/>
          <p:nvPr/>
        </p:nvSpPr>
        <p:spPr>
          <a:xfrm>
            <a:off x="10433050" y="6391276"/>
            <a:ext cx="319386"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733" name="Rectangle 12"/>
          <p:cNvSpPr/>
          <p:nvPr/>
        </p:nvSpPr>
        <p:spPr>
          <a:xfrm>
            <a:off x="13423900" y="4419600"/>
            <a:ext cx="4848224" cy="4629150"/>
          </a:xfrm>
          <a:prstGeom prst="rect">
            <a:avLst/>
          </a:prstGeom>
          <a:solidFill>
            <a:srgbClr val="FFFFFF"/>
          </a:solidFill>
          <a:ln w="50800">
            <a:solidFill>
              <a:srgbClr val="00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34" name="Line 13"/>
          <p:cNvSpPr/>
          <p:nvPr/>
        </p:nvSpPr>
        <p:spPr>
          <a:xfrm>
            <a:off x="7073900" y="4568825"/>
            <a:ext cx="7388225" cy="552452"/>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735" name="Line 14"/>
          <p:cNvSpPr/>
          <p:nvPr/>
        </p:nvSpPr>
        <p:spPr>
          <a:xfrm flipV="1">
            <a:off x="7058024" y="5137149"/>
            <a:ext cx="7404101" cy="587377"/>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736" name="Rectangle 15"/>
          <p:cNvSpPr/>
          <p:nvPr/>
        </p:nvSpPr>
        <p:spPr>
          <a:xfrm>
            <a:off x="14462125" y="5038726"/>
            <a:ext cx="133350" cy="149225"/>
          </a:xfrm>
          <a:prstGeom prst="rect">
            <a:avLst/>
          </a:prstGeom>
          <a:solidFill>
            <a:srgbClr val="000000"/>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37" name="Rectangle 16"/>
          <p:cNvSpPr/>
          <p:nvPr/>
        </p:nvSpPr>
        <p:spPr>
          <a:xfrm>
            <a:off x="8966200" y="7632700"/>
            <a:ext cx="1136650" cy="1120776"/>
          </a:xfrm>
          <a:prstGeom prst="rect">
            <a:avLst/>
          </a:prstGeom>
          <a:ln w="50800">
            <a:solidFill>
              <a:srgbClr val="FF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38" name="Line 17"/>
          <p:cNvSpPr/>
          <p:nvPr/>
        </p:nvSpPr>
        <p:spPr>
          <a:xfrm>
            <a:off x="10153649" y="7616825"/>
            <a:ext cx="7385052" cy="549275"/>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739" name="Line 18"/>
          <p:cNvSpPr/>
          <p:nvPr/>
        </p:nvSpPr>
        <p:spPr>
          <a:xfrm flipV="1">
            <a:off x="10137774" y="8185149"/>
            <a:ext cx="7400927" cy="584202"/>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740" name="Rectangle 19"/>
          <p:cNvSpPr/>
          <p:nvPr/>
        </p:nvSpPr>
        <p:spPr>
          <a:xfrm>
            <a:off x="17538700" y="8083550"/>
            <a:ext cx="133350" cy="149227"/>
          </a:xfrm>
          <a:prstGeom prst="rect">
            <a:avLst/>
          </a:prstGeom>
          <a:solidFill>
            <a:srgbClr val="7F7F7F"/>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741" name="TextBox 20"/>
          <p:cNvSpPr txBox="1"/>
          <p:nvPr/>
        </p:nvSpPr>
        <p:spPr>
          <a:xfrm>
            <a:off x="5486400" y="10058400"/>
            <a:ext cx="11978005"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The same weighting occurs within each window</a:t>
            </a:r>
          </a:p>
        </p:txBody>
      </p:sp>
      <p:sp>
        <p:nvSpPr>
          <p:cNvPr id="742" name="Input Image"/>
          <p:cNvSpPr txBox="1"/>
          <p:nvPr/>
        </p:nvSpPr>
        <p:spPr>
          <a:xfrm>
            <a:off x="6829678" y="3692725"/>
            <a:ext cx="227914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743" name="Output Image"/>
          <p:cNvSpPr txBox="1"/>
          <p:nvPr/>
        </p:nvSpPr>
        <p:spPr>
          <a:xfrm>
            <a:off x="14740329" y="3689428"/>
            <a:ext cx="25972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Output Image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5"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746"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sp>
        <p:nvSpPr>
          <p:cNvPr id="747"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49"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750"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sp>
        <p:nvSpPr>
          <p:cNvPr id="751"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pSp>
        <p:nvGrpSpPr>
          <p:cNvPr id="766" name="Group"/>
          <p:cNvGrpSpPr/>
          <p:nvPr/>
        </p:nvGrpSpPr>
        <p:grpSpPr>
          <a:xfrm>
            <a:off x="9642920" y="5932568"/>
            <a:ext cx="2917671" cy="2821464"/>
            <a:chOff x="0" y="0"/>
            <a:chExt cx="2917670" cy="2821462"/>
          </a:xfrm>
        </p:grpSpPr>
        <p:sp>
          <p:nvSpPr>
            <p:cNvPr id="752"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53"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54"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755"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56"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757"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758"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759"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60"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761"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62"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63"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64"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65"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767"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69"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770"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sp>
        <p:nvSpPr>
          <p:cNvPr id="771"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772"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773"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774"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775"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790" name="Group"/>
          <p:cNvGrpSpPr/>
          <p:nvPr/>
        </p:nvGrpSpPr>
        <p:grpSpPr>
          <a:xfrm>
            <a:off x="9642920" y="5932568"/>
            <a:ext cx="2917671" cy="2821464"/>
            <a:chOff x="0" y="0"/>
            <a:chExt cx="2917670" cy="2821462"/>
          </a:xfrm>
        </p:grpSpPr>
        <p:sp>
          <p:nvSpPr>
            <p:cNvPr id="776"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77"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78"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779"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80"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781"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782"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783"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84"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785"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86"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87"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88"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89"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792"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793"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808" name="Group"/>
          <p:cNvGrpSpPr/>
          <p:nvPr/>
        </p:nvGrpSpPr>
        <p:grpSpPr>
          <a:xfrm>
            <a:off x="1269922" y="3867360"/>
            <a:ext cx="2917671" cy="2821464"/>
            <a:chOff x="0" y="0"/>
            <a:chExt cx="2917670" cy="2821462"/>
          </a:xfrm>
        </p:grpSpPr>
        <p:sp>
          <p:nvSpPr>
            <p:cNvPr id="794"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795"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96"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797"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798"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799"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00"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01"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02"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03"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04"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05"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06"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07"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809"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810"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811"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812"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813"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828" name="Group"/>
          <p:cNvGrpSpPr/>
          <p:nvPr/>
        </p:nvGrpSpPr>
        <p:grpSpPr>
          <a:xfrm>
            <a:off x="9642920" y="5932568"/>
            <a:ext cx="2917671" cy="2821464"/>
            <a:chOff x="0" y="0"/>
            <a:chExt cx="2917670" cy="2821462"/>
          </a:xfrm>
        </p:grpSpPr>
        <p:sp>
          <p:nvSpPr>
            <p:cNvPr id="814"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15"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16"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17"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18"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19"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20"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21"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22"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23"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24"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25"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26"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27"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30"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831"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846" name="Group"/>
          <p:cNvGrpSpPr/>
          <p:nvPr/>
        </p:nvGrpSpPr>
        <p:grpSpPr>
          <a:xfrm>
            <a:off x="1269922" y="3867360"/>
            <a:ext cx="2917671" cy="2821464"/>
            <a:chOff x="0" y="0"/>
            <a:chExt cx="2917670" cy="2821462"/>
          </a:xfrm>
        </p:grpSpPr>
        <p:sp>
          <p:nvSpPr>
            <p:cNvPr id="832"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33"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34"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35"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36"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37"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38"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39"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40"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41"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42"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43"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44"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45"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847"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848"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849"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850"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851"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866" name="Group"/>
          <p:cNvGrpSpPr/>
          <p:nvPr/>
        </p:nvGrpSpPr>
        <p:grpSpPr>
          <a:xfrm>
            <a:off x="9642920" y="5932568"/>
            <a:ext cx="2917671" cy="2821464"/>
            <a:chOff x="0" y="0"/>
            <a:chExt cx="2917670" cy="2821462"/>
          </a:xfrm>
        </p:grpSpPr>
        <p:sp>
          <p:nvSpPr>
            <p:cNvPr id="852"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53"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54"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55"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56"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57"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58"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59"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60"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61"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62"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63"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64"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65"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868"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869"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884" name="Group"/>
          <p:cNvGrpSpPr/>
          <p:nvPr/>
        </p:nvGrpSpPr>
        <p:grpSpPr>
          <a:xfrm>
            <a:off x="2263650" y="3829260"/>
            <a:ext cx="2917671" cy="2821464"/>
            <a:chOff x="0" y="0"/>
            <a:chExt cx="2917670" cy="2821462"/>
          </a:xfrm>
        </p:grpSpPr>
        <p:sp>
          <p:nvSpPr>
            <p:cNvPr id="870"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71"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72"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73"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74"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75"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76"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77"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78"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79"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80"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81"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82"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83"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885"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886"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887"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888"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889"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904" name="Group"/>
          <p:cNvGrpSpPr/>
          <p:nvPr/>
        </p:nvGrpSpPr>
        <p:grpSpPr>
          <a:xfrm>
            <a:off x="9642920" y="5932568"/>
            <a:ext cx="2917671" cy="2821464"/>
            <a:chOff x="0" y="0"/>
            <a:chExt cx="2917670" cy="2821462"/>
          </a:xfrm>
        </p:grpSpPr>
        <p:sp>
          <p:nvSpPr>
            <p:cNvPr id="890"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891"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92"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93"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94"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95"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96"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897"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898"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899"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00"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01"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02"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03"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06"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907"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922" name="Group"/>
          <p:cNvGrpSpPr/>
          <p:nvPr/>
        </p:nvGrpSpPr>
        <p:grpSpPr>
          <a:xfrm>
            <a:off x="2263650" y="3829260"/>
            <a:ext cx="2917671" cy="2821464"/>
            <a:chOff x="0" y="0"/>
            <a:chExt cx="2917670" cy="2821462"/>
          </a:xfrm>
        </p:grpSpPr>
        <p:sp>
          <p:nvSpPr>
            <p:cNvPr id="908"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09"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10"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11"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12"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13"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14"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15"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16"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17"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18"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19"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20"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21"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923"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924"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925"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926"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927"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942" name="Group"/>
          <p:cNvGrpSpPr/>
          <p:nvPr/>
        </p:nvGrpSpPr>
        <p:grpSpPr>
          <a:xfrm>
            <a:off x="9642920" y="5932568"/>
            <a:ext cx="2917671" cy="2821464"/>
            <a:chOff x="0" y="0"/>
            <a:chExt cx="2917670" cy="2821462"/>
          </a:xfrm>
        </p:grpSpPr>
        <p:sp>
          <p:nvSpPr>
            <p:cNvPr id="928"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29"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30"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31"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32"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33"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34"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35"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36"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37"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38"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39"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40"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41"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4"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945"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960" name="Group"/>
          <p:cNvGrpSpPr/>
          <p:nvPr/>
        </p:nvGrpSpPr>
        <p:grpSpPr>
          <a:xfrm>
            <a:off x="3279650" y="3829260"/>
            <a:ext cx="2917671" cy="2821464"/>
            <a:chOff x="0" y="0"/>
            <a:chExt cx="2917670" cy="2821462"/>
          </a:xfrm>
        </p:grpSpPr>
        <p:sp>
          <p:nvSpPr>
            <p:cNvPr id="946"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47"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48"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49"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50"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51"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52"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53"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54"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55"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56"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57"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58"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59"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961"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962"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963"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964"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965"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980" name="Group"/>
          <p:cNvGrpSpPr/>
          <p:nvPr/>
        </p:nvGrpSpPr>
        <p:grpSpPr>
          <a:xfrm>
            <a:off x="9642920" y="5932568"/>
            <a:ext cx="2917671" cy="2821464"/>
            <a:chOff x="0" y="0"/>
            <a:chExt cx="2917670" cy="2821462"/>
          </a:xfrm>
        </p:grpSpPr>
        <p:sp>
          <p:nvSpPr>
            <p:cNvPr id="966"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67"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68"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69"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70"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71"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72"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73"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74"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75"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76"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77"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78"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79"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76" name="Title 1"/>
          <p:cNvSpPr txBox="1"/>
          <p:nvPr>
            <p:ph type="title"/>
          </p:nvPr>
        </p:nvSpPr>
        <p:spPr>
          <a:prstGeom prst="rect">
            <a:avLst/>
          </a:prstGeom>
        </p:spPr>
        <p:txBody>
          <a:bodyPr/>
          <a:lstStyle>
            <a:lvl1pPr defTabSz="660400">
              <a:defRPr sz="8960"/>
            </a:lvl1pPr>
          </a:lstStyle>
          <a:p>
            <a:pPr/>
            <a:r>
              <a:t>What an image looks like for a computer:</a:t>
            </a:r>
          </a:p>
        </p:txBody>
      </p:sp>
      <p:pic>
        <p:nvPicPr>
          <p:cNvPr id="277" name="Picture 3" descr="Picture 3"/>
          <p:cNvPicPr>
            <a:picLocks noChangeAspect="1"/>
          </p:cNvPicPr>
          <p:nvPr/>
        </p:nvPicPr>
        <p:blipFill>
          <a:blip r:embed="rId2">
            <a:extLst/>
          </a:blip>
          <a:stretch>
            <a:fillRect/>
          </a:stretch>
        </p:blipFill>
        <p:spPr>
          <a:xfrm>
            <a:off x="4439321" y="2060487"/>
            <a:ext cx="15505358" cy="10201561"/>
          </a:xfrm>
          <a:prstGeom prst="rect">
            <a:avLst/>
          </a:prstGeom>
          <a:ln w="12700">
            <a:miter lim="400000"/>
          </a:ln>
        </p:spPr>
      </p:pic>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82"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983"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998" name="Group"/>
          <p:cNvGrpSpPr/>
          <p:nvPr/>
        </p:nvGrpSpPr>
        <p:grpSpPr>
          <a:xfrm>
            <a:off x="4295650" y="3829260"/>
            <a:ext cx="2917671" cy="2821464"/>
            <a:chOff x="0" y="0"/>
            <a:chExt cx="2917670" cy="2821462"/>
          </a:xfrm>
        </p:grpSpPr>
        <p:sp>
          <p:nvSpPr>
            <p:cNvPr id="984"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85"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86"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87"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88"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89"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90"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991"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92"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993"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994"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95"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96"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997"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999"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1000"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1001"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1002"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1003"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1018" name="Group"/>
          <p:cNvGrpSpPr/>
          <p:nvPr/>
        </p:nvGrpSpPr>
        <p:grpSpPr>
          <a:xfrm>
            <a:off x="9642920" y="5932568"/>
            <a:ext cx="2917671" cy="2821464"/>
            <a:chOff x="0" y="0"/>
            <a:chExt cx="2917670" cy="2821462"/>
          </a:xfrm>
        </p:grpSpPr>
        <p:sp>
          <p:nvSpPr>
            <p:cNvPr id="1004"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05"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06"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07"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08"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09"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10"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11"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12"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13"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14"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15"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16"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17"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20"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1021"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1036" name="Group"/>
          <p:cNvGrpSpPr/>
          <p:nvPr/>
        </p:nvGrpSpPr>
        <p:grpSpPr>
          <a:xfrm>
            <a:off x="5184650" y="3829260"/>
            <a:ext cx="2917671" cy="2821464"/>
            <a:chOff x="0" y="0"/>
            <a:chExt cx="2917670" cy="2821462"/>
          </a:xfrm>
        </p:grpSpPr>
        <p:sp>
          <p:nvSpPr>
            <p:cNvPr id="1022"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23"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24"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25"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26"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27"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28"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29"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30"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31"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32"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33"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34"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35"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037"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1038"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1039"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1040"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1041"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1056" name="Group"/>
          <p:cNvGrpSpPr/>
          <p:nvPr/>
        </p:nvGrpSpPr>
        <p:grpSpPr>
          <a:xfrm>
            <a:off x="9642920" y="5932568"/>
            <a:ext cx="2917671" cy="2821464"/>
            <a:chOff x="0" y="0"/>
            <a:chExt cx="2917670" cy="2821462"/>
          </a:xfrm>
        </p:grpSpPr>
        <p:sp>
          <p:nvSpPr>
            <p:cNvPr id="1042"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43"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44"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45"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46"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47"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48"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49"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50"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51"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52"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53"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54"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55"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58"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1059"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1074" name="Group"/>
          <p:cNvGrpSpPr/>
          <p:nvPr/>
        </p:nvGrpSpPr>
        <p:grpSpPr>
          <a:xfrm>
            <a:off x="6099050" y="3829260"/>
            <a:ext cx="2917671" cy="2821464"/>
            <a:chOff x="0" y="0"/>
            <a:chExt cx="2917670" cy="2821462"/>
          </a:xfrm>
        </p:grpSpPr>
        <p:sp>
          <p:nvSpPr>
            <p:cNvPr id="1060"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61"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62"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63"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64"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65"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66"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67"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68"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69"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70"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71"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72"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73"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075"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1076"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1077"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1078"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1079"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1094" name="Group"/>
          <p:cNvGrpSpPr/>
          <p:nvPr/>
        </p:nvGrpSpPr>
        <p:grpSpPr>
          <a:xfrm>
            <a:off x="9642920" y="5932568"/>
            <a:ext cx="2917671" cy="2821464"/>
            <a:chOff x="0" y="0"/>
            <a:chExt cx="2917670" cy="2821462"/>
          </a:xfrm>
        </p:grpSpPr>
        <p:sp>
          <p:nvSpPr>
            <p:cNvPr id="1080"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81"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82"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83"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84"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85"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86"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087"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88"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089"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090"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91"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92"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93"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96"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1097"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1112" name="Group"/>
          <p:cNvGrpSpPr/>
          <p:nvPr/>
        </p:nvGrpSpPr>
        <p:grpSpPr>
          <a:xfrm>
            <a:off x="1393000" y="4787129"/>
            <a:ext cx="2917672" cy="2821463"/>
            <a:chOff x="0" y="0"/>
            <a:chExt cx="2917670" cy="2821462"/>
          </a:xfrm>
        </p:grpSpPr>
        <p:sp>
          <p:nvSpPr>
            <p:cNvPr id="1098"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099"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00"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01"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02"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03"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04"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05"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06"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07"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08"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09"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10"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11"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113"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1114"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1115"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1116"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1117"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1132" name="Group"/>
          <p:cNvGrpSpPr/>
          <p:nvPr/>
        </p:nvGrpSpPr>
        <p:grpSpPr>
          <a:xfrm>
            <a:off x="9642920" y="5932568"/>
            <a:ext cx="2917671" cy="2821464"/>
            <a:chOff x="0" y="0"/>
            <a:chExt cx="2917670" cy="2821462"/>
          </a:xfrm>
        </p:grpSpPr>
        <p:sp>
          <p:nvSpPr>
            <p:cNvPr id="1118"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19"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20"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21"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22"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23"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24"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25"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26"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27"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28"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29"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30"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31"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4"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1135"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1150" name="Group"/>
          <p:cNvGrpSpPr/>
          <p:nvPr/>
        </p:nvGrpSpPr>
        <p:grpSpPr>
          <a:xfrm>
            <a:off x="6161520" y="8472316"/>
            <a:ext cx="2917671" cy="2821463"/>
            <a:chOff x="0" y="0"/>
            <a:chExt cx="2917670" cy="2821462"/>
          </a:xfrm>
        </p:grpSpPr>
        <p:sp>
          <p:nvSpPr>
            <p:cNvPr id="1136"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37"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38"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39"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40"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41"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42"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43"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44"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45"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46"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47"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48"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49"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151"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1152"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2</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2</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1153"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1154"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1155"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1170" name="Group"/>
          <p:cNvGrpSpPr/>
          <p:nvPr/>
        </p:nvGrpSpPr>
        <p:grpSpPr>
          <a:xfrm>
            <a:off x="9642920" y="5932568"/>
            <a:ext cx="2917671" cy="2821464"/>
            <a:chOff x="0" y="0"/>
            <a:chExt cx="2917670" cy="2821462"/>
          </a:xfrm>
        </p:grpSpPr>
        <p:sp>
          <p:nvSpPr>
            <p:cNvPr id="1156"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57"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58"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59"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60"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61"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62"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63"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64"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65"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66"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67"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68"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69"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72"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1173"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sp>
        <p:nvSpPr>
          <p:cNvPr id="1174"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1175"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2</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2</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1176"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sp>
        <p:nvSpPr>
          <p:cNvPr id="1177"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1178"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1193" name="Group"/>
          <p:cNvGrpSpPr/>
          <p:nvPr/>
        </p:nvGrpSpPr>
        <p:grpSpPr>
          <a:xfrm>
            <a:off x="9642920" y="5932568"/>
            <a:ext cx="2917671" cy="2821464"/>
            <a:chOff x="0" y="0"/>
            <a:chExt cx="2917670" cy="2821462"/>
          </a:xfrm>
        </p:grpSpPr>
        <p:sp>
          <p:nvSpPr>
            <p:cNvPr id="1179"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80"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81"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82"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83"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84"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85"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186"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87"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188"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189"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90"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91"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192"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5"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1196"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sp>
        <p:nvSpPr>
          <p:cNvPr id="1197"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1198"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2</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2</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1199"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grpSp>
        <p:nvGrpSpPr>
          <p:cNvPr id="1214" name="Group"/>
          <p:cNvGrpSpPr/>
          <p:nvPr/>
        </p:nvGrpSpPr>
        <p:grpSpPr>
          <a:xfrm>
            <a:off x="351839" y="2912514"/>
            <a:ext cx="2917671" cy="2821463"/>
            <a:chOff x="0" y="0"/>
            <a:chExt cx="2917670" cy="2821462"/>
          </a:xfrm>
        </p:grpSpPr>
        <p:sp>
          <p:nvSpPr>
            <p:cNvPr id="1200"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01"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02"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03"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04"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05"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06"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07"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08"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09"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10"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11"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12"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13"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215"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1216"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1231" name="Group"/>
          <p:cNvGrpSpPr/>
          <p:nvPr/>
        </p:nvGrpSpPr>
        <p:grpSpPr>
          <a:xfrm>
            <a:off x="9642920" y="5932568"/>
            <a:ext cx="2917671" cy="2821464"/>
            <a:chOff x="0" y="0"/>
            <a:chExt cx="2917670" cy="2821462"/>
          </a:xfrm>
        </p:grpSpPr>
        <p:sp>
          <p:nvSpPr>
            <p:cNvPr id="1217"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18"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19"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20"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21"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22"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23"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24"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25"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26"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27"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28"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29"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30"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33" name="Convolution: running example"/>
          <p:cNvSpPr txBox="1"/>
          <p:nvPr>
            <p:ph type="title"/>
          </p:nvPr>
        </p:nvSpPr>
        <p:spPr>
          <a:xfrm>
            <a:off x="1855973" y="-36194"/>
            <a:ext cx="21005801" cy="2286001"/>
          </a:xfrm>
          <a:prstGeom prst="rect">
            <a:avLst/>
          </a:prstGeom>
        </p:spPr>
        <p:txBody>
          <a:bodyPr/>
          <a:lstStyle/>
          <a:p>
            <a:pPr/>
            <a:r>
              <a:t>Convolution: running example</a:t>
            </a:r>
          </a:p>
        </p:txBody>
      </p:sp>
      <p:graphicFrame>
        <p:nvGraphicFramePr>
          <p:cNvPr id="1234" name="Table"/>
          <p:cNvGraphicFramePr/>
          <p:nvPr/>
        </p:nvGraphicFramePr>
        <p:xfrm>
          <a:off x="1022756" y="3665546"/>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sp>
        <p:nvSpPr>
          <p:cNvPr id="1235" name="Convolution kernel"/>
          <p:cNvSpPr txBox="1"/>
          <p:nvPr/>
        </p:nvSpPr>
        <p:spPr>
          <a:xfrm>
            <a:off x="9322930" y="5088968"/>
            <a:ext cx="3303652"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Convolution kernel</a:t>
            </a:r>
          </a:p>
        </p:txBody>
      </p:sp>
      <p:graphicFrame>
        <p:nvGraphicFramePr>
          <p:cNvPr id="1236" name="Table"/>
          <p:cNvGraphicFramePr/>
          <p:nvPr/>
        </p:nvGraphicFramePr>
        <p:xfrm>
          <a:off x="15247081" y="3873710"/>
          <a:ext cx="7757739" cy="7413936"/>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2</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2</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4</a:t>
                      </a:r>
                    </a:p>
                  </a:txBody>
                  <a:tcPr marL="50800" marR="50800" marT="50800" marB="50800" anchor="ctr" anchorCtr="0" horzOverflow="overflow"/>
                </a:tc>
                <a:tc>
                  <a:txBody>
                    <a:bodyPr/>
                    <a:lstStyle/>
                    <a:p>
                      <a:pPr defTabSz="914400">
                        <a:defRPr sz="1800"/>
                      </a:pPr>
                      <a:r>
                        <a:rPr sz="3200">
                          <a:sym typeface="Helvetica Neue"/>
                        </a:rPr>
                        <a:t>3</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r h="925154">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c>
                  <a:txBody>
                    <a:bodyPr/>
                    <a:lstStyle/>
                    <a:p>
                      <a:pPr defTabSz="914400">
                        <a:defRPr sz="3200">
                          <a:sym typeface="Helvetica Neue"/>
                        </a:defRPr>
                      </a:pPr>
                    </a:p>
                  </a:txBody>
                  <a:tcPr marL="50800" marR="50800" marT="50800" marB="50800" anchor="ctr" anchorCtr="0" horzOverflow="overflow"/>
                </a:tc>
              </a:tr>
            </a:tbl>
          </a:graphicData>
        </a:graphic>
      </p:graphicFrame>
      <p:sp>
        <p:nvSpPr>
          <p:cNvPr id="1237" name="="/>
          <p:cNvSpPr txBox="1"/>
          <p:nvPr/>
        </p:nvSpPr>
        <p:spPr>
          <a:xfrm>
            <a:off x="13475211" y="6399073"/>
            <a:ext cx="723901"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000"/>
            </a:lvl1pPr>
          </a:lstStyle>
          <a:p>
            <a:pPr/>
            <a:r>
              <a:t>=</a:t>
            </a:r>
          </a:p>
        </p:txBody>
      </p:sp>
      <p:grpSp>
        <p:nvGrpSpPr>
          <p:cNvPr id="1252" name="Group"/>
          <p:cNvGrpSpPr/>
          <p:nvPr/>
        </p:nvGrpSpPr>
        <p:grpSpPr>
          <a:xfrm>
            <a:off x="351839" y="2912514"/>
            <a:ext cx="2917671" cy="2821463"/>
            <a:chOff x="0" y="0"/>
            <a:chExt cx="2917670" cy="2821462"/>
          </a:xfrm>
        </p:grpSpPr>
        <p:sp>
          <p:nvSpPr>
            <p:cNvPr id="1238"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39"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40"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41"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42"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43"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44"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45"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46"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47"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48"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49"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50"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51"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253" name="x"/>
          <p:cNvSpPr txBox="1"/>
          <p:nvPr/>
        </p:nvSpPr>
        <p:spPr>
          <a:xfrm>
            <a:off x="4705137" y="2749842"/>
            <a:ext cx="380277" cy="684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x</a:t>
            </a:r>
          </a:p>
        </p:txBody>
      </p:sp>
      <p:sp>
        <p:nvSpPr>
          <p:cNvPr id="1254" name="y"/>
          <p:cNvSpPr txBox="1"/>
          <p:nvPr/>
        </p:nvSpPr>
        <p:spPr>
          <a:xfrm>
            <a:off x="19170432" y="2931760"/>
            <a:ext cx="371362" cy="684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900"/>
            </a:lvl1pPr>
          </a:lstStyle>
          <a:p>
            <a:pPr/>
            <a:r>
              <a:t>y</a:t>
            </a:r>
          </a:p>
        </p:txBody>
      </p:sp>
      <p:grpSp>
        <p:nvGrpSpPr>
          <p:cNvPr id="1269" name="Group"/>
          <p:cNvGrpSpPr/>
          <p:nvPr/>
        </p:nvGrpSpPr>
        <p:grpSpPr>
          <a:xfrm>
            <a:off x="9642920" y="5932568"/>
            <a:ext cx="2917671" cy="2821464"/>
            <a:chOff x="0" y="0"/>
            <a:chExt cx="2917670" cy="2821462"/>
          </a:xfrm>
        </p:grpSpPr>
        <p:sp>
          <p:nvSpPr>
            <p:cNvPr id="1255"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56"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57"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58"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59"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60"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61"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62"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63"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64"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65"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66"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67"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68"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71" name="Convolution vs cross-correlation"/>
          <p:cNvSpPr txBox="1"/>
          <p:nvPr>
            <p:ph type="title"/>
          </p:nvPr>
        </p:nvSpPr>
        <p:spPr>
          <a:prstGeom prst="rect">
            <a:avLst/>
          </a:prstGeom>
        </p:spPr>
        <p:txBody>
          <a:bodyPr/>
          <a:lstStyle/>
          <a:p>
            <a:pPr/>
            <a:r>
              <a:t>Convolution vs cross-correlation</a:t>
            </a:r>
          </a:p>
        </p:txBody>
      </p:sp>
      <p:pic>
        <p:nvPicPr>
          <p:cNvPr id="1272" name="Image" descr="Image"/>
          <p:cNvPicPr>
            <a:picLocks noChangeAspect="1"/>
          </p:cNvPicPr>
          <p:nvPr/>
        </p:nvPicPr>
        <p:blipFill>
          <a:blip r:embed="rId2">
            <a:extLst/>
          </a:blip>
          <a:stretch>
            <a:fillRect/>
          </a:stretch>
        </p:blipFill>
        <p:spPr>
          <a:xfrm>
            <a:off x="7089354" y="2345586"/>
            <a:ext cx="12140990" cy="2265111"/>
          </a:xfrm>
          <a:prstGeom prst="rect">
            <a:avLst/>
          </a:prstGeom>
          <a:ln w="12700">
            <a:miter lim="400000"/>
          </a:ln>
        </p:spPr>
      </p:pic>
      <p:pic>
        <p:nvPicPr>
          <p:cNvPr id="1273" name="Image" descr="Image"/>
          <p:cNvPicPr>
            <a:picLocks noChangeAspect="1"/>
          </p:cNvPicPr>
          <p:nvPr/>
        </p:nvPicPr>
        <p:blipFill>
          <a:blip r:embed="rId3">
            <a:extLst/>
          </a:blip>
          <a:stretch>
            <a:fillRect/>
          </a:stretch>
        </p:blipFill>
        <p:spPr>
          <a:xfrm>
            <a:off x="7102649" y="4522376"/>
            <a:ext cx="12500867" cy="2416525"/>
          </a:xfrm>
          <a:prstGeom prst="rect">
            <a:avLst/>
          </a:prstGeom>
          <a:ln w="12700">
            <a:miter lim="400000"/>
          </a:ln>
        </p:spPr>
      </p:pic>
      <p:sp>
        <p:nvSpPr>
          <p:cNvPr id="1274" name="Convolution"/>
          <p:cNvSpPr txBox="1"/>
          <p:nvPr/>
        </p:nvSpPr>
        <p:spPr>
          <a:xfrm>
            <a:off x="3896539" y="3126189"/>
            <a:ext cx="230162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a:t>
            </a:r>
          </a:p>
        </p:txBody>
      </p:sp>
      <p:sp>
        <p:nvSpPr>
          <p:cNvPr id="1275" name="Cross-correlation"/>
          <p:cNvSpPr txBox="1"/>
          <p:nvPr/>
        </p:nvSpPr>
        <p:spPr>
          <a:xfrm>
            <a:off x="3395905" y="5450414"/>
            <a:ext cx="3302890"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Cross-correlation</a:t>
            </a:r>
          </a:p>
        </p:txBody>
      </p:sp>
      <p:sp>
        <p:nvSpPr>
          <p:cNvPr id="1276" name="In the convolution, the kernel h is inverted left-right and up-down, while in the cross-correlation is not"/>
          <p:cNvSpPr txBox="1"/>
          <p:nvPr/>
        </p:nvSpPr>
        <p:spPr>
          <a:xfrm>
            <a:off x="2873458" y="6998660"/>
            <a:ext cx="1825297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b="0" sz="3223">
                <a:latin typeface="Helvetica"/>
                <a:ea typeface="Helvetica"/>
                <a:cs typeface="Helvetica"/>
                <a:sym typeface="Helvetica"/>
              </a:defRPr>
            </a:pPr>
            <a:r>
              <a:t>In the convolution, the kernel </a:t>
            </a:r>
            <a:r>
              <a:rPr i="1"/>
              <a:t>h</a:t>
            </a:r>
            <a:r>
              <a:t> is inverted left-right and up-down, while in the cross-correlation is not</a:t>
            </a:r>
          </a:p>
        </p:txBody>
      </p:sp>
      <p:graphicFrame>
        <p:nvGraphicFramePr>
          <p:cNvPr id="1277" name="Table"/>
          <p:cNvGraphicFramePr/>
          <p:nvPr/>
        </p:nvGraphicFramePr>
        <p:xfrm>
          <a:off x="5793539" y="8828131"/>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1292" name="Group"/>
          <p:cNvGrpSpPr/>
          <p:nvPr/>
        </p:nvGrpSpPr>
        <p:grpSpPr>
          <a:xfrm>
            <a:off x="6163783" y="9949715"/>
            <a:ext cx="2917671" cy="2821463"/>
            <a:chOff x="0" y="0"/>
            <a:chExt cx="2917670" cy="2821462"/>
          </a:xfrm>
        </p:grpSpPr>
        <p:sp>
          <p:nvSpPr>
            <p:cNvPr id="1278"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79" name="1"/>
            <p:cNvSpPr txBox="1"/>
            <p:nvPr/>
          </p:nvSpPr>
          <p:spPr>
            <a:xfrm>
              <a:off x="228796"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80" name="2"/>
            <p:cNvSpPr txBox="1"/>
            <p:nvPr/>
          </p:nvSpPr>
          <p:spPr>
            <a:xfrm>
              <a:off x="1191850"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81" name="1"/>
            <p:cNvSpPr txBox="1"/>
            <p:nvPr/>
          </p:nvSpPr>
          <p:spPr>
            <a:xfrm>
              <a:off x="2154904" y="144505"/>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82"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83"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84"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85" name="-1"/>
            <p:cNvSpPr txBox="1"/>
            <p:nvPr/>
          </p:nvSpPr>
          <p:spPr>
            <a:xfrm>
              <a:off x="138118"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86" name="-2"/>
            <p:cNvSpPr txBox="1"/>
            <p:nvPr/>
          </p:nvSpPr>
          <p:spPr>
            <a:xfrm>
              <a:off x="1101173"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87" name="-1"/>
            <p:cNvSpPr txBox="1"/>
            <p:nvPr/>
          </p:nvSpPr>
          <p:spPr>
            <a:xfrm>
              <a:off x="2064226" y="1964073"/>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88"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89"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90"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91"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293" name="Kernel"/>
          <p:cNvSpPr txBox="1"/>
          <p:nvPr/>
        </p:nvSpPr>
        <p:spPr>
          <a:xfrm>
            <a:off x="1782755" y="8960908"/>
            <a:ext cx="1207771"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Kernel</a:t>
            </a:r>
          </a:p>
        </p:txBody>
      </p:sp>
      <p:grpSp>
        <p:nvGrpSpPr>
          <p:cNvPr id="1308" name="Group"/>
          <p:cNvGrpSpPr/>
          <p:nvPr/>
        </p:nvGrpSpPr>
        <p:grpSpPr>
          <a:xfrm>
            <a:off x="927805" y="9504894"/>
            <a:ext cx="2917671" cy="2821463"/>
            <a:chOff x="0" y="0"/>
            <a:chExt cx="2917670" cy="2821462"/>
          </a:xfrm>
        </p:grpSpPr>
        <p:sp>
          <p:nvSpPr>
            <p:cNvPr id="1294"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295"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96"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297"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298"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299"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300"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301"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302"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303"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304"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305"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306"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307"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graphicFrame>
        <p:nvGraphicFramePr>
          <p:cNvPr id="1309" name="Table"/>
          <p:cNvGraphicFramePr/>
          <p:nvPr/>
        </p:nvGraphicFramePr>
        <p:xfrm>
          <a:off x="15116395" y="8828131"/>
          <a:ext cx="7757738" cy="7413935"/>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968129"/>
                <a:gridCol w="968129"/>
                <a:gridCol w="968129"/>
                <a:gridCol w="968129"/>
                <a:gridCol w="968129"/>
                <a:gridCol w="968129"/>
                <a:gridCol w="968129"/>
                <a:gridCol w="968129"/>
              </a:tblGrid>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1</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r h="925154">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pSp>
        <p:nvGrpSpPr>
          <p:cNvPr id="1324" name="Group"/>
          <p:cNvGrpSpPr/>
          <p:nvPr/>
        </p:nvGrpSpPr>
        <p:grpSpPr>
          <a:xfrm>
            <a:off x="15486640" y="9949715"/>
            <a:ext cx="2917671" cy="2821463"/>
            <a:chOff x="0" y="0"/>
            <a:chExt cx="2917670" cy="2821462"/>
          </a:xfrm>
        </p:grpSpPr>
        <p:sp>
          <p:nvSpPr>
            <p:cNvPr id="1310" name="Rectangle"/>
            <p:cNvSpPr/>
            <p:nvPr/>
          </p:nvSpPr>
          <p:spPr>
            <a:xfrm>
              <a:off x="403" y="25400"/>
              <a:ext cx="2916866" cy="2779644"/>
            </a:xfrm>
            <a:prstGeom prst="rect">
              <a:avLst/>
            </a:prstGeom>
            <a:noFill/>
            <a:ln w="50800" cap="flat">
              <a:solidFill>
                <a:srgbClr val="000000"/>
              </a:solidFill>
              <a:prstDash val="solid"/>
              <a:round/>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311" name="-1"/>
            <p:cNvSpPr txBox="1"/>
            <p:nvPr/>
          </p:nvSpPr>
          <p:spPr>
            <a:xfrm>
              <a:off x="125418"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312" name="-2"/>
            <p:cNvSpPr txBox="1"/>
            <p:nvPr/>
          </p:nvSpPr>
          <p:spPr>
            <a:xfrm>
              <a:off x="1088472"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313" name="-1"/>
            <p:cNvSpPr txBox="1"/>
            <p:nvPr/>
          </p:nvSpPr>
          <p:spPr>
            <a:xfrm>
              <a:off x="2051526" y="144505"/>
              <a:ext cx="603505"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314" name="0"/>
            <p:cNvSpPr txBox="1"/>
            <p:nvPr/>
          </p:nvSpPr>
          <p:spPr>
            <a:xfrm>
              <a:off x="241496"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315" name="0"/>
            <p:cNvSpPr txBox="1"/>
            <p:nvPr/>
          </p:nvSpPr>
          <p:spPr>
            <a:xfrm>
              <a:off x="1204550"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316" name="0"/>
            <p:cNvSpPr txBox="1"/>
            <p:nvPr/>
          </p:nvSpPr>
          <p:spPr>
            <a:xfrm>
              <a:off x="2167604" y="1060639"/>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0</a:t>
              </a:r>
            </a:p>
          </p:txBody>
        </p:sp>
        <p:sp>
          <p:nvSpPr>
            <p:cNvPr id="1317" name="1"/>
            <p:cNvSpPr txBox="1"/>
            <p:nvPr/>
          </p:nvSpPr>
          <p:spPr>
            <a:xfrm>
              <a:off x="241496"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318" name="2"/>
            <p:cNvSpPr txBox="1"/>
            <p:nvPr/>
          </p:nvSpPr>
          <p:spPr>
            <a:xfrm>
              <a:off x="1204551"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2</a:t>
              </a:r>
            </a:p>
          </p:txBody>
        </p:sp>
        <p:sp>
          <p:nvSpPr>
            <p:cNvPr id="1319" name="1"/>
            <p:cNvSpPr txBox="1"/>
            <p:nvPr/>
          </p:nvSpPr>
          <p:spPr>
            <a:xfrm>
              <a:off x="2167604" y="1964073"/>
              <a:ext cx="396749" cy="70916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4000"/>
              </a:lvl1pPr>
            </a:lstStyle>
            <a:p>
              <a:pPr/>
              <a:r>
                <a:t>1</a:t>
              </a:r>
            </a:p>
          </p:txBody>
        </p:sp>
        <p:sp>
          <p:nvSpPr>
            <p:cNvPr id="1320" name="Line"/>
            <p:cNvSpPr/>
            <p:nvPr/>
          </p:nvSpPr>
          <p:spPr>
            <a:xfrm flipV="1">
              <a:off x="935283" y="898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321" name="Line"/>
            <p:cNvSpPr/>
            <p:nvPr/>
          </p:nvSpPr>
          <p:spPr>
            <a:xfrm flipV="1">
              <a:off x="1908665" y="0"/>
              <a:ext cx="1" cy="28124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322" name="Line"/>
            <p:cNvSpPr/>
            <p:nvPr/>
          </p:nvSpPr>
          <p:spPr>
            <a:xfrm>
              <a:off x="0" y="948737"/>
              <a:ext cx="2917671"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323" name="Line"/>
            <p:cNvSpPr/>
            <p:nvPr/>
          </p:nvSpPr>
          <p:spPr>
            <a:xfrm>
              <a:off x="0" y="1901237"/>
              <a:ext cx="2917670" cy="1"/>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
        <p:nvSpPr>
          <p:cNvPr id="1325" name="Convolution"/>
          <p:cNvSpPr txBox="1"/>
          <p:nvPr/>
        </p:nvSpPr>
        <p:spPr>
          <a:xfrm>
            <a:off x="8431559" y="8095819"/>
            <a:ext cx="2842769"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000"/>
            </a:lvl1pPr>
          </a:lstStyle>
          <a:p>
            <a:pPr/>
            <a:r>
              <a:t>Convolution</a:t>
            </a:r>
          </a:p>
        </p:txBody>
      </p:sp>
      <p:sp>
        <p:nvSpPr>
          <p:cNvPr id="1326" name="Cross-correlation"/>
          <p:cNvSpPr txBox="1"/>
          <p:nvPr/>
        </p:nvSpPr>
        <p:spPr>
          <a:xfrm>
            <a:off x="16970375" y="8095819"/>
            <a:ext cx="4037077" cy="696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000"/>
            </a:lvl1pPr>
          </a:lstStyle>
          <a:p>
            <a:pPr/>
            <a:r>
              <a:t>Cross-correlation</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8" name="Quiz: what operation is the result of a convolution?"/>
          <p:cNvSpPr txBox="1"/>
          <p:nvPr>
            <p:ph type="title"/>
          </p:nvPr>
        </p:nvSpPr>
        <p:spPr>
          <a:xfrm>
            <a:off x="1270376" y="0"/>
            <a:ext cx="21557987" cy="2286000"/>
          </a:xfrm>
          <a:prstGeom prst="rect">
            <a:avLst/>
          </a:prstGeom>
        </p:spPr>
        <p:txBody>
          <a:bodyPr/>
          <a:lstStyle>
            <a:lvl1pPr defTabSz="544830">
              <a:defRPr sz="7392"/>
            </a:lvl1pPr>
          </a:lstStyle>
          <a:p>
            <a:pPr/>
            <a:r>
              <a:t>Quiz: what operation is the result of a convolution?</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79" name="Image" descr="Image"/>
          <p:cNvPicPr>
            <a:picLocks noChangeAspect="1"/>
          </p:cNvPicPr>
          <p:nvPr/>
        </p:nvPicPr>
        <p:blipFill>
          <a:blip r:embed="rId2">
            <a:extLst/>
          </a:blip>
          <a:stretch>
            <a:fillRect/>
          </a:stretch>
        </p:blipFill>
        <p:spPr>
          <a:xfrm>
            <a:off x="11240039" y="4054344"/>
            <a:ext cx="11944780" cy="7851444"/>
          </a:xfrm>
          <a:prstGeom prst="rect">
            <a:avLst/>
          </a:prstGeom>
          <a:ln w="12700">
            <a:miter lim="400000"/>
          </a:ln>
        </p:spPr>
      </p:pic>
      <p:pic>
        <p:nvPicPr>
          <p:cNvPr id="280" name="Image" descr="Image"/>
          <p:cNvPicPr>
            <a:picLocks noChangeAspect="1"/>
          </p:cNvPicPr>
          <p:nvPr/>
        </p:nvPicPr>
        <p:blipFill>
          <a:blip r:embed="rId2">
            <a:extLst/>
          </a:blip>
          <a:stretch>
            <a:fillRect/>
          </a:stretch>
        </p:blipFill>
        <p:spPr>
          <a:xfrm>
            <a:off x="11252739" y="4054344"/>
            <a:ext cx="11944780" cy="7851444"/>
          </a:xfrm>
          <a:prstGeom prst="rect">
            <a:avLst/>
          </a:prstGeom>
          <a:ln w="12700">
            <a:miter lim="400000"/>
          </a:ln>
        </p:spPr>
      </p:pic>
      <p:pic>
        <p:nvPicPr>
          <p:cNvPr id="281" name="Image" descr="Image"/>
          <p:cNvPicPr>
            <a:picLocks noChangeAspect="1"/>
          </p:cNvPicPr>
          <p:nvPr/>
        </p:nvPicPr>
        <p:blipFill>
          <a:blip r:embed="rId3">
            <a:extLst/>
          </a:blip>
          <a:stretch>
            <a:fillRect/>
          </a:stretch>
        </p:blipFill>
        <p:spPr>
          <a:xfrm>
            <a:off x="2378378" y="4883632"/>
            <a:ext cx="5090393" cy="5216601"/>
          </a:xfrm>
          <a:prstGeom prst="rect">
            <a:avLst/>
          </a:prstGeom>
          <a:ln w="12700">
            <a:miter lim="400000"/>
          </a:ln>
        </p:spPr>
      </p:pic>
      <p:sp>
        <p:nvSpPr>
          <p:cNvPr id="282" name="What we see"/>
          <p:cNvSpPr txBox="1"/>
          <p:nvPr/>
        </p:nvSpPr>
        <p:spPr>
          <a:xfrm>
            <a:off x="3220790" y="3031215"/>
            <a:ext cx="3405569"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500"/>
            </a:lvl1pPr>
          </a:lstStyle>
          <a:p>
            <a:pPr/>
            <a:r>
              <a:t>What we see</a:t>
            </a:r>
          </a:p>
        </p:txBody>
      </p:sp>
      <p:sp>
        <p:nvSpPr>
          <p:cNvPr id="283" name="What the machine gets"/>
          <p:cNvSpPr txBox="1"/>
          <p:nvPr/>
        </p:nvSpPr>
        <p:spPr>
          <a:xfrm>
            <a:off x="14445598" y="3031215"/>
            <a:ext cx="6000751" cy="771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500"/>
            </a:lvl1pPr>
          </a:lstStyle>
          <a:p>
            <a:pPr/>
            <a:r>
              <a:t>What the machine gets</a:t>
            </a:r>
          </a:p>
        </p:txBody>
      </p:sp>
      <p:sp>
        <p:nvSpPr>
          <p:cNvPr id="284" name="Remember, an image is just an array of numbers"/>
          <p:cNvSpPr txBox="1"/>
          <p:nvPr>
            <p:ph type="title"/>
          </p:nvPr>
        </p:nvSpPr>
        <p:spPr>
          <a:prstGeom prst="rect">
            <a:avLst/>
          </a:prstGeom>
        </p:spPr>
        <p:txBody>
          <a:bodyPr lIns="101600" tIns="101600" rIns="101600" bIns="101600"/>
          <a:lstStyle>
            <a:lvl1pPr indent="26590" defTabSz="553084">
              <a:defRPr sz="7504">
                <a:latin typeface="+mj-lt"/>
                <a:ea typeface="+mj-ea"/>
                <a:cs typeface="+mj-cs"/>
                <a:sym typeface="Calibri"/>
              </a:defRPr>
            </a:lvl1pPr>
          </a:lstStyle>
          <a:p>
            <a:pPr/>
            <a:r>
              <a:t>Remember, an image is just an array of numbers</a:t>
            </a: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30" name="Line"/>
          <p:cNvSpPr/>
          <p:nvPr/>
        </p:nvSpPr>
        <p:spPr>
          <a:xfrm>
            <a:off x="16596111" y="4156495"/>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31" name="Line"/>
          <p:cNvSpPr/>
          <p:nvPr/>
        </p:nvSpPr>
        <p:spPr>
          <a:xfrm>
            <a:off x="16634211" y="8788691"/>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32" name="Square"/>
          <p:cNvSpPr/>
          <p:nvPr/>
        </p:nvSpPr>
        <p:spPr>
          <a:xfrm>
            <a:off x="8164987" y="6972805"/>
            <a:ext cx="3688542" cy="3688541"/>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33" name="Rectangle"/>
          <p:cNvSpPr/>
          <p:nvPr/>
        </p:nvSpPr>
        <p:spPr>
          <a:xfrm>
            <a:off x="5156780" y="3521495"/>
            <a:ext cx="2175778" cy="1270001"/>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34" name="Quiz: what operation is the result of a convolution?"/>
          <p:cNvSpPr txBox="1"/>
          <p:nvPr>
            <p:ph type="title"/>
          </p:nvPr>
        </p:nvSpPr>
        <p:spPr>
          <a:xfrm>
            <a:off x="1270376" y="0"/>
            <a:ext cx="21557987" cy="2286000"/>
          </a:xfrm>
          <a:prstGeom prst="rect">
            <a:avLst/>
          </a:prstGeom>
        </p:spPr>
        <p:txBody>
          <a:bodyPr/>
          <a:lstStyle>
            <a:lvl1pPr defTabSz="544830">
              <a:defRPr sz="7392"/>
            </a:lvl1pPr>
          </a:lstStyle>
          <a:p>
            <a:pPr/>
            <a:r>
              <a:t>Quiz: what operation is the result of a convolution?</a:t>
            </a:r>
          </a:p>
        </p:txBody>
      </p:sp>
      <p:pic>
        <p:nvPicPr>
          <p:cNvPr id="1335" name="Picture 4" descr="Picture 4"/>
          <p:cNvPicPr>
            <a:picLocks noChangeAspect="1"/>
          </p:cNvPicPr>
          <p:nvPr/>
        </p:nvPicPr>
        <p:blipFill>
          <a:blip r:embed="rId2">
            <a:extLst/>
          </a:blip>
          <a:srcRect l="64806" t="0" r="0" b="0"/>
          <a:stretch>
            <a:fillRect/>
          </a:stretch>
        </p:blipFill>
        <p:spPr>
          <a:xfrm>
            <a:off x="8116759" y="2244153"/>
            <a:ext cx="3784999" cy="3824679"/>
          </a:xfrm>
          <a:prstGeom prst="rect">
            <a:avLst/>
          </a:prstGeom>
          <a:ln w="12700">
            <a:miter lim="400000"/>
          </a:ln>
        </p:spPr>
      </p:pic>
      <p:pic>
        <p:nvPicPr>
          <p:cNvPr id="1336" name="Picture 4" descr="Picture 4"/>
          <p:cNvPicPr>
            <a:picLocks noChangeAspect="1"/>
          </p:cNvPicPr>
          <p:nvPr/>
        </p:nvPicPr>
        <p:blipFill>
          <a:blip r:embed="rId2">
            <a:extLst/>
          </a:blip>
          <a:srcRect l="0" t="0" r="65141" b="0"/>
          <a:stretch>
            <a:fillRect/>
          </a:stretch>
        </p:blipFill>
        <p:spPr>
          <a:xfrm>
            <a:off x="600902" y="2283841"/>
            <a:ext cx="3671013" cy="3745224"/>
          </a:xfrm>
          <a:prstGeom prst="rect">
            <a:avLst/>
          </a:prstGeom>
          <a:ln w="12700">
            <a:miter lim="400000"/>
          </a:ln>
        </p:spPr>
      </p:pic>
      <p:sp>
        <p:nvSpPr>
          <p:cNvPr id="1337" name="Rotation"/>
          <p:cNvSpPr txBox="1"/>
          <p:nvPr/>
        </p:nvSpPr>
        <p:spPr>
          <a:xfrm>
            <a:off x="5437521" y="3876271"/>
            <a:ext cx="1666114"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Rotation</a:t>
            </a:r>
          </a:p>
        </p:txBody>
      </p:sp>
      <p:sp>
        <p:nvSpPr>
          <p:cNvPr id="1338" name="Line"/>
          <p:cNvSpPr/>
          <p:nvPr/>
        </p:nvSpPr>
        <p:spPr>
          <a:xfrm>
            <a:off x="4239291" y="4156495"/>
            <a:ext cx="906893"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39" name="Line"/>
          <p:cNvSpPr/>
          <p:nvPr/>
        </p:nvSpPr>
        <p:spPr>
          <a:xfrm>
            <a:off x="7325391" y="4156495"/>
            <a:ext cx="906893"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340" name="Picture 4" descr="Picture 4"/>
          <p:cNvPicPr>
            <a:picLocks noChangeAspect="1"/>
          </p:cNvPicPr>
          <p:nvPr/>
        </p:nvPicPr>
        <p:blipFill>
          <a:blip r:embed="rId2">
            <a:extLst/>
          </a:blip>
          <a:srcRect l="0" t="0" r="65141" b="0"/>
          <a:stretch>
            <a:fillRect/>
          </a:stretch>
        </p:blipFill>
        <p:spPr>
          <a:xfrm>
            <a:off x="600902" y="6944421"/>
            <a:ext cx="3671013" cy="3745224"/>
          </a:xfrm>
          <a:prstGeom prst="rect">
            <a:avLst/>
          </a:prstGeom>
          <a:ln w="12700">
            <a:miter lim="400000"/>
          </a:ln>
        </p:spPr>
      </p:pic>
      <p:pic>
        <p:nvPicPr>
          <p:cNvPr id="1341" name="Picture 4" descr="Picture 4"/>
          <p:cNvPicPr>
            <a:picLocks noChangeAspect="1"/>
          </p:cNvPicPr>
          <p:nvPr/>
        </p:nvPicPr>
        <p:blipFill>
          <a:blip r:embed="rId2">
            <a:extLst/>
          </a:blip>
          <a:srcRect l="456" t="3766" r="65793" b="3766"/>
          <a:stretch>
            <a:fillRect/>
          </a:stretch>
        </p:blipFill>
        <p:spPr>
          <a:xfrm>
            <a:off x="8771711" y="7618352"/>
            <a:ext cx="2460702" cy="2397474"/>
          </a:xfrm>
          <a:prstGeom prst="rect">
            <a:avLst/>
          </a:prstGeom>
          <a:ln w="12700">
            <a:miter lim="400000"/>
          </a:ln>
        </p:spPr>
      </p:pic>
      <p:sp>
        <p:nvSpPr>
          <p:cNvPr id="1342" name="Rectangle"/>
          <p:cNvSpPr/>
          <p:nvPr/>
        </p:nvSpPr>
        <p:spPr>
          <a:xfrm>
            <a:off x="5191571" y="8182075"/>
            <a:ext cx="2175777" cy="1270001"/>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43" name="Scaling"/>
          <p:cNvSpPr txBox="1"/>
          <p:nvPr/>
        </p:nvSpPr>
        <p:spPr>
          <a:xfrm>
            <a:off x="5578230" y="8536851"/>
            <a:ext cx="1454278"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Scaling</a:t>
            </a:r>
          </a:p>
        </p:txBody>
      </p:sp>
      <p:sp>
        <p:nvSpPr>
          <p:cNvPr id="1344" name="Line"/>
          <p:cNvSpPr/>
          <p:nvPr/>
        </p:nvSpPr>
        <p:spPr>
          <a:xfrm>
            <a:off x="4274082" y="8817075"/>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45" name="Line"/>
          <p:cNvSpPr/>
          <p:nvPr/>
        </p:nvSpPr>
        <p:spPr>
          <a:xfrm>
            <a:off x="7360182" y="8817075"/>
            <a:ext cx="906893"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346" name="Picture 4" descr="Picture 4"/>
          <p:cNvPicPr>
            <a:picLocks noChangeAspect="1"/>
          </p:cNvPicPr>
          <p:nvPr/>
        </p:nvPicPr>
        <p:blipFill>
          <a:blip r:embed="rId2">
            <a:extLst/>
          </a:blip>
          <a:srcRect l="0" t="0" r="65141" b="0"/>
          <a:stretch>
            <a:fillRect/>
          </a:stretch>
        </p:blipFill>
        <p:spPr>
          <a:xfrm>
            <a:off x="13049930" y="2283841"/>
            <a:ext cx="3671013" cy="3745224"/>
          </a:xfrm>
          <a:prstGeom prst="rect">
            <a:avLst/>
          </a:prstGeom>
          <a:ln w="12700">
            <a:miter lim="400000"/>
          </a:ln>
        </p:spPr>
      </p:pic>
      <p:sp>
        <p:nvSpPr>
          <p:cNvPr id="1347" name="Rectangle"/>
          <p:cNvSpPr/>
          <p:nvPr/>
        </p:nvSpPr>
        <p:spPr>
          <a:xfrm>
            <a:off x="17513600" y="3521495"/>
            <a:ext cx="2175777" cy="1270001"/>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48" name="rgb2gray"/>
          <p:cNvSpPr txBox="1"/>
          <p:nvPr/>
        </p:nvSpPr>
        <p:spPr>
          <a:xfrm>
            <a:off x="17764051" y="3876271"/>
            <a:ext cx="172669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rgb2gray</a:t>
            </a:r>
          </a:p>
        </p:txBody>
      </p:sp>
      <p:pic>
        <p:nvPicPr>
          <p:cNvPr id="1349" name="Picture 4" descr="Picture 4"/>
          <p:cNvPicPr>
            <a:picLocks noChangeAspect="1"/>
          </p:cNvPicPr>
          <p:nvPr/>
        </p:nvPicPr>
        <p:blipFill>
          <a:blip r:embed="rId3">
            <a:extLst/>
          </a:blip>
          <a:srcRect l="0" t="0" r="65141" b="0"/>
          <a:stretch>
            <a:fillRect/>
          </a:stretch>
        </p:blipFill>
        <p:spPr>
          <a:xfrm>
            <a:off x="20532751" y="2145413"/>
            <a:ext cx="3671013" cy="3745223"/>
          </a:xfrm>
          <a:prstGeom prst="rect">
            <a:avLst/>
          </a:prstGeom>
          <a:ln w="12700">
            <a:miter lim="400000"/>
          </a:ln>
        </p:spPr>
      </p:pic>
      <p:sp>
        <p:nvSpPr>
          <p:cNvPr id="1350" name="Line"/>
          <p:cNvSpPr/>
          <p:nvPr/>
        </p:nvSpPr>
        <p:spPr>
          <a:xfrm>
            <a:off x="19682211" y="4156495"/>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351" name="Picture 4" descr="Picture 4"/>
          <p:cNvPicPr>
            <a:picLocks noChangeAspect="1"/>
          </p:cNvPicPr>
          <p:nvPr/>
        </p:nvPicPr>
        <p:blipFill>
          <a:blip r:embed="rId2">
            <a:extLst/>
          </a:blip>
          <a:srcRect l="0" t="0" r="65141" b="0"/>
          <a:stretch>
            <a:fillRect/>
          </a:stretch>
        </p:blipFill>
        <p:spPr>
          <a:xfrm>
            <a:off x="13088030" y="6916036"/>
            <a:ext cx="3671013" cy="3745224"/>
          </a:xfrm>
          <a:prstGeom prst="rect">
            <a:avLst/>
          </a:prstGeom>
          <a:ln w="12700">
            <a:miter lim="400000"/>
          </a:ln>
        </p:spPr>
      </p:pic>
      <p:sp>
        <p:nvSpPr>
          <p:cNvPr id="1352" name="Rectangle"/>
          <p:cNvSpPr/>
          <p:nvPr/>
        </p:nvSpPr>
        <p:spPr>
          <a:xfrm>
            <a:off x="17551700" y="8153691"/>
            <a:ext cx="2175777" cy="1270001"/>
          </a:xfrm>
          <a:prstGeom prst="rect">
            <a:avLst/>
          </a:prstGeom>
          <a:solidFill>
            <a:srgbClr val="FFFFFF"/>
          </a:solidFill>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53" name="Defocus"/>
          <p:cNvSpPr txBox="1"/>
          <p:nvPr/>
        </p:nvSpPr>
        <p:spPr>
          <a:xfrm>
            <a:off x="17853396" y="8508467"/>
            <a:ext cx="1624204"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Defocus</a:t>
            </a:r>
          </a:p>
        </p:txBody>
      </p:sp>
      <p:sp>
        <p:nvSpPr>
          <p:cNvPr id="1354" name="Line"/>
          <p:cNvSpPr/>
          <p:nvPr/>
        </p:nvSpPr>
        <p:spPr>
          <a:xfrm>
            <a:off x="19720311" y="8788691"/>
            <a:ext cx="906892" cy="1"/>
          </a:xfrm>
          <a:prstGeom prst="line">
            <a:avLst/>
          </a:prstGeom>
          <a:ln w="889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355" name="Image" descr="Image"/>
          <p:cNvPicPr>
            <a:picLocks noChangeAspect="1"/>
          </p:cNvPicPr>
          <p:nvPr/>
        </p:nvPicPr>
        <p:blipFill>
          <a:blip r:embed="rId4">
            <a:extLst/>
          </a:blip>
          <a:stretch>
            <a:fillRect/>
          </a:stretch>
        </p:blipFill>
        <p:spPr>
          <a:xfrm>
            <a:off x="20579976" y="7035365"/>
            <a:ext cx="3576645" cy="3563422"/>
          </a:xfrm>
          <a:prstGeom prst="rect">
            <a:avLst/>
          </a:prstGeom>
          <a:ln w="12700">
            <a:miter lim="400000"/>
          </a:ln>
        </p:spPr>
      </p:pic>
      <p:sp>
        <p:nvSpPr>
          <p:cNvPr id="1356" name="A"/>
          <p:cNvSpPr txBox="1"/>
          <p:nvPr/>
        </p:nvSpPr>
        <p:spPr>
          <a:xfrm>
            <a:off x="102121" y="3986576"/>
            <a:ext cx="557975"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A</a:t>
            </a:r>
          </a:p>
        </p:txBody>
      </p:sp>
      <p:sp>
        <p:nvSpPr>
          <p:cNvPr id="1357" name="B"/>
          <p:cNvSpPr txBox="1"/>
          <p:nvPr/>
        </p:nvSpPr>
        <p:spPr>
          <a:xfrm>
            <a:off x="95968" y="8381969"/>
            <a:ext cx="570281"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B</a:t>
            </a:r>
          </a:p>
        </p:txBody>
      </p:sp>
      <p:sp>
        <p:nvSpPr>
          <p:cNvPr id="1358" name="C"/>
          <p:cNvSpPr txBox="1"/>
          <p:nvPr/>
        </p:nvSpPr>
        <p:spPr>
          <a:xfrm>
            <a:off x="12475126" y="3721389"/>
            <a:ext cx="594246"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C</a:t>
            </a:r>
          </a:p>
        </p:txBody>
      </p:sp>
      <p:sp>
        <p:nvSpPr>
          <p:cNvPr id="1359" name="D"/>
          <p:cNvSpPr txBox="1"/>
          <p:nvPr/>
        </p:nvSpPr>
        <p:spPr>
          <a:xfrm>
            <a:off x="12551325" y="8575262"/>
            <a:ext cx="594247" cy="87021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100"/>
            </a:lvl1pPr>
          </a:lstStyle>
          <a:p>
            <a:pPr/>
            <a:r>
              <a:t>D</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61" name="Title 1"/>
          <p:cNvSpPr txBox="1"/>
          <p:nvPr>
            <p:ph type="title"/>
          </p:nvPr>
        </p:nvSpPr>
        <p:spPr>
          <a:prstGeom prst="rect">
            <a:avLst/>
          </a:prstGeom>
        </p:spPr>
        <p:txBody>
          <a:bodyPr/>
          <a:lstStyle/>
          <a:p>
            <a:pPr/>
            <a:r>
              <a:t>Examples</a:t>
            </a:r>
          </a:p>
        </p:txBody>
      </p:sp>
      <p:pic>
        <p:nvPicPr>
          <p:cNvPr id="1362" name="Picture 4" descr="Picture 4"/>
          <p:cNvPicPr>
            <a:picLocks noChangeAspect="1"/>
          </p:cNvPicPr>
          <p:nvPr/>
        </p:nvPicPr>
        <p:blipFill>
          <a:blip r:embed="rId2">
            <a:extLst/>
          </a:blip>
          <a:srcRect l="0" t="0" r="65141" b="0"/>
          <a:stretch>
            <a:fillRect/>
          </a:stretch>
        </p:blipFill>
        <p:spPr>
          <a:xfrm>
            <a:off x="2318363" y="2147370"/>
            <a:ext cx="9649641" cy="9844710"/>
          </a:xfrm>
          <a:prstGeom prst="rect">
            <a:avLst/>
          </a:prstGeom>
          <a:ln w="12700">
            <a:miter lim="400000"/>
          </a:ln>
        </p:spPr>
      </p:pic>
      <p:pic>
        <p:nvPicPr>
          <p:cNvPr id="1363" name="Image" descr="Image"/>
          <p:cNvPicPr>
            <a:picLocks noChangeAspect="1"/>
          </p:cNvPicPr>
          <p:nvPr/>
        </p:nvPicPr>
        <p:blipFill>
          <a:blip r:embed="rId3">
            <a:extLst/>
          </a:blip>
          <a:stretch>
            <a:fillRect/>
          </a:stretch>
        </p:blipFill>
        <p:spPr>
          <a:xfrm>
            <a:off x="13092865" y="2313773"/>
            <a:ext cx="9547126" cy="9511830"/>
          </a:xfrm>
          <a:prstGeom prst="rect">
            <a:avLst/>
          </a:prstGeom>
          <a:ln w="12700">
            <a:miter lim="400000"/>
          </a:ln>
        </p:spPr>
      </p:pic>
      <p:sp>
        <p:nvSpPr>
          <p:cNvPr id="1364" name="Square"/>
          <p:cNvSpPr/>
          <p:nvPr/>
        </p:nvSpPr>
        <p:spPr>
          <a:xfrm>
            <a:off x="15403531" y="3990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65" name="Square"/>
          <p:cNvSpPr/>
          <p:nvPr/>
        </p:nvSpPr>
        <p:spPr>
          <a:xfrm>
            <a:off x="4125667" y="3433099"/>
            <a:ext cx="1355977" cy="1355977"/>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66" name="Line"/>
          <p:cNvSpPr/>
          <p:nvPr/>
        </p:nvSpPr>
        <p:spPr>
          <a:xfrm>
            <a:off x="5472595" y="3410285"/>
            <a:ext cx="9939983" cy="569198"/>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67" name="Line"/>
          <p:cNvSpPr/>
          <p:nvPr/>
        </p:nvSpPr>
        <p:spPr>
          <a:xfrm flipV="1">
            <a:off x="5472595" y="4306786"/>
            <a:ext cx="9939983" cy="50404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68" name="Square"/>
          <p:cNvSpPr/>
          <p:nvPr/>
        </p:nvSpPr>
        <p:spPr>
          <a:xfrm>
            <a:off x="18758130" y="7886192"/>
            <a:ext cx="334392"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69" name="Square"/>
          <p:cNvSpPr/>
          <p:nvPr/>
        </p:nvSpPr>
        <p:spPr>
          <a:xfrm>
            <a:off x="7480267" y="7329103"/>
            <a:ext cx="1355977" cy="1355978"/>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70" name="Line"/>
          <p:cNvSpPr/>
          <p:nvPr/>
        </p:nvSpPr>
        <p:spPr>
          <a:xfrm>
            <a:off x="8827196" y="7306289"/>
            <a:ext cx="9939982" cy="569198"/>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71" name="Line"/>
          <p:cNvSpPr/>
          <p:nvPr/>
        </p:nvSpPr>
        <p:spPr>
          <a:xfrm flipV="1">
            <a:off x="8827196" y="8202790"/>
            <a:ext cx="9939982" cy="504041"/>
          </a:xfrm>
          <a:prstGeom prst="line">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3" name="Defocus/blurring"/>
          <p:cNvSpPr txBox="1"/>
          <p:nvPr>
            <p:ph type="title"/>
          </p:nvPr>
        </p:nvSpPr>
        <p:spPr>
          <a:prstGeom prst="rect">
            <a:avLst/>
          </a:prstGeom>
        </p:spPr>
        <p:txBody>
          <a:bodyPr/>
          <a:lstStyle/>
          <a:p>
            <a:pPr/>
            <a:r>
              <a:t>Defocus/blurring</a:t>
            </a:r>
          </a:p>
        </p:txBody>
      </p:sp>
      <p:pic>
        <p:nvPicPr>
          <p:cNvPr id="1374" name="Image" descr="Image"/>
          <p:cNvPicPr>
            <a:picLocks noChangeAspect="1"/>
          </p:cNvPicPr>
          <p:nvPr/>
        </p:nvPicPr>
        <p:blipFill>
          <a:blip r:embed="rId2">
            <a:extLst/>
          </a:blip>
          <a:stretch>
            <a:fillRect/>
          </a:stretch>
        </p:blipFill>
        <p:spPr>
          <a:xfrm>
            <a:off x="3576916" y="3286426"/>
            <a:ext cx="18215524" cy="6447286"/>
          </a:xfrm>
          <a:prstGeom prst="rect">
            <a:avLst/>
          </a:prstGeom>
          <a:ln w="12700">
            <a:miter lim="400000"/>
          </a:ln>
        </p:spPr>
      </p:pic>
      <p:sp>
        <p:nvSpPr>
          <p:cNvPr id="1375" name="Computes the local average over windows of size 5 x 5 pixels"/>
          <p:cNvSpPr txBox="1"/>
          <p:nvPr/>
        </p:nvSpPr>
        <p:spPr>
          <a:xfrm>
            <a:off x="4159678" y="9923217"/>
            <a:ext cx="16179217" cy="7837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4600"/>
            </a:lvl1pPr>
          </a:lstStyle>
          <a:p>
            <a:pPr/>
            <a:r>
              <a:t>Computes the local average over windows of size 5 x 5 pixels</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77" name="Title 1"/>
          <p:cNvSpPr txBox="1"/>
          <p:nvPr>
            <p:ph type="title"/>
          </p:nvPr>
        </p:nvSpPr>
        <p:spPr>
          <a:prstGeom prst="rect">
            <a:avLst/>
          </a:prstGeom>
        </p:spPr>
        <p:txBody>
          <a:bodyPr/>
          <a:lstStyle/>
          <a:p>
            <a:pPr/>
            <a:r>
              <a:t>Examples</a:t>
            </a:r>
          </a:p>
        </p:txBody>
      </p:sp>
      <p:pic>
        <p:nvPicPr>
          <p:cNvPr id="1378" name="Picture 4" descr="Picture 4"/>
          <p:cNvPicPr>
            <a:picLocks noChangeAspect="1"/>
          </p:cNvPicPr>
          <p:nvPr/>
        </p:nvPicPr>
        <p:blipFill>
          <a:blip r:embed="rId2">
            <a:extLst/>
          </a:blip>
          <a:stretch>
            <a:fillRect/>
          </a:stretch>
        </p:blipFill>
        <p:spPr>
          <a:xfrm>
            <a:off x="4406900" y="4089400"/>
            <a:ext cx="15570200" cy="5537200"/>
          </a:xfrm>
          <a:prstGeom prst="rect">
            <a:avLst/>
          </a:prstGeom>
          <a:ln w="12700">
            <a:miter lim="400000"/>
          </a:ln>
        </p:spPr>
      </p:pic>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0" name="Picture 4" descr="Picture 4"/>
          <p:cNvPicPr>
            <a:picLocks noChangeAspect="1"/>
          </p:cNvPicPr>
          <p:nvPr/>
        </p:nvPicPr>
        <p:blipFill>
          <a:blip r:embed="rId2">
            <a:extLst/>
          </a:blip>
          <a:srcRect l="64806" t="0" r="0" b="0"/>
          <a:stretch>
            <a:fillRect/>
          </a:stretch>
        </p:blipFill>
        <p:spPr>
          <a:xfrm>
            <a:off x="13035617" y="2245041"/>
            <a:ext cx="9661782" cy="9763069"/>
          </a:xfrm>
          <a:prstGeom prst="rect">
            <a:avLst/>
          </a:prstGeom>
          <a:ln w="12700">
            <a:miter lim="400000"/>
          </a:ln>
        </p:spPr>
      </p:pic>
      <p:sp>
        <p:nvSpPr>
          <p:cNvPr id="1381" name="Title 1"/>
          <p:cNvSpPr txBox="1"/>
          <p:nvPr>
            <p:ph type="title"/>
          </p:nvPr>
        </p:nvSpPr>
        <p:spPr>
          <a:prstGeom prst="rect">
            <a:avLst/>
          </a:prstGeom>
        </p:spPr>
        <p:txBody>
          <a:bodyPr/>
          <a:lstStyle/>
          <a:p>
            <a:pPr/>
            <a:r>
              <a:t>Examples</a:t>
            </a:r>
          </a:p>
        </p:txBody>
      </p:sp>
      <p:pic>
        <p:nvPicPr>
          <p:cNvPr id="1382" name="Picture 4" descr="Picture 4"/>
          <p:cNvPicPr>
            <a:picLocks noChangeAspect="1"/>
          </p:cNvPicPr>
          <p:nvPr/>
        </p:nvPicPr>
        <p:blipFill>
          <a:blip r:embed="rId2">
            <a:extLst/>
          </a:blip>
          <a:srcRect l="0" t="0" r="65141" b="0"/>
          <a:stretch>
            <a:fillRect/>
          </a:stretch>
        </p:blipFill>
        <p:spPr>
          <a:xfrm>
            <a:off x="2318363" y="2147370"/>
            <a:ext cx="9649641" cy="9844710"/>
          </a:xfrm>
          <a:prstGeom prst="rect">
            <a:avLst/>
          </a:prstGeom>
          <a:ln w="12700">
            <a:miter lim="400000"/>
          </a:ln>
        </p:spPr>
      </p:pic>
      <p:sp>
        <p:nvSpPr>
          <p:cNvPr id="1383" name="Square"/>
          <p:cNvSpPr/>
          <p:nvPr/>
        </p:nvSpPr>
        <p:spPr>
          <a:xfrm>
            <a:off x="15022531" y="4371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85" name="Picture 4" descr="Picture 4"/>
          <p:cNvPicPr>
            <a:picLocks noChangeAspect="1"/>
          </p:cNvPicPr>
          <p:nvPr/>
        </p:nvPicPr>
        <p:blipFill>
          <a:blip r:embed="rId2">
            <a:extLst/>
          </a:blip>
          <a:srcRect l="64806" t="0" r="0" b="0"/>
          <a:stretch>
            <a:fillRect/>
          </a:stretch>
        </p:blipFill>
        <p:spPr>
          <a:xfrm>
            <a:off x="13035617" y="2245041"/>
            <a:ext cx="9661782" cy="9763069"/>
          </a:xfrm>
          <a:prstGeom prst="rect">
            <a:avLst/>
          </a:prstGeom>
          <a:ln w="12700">
            <a:miter lim="400000"/>
          </a:ln>
        </p:spPr>
      </p:pic>
      <p:sp>
        <p:nvSpPr>
          <p:cNvPr id="1386" name="Title 1"/>
          <p:cNvSpPr txBox="1"/>
          <p:nvPr>
            <p:ph type="title"/>
          </p:nvPr>
        </p:nvSpPr>
        <p:spPr>
          <a:prstGeom prst="rect">
            <a:avLst/>
          </a:prstGeom>
        </p:spPr>
        <p:txBody>
          <a:bodyPr/>
          <a:lstStyle/>
          <a:p>
            <a:pPr/>
            <a:r>
              <a:t>Examples</a:t>
            </a:r>
          </a:p>
        </p:txBody>
      </p:sp>
      <p:pic>
        <p:nvPicPr>
          <p:cNvPr id="1387" name="Picture 4" descr="Picture 4"/>
          <p:cNvPicPr>
            <a:picLocks noChangeAspect="1"/>
          </p:cNvPicPr>
          <p:nvPr/>
        </p:nvPicPr>
        <p:blipFill>
          <a:blip r:embed="rId2">
            <a:extLst/>
          </a:blip>
          <a:srcRect l="0" t="0" r="65141" b="0"/>
          <a:stretch>
            <a:fillRect/>
          </a:stretch>
        </p:blipFill>
        <p:spPr>
          <a:xfrm>
            <a:off x="2318363" y="2147370"/>
            <a:ext cx="9649641" cy="9844710"/>
          </a:xfrm>
          <a:prstGeom prst="rect">
            <a:avLst/>
          </a:prstGeom>
          <a:ln w="12700">
            <a:miter lim="400000"/>
          </a:ln>
        </p:spPr>
      </p:pic>
      <p:sp>
        <p:nvSpPr>
          <p:cNvPr id="1388" name="Square"/>
          <p:cNvSpPr/>
          <p:nvPr/>
        </p:nvSpPr>
        <p:spPr>
          <a:xfrm>
            <a:off x="15022531" y="4371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89" name="Square"/>
          <p:cNvSpPr/>
          <p:nvPr/>
        </p:nvSpPr>
        <p:spPr>
          <a:xfrm>
            <a:off x="4299125" y="4276295"/>
            <a:ext cx="334392" cy="334391"/>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90" name="Square"/>
          <p:cNvSpPr/>
          <p:nvPr/>
        </p:nvSpPr>
        <p:spPr>
          <a:xfrm>
            <a:off x="2426139" y="2460101"/>
            <a:ext cx="4080364" cy="4080364"/>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92" name="Picture 4" descr="Picture 4"/>
          <p:cNvPicPr>
            <a:picLocks noChangeAspect="1"/>
          </p:cNvPicPr>
          <p:nvPr/>
        </p:nvPicPr>
        <p:blipFill>
          <a:blip r:embed="rId2">
            <a:extLst/>
          </a:blip>
          <a:srcRect l="64806" t="0" r="0" b="0"/>
          <a:stretch>
            <a:fillRect/>
          </a:stretch>
        </p:blipFill>
        <p:spPr>
          <a:xfrm>
            <a:off x="13035617" y="2245041"/>
            <a:ext cx="9661782" cy="9763069"/>
          </a:xfrm>
          <a:prstGeom prst="rect">
            <a:avLst/>
          </a:prstGeom>
          <a:ln w="12700">
            <a:miter lim="400000"/>
          </a:ln>
        </p:spPr>
      </p:pic>
      <p:sp>
        <p:nvSpPr>
          <p:cNvPr id="1393" name="Title 1"/>
          <p:cNvSpPr txBox="1"/>
          <p:nvPr>
            <p:ph type="title"/>
          </p:nvPr>
        </p:nvSpPr>
        <p:spPr>
          <a:prstGeom prst="rect">
            <a:avLst/>
          </a:prstGeom>
        </p:spPr>
        <p:txBody>
          <a:bodyPr/>
          <a:lstStyle/>
          <a:p>
            <a:pPr/>
            <a:r>
              <a:t>Examples</a:t>
            </a:r>
          </a:p>
        </p:txBody>
      </p:sp>
      <p:pic>
        <p:nvPicPr>
          <p:cNvPr id="1394" name="Picture 4" descr="Picture 4"/>
          <p:cNvPicPr>
            <a:picLocks noChangeAspect="1"/>
          </p:cNvPicPr>
          <p:nvPr/>
        </p:nvPicPr>
        <p:blipFill>
          <a:blip r:embed="rId2">
            <a:extLst/>
          </a:blip>
          <a:srcRect l="0" t="0" r="65141" b="0"/>
          <a:stretch>
            <a:fillRect/>
          </a:stretch>
        </p:blipFill>
        <p:spPr>
          <a:xfrm>
            <a:off x="2318363" y="2147370"/>
            <a:ext cx="9649641" cy="9844710"/>
          </a:xfrm>
          <a:prstGeom prst="rect">
            <a:avLst/>
          </a:prstGeom>
          <a:ln w="12700">
            <a:miter lim="400000"/>
          </a:ln>
        </p:spPr>
      </p:pic>
      <p:sp>
        <p:nvSpPr>
          <p:cNvPr id="1395" name="Square"/>
          <p:cNvSpPr/>
          <p:nvPr/>
        </p:nvSpPr>
        <p:spPr>
          <a:xfrm>
            <a:off x="15022531" y="4371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96" name="Square"/>
          <p:cNvSpPr/>
          <p:nvPr/>
        </p:nvSpPr>
        <p:spPr>
          <a:xfrm>
            <a:off x="4299125" y="4276295"/>
            <a:ext cx="334392" cy="334391"/>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397" name="Square"/>
          <p:cNvSpPr/>
          <p:nvPr/>
        </p:nvSpPr>
        <p:spPr>
          <a:xfrm>
            <a:off x="2426139" y="2460101"/>
            <a:ext cx="4080364" cy="4080364"/>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398" name="Line Line" descr="Line Line"/>
          <p:cNvPicPr>
            <a:picLocks noChangeAspect="0"/>
          </p:cNvPicPr>
          <p:nvPr/>
        </p:nvPicPr>
        <p:blipFill>
          <a:blip r:embed="rId3">
            <a:extLst/>
          </a:blip>
          <a:stretch>
            <a:fillRect/>
          </a:stretch>
        </p:blipFill>
        <p:spPr>
          <a:xfrm rot="406681">
            <a:off x="6281924" y="3664323"/>
            <a:ext cx="8783731" cy="723106"/>
          </a:xfrm>
          <a:prstGeom prst="rect">
            <a:avLst/>
          </a:prstGeom>
        </p:spPr>
      </p:pic>
      <p:sp>
        <p:nvSpPr>
          <p:cNvPr id="1400" name="Square"/>
          <p:cNvSpPr/>
          <p:nvPr/>
        </p:nvSpPr>
        <p:spPr>
          <a:xfrm>
            <a:off x="6005531" y="3355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2" name="Picture 4" descr="Picture 4"/>
          <p:cNvPicPr>
            <a:picLocks noChangeAspect="1"/>
          </p:cNvPicPr>
          <p:nvPr/>
        </p:nvPicPr>
        <p:blipFill>
          <a:blip r:embed="rId2">
            <a:extLst/>
          </a:blip>
          <a:srcRect l="64806" t="0" r="0" b="0"/>
          <a:stretch>
            <a:fillRect/>
          </a:stretch>
        </p:blipFill>
        <p:spPr>
          <a:xfrm>
            <a:off x="13035617" y="2245041"/>
            <a:ext cx="9661782" cy="9763069"/>
          </a:xfrm>
          <a:prstGeom prst="rect">
            <a:avLst/>
          </a:prstGeom>
          <a:ln w="12700">
            <a:miter lim="400000"/>
          </a:ln>
        </p:spPr>
      </p:pic>
      <p:sp>
        <p:nvSpPr>
          <p:cNvPr id="1403" name="Title 1"/>
          <p:cNvSpPr txBox="1"/>
          <p:nvPr>
            <p:ph type="title"/>
          </p:nvPr>
        </p:nvSpPr>
        <p:spPr>
          <a:prstGeom prst="rect">
            <a:avLst/>
          </a:prstGeom>
        </p:spPr>
        <p:txBody>
          <a:bodyPr/>
          <a:lstStyle/>
          <a:p>
            <a:pPr/>
            <a:r>
              <a:t>Examples</a:t>
            </a:r>
          </a:p>
        </p:txBody>
      </p:sp>
      <p:pic>
        <p:nvPicPr>
          <p:cNvPr id="1404" name="Picture 4" descr="Picture 4"/>
          <p:cNvPicPr>
            <a:picLocks noChangeAspect="1"/>
          </p:cNvPicPr>
          <p:nvPr/>
        </p:nvPicPr>
        <p:blipFill>
          <a:blip r:embed="rId2">
            <a:extLst/>
          </a:blip>
          <a:srcRect l="0" t="0" r="65141" b="0"/>
          <a:stretch>
            <a:fillRect/>
          </a:stretch>
        </p:blipFill>
        <p:spPr>
          <a:xfrm>
            <a:off x="2318363" y="2147370"/>
            <a:ext cx="9649641" cy="9844710"/>
          </a:xfrm>
          <a:prstGeom prst="rect">
            <a:avLst/>
          </a:prstGeom>
          <a:ln w="12700">
            <a:miter lim="400000"/>
          </a:ln>
        </p:spPr>
      </p:pic>
      <p:sp>
        <p:nvSpPr>
          <p:cNvPr id="1405" name="Square"/>
          <p:cNvSpPr/>
          <p:nvPr/>
        </p:nvSpPr>
        <p:spPr>
          <a:xfrm>
            <a:off x="15022531" y="4371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06" name="Square"/>
          <p:cNvSpPr/>
          <p:nvPr/>
        </p:nvSpPr>
        <p:spPr>
          <a:xfrm>
            <a:off x="20498030" y="9803892"/>
            <a:ext cx="334392"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07" name="Square"/>
          <p:cNvSpPr/>
          <p:nvPr/>
        </p:nvSpPr>
        <p:spPr>
          <a:xfrm>
            <a:off x="2426139" y="2460101"/>
            <a:ext cx="4080364" cy="4080364"/>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408" name="Line Line" descr="Line Line"/>
          <p:cNvPicPr>
            <a:picLocks noChangeAspect="0"/>
          </p:cNvPicPr>
          <p:nvPr/>
        </p:nvPicPr>
        <p:blipFill>
          <a:blip r:embed="rId3">
            <a:extLst/>
          </a:blip>
          <a:stretch>
            <a:fillRect/>
          </a:stretch>
        </p:blipFill>
        <p:spPr>
          <a:xfrm rot="406681">
            <a:off x="6281924" y="3664323"/>
            <a:ext cx="8783731" cy="723106"/>
          </a:xfrm>
          <a:prstGeom prst="rect">
            <a:avLst/>
          </a:prstGeom>
        </p:spPr>
      </p:pic>
      <p:sp>
        <p:nvSpPr>
          <p:cNvPr id="1410" name="Square"/>
          <p:cNvSpPr/>
          <p:nvPr/>
        </p:nvSpPr>
        <p:spPr>
          <a:xfrm>
            <a:off x="6005531" y="3355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11" name="Square"/>
          <p:cNvSpPr/>
          <p:nvPr/>
        </p:nvSpPr>
        <p:spPr>
          <a:xfrm>
            <a:off x="4299125" y="4276295"/>
            <a:ext cx="334392" cy="334391"/>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13" name="Picture 4" descr="Picture 4"/>
          <p:cNvPicPr>
            <a:picLocks noChangeAspect="1"/>
          </p:cNvPicPr>
          <p:nvPr/>
        </p:nvPicPr>
        <p:blipFill>
          <a:blip r:embed="rId2">
            <a:extLst/>
          </a:blip>
          <a:srcRect l="64806" t="0" r="0" b="0"/>
          <a:stretch>
            <a:fillRect/>
          </a:stretch>
        </p:blipFill>
        <p:spPr>
          <a:xfrm>
            <a:off x="13035617" y="2245041"/>
            <a:ext cx="9661782" cy="9763069"/>
          </a:xfrm>
          <a:prstGeom prst="rect">
            <a:avLst/>
          </a:prstGeom>
          <a:ln w="12700">
            <a:miter lim="400000"/>
          </a:ln>
        </p:spPr>
      </p:pic>
      <p:sp>
        <p:nvSpPr>
          <p:cNvPr id="1414" name="Title 1"/>
          <p:cNvSpPr txBox="1"/>
          <p:nvPr>
            <p:ph type="title"/>
          </p:nvPr>
        </p:nvSpPr>
        <p:spPr>
          <a:prstGeom prst="rect">
            <a:avLst/>
          </a:prstGeom>
        </p:spPr>
        <p:txBody>
          <a:bodyPr/>
          <a:lstStyle/>
          <a:p>
            <a:pPr/>
            <a:r>
              <a:t>Examples</a:t>
            </a:r>
          </a:p>
        </p:txBody>
      </p:sp>
      <p:pic>
        <p:nvPicPr>
          <p:cNvPr id="1415" name="Picture 4" descr="Picture 4"/>
          <p:cNvPicPr>
            <a:picLocks noChangeAspect="1"/>
          </p:cNvPicPr>
          <p:nvPr/>
        </p:nvPicPr>
        <p:blipFill>
          <a:blip r:embed="rId2">
            <a:extLst/>
          </a:blip>
          <a:srcRect l="0" t="0" r="65141" b="0"/>
          <a:stretch>
            <a:fillRect/>
          </a:stretch>
        </p:blipFill>
        <p:spPr>
          <a:xfrm>
            <a:off x="2318363" y="2147370"/>
            <a:ext cx="9649641" cy="9844710"/>
          </a:xfrm>
          <a:prstGeom prst="rect">
            <a:avLst/>
          </a:prstGeom>
          <a:ln w="12700">
            <a:miter lim="400000"/>
          </a:ln>
        </p:spPr>
      </p:pic>
      <p:sp>
        <p:nvSpPr>
          <p:cNvPr id="1416" name="Square"/>
          <p:cNvSpPr/>
          <p:nvPr/>
        </p:nvSpPr>
        <p:spPr>
          <a:xfrm>
            <a:off x="15022531" y="4371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17" name="Square"/>
          <p:cNvSpPr/>
          <p:nvPr/>
        </p:nvSpPr>
        <p:spPr>
          <a:xfrm>
            <a:off x="20498030" y="9803892"/>
            <a:ext cx="334392"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18" name="Square"/>
          <p:cNvSpPr/>
          <p:nvPr/>
        </p:nvSpPr>
        <p:spPr>
          <a:xfrm>
            <a:off x="4299125" y="4276295"/>
            <a:ext cx="334392" cy="334391"/>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19" name="Square"/>
          <p:cNvSpPr/>
          <p:nvPr/>
        </p:nvSpPr>
        <p:spPr>
          <a:xfrm>
            <a:off x="9774625" y="9747099"/>
            <a:ext cx="334392" cy="334392"/>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20" name="Square"/>
          <p:cNvSpPr/>
          <p:nvPr/>
        </p:nvSpPr>
        <p:spPr>
          <a:xfrm>
            <a:off x="2426139" y="2460101"/>
            <a:ext cx="4080364" cy="4080364"/>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21" name="Square"/>
          <p:cNvSpPr/>
          <p:nvPr/>
        </p:nvSpPr>
        <p:spPr>
          <a:xfrm>
            <a:off x="7901639" y="7874113"/>
            <a:ext cx="4080364" cy="4080364"/>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422" name="Line Line" descr="Line Line"/>
          <p:cNvPicPr>
            <a:picLocks noChangeAspect="0"/>
          </p:cNvPicPr>
          <p:nvPr/>
        </p:nvPicPr>
        <p:blipFill>
          <a:blip r:embed="rId3">
            <a:extLst/>
          </a:blip>
          <a:stretch>
            <a:fillRect/>
          </a:stretch>
        </p:blipFill>
        <p:spPr>
          <a:xfrm rot="406681">
            <a:off x="6281924" y="3664323"/>
            <a:ext cx="8783731" cy="723106"/>
          </a:xfrm>
          <a:prstGeom prst="rect">
            <a:avLst/>
          </a:prstGeom>
        </p:spPr>
      </p:pic>
      <p:sp>
        <p:nvSpPr>
          <p:cNvPr id="1424" name="Square"/>
          <p:cNvSpPr/>
          <p:nvPr/>
        </p:nvSpPr>
        <p:spPr>
          <a:xfrm>
            <a:off x="6005531" y="3355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26" name="Picture 4" descr="Picture 4"/>
          <p:cNvPicPr>
            <a:picLocks noChangeAspect="1"/>
          </p:cNvPicPr>
          <p:nvPr/>
        </p:nvPicPr>
        <p:blipFill>
          <a:blip r:embed="rId2">
            <a:extLst/>
          </a:blip>
          <a:srcRect l="64806" t="0" r="0" b="0"/>
          <a:stretch>
            <a:fillRect/>
          </a:stretch>
        </p:blipFill>
        <p:spPr>
          <a:xfrm>
            <a:off x="13035617" y="2245041"/>
            <a:ext cx="9661782" cy="9763069"/>
          </a:xfrm>
          <a:prstGeom prst="rect">
            <a:avLst/>
          </a:prstGeom>
          <a:ln w="12700">
            <a:miter lim="400000"/>
          </a:ln>
        </p:spPr>
      </p:pic>
      <p:sp>
        <p:nvSpPr>
          <p:cNvPr id="1427" name="Title 1"/>
          <p:cNvSpPr txBox="1"/>
          <p:nvPr>
            <p:ph type="title"/>
          </p:nvPr>
        </p:nvSpPr>
        <p:spPr>
          <a:xfrm>
            <a:off x="1746386" y="0"/>
            <a:ext cx="6975590" cy="2286000"/>
          </a:xfrm>
          <a:prstGeom prst="rect">
            <a:avLst/>
          </a:prstGeom>
        </p:spPr>
        <p:txBody>
          <a:bodyPr/>
          <a:lstStyle/>
          <a:p>
            <a:pPr/>
            <a:r>
              <a:t>Examples</a:t>
            </a:r>
          </a:p>
        </p:txBody>
      </p:sp>
      <p:pic>
        <p:nvPicPr>
          <p:cNvPr id="1428" name="Picture 4" descr="Picture 4"/>
          <p:cNvPicPr>
            <a:picLocks noChangeAspect="1"/>
          </p:cNvPicPr>
          <p:nvPr/>
        </p:nvPicPr>
        <p:blipFill>
          <a:blip r:embed="rId2">
            <a:extLst/>
          </a:blip>
          <a:srcRect l="0" t="0" r="65141" b="0"/>
          <a:stretch>
            <a:fillRect/>
          </a:stretch>
        </p:blipFill>
        <p:spPr>
          <a:xfrm>
            <a:off x="2318363" y="2147370"/>
            <a:ext cx="9649641" cy="9844710"/>
          </a:xfrm>
          <a:prstGeom prst="rect">
            <a:avLst/>
          </a:prstGeom>
          <a:ln w="12700">
            <a:miter lim="400000"/>
          </a:ln>
        </p:spPr>
      </p:pic>
      <p:sp>
        <p:nvSpPr>
          <p:cNvPr id="1429" name="Square"/>
          <p:cNvSpPr/>
          <p:nvPr/>
        </p:nvSpPr>
        <p:spPr>
          <a:xfrm>
            <a:off x="15022531" y="4371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430" name="Line Line" descr="Line Line"/>
          <p:cNvPicPr>
            <a:picLocks noChangeAspect="0"/>
          </p:cNvPicPr>
          <p:nvPr/>
        </p:nvPicPr>
        <p:blipFill>
          <a:blip r:embed="rId3">
            <a:extLst/>
          </a:blip>
          <a:stretch>
            <a:fillRect/>
          </a:stretch>
        </p:blipFill>
        <p:spPr>
          <a:xfrm rot="406681">
            <a:off x="6281924" y="3664323"/>
            <a:ext cx="8783731" cy="723106"/>
          </a:xfrm>
          <a:prstGeom prst="rect">
            <a:avLst/>
          </a:prstGeom>
        </p:spPr>
      </p:pic>
      <p:sp>
        <p:nvSpPr>
          <p:cNvPr id="1432" name="Square"/>
          <p:cNvSpPr/>
          <p:nvPr/>
        </p:nvSpPr>
        <p:spPr>
          <a:xfrm>
            <a:off x="20498030" y="9803892"/>
            <a:ext cx="334392"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433" name="Line Line" descr="Line Line"/>
          <p:cNvPicPr>
            <a:picLocks noChangeAspect="0"/>
          </p:cNvPicPr>
          <p:nvPr/>
        </p:nvPicPr>
        <p:blipFill>
          <a:blip r:embed="rId4">
            <a:extLst/>
          </a:blip>
          <a:stretch>
            <a:fillRect/>
          </a:stretch>
        </p:blipFill>
        <p:spPr>
          <a:xfrm rot="21316024">
            <a:off x="8078109" y="10314690"/>
            <a:ext cx="12491924" cy="723106"/>
          </a:xfrm>
          <a:prstGeom prst="rect">
            <a:avLst/>
          </a:prstGeom>
        </p:spPr>
      </p:pic>
      <p:sp>
        <p:nvSpPr>
          <p:cNvPr id="1435" name="Square"/>
          <p:cNvSpPr/>
          <p:nvPr/>
        </p:nvSpPr>
        <p:spPr>
          <a:xfrm>
            <a:off x="6005531" y="3355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36" name="Square"/>
          <p:cNvSpPr/>
          <p:nvPr/>
        </p:nvSpPr>
        <p:spPr>
          <a:xfrm>
            <a:off x="4299125" y="4276295"/>
            <a:ext cx="334392" cy="334391"/>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37" name="Square"/>
          <p:cNvSpPr/>
          <p:nvPr/>
        </p:nvSpPr>
        <p:spPr>
          <a:xfrm>
            <a:off x="9774625" y="9747099"/>
            <a:ext cx="334392" cy="334392"/>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38" name="Square"/>
          <p:cNvSpPr/>
          <p:nvPr/>
        </p:nvSpPr>
        <p:spPr>
          <a:xfrm>
            <a:off x="7996625" y="10966299"/>
            <a:ext cx="334392" cy="334392"/>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39" name="Square"/>
          <p:cNvSpPr/>
          <p:nvPr/>
        </p:nvSpPr>
        <p:spPr>
          <a:xfrm>
            <a:off x="2426139" y="2460101"/>
            <a:ext cx="4080364" cy="4080364"/>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40" name="Square"/>
          <p:cNvSpPr/>
          <p:nvPr/>
        </p:nvSpPr>
        <p:spPr>
          <a:xfrm>
            <a:off x="7901639" y="7874113"/>
            <a:ext cx="4080364" cy="4080364"/>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02" name="Group"/>
          <p:cNvGrpSpPr/>
          <p:nvPr/>
        </p:nvGrpSpPr>
        <p:grpSpPr>
          <a:xfrm>
            <a:off x="4304177" y="304799"/>
            <a:ext cx="16604759" cy="12282555"/>
            <a:chOff x="0" y="0"/>
            <a:chExt cx="16604757" cy="12282553"/>
          </a:xfrm>
        </p:grpSpPr>
        <p:pic>
          <p:nvPicPr>
            <p:cNvPr id="286" name="Picture 1" descr="Picture 1"/>
            <p:cNvPicPr>
              <a:picLocks noChangeAspect="1"/>
            </p:cNvPicPr>
            <p:nvPr/>
          </p:nvPicPr>
          <p:blipFill>
            <a:blip r:embed="rId3">
              <a:extLst/>
            </a:blip>
            <a:stretch>
              <a:fillRect/>
            </a:stretch>
          </p:blipFill>
          <p:spPr>
            <a:xfrm>
              <a:off x="0" y="0"/>
              <a:ext cx="15596318" cy="11560947"/>
            </a:xfrm>
            <a:prstGeom prst="rect">
              <a:avLst/>
            </a:prstGeom>
            <a:ln w="12700" cap="flat">
              <a:noFill/>
              <a:miter lim="400000"/>
            </a:ln>
            <a:effectLst/>
          </p:spPr>
        </p:pic>
        <p:sp>
          <p:nvSpPr>
            <p:cNvPr id="287" name="Oval 2"/>
            <p:cNvSpPr/>
            <p:nvPr/>
          </p:nvSpPr>
          <p:spPr>
            <a:xfrm>
              <a:off x="415363" y="969181"/>
              <a:ext cx="6507359" cy="9137994"/>
            </a:xfrm>
            <a:prstGeom prst="ellipse">
              <a:avLst/>
            </a:prstGeom>
            <a:noFill/>
            <a:ln w="114300" cap="flat">
              <a:solidFill>
                <a:srgbClr val="FF0000"/>
              </a:solidFill>
              <a:prstDash val="solid"/>
              <a:roun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288" name="Line 3"/>
            <p:cNvSpPr/>
            <p:nvPr/>
          </p:nvSpPr>
          <p:spPr>
            <a:xfrm flipV="1">
              <a:off x="1522998" y="8168812"/>
              <a:ext cx="276910" cy="138456"/>
            </a:xfrm>
            <a:prstGeom prst="line">
              <a:avLst/>
            </a:pr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Calibri"/>
                </a:defRPr>
              </a:pPr>
            </a:p>
          </p:txBody>
        </p:sp>
        <p:sp>
          <p:nvSpPr>
            <p:cNvPr id="289" name="Line 4"/>
            <p:cNvSpPr/>
            <p:nvPr/>
          </p:nvSpPr>
          <p:spPr>
            <a:xfrm flipV="1">
              <a:off x="3738269" y="7338085"/>
              <a:ext cx="276910" cy="138456"/>
            </a:xfrm>
            <a:prstGeom prst="line">
              <a:avLst/>
            </a:pr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Calibri"/>
                </a:defRPr>
              </a:pPr>
            </a:p>
          </p:txBody>
        </p:sp>
        <p:sp>
          <p:nvSpPr>
            <p:cNvPr id="290" name="Line 5"/>
            <p:cNvSpPr/>
            <p:nvPr/>
          </p:nvSpPr>
          <p:spPr>
            <a:xfrm flipV="1">
              <a:off x="3738269" y="8307266"/>
              <a:ext cx="276910" cy="138456"/>
            </a:xfrm>
            <a:prstGeom prst="line">
              <a:avLst/>
            </a:pr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Calibri"/>
                </a:defRPr>
              </a:pPr>
            </a:p>
          </p:txBody>
        </p:sp>
        <p:sp>
          <p:nvSpPr>
            <p:cNvPr id="291" name="Line 6"/>
            <p:cNvSpPr/>
            <p:nvPr/>
          </p:nvSpPr>
          <p:spPr>
            <a:xfrm flipV="1">
              <a:off x="3599814" y="4292087"/>
              <a:ext cx="969183" cy="276910"/>
            </a:xfrm>
            <a:prstGeom prst="line">
              <a:avLst/>
            </a:prstGeom>
            <a:noFill/>
            <a:ln w="76200" cap="flat">
              <a:solidFill>
                <a:srgbClr val="FF0000"/>
              </a:solidFill>
              <a:prstDash val="solid"/>
              <a:round/>
            </a:ln>
            <a:effectLst/>
          </p:spPr>
          <p:txBody>
            <a:bodyPr wrap="square" lIns="91439" tIns="91439" rIns="91439" bIns="91439" numCol="1" anchor="t">
              <a:noAutofit/>
            </a:bodyPr>
            <a:lstStyle/>
            <a:p>
              <a:pPr algn="l" defTabSz="914400">
                <a:defRPr b="0" sz="3600">
                  <a:latin typeface="+mj-lt"/>
                  <a:ea typeface="+mj-ea"/>
                  <a:cs typeface="+mj-cs"/>
                  <a:sym typeface="Calibri"/>
                </a:defRPr>
              </a:pPr>
            </a:p>
          </p:txBody>
        </p:sp>
        <p:sp>
          <p:nvSpPr>
            <p:cNvPr id="292" name="Oval 7"/>
            <p:cNvSpPr/>
            <p:nvPr/>
          </p:nvSpPr>
          <p:spPr>
            <a:xfrm>
              <a:off x="830726" y="2073933"/>
              <a:ext cx="3184453" cy="3325789"/>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293" name="Oval 8"/>
            <p:cNvSpPr/>
            <p:nvPr/>
          </p:nvSpPr>
          <p:spPr>
            <a:xfrm>
              <a:off x="827842" y="5261268"/>
              <a:ext cx="1664340" cy="1661455"/>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294" name="Oval 9"/>
            <p:cNvSpPr/>
            <p:nvPr/>
          </p:nvSpPr>
          <p:spPr>
            <a:xfrm>
              <a:off x="2353725" y="4707451"/>
              <a:ext cx="2630635" cy="2630635"/>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295" name="Oval 10"/>
            <p:cNvSpPr/>
            <p:nvPr/>
          </p:nvSpPr>
          <p:spPr>
            <a:xfrm>
              <a:off x="2076816" y="6784268"/>
              <a:ext cx="3184453" cy="3322907"/>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296" name="Oval 11"/>
            <p:cNvSpPr/>
            <p:nvPr/>
          </p:nvSpPr>
          <p:spPr>
            <a:xfrm>
              <a:off x="4292087" y="3876724"/>
              <a:ext cx="1523000" cy="1661454"/>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297" name="Oval 12"/>
            <p:cNvSpPr/>
            <p:nvPr/>
          </p:nvSpPr>
          <p:spPr>
            <a:xfrm>
              <a:off x="3876723" y="2907543"/>
              <a:ext cx="1107637" cy="1107637"/>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298" name="Oval 13"/>
            <p:cNvSpPr/>
            <p:nvPr/>
          </p:nvSpPr>
          <p:spPr>
            <a:xfrm>
              <a:off x="4430541" y="5261268"/>
              <a:ext cx="2284500" cy="2492181"/>
            </a:xfrm>
            <a:prstGeom prst="ellipse">
              <a:avLst/>
            </a:prstGeom>
            <a:noFill/>
            <a:ln w="76200" cap="flat">
              <a:solidFill>
                <a:srgbClr val="FFFF66"/>
              </a:solidFill>
              <a:prstDash val="solid"/>
              <a:round/>
            </a:ln>
            <a:effectLst/>
          </p:spPr>
          <p:txBody>
            <a:bodyPr wrap="square" lIns="91439" tIns="91439" rIns="91439" bIns="91439" numCol="1" anchor="t">
              <a:noAutofit/>
            </a:bodyPr>
            <a:lstStyle/>
            <a:p>
              <a:pPr algn="l" defTabSz="914400">
                <a:defRPr b="0" sz="3600">
                  <a:latin typeface="Arial"/>
                  <a:ea typeface="Arial"/>
                  <a:cs typeface="Arial"/>
                  <a:sym typeface="Arial"/>
                </a:defRPr>
              </a:pPr>
            </a:p>
          </p:txBody>
        </p:sp>
        <p:sp>
          <p:nvSpPr>
            <p:cNvPr id="299" name="Rectangle 14"/>
            <p:cNvSpPr txBox="1"/>
            <p:nvPr/>
          </p:nvSpPr>
          <p:spPr>
            <a:xfrm>
              <a:off x="8884225" y="951504"/>
              <a:ext cx="4815978" cy="48459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indent="39687" algn="l" defTabSz="914400">
                <a:defRPr b="0" sz="3600">
                  <a:latin typeface="+mj-lt"/>
                  <a:ea typeface="+mj-ea"/>
                  <a:cs typeface="+mj-cs"/>
                  <a:sym typeface="Calibri"/>
                </a:defRPr>
              </a:lvl1pPr>
            </a:lstStyle>
            <a:p>
              <a:pPr/>
              <a:r>
                <a:t>Some visual areas…</a:t>
              </a:r>
            </a:p>
          </p:txBody>
        </p:sp>
        <p:sp>
          <p:nvSpPr>
            <p:cNvPr id="300" name="Rectangle 15"/>
            <p:cNvSpPr txBox="1"/>
            <p:nvPr/>
          </p:nvSpPr>
          <p:spPr>
            <a:xfrm>
              <a:off x="13750258" y="9325485"/>
              <a:ext cx="2854500" cy="80895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indent="39687" algn="l" defTabSz="914400">
                <a:defRPr b="0" sz="2400">
                  <a:latin typeface="Arial"/>
                  <a:ea typeface="Arial"/>
                  <a:cs typeface="Arial"/>
                  <a:sym typeface="Arial"/>
                </a:defRPr>
              </a:lvl1pPr>
            </a:lstStyle>
            <a:p>
              <a:pPr/>
              <a:r>
                <a:t>From M. Lewicky</a:t>
              </a:r>
            </a:p>
          </p:txBody>
        </p:sp>
        <p:pic>
          <p:nvPicPr>
            <p:cNvPr id="301" name="Image" descr="Image"/>
            <p:cNvPicPr>
              <a:picLocks noChangeAspect="1"/>
            </p:cNvPicPr>
            <p:nvPr/>
          </p:nvPicPr>
          <p:blipFill>
            <a:blip r:embed="rId4">
              <a:extLst/>
            </a:blip>
            <a:stretch>
              <a:fillRect/>
            </a:stretch>
          </p:blipFill>
          <p:spPr>
            <a:xfrm>
              <a:off x="4418079" y="10371817"/>
              <a:ext cx="6209893" cy="1910737"/>
            </a:xfrm>
            <a:prstGeom prst="rect">
              <a:avLst/>
            </a:prstGeom>
            <a:ln w="12700" cap="flat">
              <a:noFill/>
              <a:miter lim="400000"/>
            </a:ln>
            <a:effectLst/>
          </p:spPr>
        </p:pic>
      </p:grpSp>
      <p:sp>
        <p:nvSpPr>
          <p:cNvPr id="303" name="Rectangle"/>
          <p:cNvSpPr/>
          <p:nvPr/>
        </p:nvSpPr>
        <p:spPr>
          <a:xfrm>
            <a:off x="8625013" y="10791538"/>
            <a:ext cx="6151893" cy="1672260"/>
          </a:xfrm>
          <a:prstGeom prst="rect">
            <a:avLst/>
          </a:prstGeom>
          <a:solidFill>
            <a:srgbClr val="FFFFFF"/>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304" name="Image" descr="Image"/>
          <p:cNvPicPr>
            <a:picLocks noChangeAspect="1"/>
          </p:cNvPicPr>
          <p:nvPr/>
        </p:nvPicPr>
        <p:blipFill>
          <a:blip r:embed="rId5">
            <a:extLst/>
          </a:blip>
          <a:stretch>
            <a:fillRect/>
          </a:stretch>
        </p:blipFill>
        <p:spPr>
          <a:xfrm>
            <a:off x="6818356" y="2034044"/>
            <a:ext cx="10747289" cy="3163517"/>
          </a:xfrm>
          <a:prstGeom prst="rect">
            <a:avLst/>
          </a:prstGeom>
          <a:ln w="25400">
            <a:miter lim="400000"/>
          </a:ln>
          <a:effectLst>
            <a:outerShdw sx="100000" sy="100000" kx="0" ky="0" algn="b" rotWithShape="0" blurRad="254000" dist="127000" dir="5400000">
              <a:srgbClr val="000000">
                <a:alpha val="70000"/>
              </a:srgbClr>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04" grpId="1"/>
    </p:bldLst>
  </p:timing>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2" name="Picture 4" descr="Picture 4"/>
          <p:cNvPicPr>
            <a:picLocks noChangeAspect="1"/>
          </p:cNvPicPr>
          <p:nvPr/>
        </p:nvPicPr>
        <p:blipFill>
          <a:blip r:embed="rId2">
            <a:extLst/>
          </a:blip>
          <a:srcRect l="64806" t="0" r="0" b="0"/>
          <a:stretch>
            <a:fillRect/>
          </a:stretch>
        </p:blipFill>
        <p:spPr>
          <a:xfrm>
            <a:off x="13035617" y="2245041"/>
            <a:ext cx="9661782" cy="9763069"/>
          </a:xfrm>
          <a:prstGeom prst="rect">
            <a:avLst/>
          </a:prstGeom>
          <a:ln w="12700">
            <a:miter lim="400000"/>
          </a:ln>
        </p:spPr>
      </p:pic>
      <p:sp>
        <p:nvSpPr>
          <p:cNvPr id="1443" name="Title 1"/>
          <p:cNvSpPr txBox="1"/>
          <p:nvPr>
            <p:ph type="title"/>
          </p:nvPr>
        </p:nvSpPr>
        <p:spPr>
          <a:xfrm>
            <a:off x="1746386" y="0"/>
            <a:ext cx="6975590" cy="2286000"/>
          </a:xfrm>
          <a:prstGeom prst="rect">
            <a:avLst/>
          </a:prstGeom>
        </p:spPr>
        <p:txBody>
          <a:bodyPr/>
          <a:lstStyle/>
          <a:p>
            <a:pPr/>
            <a:r>
              <a:t>Examples</a:t>
            </a:r>
          </a:p>
        </p:txBody>
      </p:sp>
      <p:pic>
        <p:nvPicPr>
          <p:cNvPr id="1444" name="Picture 4" descr="Picture 4"/>
          <p:cNvPicPr>
            <a:picLocks noChangeAspect="1"/>
          </p:cNvPicPr>
          <p:nvPr/>
        </p:nvPicPr>
        <p:blipFill>
          <a:blip r:embed="rId2">
            <a:extLst/>
          </a:blip>
          <a:srcRect l="0" t="0" r="65141" b="0"/>
          <a:stretch>
            <a:fillRect/>
          </a:stretch>
        </p:blipFill>
        <p:spPr>
          <a:xfrm>
            <a:off x="2318363" y="2147370"/>
            <a:ext cx="9649641" cy="9844710"/>
          </a:xfrm>
          <a:prstGeom prst="rect">
            <a:avLst/>
          </a:prstGeom>
          <a:ln w="12700">
            <a:miter lim="400000"/>
          </a:ln>
        </p:spPr>
      </p:pic>
      <p:sp>
        <p:nvSpPr>
          <p:cNvPr id="1445" name="Square"/>
          <p:cNvSpPr/>
          <p:nvPr/>
        </p:nvSpPr>
        <p:spPr>
          <a:xfrm>
            <a:off x="15022531" y="4371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446" name="Line Line" descr="Line Line"/>
          <p:cNvPicPr>
            <a:picLocks noChangeAspect="0"/>
          </p:cNvPicPr>
          <p:nvPr/>
        </p:nvPicPr>
        <p:blipFill>
          <a:blip r:embed="rId3">
            <a:extLst/>
          </a:blip>
          <a:stretch>
            <a:fillRect/>
          </a:stretch>
        </p:blipFill>
        <p:spPr>
          <a:xfrm rot="406681">
            <a:off x="6281924" y="3664323"/>
            <a:ext cx="8783731" cy="723106"/>
          </a:xfrm>
          <a:prstGeom prst="rect">
            <a:avLst/>
          </a:prstGeom>
        </p:spPr>
      </p:pic>
      <p:sp>
        <p:nvSpPr>
          <p:cNvPr id="1448" name="Square"/>
          <p:cNvSpPr/>
          <p:nvPr/>
        </p:nvSpPr>
        <p:spPr>
          <a:xfrm>
            <a:off x="20498030" y="9803892"/>
            <a:ext cx="334392"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449" name="Line Line" descr="Line Line"/>
          <p:cNvPicPr>
            <a:picLocks noChangeAspect="0"/>
          </p:cNvPicPr>
          <p:nvPr/>
        </p:nvPicPr>
        <p:blipFill>
          <a:blip r:embed="rId4">
            <a:extLst/>
          </a:blip>
          <a:stretch>
            <a:fillRect/>
          </a:stretch>
        </p:blipFill>
        <p:spPr>
          <a:xfrm rot="21316024">
            <a:off x="8078109" y="10314690"/>
            <a:ext cx="12491924" cy="723106"/>
          </a:xfrm>
          <a:prstGeom prst="rect">
            <a:avLst/>
          </a:prstGeom>
        </p:spPr>
      </p:pic>
      <p:sp>
        <p:nvSpPr>
          <p:cNvPr id="1451" name="Square"/>
          <p:cNvSpPr/>
          <p:nvPr/>
        </p:nvSpPr>
        <p:spPr>
          <a:xfrm>
            <a:off x="6005531" y="3355188"/>
            <a:ext cx="334391" cy="334391"/>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52" name="Square"/>
          <p:cNvSpPr/>
          <p:nvPr/>
        </p:nvSpPr>
        <p:spPr>
          <a:xfrm>
            <a:off x="4299125" y="4276295"/>
            <a:ext cx="334392" cy="334391"/>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53" name="Square"/>
          <p:cNvSpPr/>
          <p:nvPr/>
        </p:nvSpPr>
        <p:spPr>
          <a:xfrm>
            <a:off x="9774625" y="9747099"/>
            <a:ext cx="334392" cy="334392"/>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54" name="Square"/>
          <p:cNvSpPr/>
          <p:nvPr/>
        </p:nvSpPr>
        <p:spPr>
          <a:xfrm>
            <a:off x="7996625" y="10966299"/>
            <a:ext cx="334392" cy="334392"/>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55" name="Square"/>
          <p:cNvSpPr/>
          <p:nvPr/>
        </p:nvSpPr>
        <p:spPr>
          <a:xfrm>
            <a:off x="2426139" y="2460101"/>
            <a:ext cx="4080364" cy="4080364"/>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56" name="Square"/>
          <p:cNvSpPr/>
          <p:nvPr/>
        </p:nvSpPr>
        <p:spPr>
          <a:xfrm>
            <a:off x="7901639" y="7874113"/>
            <a:ext cx="4080364" cy="4080364"/>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57" name="It can not be implemented as a convolution"/>
          <p:cNvSpPr txBox="1"/>
          <p:nvPr/>
        </p:nvSpPr>
        <p:spPr>
          <a:xfrm>
            <a:off x="5026334" y="6566328"/>
            <a:ext cx="15063585" cy="1006966"/>
          </a:xfrm>
          <a:prstGeom prst="rect">
            <a:avLst/>
          </a:prstGeom>
          <a:solidFill>
            <a:schemeClr val="accent4">
              <a:hueOff val="-461056"/>
              <a:satOff val="4338"/>
              <a:lumOff val="-10225"/>
            </a:schemeClr>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5900">
                <a:latin typeface="Helvetica Neue Medium"/>
                <a:ea typeface="Helvetica Neue Medium"/>
                <a:cs typeface="Helvetica Neue Medium"/>
                <a:sym typeface="Helvetica Neue Medium"/>
              </a:defRPr>
            </a:lvl1pPr>
          </a:lstStyle>
          <a:p>
            <a:pPr/>
            <a:r>
              <a:t>It can not be implemented as a convolution</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1469" name="Group"/>
          <p:cNvGrpSpPr/>
          <p:nvPr/>
        </p:nvGrpSpPr>
        <p:grpSpPr>
          <a:xfrm>
            <a:off x="2871498" y="4740898"/>
            <a:ext cx="9385152" cy="4546590"/>
            <a:chOff x="0" y="0"/>
            <a:chExt cx="9385151" cy="4546589"/>
          </a:xfrm>
        </p:grpSpPr>
        <p:pic>
          <p:nvPicPr>
            <p:cNvPr id="1459" name="Picture 4" descr="Picture 4"/>
            <p:cNvPicPr>
              <a:picLocks noChangeAspect="1"/>
            </p:cNvPicPr>
            <p:nvPr/>
          </p:nvPicPr>
          <p:blipFill>
            <a:blip r:embed="rId2">
              <a:extLst/>
            </a:blip>
            <a:srcRect l="0" t="0" r="65141" b="0"/>
            <a:stretch>
              <a:fillRect/>
            </a:stretch>
          </p:blipFill>
          <p:spPr>
            <a:xfrm>
              <a:off x="0" y="0"/>
              <a:ext cx="4456500" cy="4546590"/>
            </a:xfrm>
            <a:prstGeom prst="rect">
              <a:avLst/>
            </a:prstGeom>
            <a:ln w="12700" cap="flat">
              <a:noFill/>
              <a:miter lim="400000"/>
            </a:ln>
            <a:effectLst/>
          </p:spPr>
        </p:pic>
        <p:pic>
          <p:nvPicPr>
            <p:cNvPr id="1460" name="Image" descr="Image"/>
            <p:cNvPicPr>
              <a:picLocks noChangeAspect="1"/>
            </p:cNvPicPr>
            <p:nvPr/>
          </p:nvPicPr>
          <p:blipFill>
            <a:blip r:embed="rId3">
              <a:extLst/>
            </a:blip>
            <a:stretch>
              <a:fillRect/>
            </a:stretch>
          </p:blipFill>
          <p:spPr>
            <a:xfrm>
              <a:off x="4975995" y="76849"/>
              <a:ext cx="4409157" cy="4392856"/>
            </a:xfrm>
            <a:prstGeom prst="rect">
              <a:avLst/>
            </a:prstGeom>
            <a:ln w="12700" cap="flat">
              <a:noFill/>
              <a:miter lim="400000"/>
            </a:ln>
            <a:effectLst/>
          </p:spPr>
        </p:pic>
        <p:sp>
          <p:nvSpPr>
            <p:cNvPr id="1461" name="Square"/>
            <p:cNvSpPr/>
            <p:nvPr/>
          </p:nvSpPr>
          <p:spPr>
            <a:xfrm>
              <a:off x="6043131" y="851069"/>
              <a:ext cx="154433" cy="154433"/>
            </a:xfrm>
            <a:prstGeom prst="rect">
              <a:avLst/>
            </a:prstGeom>
            <a:no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462" name="Square"/>
            <p:cNvSpPr/>
            <p:nvPr/>
          </p:nvSpPr>
          <p:spPr>
            <a:xfrm>
              <a:off x="834668" y="593789"/>
              <a:ext cx="626232" cy="626232"/>
            </a:xfrm>
            <a:prstGeom prst="rect">
              <a:avLst/>
            </a:prstGeom>
            <a:no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463" name="Line"/>
            <p:cNvSpPr/>
            <p:nvPr/>
          </p:nvSpPr>
          <p:spPr>
            <a:xfrm>
              <a:off x="1456721" y="583252"/>
              <a:ext cx="4590589" cy="262874"/>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464" name="Line"/>
            <p:cNvSpPr/>
            <p:nvPr/>
          </p:nvSpPr>
          <p:spPr>
            <a:xfrm flipV="1">
              <a:off x="1456721" y="997284"/>
              <a:ext cx="4590589" cy="232782"/>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465" name="Square"/>
            <p:cNvSpPr/>
            <p:nvPr/>
          </p:nvSpPr>
          <p:spPr>
            <a:xfrm>
              <a:off x="7592389" y="2650364"/>
              <a:ext cx="154433" cy="154432"/>
            </a:xfrm>
            <a:prstGeom prst="rect">
              <a:avLst/>
            </a:prstGeom>
            <a:no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466" name="Square"/>
            <p:cNvSpPr/>
            <p:nvPr/>
          </p:nvSpPr>
          <p:spPr>
            <a:xfrm>
              <a:off x="2383925" y="2393083"/>
              <a:ext cx="626232" cy="626233"/>
            </a:xfrm>
            <a:prstGeom prst="rect">
              <a:avLst/>
            </a:prstGeom>
            <a:noFill/>
            <a:ln w="508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467" name="Line"/>
            <p:cNvSpPr/>
            <p:nvPr/>
          </p:nvSpPr>
          <p:spPr>
            <a:xfrm>
              <a:off x="3005978" y="2382547"/>
              <a:ext cx="4590590" cy="262874"/>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468" name="Line"/>
            <p:cNvSpPr/>
            <p:nvPr/>
          </p:nvSpPr>
          <p:spPr>
            <a:xfrm flipV="1">
              <a:off x="3005978" y="2796578"/>
              <a:ext cx="4590590" cy="232783"/>
            </a:xfrm>
            <a:prstGeom prst="line">
              <a:avLst/>
            </a:prstGeom>
            <a:noFill/>
            <a:ln w="25400" cap="flat">
              <a:solidFill>
                <a:srgbClr val="000000"/>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pic>
        <p:nvPicPr>
          <p:cNvPr id="1470" name="Picture 4" descr="Picture 4"/>
          <p:cNvPicPr>
            <a:picLocks noChangeAspect="1"/>
          </p:cNvPicPr>
          <p:nvPr/>
        </p:nvPicPr>
        <p:blipFill>
          <a:blip r:embed="rId2">
            <a:extLst/>
          </a:blip>
          <a:srcRect l="64806" t="0" r="0" b="0"/>
          <a:stretch>
            <a:fillRect/>
          </a:stretch>
        </p:blipFill>
        <p:spPr>
          <a:xfrm>
            <a:off x="18286355" y="4773043"/>
            <a:ext cx="4480623" cy="4527595"/>
          </a:xfrm>
          <a:prstGeom prst="rect">
            <a:avLst/>
          </a:prstGeom>
          <a:ln w="12700">
            <a:miter lim="400000"/>
          </a:ln>
        </p:spPr>
      </p:pic>
      <p:pic>
        <p:nvPicPr>
          <p:cNvPr id="1471" name="Picture 4" descr="Picture 4"/>
          <p:cNvPicPr>
            <a:picLocks noChangeAspect="1"/>
          </p:cNvPicPr>
          <p:nvPr/>
        </p:nvPicPr>
        <p:blipFill>
          <a:blip r:embed="rId2">
            <a:extLst/>
          </a:blip>
          <a:srcRect l="0" t="0" r="65141" b="0"/>
          <a:stretch>
            <a:fillRect/>
          </a:stretch>
        </p:blipFill>
        <p:spPr>
          <a:xfrm>
            <a:off x="13316261" y="4727749"/>
            <a:ext cx="4474993" cy="4565455"/>
          </a:xfrm>
          <a:prstGeom prst="rect">
            <a:avLst/>
          </a:prstGeom>
          <a:ln w="12700">
            <a:miter lim="400000"/>
          </a:ln>
        </p:spPr>
      </p:pic>
      <p:sp>
        <p:nvSpPr>
          <p:cNvPr id="1472" name="Square"/>
          <p:cNvSpPr/>
          <p:nvPr/>
        </p:nvSpPr>
        <p:spPr>
          <a:xfrm>
            <a:off x="19207781" y="5759038"/>
            <a:ext cx="155073" cy="155073"/>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473" name="Line Line" descr="Line Line"/>
          <p:cNvPicPr>
            <a:picLocks noChangeAspect="0"/>
          </p:cNvPicPr>
          <p:nvPr/>
        </p:nvPicPr>
        <p:blipFill>
          <a:blip r:embed="rId4">
            <a:extLst/>
          </a:blip>
          <a:stretch>
            <a:fillRect/>
          </a:stretch>
        </p:blipFill>
        <p:spPr>
          <a:xfrm rot="406681">
            <a:off x="15110083" y="5237347"/>
            <a:ext cx="4161965" cy="723107"/>
          </a:xfrm>
          <a:prstGeom prst="rect">
            <a:avLst/>
          </a:prstGeom>
        </p:spPr>
      </p:pic>
      <p:sp>
        <p:nvSpPr>
          <p:cNvPr id="1475" name="Square"/>
          <p:cNvSpPr/>
          <p:nvPr/>
        </p:nvSpPr>
        <p:spPr>
          <a:xfrm>
            <a:off x="21747027" y="8278438"/>
            <a:ext cx="155074" cy="155073"/>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476" name="Line Line" descr="Line Line"/>
          <p:cNvPicPr>
            <a:picLocks noChangeAspect="0"/>
          </p:cNvPicPr>
          <p:nvPr/>
        </p:nvPicPr>
        <p:blipFill>
          <a:blip r:embed="rId5">
            <a:extLst/>
          </a:blip>
          <a:stretch>
            <a:fillRect/>
          </a:stretch>
        </p:blipFill>
        <p:spPr>
          <a:xfrm rot="21316024">
            <a:off x="15943059" y="8321435"/>
            <a:ext cx="5881629" cy="723106"/>
          </a:xfrm>
          <a:prstGeom prst="rect">
            <a:avLst/>
          </a:prstGeom>
        </p:spPr>
      </p:pic>
      <p:sp>
        <p:nvSpPr>
          <p:cNvPr id="1478" name="Square"/>
          <p:cNvSpPr/>
          <p:nvPr/>
        </p:nvSpPr>
        <p:spPr>
          <a:xfrm>
            <a:off x="15026174" y="5287871"/>
            <a:ext cx="155073" cy="155073"/>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79" name="Square"/>
          <p:cNvSpPr/>
          <p:nvPr/>
        </p:nvSpPr>
        <p:spPr>
          <a:xfrm>
            <a:off x="14234834" y="5715031"/>
            <a:ext cx="155074" cy="155074"/>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80" name="Square"/>
          <p:cNvSpPr/>
          <p:nvPr/>
        </p:nvSpPr>
        <p:spPr>
          <a:xfrm>
            <a:off x="16774081" y="8252100"/>
            <a:ext cx="155074" cy="155074"/>
          </a:xfrm>
          <a:prstGeom prst="rect">
            <a:avLst/>
          </a:prstGeom>
          <a:solidFill>
            <a:srgbClr val="000000"/>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81" name="Square"/>
          <p:cNvSpPr/>
          <p:nvPr/>
        </p:nvSpPr>
        <p:spPr>
          <a:xfrm>
            <a:off x="15949538" y="8817501"/>
            <a:ext cx="155073" cy="155073"/>
          </a:xfrm>
          <a:prstGeom prst="rect">
            <a:avLst/>
          </a:prstGeom>
          <a:ln w="508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82" name="Square"/>
          <p:cNvSpPr/>
          <p:nvPr/>
        </p:nvSpPr>
        <p:spPr>
          <a:xfrm>
            <a:off x="13366243" y="4872777"/>
            <a:ext cx="1892257" cy="1892257"/>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83" name="Square"/>
          <p:cNvSpPr/>
          <p:nvPr/>
        </p:nvSpPr>
        <p:spPr>
          <a:xfrm>
            <a:off x="15905489" y="7383509"/>
            <a:ext cx="1892257" cy="1892257"/>
          </a:xfrm>
          <a:prstGeom prst="rect">
            <a:avLst/>
          </a:prstGeom>
          <a:ln w="25400">
            <a:solidFill>
              <a:srgbClr val="000000"/>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484" name="Defocusing"/>
          <p:cNvSpPr txBox="1"/>
          <p:nvPr/>
        </p:nvSpPr>
        <p:spPr>
          <a:xfrm>
            <a:off x="9107538" y="4273874"/>
            <a:ext cx="202041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atin typeface="Helvetica"/>
                <a:ea typeface="Helvetica"/>
                <a:cs typeface="Helvetica"/>
                <a:sym typeface="Helvetica"/>
              </a:defRPr>
            </a:lvl1pPr>
          </a:lstStyle>
          <a:p>
            <a:pPr/>
            <a:r>
              <a:t>Defocusing</a:t>
            </a:r>
          </a:p>
        </p:txBody>
      </p:sp>
      <p:sp>
        <p:nvSpPr>
          <p:cNvPr id="1485" name="Rotation"/>
          <p:cNvSpPr txBox="1"/>
          <p:nvPr/>
        </p:nvSpPr>
        <p:spPr>
          <a:xfrm>
            <a:off x="19826278" y="4273874"/>
            <a:ext cx="1533377" cy="558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atin typeface="Helvetica"/>
                <a:ea typeface="Helvetica"/>
                <a:cs typeface="Helvetica"/>
                <a:sym typeface="Helvetica"/>
              </a:defRPr>
            </a:lvl1pPr>
          </a:lstStyle>
          <a:p>
            <a:pPr/>
            <a:r>
              <a:t>Rotation</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7" name="Title 1"/>
          <p:cNvSpPr txBox="1"/>
          <p:nvPr>
            <p:ph type="title"/>
          </p:nvPr>
        </p:nvSpPr>
        <p:spPr>
          <a:prstGeom prst="rect">
            <a:avLst/>
          </a:prstGeom>
        </p:spPr>
        <p:txBody>
          <a:bodyPr/>
          <a:lstStyle>
            <a:lvl1pPr defTabSz="759459">
              <a:defRPr sz="10304"/>
            </a:lvl1pPr>
          </a:lstStyle>
          <a:p>
            <a:pPr/>
            <a:r>
              <a:t>Convolution as matrix multiplication</a:t>
            </a:r>
          </a:p>
        </p:txBody>
      </p:sp>
      <p:pic>
        <p:nvPicPr>
          <p:cNvPr id="1488" name="Image" descr="Image"/>
          <p:cNvPicPr>
            <a:picLocks noChangeAspect="1"/>
          </p:cNvPicPr>
          <p:nvPr/>
        </p:nvPicPr>
        <p:blipFill>
          <a:blip r:embed="rId2">
            <a:extLst/>
          </a:blip>
          <a:stretch>
            <a:fillRect/>
          </a:stretch>
        </p:blipFill>
        <p:spPr>
          <a:xfrm>
            <a:off x="958539" y="4100464"/>
            <a:ext cx="8598847" cy="814924"/>
          </a:xfrm>
          <a:prstGeom prst="rect">
            <a:avLst/>
          </a:prstGeom>
          <a:ln w="12700">
            <a:miter lim="400000"/>
          </a:ln>
        </p:spPr>
      </p:pic>
      <p:pic>
        <p:nvPicPr>
          <p:cNvPr id="1489" name="Image" descr="Image"/>
          <p:cNvPicPr>
            <a:picLocks noChangeAspect="1"/>
          </p:cNvPicPr>
          <p:nvPr/>
        </p:nvPicPr>
        <p:blipFill>
          <a:blip r:embed="rId3">
            <a:extLst/>
          </a:blip>
          <a:stretch>
            <a:fillRect/>
          </a:stretch>
        </p:blipFill>
        <p:spPr>
          <a:xfrm>
            <a:off x="10357918" y="4016161"/>
            <a:ext cx="3034888" cy="983529"/>
          </a:xfrm>
          <a:prstGeom prst="rect">
            <a:avLst/>
          </a:prstGeom>
          <a:ln w="12700">
            <a:miter lim="400000"/>
          </a:ln>
        </p:spPr>
      </p:pic>
      <p:pic>
        <p:nvPicPr>
          <p:cNvPr id="1490" name="Image" descr="Image"/>
          <p:cNvPicPr>
            <a:picLocks noChangeAspect="1"/>
          </p:cNvPicPr>
          <p:nvPr/>
        </p:nvPicPr>
        <p:blipFill>
          <a:blip r:embed="rId4">
            <a:extLst/>
          </a:blip>
          <a:stretch>
            <a:fillRect/>
          </a:stretch>
        </p:blipFill>
        <p:spPr>
          <a:xfrm>
            <a:off x="14193338" y="4072363"/>
            <a:ext cx="8795552" cy="871126"/>
          </a:xfrm>
          <a:prstGeom prst="rect">
            <a:avLst/>
          </a:prstGeom>
          <a:ln w="12700">
            <a:miter lim="400000"/>
          </a:ln>
        </p:spPr>
      </p:pic>
      <p:sp>
        <p:nvSpPr>
          <p:cNvPr id="1491" name="O"/>
          <p:cNvSpPr txBox="1"/>
          <p:nvPr/>
        </p:nvSpPr>
        <p:spPr>
          <a:xfrm>
            <a:off x="9738161" y="4165912"/>
            <a:ext cx="41071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a:t>
            </a:r>
          </a:p>
        </p:txBody>
      </p:sp>
      <p:sp>
        <p:nvSpPr>
          <p:cNvPr id="1492" name="="/>
          <p:cNvSpPr txBox="1"/>
          <p:nvPr/>
        </p:nvSpPr>
        <p:spPr>
          <a:xfrm>
            <a:off x="13657792" y="422770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493" name="Rectangle 7"/>
          <p:cNvSpPr txBox="1"/>
          <p:nvPr/>
        </p:nvSpPr>
        <p:spPr>
          <a:xfrm>
            <a:off x="2583546" y="2723339"/>
            <a:ext cx="16764001"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sp>
        <p:nvSpPr>
          <p:cNvPr id="1494" name="/3"/>
          <p:cNvSpPr txBox="1"/>
          <p:nvPr/>
        </p:nvSpPr>
        <p:spPr>
          <a:xfrm>
            <a:off x="10983150" y="424001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495" name="/3"/>
          <p:cNvSpPr txBox="1"/>
          <p:nvPr/>
        </p:nvSpPr>
        <p:spPr>
          <a:xfrm>
            <a:off x="11931904" y="423834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496" name="/3"/>
          <p:cNvSpPr txBox="1"/>
          <p:nvPr/>
        </p:nvSpPr>
        <p:spPr>
          <a:xfrm>
            <a:off x="12842243" y="4233859"/>
            <a:ext cx="453010"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497" name="90"/>
          <p:cNvSpPr txBox="1"/>
          <p:nvPr/>
        </p:nvSpPr>
        <p:spPr>
          <a:xfrm>
            <a:off x="18650653"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498" name="90"/>
          <p:cNvSpPr txBox="1"/>
          <p:nvPr/>
        </p:nvSpPr>
        <p:spPr>
          <a:xfrm>
            <a:off x="19494450"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499" name="90"/>
          <p:cNvSpPr txBox="1"/>
          <p:nvPr/>
        </p:nvSpPr>
        <p:spPr>
          <a:xfrm>
            <a:off x="17806858"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00" name="60"/>
          <p:cNvSpPr txBox="1"/>
          <p:nvPr/>
        </p:nvSpPr>
        <p:spPr>
          <a:xfrm>
            <a:off x="16963062" y="4191681"/>
            <a:ext cx="566217"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01" name="60"/>
          <p:cNvSpPr txBox="1"/>
          <p:nvPr/>
        </p:nvSpPr>
        <p:spPr>
          <a:xfrm>
            <a:off x="20338246"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02" name="30"/>
          <p:cNvSpPr txBox="1"/>
          <p:nvPr/>
        </p:nvSpPr>
        <p:spPr>
          <a:xfrm>
            <a:off x="16208204"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03" name="30"/>
          <p:cNvSpPr txBox="1"/>
          <p:nvPr/>
        </p:nvSpPr>
        <p:spPr>
          <a:xfrm>
            <a:off x="21182965"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04" name="0"/>
          <p:cNvSpPr txBox="1"/>
          <p:nvPr/>
        </p:nvSpPr>
        <p:spPr>
          <a:xfrm>
            <a:off x="15436764" y="4191681"/>
            <a:ext cx="340260"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0</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06" name="Title 1"/>
          <p:cNvSpPr txBox="1"/>
          <p:nvPr>
            <p:ph type="title"/>
          </p:nvPr>
        </p:nvSpPr>
        <p:spPr>
          <a:prstGeom prst="rect">
            <a:avLst/>
          </a:prstGeom>
        </p:spPr>
        <p:txBody>
          <a:bodyPr/>
          <a:lstStyle>
            <a:lvl1pPr defTabSz="759459">
              <a:defRPr sz="10304"/>
            </a:lvl1pPr>
          </a:lstStyle>
          <a:p>
            <a:pPr/>
            <a:r>
              <a:t>Convolution as matrix multiplication</a:t>
            </a:r>
          </a:p>
        </p:txBody>
      </p:sp>
      <p:pic>
        <p:nvPicPr>
          <p:cNvPr id="1507" name="Picture 6" descr="Picture 6"/>
          <p:cNvPicPr>
            <a:picLocks noChangeAspect="0"/>
          </p:cNvPicPr>
          <p:nvPr/>
        </p:nvPicPr>
        <p:blipFill>
          <a:blip r:embed="rId2">
            <a:extLst/>
          </a:blip>
          <a:stretch>
            <a:fillRect/>
          </a:stretch>
        </p:blipFill>
        <p:spPr>
          <a:xfrm>
            <a:off x="3612587" y="6267027"/>
            <a:ext cx="16582837" cy="5883442"/>
          </a:xfrm>
          <a:prstGeom prst="rect">
            <a:avLst/>
          </a:prstGeom>
          <a:ln w="12700">
            <a:miter lim="400000"/>
          </a:ln>
        </p:spPr>
      </p:pic>
      <p:sp>
        <p:nvSpPr>
          <p:cNvPr id="1508" name="Rectangle 7"/>
          <p:cNvSpPr txBox="1"/>
          <p:nvPr/>
        </p:nvSpPr>
        <p:spPr>
          <a:xfrm>
            <a:off x="3493362" y="5516928"/>
            <a:ext cx="16764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pic>
        <p:nvPicPr>
          <p:cNvPr id="1509" name="Image" descr="Image"/>
          <p:cNvPicPr>
            <a:picLocks noChangeAspect="1"/>
          </p:cNvPicPr>
          <p:nvPr/>
        </p:nvPicPr>
        <p:blipFill>
          <a:blip r:embed="rId3">
            <a:extLst/>
          </a:blip>
          <a:stretch>
            <a:fillRect/>
          </a:stretch>
        </p:blipFill>
        <p:spPr>
          <a:xfrm>
            <a:off x="958539" y="4100464"/>
            <a:ext cx="8598847" cy="814924"/>
          </a:xfrm>
          <a:prstGeom prst="rect">
            <a:avLst/>
          </a:prstGeom>
          <a:ln w="12700">
            <a:miter lim="400000"/>
          </a:ln>
        </p:spPr>
      </p:pic>
      <p:pic>
        <p:nvPicPr>
          <p:cNvPr id="1510" name="Image" descr="Image"/>
          <p:cNvPicPr>
            <a:picLocks noChangeAspect="1"/>
          </p:cNvPicPr>
          <p:nvPr/>
        </p:nvPicPr>
        <p:blipFill>
          <a:blip r:embed="rId4">
            <a:extLst/>
          </a:blip>
          <a:stretch>
            <a:fillRect/>
          </a:stretch>
        </p:blipFill>
        <p:spPr>
          <a:xfrm>
            <a:off x="10357918" y="4016161"/>
            <a:ext cx="3034888" cy="983529"/>
          </a:xfrm>
          <a:prstGeom prst="rect">
            <a:avLst/>
          </a:prstGeom>
          <a:ln w="12700">
            <a:miter lim="400000"/>
          </a:ln>
        </p:spPr>
      </p:pic>
      <p:pic>
        <p:nvPicPr>
          <p:cNvPr id="1511" name="Image" descr="Image"/>
          <p:cNvPicPr>
            <a:picLocks noChangeAspect="1"/>
          </p:cNvPicPr>
          <p:nvPr/>
        </p:nvPicPr>
        <p:blipFill>
          <a:blip r:embed="rId5">
            <a:extLst/>
          </a:blip>
          <a:stretch>
            <a:fillRect/>
          </a:stretch>
        </p:blipFill>
        <p:spPr>
          <a:xfrm>
            <a:off x="14193338" y="4072363"/>
            <a:ext cx="8795552" cy="871126"/>
          </a:xfrm>
          <a:prstGeom prst="rect">
            <a:avLst/>
          </a:prstGeom>
          <a:ln w="12700">
            <a:miter lim="400000"/>
          </a:ln>
        </p:spPr>
      </p:pic>
      <p:sp>
        <p:nvSpPr>
          <p:cNvPr id="1512" name="O"/>
          <p:cNvSpPr txBox="1"/>
          <p:nvPr/>
        </p:nvSpPr>
        <p:spPr>
          <a:xfrm>
            <a:off x="9738161" y="4165912"/>
            <a:ext cx="41071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a:t>
            </a:r>
          </a:p>
        </p:txBody>
      </p:sp>
      <p:sp>
        <p:nvSpPr>
          <p:cNvPr id="1513" name="="/>
          <p:cNvSpPr txBox="1"/>
          <p:nvPr/>
        </p:nvSpPr>
        <p:spPr>
          <a:xfrm>
            <a:off x="13657792" y="422770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514" name="Rectangle 7"/>
          <p:cNvSpPr txBox="1"/>
          <p:nvPr/>
        </p:nvSpPr>
        <p:spPr>
          <a:xfrm>
            <a:off x="2583546" y="2723339"/>
            <a:ext cx="16764001"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sp>
        <p:nvSpPr>
          <p:cNvPr id="1515" name="/3"/>
          <p:cNvSpPr txBox="1"/>
          <p:nvPr/>
        </p:nvSpPr>
        <p:spPr>
          <a:xfrm>
            <a:off x="10983150" y="424001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516" name="/3"/>
          <p:cNvSpPr txBox="1"/>
          <p:nvPr/>
        </p:nvSpPr>
        <p:spPr>
          <a:xfrm>
            <a:off x="11931904" y="423834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517" name="/3"/>
          <p:cNvSpPr txBox="1"/>
          <p:nvPr/>
        </p:nvSpPr>
        <p:spPr>
          <a:xfrm>
            <a:off x="12842243" y="4233859"/>
            <a:ext cx="453010"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graphicFrame>
        <p:nvGraphicFramePr>
          <p:cNvPr id="1518" name="Table"/>
          <p:cNvGraphicFramePr/>
          <p:nvPr/>
        </p:nvGraphicFramePr>
        <p:xfrm>
          <a:off x="6844954" y="6450541"/>
          <a:ext cx="10639609" cy="5408848"/>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62690"/>
                <a:gridCol w="1062690"/>
                <a:gridCol w="1062690"/>
                <a:gridCol w="1062690"/>
                <a:gridCol w="1062690"/>
                <a:gridCol w="1062690"/>
                <a:gridCol w="1062690"/>
                <a:gridCol w="1062690"/>
                <a:gridCol w="1062690"/>
                <a:gridCol w="1062690"/>
              </a:tblGrid>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bl>
          </a:graphicData>
        </a:graphic>
      </p:graphicFrame>
      <p:sp>
        <p:nvSpPr>
          <p:cNvPr id="1519" name="90"/>
          <p:cNvSpPr txBox="1"/>
          <p:nvPr/>
        </p:nvSpPr>
        <p:spPr>
          <a:xfrm>
            <a:off x="18650653"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20" name="90"/>
          <p:cNvSpPr txBox="1"/>
          <p:nvPr/>
        </p:nvSpPr>
        <p:spPr>
          <a:xfrm>
            <a:off x="19494450"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21" name="90"/>
          <p:cNvSpPr txBox="1"/>
          <p:nvPr/>
        </p:nvSpPr>
        <p:spPr>
          <a:xfrm>
            <a:off x="17806858"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22" name="60"/>
          <p:cNvSpPr txBox="1"/>
          <p:nvPr/>
        </p:nvSpPr>
        <p:spPr>
          <a:xfrm>
            <a:off x="16963062" y="4191681"/>
            <a:ext cx="566217"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23" name="60"/>
          <p:cNvSpPr txBox="1"/>
          <p:nvPr/>
        </p:nvSpPr>
        <p:spPr>
          <a:xfrm>
            <a:off x="20338246"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24" name="30"/>
          <p:cNvSpPr txBox="1"/>
          <p:nvPr/>
        </p:nvSpPr>
        <p:spPr>
          <a:xfrm>
            <a:off x="16208204"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25" name="30"/>
          <p:cNvSpPr txBox="1"/>
          <p:nvPr/>
        </p:nvSpPr>
        <p:spPr>
          <a:xfrm>
            <a:off x="21182965"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26" name="0"/>
          <p:cNvSpPr txBox="1"/>
          <p:nvPr/>
        </p:nvSpPr>
        <p:spPr>
          <a:xfrm>
            <a:off x="15436764" y="4191681"/>
            <a:ext cx="340260"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0</a:t>
            </a:r>
          </a:p>
        </p:txBody>
      </p:sp>
      <p:graphicFrame>
        <p:nvGraphicFramePr>
          <p:cNvPr id="1527" name="Table"/>
          <p:cNvGraphicFramePr/>
          <p:nvPr/>
        </p:nvGraphicFramePr>
        <p:xfrm>
          <a:off x="18494432" y="6517024"/>
          <a:ext cx="1246534" cy="5396148"/>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1233833"/>
              </a:tblGrid>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aphicFrame>
        <p:nvGraphicFramePr>
          <p:cNvPr id="1528" name="Table"/>
          <p:cNvGraphicFramePr/>
          <p:nvPr/>
        </p:nvGraphicFramePr>
        <p:xfrm>
          <a:off x="4051179" y="6502493"/>
          <a:ext cx="1259234" cy="5425210"/>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1246533"/>
              </a:tblGrid>
              <a:tr h="676563">
                <a:tc>
                  <a:txBody>
                    <a:bodyPr/>
                    <a:lstStyle/>
                    <a:p>
                      <a:pPr defTabSz="914400">
                        <a:defRPr sz="1800"/>
                      </a:pPr>
                      <a:r>
                        <a:rPr sz="3200">
                          <a:sym typeface="Helvetica Neue"/>
                        </a:rPr>
                        <a:t>0</a:t>
                      </a:r>
                    </a:p>
                  </a:txBody>
                  <a:tcPr marL="50800" marR="50800" marT="50800" marB="50800" anchor="ctr" anchorCtr="0" horzOverflow="overflow"/>
                </a:tc>
              </a:tr>
              <a:tr h="676563">
                <a:tc>
                  <a:txBody>
                    <a:bodyPr/>
                    <a:lstStyle/>
                    <a:p>
                      <a:pPr defTabSz="914400">
                        <a:defRPr sz="1800"/>
                      </a:pPr>
                      <a:r>
                        <a:rPr sz="3200">
                          <a:sym typeface="Helvetica Neue"/>
                        </a:rPr>
                        <a:t>30</a:t>
                      </a:r>
                    </a:p>
                  </a:txBody>
                  <a:tcPr marL="50800" marR="50800" marT="50800" marB="50800" anchor="ctr" anchorCtr="0" horzOverflow="overflow"/>
                </a:tc>
              </a:tr>
              <a:tr h="676563">
                <a:tc>
                  <a:txBody>
                    <a:bodyPr/>
                    <a:lstStyle/>
                    <a:p>
                      <a:pPr defTabSz="914400">
                        <a:defRPr sz="1800"/>
                      </a:pPr>
                      <a:r>
                        <a:rPr sz="3200">
                          <a:sym typeface="Helvetica Neue"/>
                        </a:rPr>
                        <a:t>60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60</a:t>
                      </a:r>
                    </a:p>
                  </a:txBody>
                  <a:tcPr marL="50800" marR="50800" marT="50800" marB="50800" anchor="ctr" anchorCtr="0" horzOverflow="overflow"/>
                </a:tc>
              </a:tr>
              <a:tr h="676563">
                <a:tc>
                  <a:txBody>
                    <a:bodyPr/>
                    <a:lstStyle/>
                    <a:p>
                      <a:pPr defTabSz="914400">
                        <a:defRPr sz="1800"/>
                      </a:pPr>
                      <a:r>
                        <a:rPr sz="3200">
                          <a:sym typeface="Helvetica Neue"/>
                        </a:rPr>
                        <a:t>30</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0" name="Title 1"/>
          <p:cNvSpPr txBox="1"/>
          <p:nvPr>
            <p:ph type="title"/>
          </p:nvPr>
        </p:nvSpPr>
        <p:spPr>
          <a:prstGeom prst="rect">
            <a:avLst/>
          </a:prstGeom>
        </p:spPr>
        <p:txBody>
          <a:bodyPr/>
          <a:lstStyle>
            <a:lvl1pPr defTabSz="759459">
              <a:defRPr sz="10304"/>
            </a:lvl1pPr>
          </a:lstStyle>
          <a:p>
            <a:pPr/>
            <a:r>
              <a:t>Convolution as matrix multiplication</a:t>
            </a:r>
          </a:p>
        </p:txBody>
      </p:sp>
      <p:pic>
        <p:nvPicPr>
          <p:cNvPr id="1531" name="Picture 6" descr="Picture 6"/>
          <p:cNvPicPr>
            <a:picLocks noChangeAspect="0"/>
          </p:cNvPicPr>
          <p:nvPr/>
        </p:nvPicPr>
        <p:blipFill>
          <a:blip r:embed="rId2">
            <a:extLst/>
          </a:blip>
          <a:stretch>
            <a:fillRect/>
          </a:stretch>
        </p:blipFill>
        <p:spPr>
          <a:xfrm>
            <a:off x="3612587" y="6267027"/>
            <a:ext cx="16582837" cy="5883442"/>
          </a:xfrm>
          <a:prstGeom prst="rect">
            <a:avLst/>
          </a:prstGeom>
          <a:ln w="12700">
            <a:miter lim="400000"/>
          </a:ln>
        </p:spPr>
      </p:pic>
      <p:sp>
        <p:nvSpPr>
          <p:cNvPr id="1532" name="Rectangle 7"/>
          <p:cNvSpPr txBox="1"/>
          <p:nvPr/>
        </p:nvSpPr>
        <p:spPr>
          <a:xfrm>
            <a:off x="3493362" y="5516928"/>
            <a:ext cx="16764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pic>
        <p:nvPicPr>
          <p:cNvPr id="1533" name="Image" descr="Image"/>
          <p:cNvPicPr>
            <a:picLocks noChangeAspect="1"/>
          </p:cNvPicPr>
          <p:nvPr/>
        </p:nvPicPr>
        <p:blipFill>
          <a:blip r:embed="rId3">
            <a:extLst/>
          </a:blip>
          <a:stretch>
            <a:fillRect/>
          </a:stretch>
        </p:blipFill>
        <p:spPr>
          <a:xfrm>
            <a:off x="958539" y="4100464"/>
            <a:ext cx="8598847" cy="814924"/>
          </a:xfrm>
          <a:prstGeom prst="rect">
            <a:avLst/>
          </a:prstGeom>
          <a:ln w="12700">
            <a:miter lim="400000"/>
          </a:ln>
        </p:spPr>
      </p:pic>
      <p:pic>
        <p:nvPicPr>
          <p:cNvPr id="1534" name="Image" descr="Image"/>
          <p:cNvPicPr>
            <a:picLocks noChangeAspect="1"/>
          </p:cNvPicPr>
          <p:nvPr/>
        </p:nvPicPr>
        <p:blipFill>
          <a:blip r:embed="rId4">
            <a:extLst/>
          </a:blip>
          <a:stretch>
            <a:fillRect/>
          </a:stretch>
        </p:blipFill>
        <p:spPr>
          <a:xfrm>
            <a:off x="10357918" y="4016161"/>
            <a:ext cx="3034888" cy="983529"/>
          </a:xfrm>
          <a:prstGeom prst="rect">
            <a:avLst/>
          </a:prstGeom>
          <a:ln w="12700">
            <a:miter lim="400000"/>
          </a:ln>
        </p:spPr>
      </p:pic>
      <p:pic>
        <p:nvPicPr>
          <p:cNvPr id="1535" name="Image" descr="Image"/>
          <p:cNvPicPr>
            <a:picLocks noChangeAspect="1"/>
          </p:cNvPicPr>
          <p:nvPr/>
        </p:nvPicPr>
        <p:blipFill>
          <a:blip r:embed="rId5">
            <a:extLst/>
          </a:blip>
          <a:stretch>
            <a:fillRect/>
          </a:stretch>
        </p:blipFill>
        <p:spPr>
          <a:xfrm>
            <a:off x="14193338" y="4072363"/>
            <a:ext cx="8795552" cy="871126"/>
          </a:xfrm>
          <a:prstGeom prst="rect">
            <a:avLst/>
          </a:prstGeom>
          <a:ln w="12700">
            <a:miter lim="400000"/>
          </a:ln>
        </p:spPr>
      </p:pic>
      <p:sp>
        <p:nvSpPr>
          <p:cNvPr id="1536" name="O"/>
          <p:cNvSpPr txBox="1"/>
          <p:nvPr/>
        </p:nvSpPr>
        <p:spPr>
          <a:xfrm>
            <a:off x="9738161" y="4165912"/>
            <a:ext cx="41071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a:t>
            </a:r>
          </a:p>
        </p:txBody>
      </p:sp>
      <p:sp>
        <p:nvSpPr>
          <p:cNvPr id="1537" name="="/>
          <p:cNvSpPr txBox="1"/>
          <p:nvPr/>
        </p:nvSpPr>
        <p:spPr>
          <a:xfrm>
            <a:off x="13657792" y="422770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538" name="Rectangle 7"/>
          <p:cNvSpPr txBox="1"/>
          <p:nvPr/>
        </p:nvSpPr>
        <p:spPr>
          <a:xfrm>
            <a:off x="2583546" y="2723339"/>
            <a:ext cx="16764001"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sp>
        <p:nvSpPr>
          <p:cNvPr id="1539" name="/3"/>
          <p:cNvSpPr txBox="1"/>
          <p:nvPr/>
        </p:nvSpPr>
        <p:spPr>
          <a:xfrm>
            <a:off x="10983150" y="424001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540" name="/3"/>
          <p:cNvSpPr txBox="1"/>
          <p:nvPr/>
        </p:nvSpPr>
        <p:spPr>
          <a:xfrm>
            <a:off x="11931904" y="423834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541" name="/3"/>
          <p:cNvSpPr txBox="1"/>
          <p:nvPr/>
        </p:nvSpPr>
        <p:spPr>
          <a:xfrm>
            <a:off x="12842243" y="4233859"/>
            <a:ext cx="453010"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graphicFrame>
        <p:nvGraphicFramePr>
          <p:cNvPr id="1542" name="Table"/>
          <p:cNvGraphicFramePr/>
          <p:nvPr/>
        </p:nvGraphicFramePr>
        <p:xfrm>
          <a:off x="6844954" y="6450541"/>
          <a:ext cx="10639609" cy="540884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062690"/>
                <a:gridCol w="1062690"/>
                <a:gridCol w="1062690"/>
                <a:gridCol w="1062690"/>
                <a:gridCol w="1062690"/>
                <a:gridCol w="1062690"/>
                <a:gridCol w="1062690"/>
                <a:gridCol w="1062690"/>
                <a:gridCol w="1062690"/>
                <a:gridCol w="1062690"/>
              </a:tblGrid>
              <a:tr h="674518">
                <a:tc>
                  <a:txBody>
                    <a:bodyPr/>
                    <a:lstStyle/>
                    <a:p>
                      <a:pPr defTabSz="914400">
                        <a:defRPr sz="1800"/>
                      </a:pPr>
                      <a:r>
                        <a:rPr sz="2700">
                          <a:sym typeface="Helvetica Neue"/>
                        </a:rPr>
                        <a:t>1/3</a:t>
                      </a:r>
                    </a:p>
                  </a:txBody>
                  <a:tcPr marL="50800" marR="50800" marT="50800" marB="50800" anchor="ctr" anchorCtr="0" horzOverflow="overflow">
                    <a:lnL w="0">
                      <a:miter lim="400000"/>
                    </a:lnL>
                    <a:lnR w="25400">
                      <a:solidFill>
                        <a:srgbClr val="D5D5D5"/>
                      </a:solidFill>
                      <a:miter lim="400000"/>
                    </a:lnR>
                    <a:lnT w="0">
                      <a:miter lim="400000"/>
                    </a:lnT>
                    <a:lnB w="0">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0">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0">
                      <a:miter lim="400000"/>
                    </a:lnR>
                    <a:lnT w="0">
                      <a:miter lim="400000"/>
                    </a:lnT>
                    <a:lnB w="0">
                      <a:miter lim="400000"/>
                    </a:lnB>
                  </a:tcPr>
                </a:tc>
                <a:tc>
                  <a:txBody>
                    <a:bodyPr/>
                    <a:lstStyle/>
                    <a:p>
                      <a:pPr defTabSz="914400">
                        <a:defRPr sz="2700">
                          <a:sym typeface="Helvetica Neue"/>
                        </a:defRPr>
                      </a:pPr>
                    </a:p>
                  </a:txBody>
                  <a:tcPr marL="50800" marR="50800" marT="50800" marB="50800" anchor="ctr" anchorCtr="0" horzOverflow="overflow">
                    <a:lnL w="0">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bl>
          </a:graphicData>
        </a:graphic>
      </p:graphicFrame>
      <p:sp>
        <p:nvSpPr>
          <p:cNvPr id="1543" name="90"/>
          <p:cNvSpPr txBox="1"/>
          <p:nvPr/>
        </p:nvSpPr>
        <p:spPr>
          <a:xfrm>
            <a:off x="18650653"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44" name="90"/>
          <p:cNvSpPr txBox="1"/>
          <p:nvPr/>
        </p:nvSpPr>
        <p:spPr>
          <a:xfrm>
            <a:off x="19494450"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45" name="90"/>
          <p:cNvSpPr txBox="1"/>
          <p:nvPr/>
        </p:nvSpPr>
        <p:spPr>
          <a:xfrm>
            <a:off x="17806858"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46" name="60"/>
          <p:cNvSpPr txBox="1"/>
          <p:nvPr/>
        </p:nvSpPr>
        <p:spPr>
          <a:xfrm>
            <a:off x="16963062" y="4191681"/>
            <a:ext cx="566217"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47" name="60"/>
          <p:cNvSpPr txBox="1"/>
          <p:nvPr/>
        </p:nvSpPr>
        <p:spPr>
          <a:xfrm>
            <a:off x="20338246"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48" name="30"/>
          <p:cNvSpPr txBox="1"/>
          <p:nvPr/>
        </p:nvSpPr>
        <p:spPr>
          <a:xfrm>
            <a:off x="16208204"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49" name="30"/>
          <p:cNvSpPr txBox="1"/>
          <p:nvPr/>
        </p:nvSpPr>
        <p:spPr>
          <a:xfrm>
            <a:off x="21182965"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50" name="0"/>
          <p:cNvSpPr txBox="1"/>
          <p:nvPr/>
        </p:nvSpPr>
        <p:spPr>
          <a:xfrm>
            <a:off x="15436764" y="4191681"/>
            <a:ext cx="340260"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0</a:t>
            </a:r>
          </a:p>
        </p:txBody>
      </p:sp>
      <p:graphicFrame>
        <p:nvGraphicFramePr>
          <p:cNvPr id="1551" name="Table"/>
          <p:cNvGraphicFramePr/>
          <p:nvPr/>
        </p:nvGraphicFramePr>
        <p:xfrm>
          <a:off x="18494432" y="6517024"/>
          <a:ext cx="1246534" cy="5396148"/>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1233833"/>
              </a:tblGrid>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aphicFrame>
        <p:nvGraphicFramePr>
          <p:cNvPr id="1552" name="Table"/>
          <p:cNvGraphicFramePr/>
          <p:nvPr/>
        </p:nvGraphicFramePr>
        <p:xfrm>
          <a:off x="4051179" y="6502493"/>
          <a:ext cx="1259234" cy="5425210"/>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1246533"/>
              </a:tblGrid>
              <a:tr h="676563">
                <a:tc>
                  <a:txBody>
                    <a:bodyPr/>
                    <a:lstStyle/>
                    <a:p>
                      <a:pPr defTabSz="914400">
                        <a:defRPr sz="1800"/>
                      </a:pPr>
                      <a:r>
                        <a:rPr sz="3200">
                          <a:sym typeface="Helvetica Neue"/>
                        </a:rPr>
                        <a:t>0</a:t>
                      </a:r>
                    </a:p>
                  </a:txBody>
                  <a:tcPr marL="50800" marR="50800" marT="50800" marB="50800" anchor="ctr" anchorCtr="0" horzOverflow="overflow"/>
                </a:tc>
              </a:tr>
              <a:tr h="676563">
                <a:tc>
                  <a:txBody>
                    <a:bodyPr/>
                    <a:lstStyle/>
                    <a:p>
                      <a:pPr defTabSz="914400">
                        <a:defRPr sz="1800"/>
                      </a:pPr>
                      <a:r>
                        <a:rPr sz="3200">
                          <a:sym typeface="Helvetica Neue"/>
                        </a:rPr>
                        <a:t>30</a:t>
                      </a:r>
                    </a:p>
                  </a:txBody>
                  <a:tcPr marL="50800" marR="50800" marT="50800" marB="50800" anchor="ctr" anchorCtr="0" horzOverflow="overflow"/>
                </a:tc>
              </a:tr>
              <a:tr h="676563">
                <a:tc>
                  <a:txBody>
                    <a:bodyPr/>
                    <a:lstStyle/>
                    <a:p>
                      <a:pPr defTabSz="914400">
                        <a:defRPr sz="1800"/>
                      </a:pPr>
                      <a:r>
                        <a:rPr sz="3200">
                          <a:sym typeface="Helvetica Neue"/>
                        </a:rPr>
                        <a:t>60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60</a:t>
                      </a:r>
                    </a:p>
                  </a:txBody>
                  <a:tcPr marL="50800" marR="50800" marT="50800" marB="50800" anchor="ctr" anchorCtr="0" horzOverflow="overflow"/>
                </a:tc>
              </a:tr>
              <a:tr h="676563">
                <a:tc>
                  <a:txBody>
                    <a:bodyPr/>
                    <a:lstStyle/>
                    <a:p>
                      <a:pPr defTabSz="914400">
                        <a:defRPr sz="1800"/>
                      </a:pPr>
                      <a:r>
                        <a:rPr sz="3200">
                          <a:sym typeface="Helvetica Neue"/>
                        </a:rPr>
                        <a:t>30</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54" name="Title 1"/>
          <p:cNvSpPr txBox="1"/>
          <p:nvPr>
            <p:ph type="title"/>
          </p:nvPr>
        </p:nvSpPr>
        <p:spPr>
          <a:prstGeom prst="rect">
            <a:avLst/>
          </a:prstGeom>
        </p:spPr>
        <p:txBody>
          <a:bodyPr/>
          <a:lstStyle>
            <a:lvl1pPr defTabSz="759459">
              <a:defRPr sz="10304"/>
            </a:lvl1pPr>
          </a:lstStyle>
          <a:p>
            <a:pPr/>
            <a:r>
              <a:t>Convolution as matrix multiplication</a:t>
            </a:r>
          </a:p>
        </p:txBody>
      </p:sp>
      <p:pic>
        <p:nvPicPr>
          <p:cNvPr id="1555" name="Picture 6" descr="Picture 6"/>
          <p:cNvPicPr>
            <a:picLocks noChangeAspect="0"/>
          </p:cNvPicPr>
          <p:nvPr/>
        </p:nvPicPr>
        <p:blipFill>
          <a:blip r:embed="rId2">
            <a:extLst/>
          </a:blip>
          <a:stretch>
            <a:fillRect/>
          </a:stretch>
        </p:blipFill>
        <p:spPr>
          <a:xfrm>
            <a:off x="3612587" y="6267027"/>
            <a:ext cx="16582837" cy="5883442"/>
          </a:xfrm>
          <a:prstGeom prst="rect">
            <a:avLst/>
          </a:prstGeom>
          <a:ln w="12700">
            <a:miter lim="400000"/>
          </a:ln>
        </p:spPr>
      </p:pic>
      <p:sp>
        <p:nvSpPr>
          <p:cNvPr id="1556" name="Rectangle 7"/>
          <p:cNvSpPr txBox="1"/>
          <p:nvPr/>
        </p:nvSpPr>
        <p:spPr>
          <a:xfrm>
            <a:off x="3493362" y="5516928"/>
            <a:ext cx="16764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pic>
        <p:nvPicPr>
          <p:cNvPr id="1557" name="Image" descr="Image"/>
          <p:cNvPicPr>
            <a:picLocks noChangeAspect="1"/>
          </p:cNvPicPr>
          <p:nvPr/>
        </p:nvPicPr>
        <p:blipFill>
          <a:blip r:embed="rId3">
            <a:extLst/>
          </a:blip>
          <a:stretch>
            <a:fillRect/>
          </a:stretch>
        </p:blipFill>
        <p:spPr>
          <a:xfrm>
            <a:off x="958539" y="4100464"/>
            <a:ext cx="8598847" cy="814924"/>
          </a:xfrm>
          <a:prstGeom prst="rect">
            <a:avLst/>
          </a:prstGeom>
          <a:ln w="12700">
            <a:miter lim="400000"/>
          </a:ln>
        </p:spPr>
      </p:pic>
      <p:pic>
        <p:nvPicPr>
          <p:cNvPr id="1558" name="Image" descr="Image"/>
          <p:cNvPicPr>
            <a:picLocks noChangeAspect="1"/>
          </p:cNvPicPr>
          <p:nvPr/>
        </p:nvPicPr>
        <p:blipFill>
          <a:blip r:embed="rId4">
            <a:extLst/>
          </a:blip>
          <a:stretch>
            <a:fillRect/>
          </a:stretch>
        </p:blipFill>
        <p:spPr>
          <a:xfrm>
            <a:off x="10357918" y="4016161"/>
            <a:ext cx="3034888" cy="983529"/>
          </a:xfrm>
          <a:prstGeom prst="rect">
            <a:avLst/>
          </a:prstGeom>
          <a:ln w="12700">
            <a:miter lim="400000"/>
          </a:ln>
        </p:spPr>
      </p:pic>
      <p:pic>
        <p:nvPicPr>
          <p:cNvPr id="1559" name="Image" descr="Image"/>
          <p:cNvPicPr>
            <a:picLocks noChangeAspect="1"/>
          </p:cNvPicPr>
          <p:nvPr/>
        </p:nvPicPr>
        <p:blipFill>
          <a:blip r:embed="rId5">
            <a:extLst/>
          </a:blip>
          <a:stretch>
            <a:fillRect/>
          </a:stretch>
        </p:blipFill>
        <p:spPr>
          <a:xfrm>
            <a:off x="14193338" y="4072363"/>
            <a:ext cx="8795552" cy="871126"/>
          </a:xfrm>
          <a:prstGeom prst="rect">
            <a:avLst/>
          </a:prstGeom>
          <a:ln w="12700">
            <a:miter lim="400000"/>
          </a:ln>
        </p:spPr>
      </p:pic>
      <p:sp>
        <p:nvSpPr>
          <p:cNvPr id="1560" name="O"/>
          <p:cNvSpPr txBox="1"/>
          <p:nvPr/>
        </p:nvSpPr>
        <p:spPr>
          <a:xfrm>
            <a:off x="9738161" y="4165912"/>
            <a:ext cx="41071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a:t>
            </a:r>
          </a:p>
        </p:txBody>
      </p:sp>
      <p:sp>
        <p:nvSpPr>
          <p:cNvPr id="1561" name="="/>
          <p:cNvSpPr txBox="1"/>
          <p:nvPr/>
        </p:nvSpPr>
        <p:spPr>
          <a:xfrm>
            <a:off x="13657792" y="422770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562" name="Rectangle 7"/>
          <p:cNvSpPr txBox="1"/>
          <p:nvPr/>
        </p:nvSpPr>
        <p:spPr>
          <a:xfrm>
            <a:off x="2583546" y="2723339"/>
            <a:ext cx="16764001"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sp>
        <p:nvSpPr>
          <p:cNvPr id="1563" name="/3"/>
          <p:cNvSpPr txBox="1"/>
          <p:nvPr/>
        </p:nvSpPr>
        <p:spPr>
          <a:xfrm>
            <a:off x="10983150" y="424001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564" name="/3"/>
          <p:cNvSpPr txBox="1"/>
          <p:nvPr/>
        </p:nvSpPr>
        <p:spPr>
          <a:xfrm>
            <a:off x="11931904" y="423834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565" name="/3"/>
          <p:cNvSpPr txBox="1"/>
          <p:nvPr/>
        </p:nvSpPr>
        <p:spPr>
          <a:xfrm>
            <a:off x="12842243" y="4233859"/>
            <a:ext cx="453010"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graphicFrame>
        <p:nvGraphicFramePr>
          <p:cNvPr id="1566" name="Table"/>
          <p:cNvGraphicFramePr/>
          <p:nvPr/>
        </p:nvGraphicFramePr>
        <p:xfrm>
          <a:off x="6844954" y="6450541"/>
          <a:ext cx="10639609" cy="540884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062690"/>
                <a:gridCol w="1062690"/>
                <a:gridCol w="1062690"/>
                <a:gridCol w="1062690"/>
                <a:gridCol w="1062690"/>
                <a:gridCol w="1062690"/>
                <a:gridCol w="1062690"/>
                <a:gridCol w="1062690"/>
                <a:gridCol w="1062690"/>
                <a:gridCol w="1062690"/>
              </a:tblGrid>
              <a:tr h="674518">
                <a:tc>
                  <a:txBody>
                    <a:bodyPr/>
                    <a:lstStyle/>
                    <a:p>
                      <a:pPr defTabSz="914400">
                        <a:defRPr sz="1800"/>
                      </a:pPr>
                      <a:r>
                        <a:rPr sz="2700">
                          <a:sym typeface="Helvetica Neue"/>
                        </a:rPr>
                        <a:t>1/3</a:t>
                      </a:r>
                    </a:p>
                  </a:txBody>
                  <a:tcPr marL="50800" marR="50800" marT="50800" marB="50800" anchor="ctr" anchorCtr="0" horzOverflow="overflow">
                    <a:lnL w="0">
                      <a:miter lim="400000"/>
                    </a:lnL>
                    <a:lnR w="25400">
                      <a:solidFill>
                        <a:srgbClr val="D5D5D5"/>
                      </a:solidFill>
                      <a:miter lim="400000"/>
                    </a:lnR>
                    <a:lnT w="0">
                      <a:miter lim="400000"/>
                    </a:lnT>
                    <a:lnB w="0">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0">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0">
                      <a:miter lim="400000"/>
                    </a:lnR>
                    <a:lnT w="0">
                      <a:miter lim="400000"/>
                    </a:lnT>
                    <a:lnB w="0">
                      <a:miter lim="400000"/>
                    </a:lnB>
                  </a:tcPr>
                </a:tc>
                <a:tc>
                  <a:txBody>
                    <a:bodyPr/>
                    <a:lstStyle/>
                    <a:p>
                      <a:pPr defTabSz="914400">
                        <a:defRPr sz="2700">
                          <a:sym typeface="Helvetica Neue"/>
                        </a:defRPr>
                      </a:pPr>
                    </a:p>
                  </a:txBody>
                  <a:tcPr marL="50800" marR="50800" marT="50800" marB="50800" anchor="ctr" anchorCtr="0" horzOverflow="overflow">
                    <a:lnL w="0">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25400">
                      <a:solidFill>
                        <a:srgbClr val="D5D5D5"/>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25400">
                      <a:solidFill>
                        <a:srgbClr val="D5D5D5"/>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25400">
                      <a:solidFill>
                        <a:srgbClr val="D5D5D5"/>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bl>
          </a:graphicData>
        </a:graphic>
      </p:graphicFrame>
      <p:sp>
        <p:nvSpPr>
          <p:cNvPr id="1567" name="90"/>
          <p:cNvSpPr txBox="1"/>
          <p:nvPr/>
        </p:nvSpPr>
        <p:spPr>
          <a:xfrm>
            <a:off x="18650653"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68" name="90"/>
          <p:cNvSpPr txBox="1"/>
          <p:nvPr/>
        </p:nvSpPr>
        <p:spPr>
          <a:xfrm>
            <a:off x="19494450"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69" name="90"/>
          <p:cNvSpPr txBox="1"/>
          <p:nvPr/>
        </p:nvSpPr>
        <p:spPr>
          <a:xfrm>
            <a:off x="17806858"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70" name="60"/>
          <p:cNvSpPr txBox="1"/>
          <p:nvPr/>
        </p:nvSpPr>
        <p:spPr>
          <a:xfrm>
            <a:off x="16963062" y="4191681"/>
            <a:ext cx="566217"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71" name="60"/>
          <p:cNvSpPr txBox="1"/>
          <p:nvPr/>
        </p:nvSpPr>
        <p:spPr>
          <a:xfrm>
            <a:off x="20338246"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72" name="30"/>
          <p:cNvSpPr txBox="1"/>
          <p:nvPr/>
        </p:nvSpPr>
        <p:spPr>
          <a:xfrm>
            <a:off x="16208204"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73" name="30"/>
          <p:cNvSpPr txBox="1"/>
          <p:nvPr/>
        </p:nvSpPr>
        <p:spPr>
          <a:xfrm>
            <a:off x="21182965"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74" name="0"/>
          <p:cNvSpPr txBox="1"/>
          <p:nvPr/>
        </p:nvSpPr>
        <p:spPr>
          <a:xfrm>
            <a:off x="15436764" y="4191681"/>
            <a:ext cx="340260"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0</a:t>
            </a:r>
          </a:p>
        </p:txBody>
      </p:sp>
      <p:graphicFrame>
        <p:nvGraphicFramePr>
          <p:cNvPr id="1575" name="Table"/>
          <p:cNvGraphicFramePr/>
          <p:nvPr/>
        </p:nvGraphicFramePr>
        <p:xfrm>
          <a:off x="18494432" y="6517024"/>
          <a:ext cx="1246534" cy="5396148"/>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1233833"/>
              </a:tblGrid>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aphicFrame>
        <p:nvGraphicFramePr>
          <p:cNvPr id="1576" name="Table"/>
          <p:cNvGraphicFramePr/>
          <p:nvPr/>
        </p:nvGraphicFramePr>
        <p:xfrm>
          <a:off x="4051179" y="6502493"/>
          <a:ext cx="1259234" cy="5425210"/>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1246533"/>
              </a:tblGrid>
              <a:tr h="676563">
                <a:tc>
                  <a:txBody>
                    <a:bodyPr/>
                    <a:lstStyle/>
                    <a:p>
                      <a:pPr defTabSz="914400">
                        <a:defRPr sz="1800"/>
                      </a:pPr>
                      <a:r>
                        <a:rPr sz="3200">
                          <a:sym typeface="Helvetica Neue"/>
                        </a:rPr>
                        <a:t>0</a:t>
                      </a:r>
                    </a:p>
                  </a:txBody>
                  <a:tcPr marL="50800" marR="50800" marT="50800" marB="50800" anchor="ctr" anchorCtr="0" horzOverflow="overflow"/>
                </a:tc>
              </a:tr>
              <a:tr h="676563">
                <a:tc>
                  <a:txBody>
                    <a:bodyPr/>
                    <a:lstStyle/>
                    <a:p>
                      <a:pPr defTabSz="914400">
                        <a:defRPr sz="1800"/>
                      </a:pPr>
                      <a:r>
                        <a:rPr sz="3200">
                          <a:sym typeface="Helvetica Neue"/>
                        </a:rPr>
                        <a:t>30</a:t>
                      </a:r>
                    </a:p>
                  </a:txBody>
                  <a:tcPr marL="50800" marR="50800" marT="50800" marB="50800" anchor="ctr" anchorCtr="0" horzOverflow="overflow"/>
                </a:tc>
              </a:tr>
              <a:tr h="676563">
                <a:tc>
                  <a:txBody>
                    <a:bodyPr/>
                    <a:lstStyle/>
                    <a:p>
                      <a:pPr defTabSz="914400">
                        <a:defRPr sz="1800"/>
                      </a:pPr>
                      <a:r>
                        <a:rPr sz="3200">
                          <a:sym typeface="Helvetica Neue"/>
                        </a:rPr>
                        <a:t>60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60</a:t>
                      </a:r>
                    </a:p>
                  </a:txBody>
                  <a:tcPr marL="50800" marR="50800" marT="50800" marB="50800" anchor="ctr" anchorCtr="0" horzOverflow="overflow"/>
                </a:tc>
              </a:tr>
              <a:tr h="676563">
                <a:tc>
                  <a:txBody>
                    <a:bodyPr/>
                    <a:lstStyle/>
                    <a:p>
                      <a:pPr defTabSz="914400">
                        <a:defRPr sz="1800"/>
                      </a:pPr>
                      <a:r>
                        <a:rPr sz="3200">
                          <a:sym typeface="Helvetica Neue"/>
                        </a:rPr>
                        <a:t>30</a:t>
                      </a:r>
                    </a:p>
                  </a:txBody>
                  <a:tcPr marL="50800" marR="50800" marT="50800" marB="50800" anchor="ctr" anchorCtr="0" horzOverflow="overflow"/>
                </a:tc>
              </a:tr>
            </a:tbl>
          </a:graphicData>
        </a:graphic>
      </p:graphicFrame>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78" name="Title 1"/>
          <p:cNvSpPr txBox="1"/>
          <p:nvPr>
            <p:ph type="title"/>
          </p:nvPr>
        </p:nvSpPr>
        <p:spPr>
          <a:prstGeom prst="rect">
            <a:avLst/>
          </a:prstGeom>
        </p:spPr>
        <p:txBody>
          <a:bodyPr/>
          <a:lstStyle>
            <a:lvl1pPr defTabSz="759459">
              <a:defRPr sz="10304"/>
            </a:lvl1pPr>
          </a:lstStyle>
          <a:p>
            <a:pPr/>
            <a:r>
              <a:t>Convolution as matrix multiplication</a:t>
            </a:r>
          </a:p>
        </p:txBody>
      </p:sp>
      <p:pic>
        <p:nvPicPr>
          <p:cNvPr id="1579" name="Picture 6" descr="Picture 6"/>
          <p:cNvPicPr>
            <a:picLocks noChangeAspect="0"/>
          </p:cNvPicPr>
          <p:nvPr/>
        </p:nvPicPr>
        <p:blipFill>
          <a:blip r:embed="rId2">
            <a:extLst/>
          </a:blip>
          <a:stretch>
            <a:fillRect/>
          </a:stretch>
        </p:blipFill>
        <p:spPr>
          <a:xfrm>
            <a:off x="3612587" y="6267027"/>
            <a:ext cx="16582837" cy="5883442"/>
          </a:xfrm>
          <a:prstGeom prst="rect">
            <a:avLst/>
          </a:prstGeom>
          <a:ln w="12700">
            <a:miter lim="400000"/>
          </a:ln>
        </p:spPr>
      </p:pic>
      <p:sp>
        <p:nvSpPr>
          <p:cNvPr id="1580" name="Rectangle 7"/>
          <p:cNvSpPr txBox="1"/>
          <p:nvPr/>
        </p:nvSpPr>
        <p:spPr>
          <a:xfrm>
            <a:off x="3493362" y="5516928"/>
            <a:ext cx="16764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pic>
        <p:nvPicPr>
          <p:cNvPr id="1581" name="Image" descr="Image"/>
          <p:cNvPicPr>
            <a:picLocks noChangeAspect="1"/>
          </p:cNvPicPr>
          <p:nvPr/>
        </p:nvPicPr>
        <p:blipFill>
          <a:blip r:embed="rId3">
            <a:extLst/>
          </a:blip>
          <a:stretch>
            <a:fillRect/>
          </a:stretch>
        </p:blipFill>
        <p:spPr>
          <a:xfrm>
            <a:off x="958539" y="4100464"/>
            <a:ext cx="8598847" cy="814924"/>
          </a:xfrm>
          <a:prstGeom prst="rect">
            <a:avLst/>
          </a:prstGeom>
          <a:ln w="12700">
            <a:miter lim="400000"/>
          </a:ln>
        </p:spPr>
      </p:pic>
      <p:pic>
        <p:nvPicPr>
          <p:cNvPr id="1582" name="Image" descr="Image"/>
          <p:cNvPicPr>
            <a:picLocks noChangeAspect="1"/>
          </p:cNvPicPr>
          <p:nvPr/>
        </p:nvPicPr>
        <p:blipFill>
          <a:blip r:embed="rId4">
            <a:extLst/>
          </a:blip>
          <a:stretch>
            <a:fillRect/>
          </a:stretch>
        </p:blipFill>
        <p:spPr>
          <a:xfrm>
            <a:off x="10357918" y="4016161"/>
            <a:ext cx="3034888" cy="983529"/>
          </a:xfrm>
          <a:prstGeom prst="rect">
            <a:avLst/>
          </a:prstGeom>
          <a:ln w="12700">
            <a:miter lim="400000"/>
          </a:ln>
        </p:spPr>
      </p:pic>
      <p:pic>
        <p:nvPicPr>
          <p:cNvPr id="1583" name="Image" descr="Image"/>
          <p:cNvPicPr>
            <a:picLocks noChangeAspect="1"/>
          </p:cNvPicPr>
          <p:nvPr/>
        </p:nvPicPr>
        <p:blipFill>
          <a:blip r:embed="rId5">
            <a:extLst/>
          </a:blip>
          <a:stretch>
            <a:fillRect/>
          </a:stretch>
        </p:blipFill>
        <p:spPr>
          <a:xfrm>
            <a:off x="14193338" y="4072363"/>
            <a:ext cx="8795552" cy="871126"/>
          </a:xfrm>
          <a:prstGeom prst="rect">
            <a:avLst/>
          </a:prstGeom>
          <a:ln w="12700">
            <a:miter lim="400000"/>
          </a:ln>
        </p:spPr>
      </p:pic>
      <p:sp>
        <p:nvSpPr>
          <p:cNvPr id="1584" name="O"/>
          <p:cNvSpPr txBox="1"/>
          <p:nvPr/>
        </p:nvSpPr>
        <p:spPr>
          <a:xfrm>
            <a:off x="9738161" y="4165912"/>
            <a:ext cx="41071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a:t>
            </a:r>
          </a:p>
        </p:txBody>
      </p:sp>
      <p:sp>
        <p:nvSpPr>
          <p:cNvPr id="1585" name="="/>
          <p:cNvSpPr txBox="1"/>
          <p:nvPr/>
        </p:nvSpPr>
        <p:spPr>
          <a:xfrm>
            <a:off x="13657792" y="422770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586" name="Rectangle 7"/>
          <p:cNvSpPr txBox="1"/>
          <p:nvPr/>
        </p:nvSpPr>
        <p:spPr>
          <a:xfrm>
            <a:off x="2583546" y="2723339"/>
            <a:ext cx="16764001"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sp>
        <p:nvSpPr>
          <p:cNvPr id="1587" name="/3"/>
          <p:cNvSpPr txBox="1"/>
          <p:nvPr/>
        </p:nvSpPr>
        <p:spPr>
          <a:xfrm>
            <a:off x="10983150" y="424001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588" name="/3"/>
          <p:cNvSpPr txBox="1"/>
          <p:nvPr/>
        </p:nvSpPr>
        <p:spPr>
          <a:xfrm>
            <a:off x="11931904" y="423834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589" name="/3"/>
          <p:cNvSpPr txBox="1"/>
          <p:nvPr/>
        </p:nvSpPr>
        <p:spPr>
          <a:xfrm>
            <a:off x="12842243" y="4233859"/>
            <a:ext cx="453010"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graphicFrame>
        <p:nvGraphicFramePr>
          <p:cNvPr id="1590" name="Table"/>
          <p:cNvGraphicFramePr/>
          <p:nvPr/>
        </p:nvGraphicFramePr>
        <p:xfrm>
          <a:off x="6844954" y="6450541"/>
          <a:ext cx="10639609" cy="5408848"/>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1062690"/>
                <a:gridCol w="1062690"/>
                <a:gridCol w="1062690"/>
                <a:gridCol w="1062690"/>
                <a:gridCol w="1062690"/>
                <a:gridCol w="1062690"/>
                <a:gridCol w="1062690"/>
                <a:gridCol w="1062690"/>
                <a:gridCol w="1062690"/>
                <a:gridCol w="1062690"/>
              </a:tblGrid>
              <a:tr h="674518">
                <a:tc>
                  <a:txBody>
                    <a:bodyPr/>
                    <a:lstStyle/>
                    <a:p>
                      <a:pPr defTabSz="914400">
                        <a:defRPr sz="1800"/>
                      </a:pPr>
                      <a:r>
                        <a:rPr sz="2700">
                          <a:sym typeface="Helvetica Neue"/>
                        </a:rPr>
                        <a:t>1/3</a:t>
                      </a:r>
                    </a:p>
                  </a:txBody>
                  <a:tcPr marL="50800" marR="50800" marT="50800" marB="50800" anchor="ctr" anchorCtr="0" horzOverflow="overflow">
                    <a:lnL w="0">
                      <a:miter lim="400000"/>
                    </a:lnL>
                    <a:lnR w="25400">
                      <a:solidFill>
                        <a:srgbClr val="D5D5D5"/>
                      </a:solidFill>
                      <a:miter lim="400000"/>
                    </a:lnR>
                    <a:lnT w="0">
                      <a:miter lim="400000"/>
                    </a:lnT>
                    <a:lnB w="0">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0">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0">
                      <a:miter lim="400000"/>
                    </a:lnR>
                    <a:lnT w="0">
                      <a:miter lim="400000"/>
                    </a:lnT>
                    <a:lnB w="0">
                      <a:miter lim="400000"/>
                    </a:lnB>
                  </a:tcPr>
                </a:tc>
                <a:tc>
                  <a:txBody>
                    <a:bodyPr/>
                    <a:lstStyle/>
                    <a:p>
                      <a:pPr defTabSz="914400">
                        <a:defRPr sz="2700">
                          <a:sym typeface="Helvetica Neue"/>
                        </a:defRPr>
                      </a:pPr>
                    </a:p>
                  </a:txBody>
                  <a:tcPr marL="50800" marR="50800" marT="50800" marB="50800" anchor="ctr" anchorCtr="0" horzOverflow="overflow">
                    <a:lnL w="0">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25400">
                      <a:solidFill>
                        <a:srgbClr val="D5D5D5"/>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25400">
                      <a:solidFill>
                        <a:srgbClr val="D5D5D5"/>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25400">
                      <a:solidFill>
                        <a:srgbClr val="D5D5D5"/>
                      </a:solidFill>
                      <a:miter lim="400000"/>
                    </a:lnR>
                    <a:lnT w="0">
                      <a:miter lim="400000"/>
                    </a:lnT>
                    <a:lnB w="25400">
                      <a:solidFill>
                        <a:srgbClr val="D5D5D5"/>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r h="674518">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c>
                  <a:txBody>
                    <a:bodyPr/>
                    <a:lstStyle/>
                    <a:p>
                      <a:pPr defTabSz="914400">
                        <a:defRPr sz="2700">
                          <a:sym typeface="Helvetica Neue"/>
                        </a:defRPr>
                      </a:pPr>
                    </a:p>
                  </a:txBody>
                  <a:tcPr marL="50800" marR="50800" marT="50800" marB="50800" anchor="ctr" anchorCtr="0" horzOverflow="overflow">
                    <a:lnL w="25400">
                      <a:solidFill>
                        <a:srgbClr val="D5D5D5"/>
                      </a:solidFill>
                      <a:miter lim="400000"/>
                    </a:lnL>
                    <a:lnR w="25400">
                      <a:solidFill>
                        <a:srgbClr val="D5D5D5"/>
                      </a:solidFill>
                      <a:miter lim="400000"/>
                    </a:lnR>
                    <a:lnT w="25400">
                      <a:solidFill>
                        <a:srgbClr val="D5D5D5"/>
                      </a:solidFill>
                      <a:miter lim="400000"/>
                    </a:lnT>
                    <a:lnB w="25400">
                      <a:solidFill>
                        <a:srgbClr val="D5D5D5"/>
                      </a:solidFill>
                      <a:miter lim="400000"/>
                    </a:lnB>
                  </a:tcPr>
                </a:tc>
              </a:tr>
            </a:tbl>
          </a:graphicData>
        </a:graphic>
      </p:graphicFrame>
      <p:sp>
        <p:nvSpPr>
          <p:cNvPr id="1591" name="90"/>
          <p:cNvSpPr txBox="1"/>
          <p:nvPr/>
        </p:nvSpPr>
        <p:spPr>
          <a:xfrm>
            <a:off x="18650653"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92" name="90"/>
          <p:cNvSpPr txBox="1"/>
          <p:nvPr/>
        </p:nvSpPr>
        <p:spPr>
          <a:xfrm>
            <a:off x="19494450"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93" name="90"/>
          <p:cNvSpPr txBox="1"/>
          <p:nvPr/>
        </p:nvSpPr>
        <p:spPr>
          <a:xfrm>
            <a:off x="17806858"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90</a:t>
            </a:r>
          </a:p>
        </p:txBody>
      </p:sp>
      <p:sp>
        <p:nvSpPr>
          <p:cNvPr id="1594" name="60"/>
          <p:cNvSpPr txBox="1"/>
          <p:nvPr/>
        </p:nvSpPr>
        <p:spPr>
          <a:xfrm>
            <a:off x="16963062" y="4191681"/>
            <a:ext cx="566217"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95" name="60"/>
          <p:cNvSpPr txBox="1"/>
          <p:nvPr/>
        </p:nvSpPr>
        <p:spPr>
          <a:xfrm>
            <a:off x="20338246"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60</a:t>
            </a:r>
          </a:p>
        </p:txBody>
      </p:sp>
      <p:sp>
        <p:nvSpPr>
          <p:cNvPr id="1596" name="30"/>
          <p:cNvSpPr txBox="1"/>
          <p:nvPr/>
        </p:nvSpPr>
        <p:spPr>
          <a:xfrm>
            <a:off x="16208204"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97" name="30"/>
          <p:cNvSpPr txBox="1"/>
          <p:nvPr/>
        </p:nvSpPr>
        <p:spPr>
          <a:xfrm>
            <a:off x="21182965" y="4191681"/>
            <a:ext cx="566218"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30</a:t>
            </a:r>
          </a:p>
        </p:txBody>
      </p:sp>
      <p:sp>
        <p:nvSpPr>
          <p:cNvPr id="1598" name="0"/>
          <p:cNvSpPr txBox="1"/>
          <p:nvPr/>
        </p:nvSpPr>
        <p:spPr>
          <a:xfrm>
            <a:off x="15436764" y="4191681"/>
            <a:ext cx="340260" cy="585112"/>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3200">
                <a:solidFill>
                  <a:srgbClr val="FFFFFF"/>
                </a:solidFill>
                <a:latin typeface="Helvetica Neue Medium"/>
                <a:ea typeface="Helvetica Neue Medium"/>
                <a:cs typeface="Helvetica Neue Medium"/>
                <a:sym typeface="Helvetica Neue Medium"/>
              </a:defRPr>
            </a:lvl1pPr>
          </a:lstStyle>
          <a:p>
            <a:pPr/>
            <a:r>
              <a:t>0</a:t>
            </a:r>
          </a:p>
        </p:txBody>
      </p:sp>
      <p:graphicFrame>
        <p:nvGraphicFramePr>
          <p:cNvPr id="1599" name="Table"/>
          <p:cNvGraphicFramePr/>
          <p:nvPr/>
        </p:nvGraphicFramePr>
        <p:xfrm>
          <a:off x="18494432" y="6517024"/>
          <a:ext cx="1246534" cy="5396148"/>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1233833"/>
              </a:tblGrid>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90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r h="538344">
                <a:tc>
                  <a:txBody>
                    <a:bodyPr/>
                    <a:lstStyle/>
                    <a:p>
                      <a:pPr defTabSz="914400">
                        <a:defRPr sz="1800"/>
                      </a:pPr>
                      <a:r>
                        <a:rPr sz="3200">
                          <a:sym typeface="Helvetica Neue"/>
                        </a:rPr>
                        <a:t>0</a:t>
                      </a:r>
                    </a:p>
                  </a:txBody>
                  <a:tcPr marL="50800" marR="50800" marT="50800" marB="50800" anchor="ctr" anchorCtr="0" horzOverflow="overflow"/>
                </a:tc>
              </a:tr>
            </a:tbl>
          </a:graphicData>
        </a:graphic>
      </p:graphicFrame>
      <p:graphicFrame>
        <p:nvGraphicFramePr>
          <p:cNvPr id="1600" name="Table"/>
          <p:cNvGraphicFramePr/>
          <p:nvPr/>
        </p:nvGraphicFramePr>
        <p:xfrm>
          <a:off x="4051179" y="6502493"/>
          <a:ext cx="1259234" cy="5425210"/>
        </p:xfrm>
        <a:graphic xmlns:a="http://schemas.openxmlformats.org/drawingml/2006/main">
          <a:graphicData uri="http://schemas.openxmlformats.org/drawingml/2006/table">
            <a:tbl>
              <a:tblPr firstCol="0" firstRow="0" lastCol="0" lastRow="0" bandCol="0" bandRow="0" rtl="0">
                <a:tableStyleId>{CF821DB8-F4EB-4A41-A1BA-3FCAFE7338EE}</a:tableStyleId>
              </a:tblPr>
              <a:tblGrid>
                <a:gridCol w="1246533"/>
              </a:tblGrid>
              <a:tr h="676563">
                <a:tc>
                  <a:txBody>
                    <a:bodyPr/>
                    <a:lstStyle/>
                    <a:p>
                      <a:pPr defTabSz="914400">
                        <a:defRPr sz="1800"/>
                      </a:pPr>
                      <a:r>
                        <a:rPr sz="3200">
                          <a:sym typeface="Helvetica Neue"/>
                        </a:rPr>
                        <a:t>0</a:t>
                      </a:r>
                    </a:p>
                  </a:txBody>
                  <a:tcPr marL="50800" marR="50800" marT="50800" marB="50800" anchor="ctr" anchorCtr="0" horzOverflow="overflow"/>
                </a:tc>
              </a:tr>
              <a:tr h="676563">
                <a:tc>
                  <a:txBody>
                    <a:bodyPr/>
                    <a:lstStyle/>
                    <a:p>
                      <a:pPr defTabSz="914400">
                        <a:defRPr sz="1800"/>
                      </a:pPr>
                      <a:r>
                        <a:rPr sz="3200">
                          <a:sym typeface="Helvetica Neue"/>
                        </a:rPr>
                        <a:t>30</a:t>
                      </a:r>
                    </a:p>
                  </a:txBody>
                  <a:tcPr marL="50800" marR="50800" marT="50800" marB="50800" anchor="ctr" anchorCtr="0" horzOverflow="overflow"/>
                </a:tc>
              </a:tr>
              <a:tr h="676563">
                <a:tc>
                  <a:txBody>
                    <a:bodyPr/>
                    <a:lstStyle/>
                    <a:p>
                      <a:pPr defTabSz="914400">
                        <a:defRPr sz="1800"/>
                      </a:pPr>
                      <a:r>
                        <a:rPr sz="3200">
                          <a:sym typeface="Helvetica Neue"/>
                        </a:rPr>
                        <a:t>60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90</a:t>
                      </a:r>
                    </a:p>
                  </a:txBody>
                  <a:tcPr marL="50800" marR="50800" marT="50800" marB="50800" anchor="ctr" anchorCtr="0" horzOverflow="overflow"/>
                </a:tc>
              </a:tr>
              <a:tr h="676563">
                <a:tc>
                  <a:txBody>
                    <a:bodyPr/>
                    <a:lstStyle/>
                    <a:p>
                      <a:pPr defTabSz="914400">
                        <a:defRPr sz="1800"/>
                      </a:pPr>
                      <a:r>
                        <a:rPr sz="3200">
                          <a:sym typeface="Helvetica Neue"/>
                        </a:rPr>
                        <a:t>60</a:t>
                      </a:r>
                    </a:p>
                  </a:txBody>
                  <a:tcPr marL="50800" marR="50800" marT="50800" marB="50800" anchor="ctr" anchorCtr="0" horzOverflow="overflow"/>
                </a:tc>
              </a:tr>
              <a:tr h="676563">
                <a:tc>
                  <a:txBody>
                    <a:bodyPr/>
                    <a:lstStyle/>
                    <a:p>
                      <a:pPr defTabSz="914400">
                        <a:defRPr sz="1800"/>
                      </a:pPr>
                      <a:r>
                        <a:rPr sz="3200">
                          <a:sym typeface="Helvetica Neue"/>
                        </a:rPr>
                        <a:t>30</a:t>
                      </a:r>
                    </a:p>
                  </a:txBody>
                  <a:tcPr marL="50800" marR="50800" marT="50800" marB="50800" anchor="ctr" anchorCtr="0" horzOverflow="overflow"/>
                </a:tc>
              </a:tr>
            </a:tbl>
          </a:graphicData>
        </a:graphic>
      </p:graphicFrame>
      <p:grpSp>
        <p:nvGrpSpPr>
          <p:cNvPr id="1604" name="Group"/>
          <p:cNvGrpSpPr/>
          <p:nvPr/>
        </p:nvGrpSpPr>
        <p:grpSpPr>
          <a:xfrm>
            <a:off x="7102471" y="6682474"/>
            <a:ext cx="10032503" cy="4880334"/>
            <a:chOff x="297257" y="0"/>
            <a:chExt cx="10032502" cy="4880333"/>
          </a:xfrm>
        </p:grpSpPr>
        <p:sp>
          <p:nvSpPr>
            <p:cNvPr id="1601" name="Line"/>
            <p:cNvSpPr/>
            <p:nvPr/>
          </p:nvSpPr>
          <p:spPr>
            <a:xfrm>
              <a:off x="297257" y="-1"/>
              <a:ext cx="7861090" cy="4828411"/>
            </a:xfrm>
            <a:prstGeom prst="line">
              <a:avLst/>
            </a:prstGeom>
            <a:noFill/>
            <a:ln w="241300" cap="flat">
              <a:solidFill>
                <a:schemeClr val="accent5">
                  <a:lumOff val="-29866"/>
                  <a:alpha val="51136"/>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02" name="Line"/>
            <p:cNvSpPr/>
            <p:nvPr/>
          </p:nvSpPr>
          <p:spPr>
            <a:xfrm>
              <a:off x="1528145" y="114306"/>
              <a:ext cx="7861091" cy="4764144"/>
            </a:xfrm>
            <a:prstGeom prst="line">
              <a:avLst/>
            </a:prstGeom>
            <a:noFill/>
            <a:ln w="241300" cap="flat">
              <a:solidFill>
                <a:schemeClr val="accent5">
                  <a:lumOff val="-29866"/>
                  <a:alpha val="51136"/>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603" name="Line"/>
            <p:cNvSpPr/>
            <p:nvPr/>
          </p:nvSpPr>
          <p:spPr>
            <a:xfrm>
              <a:off x="2529026" y="112423"/>
              <a:ext cx="7800734" cy="4767911"/>
            </a:xfrm>
            <a:prstGeom prst="line">
              <a:avLst/>
            </a:prstGeom>
            <a:noFill/>
            <a:ln w="241300" cap="flat">
              <a:solidFill>
                <a:schemeClr val="accent5">
                  <a:lumOff val="-29866"/>
                  <a:alpha val="51136"/>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0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04" grpId="1"/>
    </p:bldLst>
  </p:timing>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6" name="Title 1"/>
          <p:cNvSpPr txBox="1"/>
          <p:nvPr>
            <p:ph type="title"/>
          </p:nvPr>
        </p:nvSpPr>
        <p:spPr>
          <a:xfrm>
            <a:off x="679959" y="55882"/>
            <a:ext cx="21005801" cy="2286001"/>
          </a:xfrm>
          <a:prstGeom prst="rect">
            <a:avLst/>
          </a:prstGeom>
        </p:spPr>
        <p:txBody>
          <a:bodyPr/>
          <a:lstStyle>
            <a:lvl1pPr defTabSz="775969">
              <a:defRPr sz="10528"/>
            </a:lvl1pPr>
          </a:lstStyle>
          <a:p>
            <a:pPr/>
            <a:r>
              <a:t>Linear translation invariant system:</a:t>
            </a:r>
          </a:p>
        </p:txBody>
      </p:sp>
      <p:pic>
        <p:nvPicPr>
          <p:cNvPr id="1607" name="Picture 6" descr="Picture 6"/>
          <p:cNvPicPr>
            <a:picLocks noChangeAspect="0"/>
          </p:cNvPicPr>
          <p:nvPr/>
        </p:nvPicPr>
        <p:blipFill>
          <a:blip r:embed="rId2">
            <a:extLst/>
          </a:blip>
          <a:stretch>
            <a:fillRect/>
          </a:stretch>
        </p:blipFill>
        <p:spPr>
          <a:xfrm>
            <a:off x="1291571" y="5279535"/>
            <a:ext cx="7566844" cy="4891048"/>
          </a:xfrm>
          <a:prstGeom prst="rect">
            <a:avLst/>
          </a:prstGeom>
          <a:ln w="12700">
            <a:miter lim="400000"/>
          </a:ln>
        </p:spPr>
      </p:pic>
      <p:sp>
        <p:nvSpPr>
          <p:cNvPr id="1608" name="Rectangle 7"/>
          <p:cNvSpPr txBox="1"/>
          <p:nvPr/>
        </p:nvSpPr>
        <p:spPr>
          <a:xfrm>
            <a:off x="966650" y="3741775"/>
            <a:ext cx="8426986"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A LTI function f can be written </a:t>
            </a:r>
            <a:br/>
            <a:r>
              <a:t>as a matrix multiplication:</a:t>
            </a:r>
          </a:p>
        </p:txBody>
      </p:sp>
      <p:graphicFrame>
        <p:nvGraphicFramePr>
          <p:cNvPr id="1609" name="Table"/>
          <p:cNvGraphicFramePr/>
          <p:nvPr/>
        </p:nvGraphicFramePr>
        <p:xfrm>
          <a:off x="2785348" y="5525471"/>
          <a:ext cx="4802290" cy="444187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78958"/>
                <a:gridCol w="478958"/>
                <a:gridCol w="478958"/>
                <a:gridCol w="478958"/>
                <a:gridCol w="478958"/>
                <a:gridCol w="478958"/>
                <a:gridCol w="478958"/>
                <a:gridCol w="478958"/>
                <a:gridCol w="478958"/>
                <a:gridCol w="478958"/>
              </a:tblGrid>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1610" name="y"/>
          <p:cNvSpPr/>
          <p:nvPr/>
        </p:nvSpPr>
        <p:spPr>
          <a:xfrm>
            <a:off x="1466961" y="5510474"/>
            <a:ext cx="612581"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5500"/>
            </a:lvl1pPr>
          </a:lstStyle>
          <a:p>
            <a:pPr/>
            <a:r>
              <a:t>y</a:t>
            </a:r>
          </a:p>
        </p:txBody>
      </p:sp>
      <p:sp>
        <p:nvSpPr>
          <p:cNvPr id="1611" name="x"/>
          <p:cNvSpPr/>
          <p:nvPr/>
        </p:nvSpPr>
        <p:spPr>
          <a:xfrm>
            <a:off x="8046959" y="5510474"/>
            <a:ext cx="612580"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5500"/>
            </a:lvl1pPr>
          </a:lstStyle>
          <a:p>
            <a:pPr/>
            <a:r>
              <a:t>x</a:t>
            </a:r>
          </a:p>
        </p:txBody>
      </p:sp>
      <p:sp>
        <p:nvSpPr>
          <p:cNvPr id="1612" name="Arrow"/>
          <p:cNvSpPr/>
          <p:nvPr/>
        </p:nvSpPr>
        <p:spPr>
          <a:xfrm>
            <a:off x="17100410" y="7352222"/>
            <a:ext cx="843398" cy="1042417"/>
          </a:xfrm>
          <a:prstGeom prst="rightArrow">
            <a:avLst>
              <a:gd name="adj1" fmla="val 22239"/>
              <a:gd name="adj2" fmla="val 63730"/>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pic>
        <p:nvPicPr>
          <p:cNvPr id="1613" name="mathbf_x.pdf" descr="mathbf_x.pdf"/>
          <p:cNvPicPr>
            <a:picLocks noChangeAspect="1"/>
          </p:cNvPicPr>
          <p:nvPr/>
        </p:nvPicPr>
        <p:blipFill>
          <a:blip r:embed="rId3">
            <a:extLst/>
          </a:blip>
          <a:stretch>
            <a:fillRect/>
          </a:stretch>
        </p:blipFill>
        <p:spPr>
          <a:xfrm>
            <a:off x="10498115" y="7680604"/>
            <a:ext cx="359672" cy="277928"/>
          </a:xfrm>
          <a:prstGeom prst="rect">
            <a:avLst/>
          </a:prstGeom>
          <a:ln w="12700">
            <a:miter lim="400000"/>
          </a:ln>
        </p:spPr>
      </p:pic>
      <p:pic>
        <p:nvPicPr>
          <p:cNvPr id="1614" name="mathbf_y.pdf" descr="mathbf_y.pdf"/>
          <p:cNvPicPr>
            <a:picLocks noChangeAspect="1"/>
          </p:cNvPicPr>
          <p:nvPr/>
        </p:nvPicPr>
        <p:blipFill>
          <a:blip r:embed="rId4">
            <a:extLst/>
          </a:blip>
          <a:stretch>
            <a:fillRect/>
          </a:stretch>
        </p:blipFill>
        <p:spPr>
          <a:xfrm>
            <a:off x="16418817" y="7680604"/>
            <a:ext cx="359672" cy="411053"/>
          </a:xfrm>
          <a:prstGeom prst="rect">
            <a:avLst/>
          </a:prstGeom>
          <a:ln w="12700">
            <a:miter lim="400000"/>
          </a:ln>
        </p:spPr>
      </p:pic>
      <p:sp>
        <p:nvSpPr>
          <p:cNvPr id="1615" name="Rectangle 7"/>
          <p:cNvSpPr txBox="1"/>
          <p:nvPr/>
        </p:nvSpPr>
        <p:spPr>
          <a:xfrm>
            <a:off x="9932603" y="3741775"/>
            <a:ext cx="9613814"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It can also be represented as a </a:t>
            </a:r>
            <a:br/>
            <a:r>
              <a:t>convolutional layer of neural net:</a:t>
            </a:r>
          </a:p>
        </p:txBody>
      </p:sp>
      <p:sp>
        <p:nvSpPr>
          <p:cNvPr id="1616" name="n indexes rows, k indexes columns"/>
          <p:cNvSpPr txBox="1"/>
          <p:nvPr/>
        </p:nvSpPr>
        <p:spPr>
          <a:xfrm>
            <a:off x="3671962" y="10314321"/>
            <a:ext cx="3290317"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n indexes rows,</a:t>
            </a:r>
            <a:br/>
            <a:r>
              <a:t>k indexes columns</a:t>
            </a:r>
          </a:p>
        </p:txBody>
      </p:sp>
      <p:pic>
        <p:nvPicPr>
          <p:cNvPr id="1617" name="Line Line" descr="Line Line"/>
          <p:cNvPicPr>
            <a:picLocks noChangeAspect="0"/>
          </p:cNvPicPr>
          <p:nvPr/>
        </p:nvPicPr>
        <p:blipFill>
          <a:blip r:embed="rId5">
            <a:extLst/>
          </a:blip>
          <a:stretch>
            <a:fillRect/>
          </a:stretch>
        </p:blipFill>
        <p:spPr>
          <a:xfrm rot="16200000">
            <a:off x="4710476" y="7196429"/>
            <a:ext cx="10049102" cy="76201"/>
          </a:xfrm>
          <a:prstGeom prst="rect">
            <a:avLst/>
          </a:prstGeom>
        </p:spPr>
      </p:pic>
      <p:sp>
        <p:nvSpPr>
          <p:cNvPr id="1619" name="Equation"/>
          <p:cNvSpPr txBox="1"/>
          <p:nvPr/>
        </p:nvSpPr>
        <p:spPr>
          <a:xfrm>
            <a:off x="10153436" y="10556769"/>
            <a:ext cx="2058846" cy="7660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sp>
        <p:nvSpPr>
          <p:cNvPr id="1620" name="Is the strength of the connection between x[k] and y[n]"/>
          <p:cNvSpPr txBox="1"/>
          <p:nvPr/>
        </p:nvSpPr>
        <p:spPr>
          <a:xfrm>
            <a:off x="12316466" y="10400611"/>
            <a:ext cx="5626228"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Is the strength of the connection</a:t>
            </a:r>
            <a:br/>
            <a:r>
              <a:t>between x[k] and y[n]</a:t>
            </a:r>
          </a:p>
        </p:txBody>
      </p:sp>
      <p:sp>
        <p:nvSpPr>
          <p:cNvPr id="1621" name="Line"/>
          <p:cNvSpPr/>
          <p:nvPr/>
        </p:nvSpPr>
        <p:spPr>
          <a:xfrm>
            <a:off x="2998752" y="6137551"/>
            <a:ext cx="3928004" cy="3652334"/>
          </a:xfrm>
          <a:prstGeom prst="line">
            <a:avLst/>
          </a:prstGeom>
          <a:ln w="241300">
            <a:solidFill>
              <a:schemeClr val="accent5">
                <a:lumOff val="-29866"/>
                <a:alpha val="51136"/>
              </a:schemeClr>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22" name="Line"/>
          <p:cNvSpPr/>
          <p:nvPr/>
        </p:nvSpPr>
        <p:spPr>
          <a:xfrm>
            <a:off x="2995150" y="5686049"/>
            <a:ext cx="4453916" cy="4108014"/>
          </a:xfrm>
          <a:prstGeom prst="line">
            <a:avLst/>
          </a:prstGeom>
          <a:ln w="241300">
            <a:solidFill>
              <a:schemeClr val="accent5">
                <a:lumOff val="-29866"/>
                <a:alpha val="51136"/>
              </a:schemeClr>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1623" name="Line"/>
          <p:cNvSpPr/>
          <p:nvPr/>
        </p:nvSpPr>
        <p:spPr>
          <a:xfrm>
            <a:off x="3476673" y="5645624"/>
            <a:ext cx="3968721" cy="3630565"/>
          </a:xfrm>
          <a:prstGeom prst="line">
            <a:avLst/>
          </a:prstGeom>
          <a:ln w="241300">
            <a:solidFill>
              <a:schemeClr val="accent5">
                <a:lumOff val="-29866"/>
                <a:alpha val="51136"/>
              </a:schemeClr>
            </a:solidFill>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grpSp>
        <p:nvGrpSpPr>
          <p:cNvPr id="1627" name="Group"/>
          <p:cNvGrpSpPr/>
          <p:nvPr/>
        </p:nvGrpSpPr>
        <p:grpSpPr>
          <a:xfrm>
            <a:off x="11141285" y="5667145"/>
            <a:ext cx="4942186" cy="1052377"/>
            <a:chOff x="0" y="0"/>
            <a:chExt cx="4942185" cy="1052376"/>
          </a:xfrm>
        </p:grpSpPr>
        <p:sp>
          <p:nvSpPr>
            <p:cNvPr id="1624" name="Line"/>
            <p:cNvSpPr/>
            <p:nvPr/>
          </p:nvSpPr>
          <p:spPr>
            <a:xfrm>
              <a:off x="22138" y="0"/>
              <a:ext cx="4920048" cy="488949"/>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625" name="Line"/>
            <p:cNvSpPr/>
            <p:nvPr/>
          </p:nvSpPr>
          <p:spPr>
            <a:xfrm>
              <a:off x="26378" y="509314"/>
              <a:ext cx="4896518" cy="1"/>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sp>
          <p:nvSpPr>
            <p:cNvPr id="1626" name="Line"/>
            <p:cNvSpPr/>
            <p:nvPr/>
          </p:nvSpPr>
          <p:spPr>
            <a:xfrm flipV="1">
              <a:off x="0" y="535025"/>
              <a:ext cx="4926558" cy="517352"/>
            </a:xfrm>
            <a:prstGeom prst="line">
              <a:avLst/>
            </a:prstGeom>
            <a:noFill/>
            <a:ln w="25400" cap="flat">
              <a:solidFill>
                <a:srgbClr val="000000"/>
              </a:solidFill>
              <a:prstDash val="solid"/>
              <a:miter lim="400000"/>
            </a:ln>
            <a:effectLst/>
          </p:spPr>
          <p:txBody>
            <a:bodyPr wrap="square" lIns="71437" tIns="71437" rIns="71437" bIns="71437" numCol="1" anchor="ctr">
              <a:noAutofit/>
            </a:bodyPr>
            <a:lstStyle/>
            <a:p>
              <a:pPr defTabSz="821531">
                <a:defRPr b="0" sz="3200">
                  <a:latin typeface="Helvetica Light"/>
                  <a:ea typeface="Helvetica Light"/>
                  <a:cs typeface="Helvetica Light"/>
                  <a:sym typeface="Helvetica Light"/>
                </a:defRPr>
              </a:pPr>
            </a:p>
          </p:txBody>
        </p:sp>
      </p:grpSp>
      <p:sp>
        <p:nvSpPr>
          <p:cNvPr id="1628" name="Line"/>
          <p:cNvSpPr/>
          <p:nvPr/>
        </p:nvSpPr>
        <p:spPr>
          <a:xfrm>
            <a:off x="11185499" y="7722817"/>
            <a:ext cx="4920048" cy="488950"/>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29" name="Line"/>
          <p:cNvSpPr/>
          <p:nvPr/>
        </p:nvSpPr>
        <p:spPr>
          <a:xfrm>
            <a:off x="11189741" y="8232132"/>
            <a:ext cx="4896518" cy="1"/>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0" name="Line"/>
          <p:cNvSpPr/>
          <p:nvPr/>
        </p:nvSpPr>
        <p:spPr>
          <a:xfrm flipV="1">
            <a:off x="11163361" y="8257842"/>
            <a:ext cx="4926559" cy="517352"/>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1" name="Circle"/>
          <p:cNvSpPr/>
          <p:nvPr/>
        </p:nvSpPr>
        <p:spPr>
          <a:xfrm>
            <a:off x="11017231" y="5529566"/>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2" name="Circle"/>
          <p:cNvSpPr/>
          <p:nvPr/>
        </p:nvSpPr>
        <p:spPr>
          <a:xfrm>
            <a:off x="11016597" y="6036705"/>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3" name="Circle"/>
          <p:cNvSpPr/>
          <p:nvPr/>
        </p:nvSpPr>
        <p:spPr>
          <a:xfrm>
            <a:off x="11016597" y="6543842"/>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4" name="Circle"/>
          <p:cNvSpPr/>
          <p:nvPr/>
        </p:nvSpPr>
        <p:spPr>
          <a:xfrm>
            <a:off x="11016597" y="7050981"/>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5" name="Circle"/>
          <p:cNvSpPr/>
          <p:nvPr/>
        </p:nvSpPr>
        <p:spPr>
          <a:xfrm>
            <a:off x="11016597" y="7558120"/>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6" name="Circle"/>
          <p:cNvSpPr/>
          <p:nvPr/>
        </p:nvSpPr>
        <p:spPr>
          <a:xfrm>
            <a:off x="11016597" y="8065259"/>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7" name="Circle"/>
          <p:cNvSpPr/>
          <p:nvPr/>
        </p:nvSpPr>
        <p:spPr>
          <a:xfrm>
            <a:off x="11016597" y="8572398"/>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8" name="Circle"/>
          <p:cNvSpPr/>
          <p:nvPr/>
        </p:nvSpPr>
        <p:spPr>
          <a:xfrm>
            <a:off x="11016597" y="9079535"/>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39" name="Circle"/>
          <p:cNvSpPr/>
          <p:nvPr/>
        </p:nvSpPr>
        <p:spPr>
          <a:xfrm>
            <a:off x="11017231" y="9609814"/>
            <a:ext cx="374499" cy="374500"/>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40" name="Circle"/>
          <p:cNvSpPr/>
          <p:nvPr/>
        </p:nvSpPr>
        <p:spPr>
          <a:xfrm>
            <a:off x="15885509" y="5517996"/>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41" name="Circle"/>
          <p:cNvSpPr/>
          <p:nvPr/>
        </p:nvSpPr>
        <p:spPr>
          <a:xfrm>
            <a:off x="15884873" y="6025135"/>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42" name="Circle"/>
          <p:cNvSpPr/>
          <p:nvPr/>
        </p:nvSpPr>
        <p:spPr>
          <a:xfrm>
            <a:off x="15884873" y="6532273"/>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43" name="Circle"/>
          <p:cNvSpPr/>
          <p:nvPr/>
        </p:nvSpPr>
        <p:spPr>
          <a:xfrm>
            <a:off x="15884873" y="7039411"/>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44" name="Circle"/>
          <p:cNvSpPr/>
          <p:nvPr/>
        </p:nvSpPr>
        <p:spPr>
          <a:xfrm>
            <a:off x="15884873" y="7546551"/>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45" name="Circle"/>
          <p:cNvSpPr/>
          <p:nvPr/>
        </p:nvSpPr>
        <p:spPr>
          <a:xfrm>
            <a:off x="15884873" y="8053690"/>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46" name="Circle"/>
          <p:cNvSpPr/>
          <p:nvPr/>
        </p:nvSpPr>
        <p:spPr>
          <a:xfrm>
            <a:off x="15884873" y="8560827"/>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47" name="Circle"/>
          <p:cNvSpPr/>
          <p:nvPr/>
        </p:nvSpPr>
        <p:spPr>
          <a:xfrm>
            <a:off x="15884873" y="9067965"/>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1648" name="Circle"/>
          <p:cNvSpPr/>
          <p:nvPr/>
        </p:nvSpPr>
        <p:spPr>
          <a:xfrm>
            <a:off x="15885509" y="9598245"/>
            <a:ext cx="374499" cy="374499"/>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grpSp>
        <p:nvGrpSpPr>
          <p:cNvPr id="1655" name="Group"/>
          <p:cNvGrpSpPr/>
          <p:nvPr/>
        </p:nvGrpSpPr>
        <p:grpSpPr>
          <a:xfrm>
            <a:off x="11719179" y="7511746"/>
            <a:ext cx="801277" cy="1440770"/>
            <a:chOff x="0" y="0"/>
            <a:chExt cx="801276" cy="1440768"/>
          </a:xfrm>
        </p:grpSpPr>
        <p:sp>
          <p:nvSpPr>
            <p:cNvPr id="1649"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50" name="Rectangle"/>
            <p:cNvSpPr/>
            <p:nvPr/>
          </p:nvSpPr>
          <p:spPr>
            <a:xfrm>
              <a:off x="0" y="499895"/>
              <a:ext cx="801277" cy="440968"/>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51" name="Rectangle"/>
            <p:cNvSpPr/>
            <p:nvPr/>
          </p:nvSpPr>
          <p:spPr>
            <a:xfrm>
              <a:off x="0" y="999802"/>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52" name="Equation"/>
            <p:cNvSpPr txBox="1"/>
            <p:nvPr/>
          </p:nvSpPr>
          <p:spPr>
            <a:xfrm>
              <a:off x="63760" y="1052769"/>
              <a:ext cx="691671" cy="34394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e>
                    </m:d>
                  </m:oMath>
                </m:oMathPara>
              </a14:m>
              <a:endParaRPr sz="2200"/>
            </a:p>
          </p:txBody>
        </p:sp>
        <p:sp>
          <p:nvSpPr>
            <p:cNvPr id="1653" name="Equation"/>
            <p:cNvSpPr txBox="1"/>
            <p:nvPr/>
          </p:nvSpPr>
          <p:spPr>
            <a:xfrm>
              <a:off x="164537" y="552863"/>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0</m:t>
                        </m:r>
                      </m:e>
                    </m:d>
                  </m:oMath>
                </m:oMathPara>
              </a14:m>
              <a:endParaRPr sz="2200"/>
            </a:p>
          </p:txBody>
        </p:sp>
        <p:sp>
          <p:nvSpPr>
            <p:cNvPr id="1654" name="Equation"/>
            <p:cNvSpPr txBox="1"/>
            <p:nvPr/>
          </p:nvSpPr>
          <p:spPr>
            <a:xfrm>
              <a:off x="164537" y="52967"/>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1</m:t>
                        </m:r>
                      </m:e>
                    </m:d>
                  </m:oMath>
                </m:oMathPara>
              </a14:m>
              <a:endParaRPr sz="2200"/>
            </a:p>
          </p:txBody>
        </p:sp>
      </p:grpSp>
      <p:grpSp>
        <p:nvGrpSpPr>
          <p:cNvPr id="1662" name="Group"/>
          <p:cNvGrpSpPr/>
          <p:nvPr/>
        </p:nvGrpSpPr>
        <p:grpSpPr>
          <a:xfrm>
            <a:off x="11712745" y="5465804"/>
            <a:ext cx="801277" cy="1440770"/>
            <a:chOff x="0" y="0"/>
            <a:chExt cx="801276" cy="1440768"/>
          </a:xfrm>
        </p:grpSpPr>
        <p:sp>
          <p:nvSpPr>
            <p:cNvPr id="1656"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57" name="Rectangle"/>
            <p:cNvSpPr/>
            <p:nvPr/>
          </p:nvSpPr>
          <p:spPr>
            <a:xfrm>
              <a:off x="0" y="499895"/>
              <a:ext cx="801277" cy="440968"/>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58" name="Rectangle"/>
            <p:cNvSpPr/>
            <p:nvPr/>
          </p:nvSpPr>
          <p:spPr>
            <a:xfrm>
              <a:off x="0" y="999802"/>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59" name="Equation"/>
            <p:cNvSpPr txBox="1"/>
            <p:nvPr/>
          </p:nvSpPr>
          <p:spPr>
            <a:xfrm>
              <a:off x="63760" y="1052769"/>
              <a:ext cx="691671" cy="34394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e>
                    </m:d>
                  </m:oMath>
                </m:oMathPara>
              </a14:m>
              <a:endParaRPr sz="2200"/>
            </a:p>
          </p:txBody>
        </p:sp>
        <p:sp>
          <p:nvSpPr>
            <p:cNvPr id="1660" name="Equation"/>
            <p:cNvSpPr txBox="1"/>
            <p:nvPr/>
          </p:nvSpPr>
          <p:spPr>
            <a:xfrm>
              <a:off x="164537" y="552863"/>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0</m:t>
                        </m:r>
                      </m:e>
                    </m:d>
                  </m:oMath>
                </m:oMathPara>
              </a14:m>
              <a:endParaRPr sz="2200"/>
            </a:p>
          </p:txBody>
        </p:sp>
        <p:sp>
          <p:nvSpPr>
            <p:cNvPr id="1661" name="Equation"/>
            <p:cNvSpPr txBox="1"/>
            <p:nvPr/>
          </p:nvSpPr>
          <p:spPr>
            <a:xfrm>
              <a:off x="164537" y="52967"/>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1</m:t>
                        </m:r>
                      </m:e>
                    </m:d>
                  </m:oMath>
                </m:oMathPara>
              </a14:m>
              <a:endParaRPr sz="2200"/>
            </a:p>
          </p:txBody>
        </p:sp>
      </p:grpSp>
      <p:grpSp>
        <p:nvGrpSpPr>
          <p:cNvPr id="1665" name="Group"/>
          <p:cNvGrpSpPr/>
          <p:nvPr/>
        </p:nvGrpSpPr>
        <p:grpSpPr>
          <a:xfrm>
            <a:off x="4173565" y="7691047"/>
            <a:ext cx="801277" cy="440967"/>
            <a:chOff x="0" y="0"/>
            <a:chExt cx="801276" cy="440966"/>
          </a:xfrm>
        </p:grpSpPr>
        <p:sp>
          <p:nvSpPr>
            <p:cNvPr id="1663"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64" name="Equation"/>
            <p:cNvSpPr txBox="1"/>
            <p:nvPr/>
          </p:nvSpPr>
          <p:spPr>
            <a:xfrm>
              <a:off x="127260" y="52967"/>
              <a:ext cx="484760" cy="343943"/>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1</m:t>
                        </m:r>
                      </m:e>
                    </m:d>
                  </m:oMath>
                </m:oMathPara>
              </a14:m>
              <a:endParaRPr sz="2200"/>
            </a:p>
          </p:txBody>
        </p:sp>
      </p:grpSp>
      <p:grpSp>
        <p:nvGrpSpPr>
          <p:cNvPr id="1668" name="Group"/>
          <p:cNvGrpSpPr/>
          <p:nvPr/>
        </p:nvGrpSpPr>
        <p:grpSpPr>
          <a:xfrm>
            <a:off x="4647324" y="7240423"/>
            <a:ext cx="801277" cy="440967"/>
            <a:chOff x="0" y="0"/>
            <a:chExt cx="801276" cy="440966"/>
          </a:xfrm>
        </p:grpSpPr>
        <p:sp>
          <p:nvSpPr>
            <p:cNvPr id="1666"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67" name="Equation"/>
            <p:cNvSpPr txBox="1"/>
            <p:nvPr/>
          </p:nvSpPr>
          <p:spPr>
            <a:xfrm>
              <a:off x="164537" y="52967"/>
              <a:ext cx="484760"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0</m:t>
                        </m:r>
                      </m:e>
                    </m:d>
                  </m:oMath>
                </m:oMathPara>
              </a14:m>
              <a:endParaRPr sz="2200"/>
            </a:p>
          </p:txBody>
        </p:sp>
      </p:grpSp>
      <p:grpSp>
        <p:nvGrpSpPr>
          <p:cNvPr id="1671" name="Group"/>
          <p:cNvGrpSpPr/>
          <p:nvPr/>
        </p:nvGrpSpPr>
        <p:grpSpPr>
          <a:xfrm>
            <a:off x="5073095" y="6807428"/>
            <a:ext cx="801277" cy="440967"/>
            <a:chOff x="0" y="0"/>
            <a:chExt cx="801276" cy="440966"/>
          </a:xfrm>
        </p:grpSpPr>
        <p:sp>
          <p:nvSpPr>
            <p:cNvPr id="1669" name="Rectangle"/>
            <p:cNvSpPr/>
            <p:nvPr/>
          </p:nvSpPr>
          <p:spPr>
            <a:xfrm>
              <a:off x="0" y="0"/>
              <a:ext cx="801277" cy="440967"/>
            </a:xfrm>
            <a:prstGeom prst="rect">
              <a:avLst/>
            </a:prstGeom>
            <a:solidFill>
              <a:schemeClr val="accent1">
                <a:lumOff val="16847"/>
              </a:schemeClr>
            </a:solidFill>
            <a:ln w="25400" cap="flat">
              <a:solidFill>
                <a:srgbClr val="000000"/>
              </a:solidFill>
              <a:prstDash val="solid"/>
              <a:miter lim="400000"/>
            </a:ln>
            <a:effectLst/>
          </p:spPr>
          <p:txBody>
            <a:bodyPr wrap="square" lIns="71437" tIns="71437" rIns="71437" bIns="71437" numCol="1" anchor="ctr">
              <a:noAutofit/>
            </a:bodyPr>
            <a:lstStyle/>
            <a:p>
              <a:pPr defTabSz="821531">
                <a:defRPr b="0">
                  <a:solidFill>
                    <a:srgbClr val="FFFFFF"/>
                  </a:solidFill>
                  <a:latin typeface="Helvetica Neue Medium"/>
                  <a:ea typeface="Helvetica Neue Medium"/>
                  <a:cs typeface="Helvetica Neue Medium"/>
                  <a:sym typeface="Helvetica Neue Medium"/>
                </a:defRPr>
              </a:pPr>
            </a:p>
          </p:txBody>
        </p:sp>
        <p:sp>
          <p:nvSpPr>
            <p:cNvPr id="1670" name="Equation"/>
            <p:cNvSpPr txBox="1"/>
            <p:nvPr/>
          </p:nvSpPr>
          <p:spPr>
            <a:xfrm>
              <a:off x="82058" y="52957"/>
              <a:ext cx="691671" cy="34394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2200" i="1">
                        <a:solidFill>
                          <a:srgbClr val="000000"/>
                        </a:solidFill>
                        <a:latin typeface="Cambria Math" panose="02040503050406030204" pitchFamily="18" charset="0"/>
                      </a:rPr>
                      <m:t>h</m:t>
                    </m:r>
                    <m:d>
                      <m:dPr>
                        <m:ctrlPr>
                          <a:rPr xmlns:a="http://schemas.openxmlformats.org/drawingml/2006/main" sz="2200" i="1">
                            <a:solidFill>
                              <a:srgbClr val="000000"/>
                            </a:solidFill>
                            <a:latin typeface="Cambria Math" panose="02040503050406030204" pitchFamily="18" charset="0"/>
                          </a:rPr>
                        </m:ctrlPr>
                        <m:begChr m:val="["/>
                        <m:endChr m:val="]"/>
                      </m:dPr>
                      <m:e>
                        <m:r>
                          <a:rPr xmlns:a="http://schemas.openxmlformats.org/drawingml/2006/main" sz="2200" i="1">
                            <a:solidFill>
                              <a:srgbClr val="000000"/>
                            </a:solidFill>
                            <a:latin typeface="Cambria Math" panose="02040503050406030204" pitchFamily="18" charset="0"/>
                          </a:rPr>
                          <m:t>-</m:t>
                        </m:r>
                        <m:r>
                          <a:rPr xmlns:a="http://schemas.openxmlformats.org/drawingml/2006/main" sz="2200" i="1">
                            <a:solidFill>
                              <a:srgbClr val="000000"/>
                            </a:solidFill>
                            <a:latin typeface="Cambria Math" panose="02040503050406030204" pitchFamily="18" charset="0"/>
                          </a:rPr>
                          <m:t>1</m:t>
                        </m:r>
                      </m:e>
                    </m:d>
                  </m:oMath>
                </m:oMathPara>
              </a14:m>
              <a:endParaRPr sz="2200"/>
            </a:p>
          </p:txBody>
        </p:sp>
      </p:grpSp>
      <p:sp>
        <p:nvSpPr>
          <p:cNvPr id="1672" name="Equation"/>
          <p:cNvSpPr txBox="1"/>
          <p:nvPr/>
        </p:nvSpPr>
        <p:spPr>
          <a:xfrm>
            <a:off x="1285035" y="10520252"/>
            <a:ext cx="2058846" cy="7660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sp>
        <p:nvSpPr>
          <p:cNvPr id="1673" name="Equation"/>
          <p:cNvSpPr txBox="1"/>
          <p:nvPr/>
        </p:nvSpPr>
        <p:spPr>
          <a:xfrm>
            <a:off x="18121011" y="7043211"/>
            <a:ext cx="5810217" cy="1629336"/>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500" i="1">
                      <a:solidFill>
                        <a:srgbClr val="000000"/>
                      </a:solidFill>
                      <a:latin typeface="Cambria Math" panose="02040503050406030204" pitchFamily="18" charset="0"/>
                    </a:rPr>
                    <m:t>y</m:t>
                  </m:r>
                  <m:d>
                    <m:dPr>
                      <m:ctrlPr>
                        <a:rPr xmlns:a="http://schemas.openxmlformats.org/drawingml/2006/main" sz="4500" i="1">
                          <a:solidFill>
                            <a:srgbClr val="000000"/>
                          </a:solidFill>
                          <a:latin typeface="Cambria Math" panose="02040503050406030204" pitchFamily="18" charset="0"/>
                        </a:rPr>
                      </m:ctrlPr>
                      <m:begChr m:val="["/>
                      <m:endChr m:val="]"/>
                    </m:dPr>
                    <m:e>
                      <m:r>
                        <a:rPr xmlns:a="http://schemas.openxmlformats.org/drawingml/2006/main" sz="4500" i="1">
                          <a:solidFill>
                            <a:srgbClr val="000000"/>
                          </a:solidFill>
                          <a:latin typeface="Cambria Math" panose="02040503050406030204" pitchFamily="18" charset="0"/>
                        </a:rPr>
                        <m:t>n</m:t>
                      </m:r>
                    </m:e>
                  </m:d>
                  <m:r>
                    <a:rPr xmlns:a="http://schemas.openxmlformats.org/drawingml/2006/main" sz="4500" i="1">
                      <a:solidFill>
                        <a:srgbClr val="000000"/>
                      </a:solidFill>
                      <a:latin typeface="Cambria Math" panose="02040503050406030204" pitchFamily="18" charset="0"/>
                    </a:rPr>
                    <m:t>=</m:t>
                  </m:r>
                  <m:limUpp>
                    <m:e>
                      <m:limLow>
                        <m:e>
                          <m:r>
                            <a:rPr xmlns:a="http://schemas.openxmlformats.org/drawingml/2006/main" sz="4500" i="1">
                              <a:solidFill>
                                <a:srgbClr val="000000"/>
                              </a:solidFill>
                              <a:latin typeface="Cambria Math" panose="02040503050406030204" pitchFamily="18" charset="0"/>
                            </a:rPr>
                            <m:t>∑</m:t>
                          </m:r>
                        </m:e>
                        <m:lim>
                          <m:r>
                            <a:rPr xmlns:a="http://schemas.openxmlformats.org/drawingml/2006/main" sz="4500" i="1">
                              <a:solidFill>
                                <a:srgbClr val="000000"/>
                              </a:solidFill>
                              <a:latin typeface="Cambria Math" panose="02040503050406030204" pitchFamily="18" charset="0"/>
                            </a:rPr>
                            <m:t>k</m:t>
                          </m:r>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1</m:t>
                          </m:r>
                        </m:lim>
                      </m:limLow>
                    </m:e>
                    <m:lim>
                      <m:r>
                        <a:rPr xmlns:a="http://schemas.openxmlformats.org/drawingml/2006/main" sz="4500" i="1">
                          <a:solidFill>
                            <a:srgbClr val="000000"/>
                          </a:solidFill>
                          <a:latin typeface="Cambria Math" panose="02040503050406030204" pitchFamily="18" charset="0"/>
                        </a:rPr>
                        <m:t>1</m:t>
                      </m:r>
                    </m:lim>
                  </m:limUpp>
                  <m:r>
                    <a:rPr xmlns:a="http://schemas.openxmlformats.org/drawingml/2006/main" sz="4500" i="1">
                      <a:solidFill>
                        <a:srgbClr val="000000"/>
                      </a:solidFill>
                      <a:latin typeface="Cambria Math" panose="02040503050406030204" pitchFamily="18" charset="0"/>
                    </a:rPr>
                    <m:t>h</m:t>
                  </m:r>
                  <m:d>
                    <m:dPr>
                      <m:ctrlPr>
                        <a:rPr xmlns:a="http://schemas.openxmlformats.org/drawingml/2006/main" sz="4500" i="1">
                          <a:solidFill>
                            <a:srgbClr val="000000"/>
                          </a:solidFill>
                          <a:latin typeface="Cambria Math" panose="02040503050406030204" pitchFamily="18" charset="0"/>
                        </a:rPr>
                      </m:ctrlPr>
                      <m:begChr m:val="["/>
                      <m:endChr m:val="]"/>
                    </m:dPr>
                    <m:e>
                      <m:r>
                        <a:rPr xmlns:a="http://schemas.openxmlformats.org/drawingml/2006/main" sz="4500" i="1">
                          <a:solidFill>
                            <a:srgbClr val="000000"/>
                          </a:solidFill>
                          <a:latin typeface="Cambria Math" panose="02040503050406030204" pitchFamily="18" charset="0"/>
                        </a:rPr>
                        <m:t>k</m:t>
                      </m:r>
                    </m:e>
                  </m:d>
                  <m:r>
                    <a:rPr xmlns:a="http://schemas.openxmlformats.org/drawingml/2006/main" sz="4500" i="1">
                      <a:solidFill>
                        <a:srgbClr val="000000"/>
                      </a:solidFill>
                      <a:latin typeface="Cambria Math" panose="02040503050406030204" pitchFamily="18" charset="0"/>
                    </a:rPr>
                    <m:t>x</m:t>
                  </m:r>
                  <m:d>
                    <m:dPr>
                      <m:ctrlPr>
                        <a:rPr xmlns:a="http://schemas.openxmlformats.org/drawingml/2006/main" sz="4500" i="1">
                          <a:solidFill>
                            <a:srgbClr val="000000"/>
                          </a:solidFill>
                          <a:latin typeface="Cambria Math" panose="02040503050406030204" pitchFamily="18" charset="0"/>
                        </a:rPr>
                      </m:ctrlPr>
                      <m:begChr m:val="["/>
                      <m:endChr m:val="]"/>
                    </m:dPr>
                    <m:e>
                      <m:r>
                        <a:rPr xmlns:a="http://schemas.openxmlformats.org/drawingml/2006/main" sz="4500" i="1">
                          <a:solidFill>
                            <a:srgbClr val="000000"/>
                          </a:solidFill>
                          <a:latin typeface="Cambria Math" panose="02040503050406030204" pitchFamily="18" charset="0"/>
                        </a:rPr>
                        <m:t>n</m:t>
                      </m:r>
                      <m:r>
                        <a:rPr xmlns:a="http://schemas.openxmlformats.org/drawingml/2006/main" sz="4500" i="1">
                          <a:solidFill>
                            <a:srgbClr val="000000"/>
                          </a:solidFill>
                          <a:latin typeface="Cambria Math" panose="02040503050406030204" pitchFamily="18" charset="0"/>
                        </a:rPr>
                        <m:t>-</m:t>
                      </m:r>
                      <m:r>
                        <a:rPr xmlns:a="http://schemas.openxmlformats.org/drawingml/2006/main" sz="4500" i="1">
                          <a:solidFill>
                            <a:srgbClr val="000000"/>
                          </a:solidFill>
                          <a:latin typeface="Cambria Math" panose="02040503050406030204" pitchFamily="18" charset="0"/>
                        </a:rPr>
                        <m:t>k</m:t>
                      </m:r>
                    </m:e>
                  </m:d>
                </m:oMath>
              </m:oMathPara>
            </a14:m>
            <a:endParaRPr sz="4500"/>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5" name="Images are turned into column vectors  by concatenating all image columns"/>
          <p:cNvSpPr txBox="1"/>
          <p:nvPr/>
        </p:nvSpPr>
        <p:spPr>
          <a:xfrm>
            <a:off x="642922" y="353841"/>
            <a:ext cx="10773767" cy="153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5900"/>
              </a:spcBef>
              <a:defRPr b="0" sz="4800"/>
            </a:pPr>
            <a:r>
              <a:t>Images are turned into column vectors </a:t>
            </a:r>
            <a:br/>
            <a:r>
              <a:t>by concatenating all image columns </a:t>
            </a:r>
          </a:p>
        </p:txBody>
      </p:sp>
      <p:graphicFrame>
        <p:nvGraphicFramePr>
          <p:cNvPr id="1676" name="Table 27"/>
          <p:cNvGraphicFramePr/>
          <p:nvPr/>
        </p:nvGraphicFramePr>
        <p:xfrm>
          <a:off x="6794051" y="4125022"/>
          <a:ext cx="3663200" cy="375713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11579"/>
                <a:gridCol w="907318"/>
                <a:gridCol w="907321"/>
                <a:gridCol w="911579"/>
              </a:tblGrid>
              <a:tr h="932933">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r h="932933">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r h="932933">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r h="932933">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bl>
          </a:graphicData>
        </a:graphic>
      </p:graphicFrame>
      <p:sp>
        <p:nvSpPr>
          <p:cNvPr id="1677" name="4x4 image"/>
          <p:cNvSpPr txBox="1"/>
          <p:nvPr/>
        </p:nvSpPr>
        <p:spPr>
          <a:xfrm>
            <a:off x="7631876" y="3484890"/>
            <a:ext cx="196215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4x4 image</a:t>
            </a:r>
          </a:p>
        </p:txBody>
      </p:sp>
      <p:grpSp>
        <p:nvGrpSpPr>
          <p:cNvPr id="1681" name="Group"/>
          <p:cNvGrpSpPr/>
          <p:nvPr/>
        </p:nvGrpSpPr>
        <p:grpSpPr>
          <a:xfrm>
            <a:off x="12480317" y="561107"/>
            <a:ext cx="5646557" cy="12492044"/>
            <a:chOff x="0" y="0"/>
            <a:chExt cx="5646555" cy="12492043"/>
          </a:xfrm>
        </p:grpSpPr>
        <p:sp>
          <p:nvSpPr>
            <p:cNvPr id="1678" name="Straight Arrow Connector 26"/>
            <p:cNvSpPr/>
            <p:nvPr/>
          </p:nvSpPr>
          <p:spPr>
            <a:xfrm>
              <a:off x="0" y="5427663"/>
              <a:ext cx="711201" cy="3177"/>
            </a:xfrm>
            <a:prstGeom prst="line">
              <a:avLst/>
            </a:prstGeom>
            <a:noFill/>
            <a:ln w="50800" cap="flat">
              <a:solidFill>
                <a:srgbClr val="00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914400">
                <a:defRPr b="0" sz="3600">
                  <a:latin typeface="+mj-lt"/>
                  <a:ea typeface="+mj-ea"/>
                  <a:cs typeface="+mj-cs"/>
                  <a:sym typeface="Calibri"/>
                </a:defRPr>
              </a:pPr>
            </a:p>
          </p:txBody>
        </p:sp>
        <p:graphicFrame>
          <p:nvGraphicFramePr>
            <p:cNvPr id="1679" name="Table 28"/>
            <p:cNvGraphicFramePr/>
            <p:nvPr/>
          </p:nvGraphicFramePr>
          <p:xfrm>
            <a:off x="2746852" y="578050"/>
            <a:ext cx="806654" cy="1191399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81252"/>
                </a:tblGrid>
                <a:tr h="743037">
                  <a:tc>
                    <a:txBody>
                      <a:bodyPr/>
                      <a:lstStyle/>
                      <a:p>
                        <a:pPr algn="l" defTabSz="914400">
                          <a:defRPr b="1" sz="2400">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bl>
            </a:graphicData>
          </a:graphic>
        </p:graphicFrame>
        <p:sp>
          <p:nvSpPr>
            <p:cNvPr id="1680" name="Column vector of length 16"/>
            <p:cNvSpPr txBox="1"/>
            <p:nvPr/>
          </p:nvSpPr>
          <p:spPr>
            <a:xfrm>
              <a:off x="628404" y="-1"/>
              <a:ext cx="5018152"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Column vector of length 16</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6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681" grpId="1"/>
    </p:bldLst>
  </p:timing>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aphicFrame>
        <p:nvGraphicFramePr>
          <p:cNvPr id="1683" name="Table"/>
          <p:cNvGraphicFramePr/>
          <p:nvPr/>
        </p:nvGraphicFramePr>
        <p:xfrm>
          <a:off x="6844954" y="2296940"/>
          <a:ext cx="9175039" cy="8641365"/>
        </p:xfrm>
        <a:graphic xmlns:a="http://schemas.openxmlformats.org/drawingml/2006/main">
          <a:graphicData uri="http://schemas.openxmlformats.org/drawingml/2006/table">
            <a:tbl>
              <a:tblPr firstCol="0" firstRow="0" lastCol="0" lastRow="0" bandCol="0" bandRow="0" rtl="0">
                <a:tableStyleId>{2708684C-4D16-4618-839F-0558EEFCDFE6}</a:tableStyleId>
              </a:tblPr>
              <a:tblGrid>
                <a:gridCol w="571058"/>
                <a:gridCol w="571058"/>
                <a:gridCol w="571058"/>
                <a:gridCol w="571058"/>
                <a:gridCol w="571058"/>
                <a:gridCol w="571058"/>
                <a:gridCol w="571058"/>
                <a:gridCol w="571058"/>
                <a:gridCol w="571058"/>
                <a:gridCol w="571058"/>
                <a:gridCol w="571058"/>
                <a:gridCol w="571058"/>
                <a:gridCol w="571058"/>
                <a:gridCol w="571058"/>
                <a:gridCol w="571058"/>
                <a:gridCol w="571058"/>
              </a:tblGrid>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38100">
                      <a:solidFill>
                        <a:srgbClr val="164F86"/>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38100">
                      <a:solidFill>
                        <a:srgbClr val="164F86"/>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12700">
                      <a:solidFill>
                        <a:srgbClr val="FFFFFF"/>
                      </a:solidFill>
                      <a:miter lim="400000"/>
                    </a:lnB>
                    <a:solidFill>
                      <a:srgbClr val="D5D5D5"/>
                    </a:solidFill>
                  </a:tcPr>
                </a:tc>
              </a:tr>
              <a:tr h="537704">
                <a:tc>
                  <a:txBody>
                    <a:bodyPr/>
                    <a:lstStyle/>
                    <a:p>
                      <a:pPr defTabSz="914400">
                        <a:defRPr sz="2700">
                          <a:sym typeface="Helvetica Neue"/>
                        </a:defRPr>
                      </a:pPr>
                    </a:p>
                  </a:txBody>
                  <a:tcPr marL="50800" marR="50800" marT="50800" marB="50800" anchor="ctr" anchorCtr="0" horzOverflow="overflow">
                    <a:lnL w="38100">
                      <a:solidFill>
                        <a:srgbClr val="164F86"/>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38100">
                      <a:solidFill>
                        <a:srgbClr val="164F86"/>
                      </a:solidFill>
                      <a:miter lim="400000"/>
                    </a:lnB>
                    <a:solidFill>
                      <a:srgbClr val="D5D5D5"/>
                    </a:solidFill>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38100">
                      <a:solidFill>
                        <a:srgbClr val="164F86"/>
                      </a:solidFill>
                      <a:miter lim="400000"/>
                    </a:lnR>
                    <a:lnT w="12700">
                      <a:solidFill>
                        <a:srgbClr val="FFFFFF"/>
                      </a:solidFill>
                      <a:miter lim="400000"/>
                    </a:lnT>
                    <a:lnB w="38100">
                      <a:solidFill>
                        <a:srgbClr val="164F86"/>
                      </a:solidFill>
                      <a:miter lim="400000"/>
                    </a:lnB>
                    <a:solidFill>
                      <a:srgbClr val="D5D5D5"/>
                    </a:solidFill>
                  </a:tcPr>
                </a:tc>
              </a:tr>
            </a:tbl>
          </a:graphicData>
        </a:graphic>
      </p:graphicFrame>
      <p:sp>
        <p:nvSpPr>
          <p:cNvPr id="1684" name="Some square matrix"/>
          <p:cNvSpPr txBox="1"/>
          <p:nvPr/>
        </p:nvSpPr>
        <p:spPr>
          <a:xfrm>
            <a:off x="7573001" y="5911655"/>
            <a:ext cx="6921907" cy="9572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vl1pPr>
          </a:lstStyle>
          <a:p>
            <a:pPr/>
            <a:r>
              <a:t>Some square matrix</a:t>
            </a:r>
          </a:p>
        </p:txBody>
      </p:sp>
      <p:graphicFrame>
        <p:nvGraphicFramePr>
          <p:cNvPr id="1685" name="Table 28"/>
          <p:cNvGraphicFramePr/>
          <p:nvPr/>
        </p:nvGraphicFramePr>
        <p:xfrm>
          <a:off x="16552833" y="2235954"/>
          <a:ext cx="575758" cy="875063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550357"/>
              </a:tblGrid>
              <a:tr h="545327">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545327">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bl>
          </a:graphicData>
        </a:graphic>
      </p:graphicFrame>
      <p:graphicFrame>
        <p:nvGraphicFramePr>
          <p:cNvPr id="1686" name="Table 28"/>
          <p:cNvGraphicFramePr/>
          <p:nvPr/>
        </p:nvGraphicFramePr>
        <p:xfrm>
          <a:off x="4957495" y="2247943"/>
          <a:ext cx="676257" cy="8776037"/>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650856"/>
              </a:tblGrid>
              <a:tr h="546914">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546914">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bl>
          </a:graphicData>
        </a:graphic>
      </p:graphicFrame>
      <p:sp>
        <p:nvSpPr>
          <p:cNvPr id="1687" name="="/>
          <p:cNvSpPr txBox="1"/>
          <p:nvPr/>
        </p:nvSpPr>
        <p:spPr>
          <a:xfrm>
            <a:off x="5931113" y="6577775"/>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graphicFrame>
        <p:nvGraphicFramePr>
          <p:cNvPr id="1688" name="Table 27"/>
          <p:cNvGraphicFramePr/>
          <p:nvPr/>
        </p:nvGraphicFramePr>
        <p:xfrm>
          <a:off x="19641982" y="2667396"/>
          <a:ext cx="3663200" cy="375713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11579"/>
                <a:gridCol w="907318"/>
                <a:gridCol w="907321"/>
                <a:gridCol w="911579"/>
              </a:tblGrid>
              <a:tr h="932933">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r h="932933">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r h="932933">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r h="932933">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bl>
          </a:graphicData>
        </a:graphic>
      </p:graphicFrame>
      <p:sp>
        <p:nvSpPr>
          <p:cNvPr id="1689" name="4x4 image"/>
          <p:cNvSpPr txBox="1"/>
          <p:nvPr/>
        </p:nvSpPr>
        <p:spPr>
          <a:xfrm>
            <a:off x="20479807" y="2027265"/>
            <a:ext cx="1962151"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4x4 image</a:t>
            </a:r>
          </a:p>
        </p:txBody>
      </p:sp>
      <p:sp>
        <p:nvSpPr>
          <p:cNvPr id="1690" name="Line"/>
          <p:cNvSpPr/>
          <p:nvPr/>
        </p:nvSpPr>
        <p:spPr>
          <a:xfrm flipH="1">
            <a:off x="17517781" y="4723510"/>
            <a:ext cx="1704298" cy="798523"/>
          </a:xfrm>
          <a:prstGeom prst="line">
            <a:avLst/>
          </a:prstGeom>
          <a:ln w="76200">
            <a:solidFill>
              <a:srgbClr val="000000"/>
            </a:solidFill>
            <a:miter lim="400000"/>
            <a:tailEnd type="triangle"/>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08" name="Image" descr="Image"/>
          <p:cNvPicPr>
            <a:picLocks noChangeAspect="1"/>
          </p:cNvPicPr>
          <p:nvPr/>
        </p:nvPicPr>
        <p:blipFill>
          <a:blip r:embed="rId2">
            <a:extLst/>
          </a:blip>
          <a:stretch>
            <a:fillRect/>
          </a:stretch>
        </p:blipFill>
        <p:spPr>
          <a:xfrm>
            <a:off x="6818356" y="2519193"/>
            <a:ext cx="10747289" cy="3163516"/>
          </a:xfrm>
          <a:prstGeom prst="rect">
            <a:avLst/>
          </a:prstGeom>
          <a:ln w="12700">
            <a:miter lim="400000"/>
          </a:ln>
        </p:spPr>
      </p:pic>
      <p:sp>
        <p:nvSpPr>
          <p:cNvPr id="309" name="Signals and systems"/>
          <p:cNvSpPr txBox="1"/>
          <p:nvPr>
            <p:ph type="title"/>
          </p:nvPr>
        </p:nvSpPr>
        <p:spPr>
          <a:prstGeom prst="rect">
            <a:avLst/>
          </a:prstGeom>
        </p:spPr>
        <p:txBody>
          <a:bodyPr/>
          <a:lstStyle/>
          <a:p>
            <a:pPr/>
            <a:r>
              <a:t>Signals and systems</a:t>
            </a:r>
          </a:p>
        </p:txBody>
      </p:sp>
      <p:sp>
        <p:nvSpPr>
          <p:cNvPr id="310" name="Input"/>
          <p:cNvSpPr txBox="1"/>
          <p:nvPr/>
        </p:nvSpPr>
        <p:spPr>
          <a:xfrm>
            <a:off x="8419860" y="2240641"/>
            <a:ext cx="1503579"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Input</a:t>
            </a:r>
          </a:p>
        </p:txBody>
      </p:sp>
      <p:sp>
        <p:nvSpPr>
          <p:cNvPr id="311" name="Output"/>
          <p:cNvSpPr txBox="1"/>
          <p:nvPr/>
        </p:nvSpPr>
        <p:spPr>
          <a:xfrm>
            <a:off x="14953446" y="2240641"/>
            <a:ext cx="2001013"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Output</a:t>
            </a:r>
          </a:p>
        </p:txBody>
      </p:sp>
      <p:sp>
        <p:nvSpPr>
          <p:cNvPr id="312" name="One important class of systems is the set of linear systems.…"/>
          <p:cNvSpPr txBox="1"/>
          <p:nvPr/>
        </p:nvSpPr>
        <p:spPr>
          <a:xfrm>
            <a:off x="1952807" y="6136171"/>
            <a:ext cx="16464992" cy="22816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5900"/>
              </a:spcBef>
              <a:defRPr b="0" sz="4800"/>
            </a:pPr>
            <a:r>
              <a:t>One important class of systems is the set of linear systems. </a:t>
            </a:r>
          </a:p>
          <a:p>
            <a:pPr algn="l">
              <a:spcBef>
                <a:spcPts val="5900"/>
              </a:spcBef>
              <a:defRPr b="0" sz="4800"/>
            </a:pPr>
            <a:r>
              <a:t>A function f is linear if it satisfies: </a:t>
            </a:r>
          </a:p>
        </p:txBody>
      </p:sp>
      <p:sp>
        <p:nvSpPr>
          <p:cNvPr id="313" name="Equation"/>
          <p:cNvSpPr txBox="1"/>
          <p:nvPr/>
        </p:nvSpPr>
        <p:spPr>
          <a:xfrm>
            <a:off x="9523825" y="10354235"/>
            <a:ext cx="6690860" cy="6976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6200" i="1">
                      <a:solidFill>
                        <a:srgbClr val="000000"/>
                      </a:solidFill>
                      <a:latin typeface="Cambria Math" panose="02040503050406030204" pitchFamily="18" charset="0"/>
                    </a:rPr>
                    <m:t>f</m:t>
                  </m:r>
                  <m:r>
                    <a:rPr xmlns:a="http://schemas.openxmlformats.org/drawingml/2006/main" sz="6200" i="1">
                      <a:solidFill>
                        <a:srgbClr val="000000"/>
                      </a:solidFill>
                      <a:latin typeface="Cambria Math" panose="02040503050406030204" pitchFamily="18" charset="0"/>
                    </a:rPr>
                    <m:t>(</m:t>
                  </m:r>
                  <m:r>
                    <m:rPr>
                      <m:sty m:val="b"/>
                    </m:rPr>
                    <a:rPr xmlns:a="http://schemas.openxmlformats.org/drawingml/2006/main" sz="6200" i="1">
                      <a:solidFill>
                        <a:srgbClr val="000000"/>
                      </a:solidFill>
                      <a:latin typeface="Cambria Math" panose="02040503050406030204" pitchFamily="18" charset="0"/>
                    </a:rPr>
                    <m:t>x</m:t>
                  </m:r>
                  <m:r>
                    <a:rPr xmlns:a="http://schemas.openxmlformats.org/drawingml/2006/main" sz="6200" i="1">
                      <a:solidFill>
                        <a:srgbClr val="000000"/>
                      </a:solidFill>
                      <a:latin typeface="Cambria Math" panose="02040503050406030204" pitchFamily="18" charset="0"/>
                    </a:rPr>
                    <m:t>+</m:t>
                  </m:r>
                  <m:r>
                    <m:rPr>
                      <m:sty m:val="b"/>
                    </m:rPr>
                    <a:rPr xmlns:a="http://schemas.openxmlformats.org/drawingml/2006/main" sz="6200" i="1">
                      <a:solidFill>
                        <a:srgbClr val="000000"/>
                      </a:solidFill>
                      <a:latin typeface="Cambria Math" panose="02040503050406030204" pitchFamily="18" charset="0"/>
                    </a:rPr>
                    <m:t>y</m:t>
                  </m:r>
                  <m:r>
                    <a:rPr xmlns:a="http://schemas.openxmlformats.org/drawingml/2006/main" sz="6200" i="1">
                      <a:solidFill>
                        <a:srgbClr val="000000"/>
                      </a:solidFill>
                      <a:latin typeface="Cambria Math" panose="02040503050406030204" pitchFamily="18" charset="0"/>
                    </a:rPr>
                    <m:t>)</m:t>
                  </m:r>
                  <m:r>
                    <a:rPr xmlns:a="http://schemas.openxmlformats.org/drawingml/2006/main" sz="6200" i="1">
                      <a:solidFill>
                        <a:srgbClr val="000000"/>
                      </a:solidFill>
                      <a:latin typeface="Cambria Math" panose="02040503050406030204" pitchFamily="18" charset="0"/>
                    </a:rPr>
                    <m:t>=</m:t>
                  </m:r>
                  <m:r>
                    <a:rPr xmlns:a="http://schemas.openxmlformats.org/drawingml/2006/main" sz="6200" i="1">
                      <a:solidFill>
                        <a:srgbClr val="000000"/>
                      </a:solidFill>
                      <a:latin typeface="Cambria Math" panose="02040503050406030204" pitchFamily="18" charset="0"/>
                    </a:rPr>
                    <m:t>f</m:t>
                  </m:r>
                  <m:r>
                    <a:rPr xmlns:a="http://schemas.openxmlformats.org/drawingml/2006/main" sz="6200" i="1">
                      <a:solidFill>
                        <a:srgbClr val="000000"/>
                      </a:solidFill>
                      <a:latin typeface="Cambria Math" panose="02040503050406030204" pitchFamily="18" charset="0"/>
                    </a:rPr>
                    <m:t>(</m:t>
                  </m:r>
                  <m:r>
                    <m:rPr>
                      <m:sty m:val="b"/>
                    </m:rPr>
                    <a:rPr xmlns:a="http://schemas.openxmlformats.org/drawingml/2006/main" sz="6200" i="1">
                      <a:solidFill>
                        <a:srgbClr val="000000"/>
                      </a:solidFill>
                      <a:latin typeface="Cambria Math" panose="02040503050406030204" pitchFamily="18" charset="0"/>
                    </a:rPr>
                    <m:t>x</m:t>
                  </m:r>
                  <m:r>
                    <a:rPr xmlns:a="http://schemas.openxmlformats.org/drawingml/2006/main" sz="6200" i="1">
                      <a:solidFill>
                        <a:srgbClr val="000000"/>
                      </a:solidFill>
                      <a:latin typeface="Cambria Math" panose="02040503050406030204" pitchFamily="18" charset="0"/>
                    </a:rPr>
                    <m:t>)</m:t>
                  </m:r>
                  <m:r>
                    <a:rPr xmlns:a="http://schemas.openxmlformats.org/drawingml/2006/main" sz="6200" i="1">
                      <a:solidFill>
                        <a:srgbClr val="000000"/>
                      </a:solidFill>
                      <a:latin typeface="Cambria Math" panose="02040503050406030204" pitchFamily="18" charset="0"/>
                    </a:rPr>
                    <m:t>+</m:t>
                  </m:r>
                  <m:r>
                    <a:rPr xmlns:a="http://schemas.openxmlformats.org/drawingml/2006/main" sz="6200" i="1">
                      <a:solidFill>
                        <a:srgbClr val="000000"/>
                      </a:solidFill>
                      <a:latin typeface="Cambria Math" panose="02040503050406030204" pitchFamily="18" charset="0"/>
                    </a:rPr>
                    <m:t>f</m:t>
                  </m:r>
                  <m:r>
                    <a:rPr xmlns:a="http://schemas.openxmlformats.org/drawingml/2006/main" sz="6200" i="1">
                      <a:solidFill>
                        <a:srgbClr val="000000"/>
                      </a:solidFill>
                      <a:latin typeface="Cambria Math" panose="02040503050406030204" pitchFamily="18" charset="0"/>
                    </a:rPr>
                    <m:t>(</m:t>
                  </m:r>
                  <m:r>
                    <m:rPr>
                      <m:sty m:val="b"/>
                    </m:rPr>
                    <a:rPr xmlns:a="http://schemas.openxmlformats.org/drawingml/2006/main" sz="6200" i="1">
                      <a:solidFill>
                        <a:srgbClr val="000000"/>
                      </a:solidFill>
                      <a:latin typeface="Cambria Math" panose="02040503050406030204" pitchFamily="18" charset="0"/>
                    </a:rPr>
                    <m:t>y</m:t>
                  </m:r>
                  <m:r>
                    <a:rPr xmlns:a="http://schemas.openxmlformats.org/drawingml/2006/main" sz="6200" i="1">
                      <a:solidFill>
                        <a:srgbClr val="000000"/>
                      </a:solidFill>
                      <a:latin typeface="Cambria Math" panose="02040503050406030204" pitchFamily="18" charset="0"/>
                    </a:rPr>
                    <m:t>)</m:t>
                  </m:r>
                </m:oMath>
              </m:oMathPara>
            </a14:m>
            <a:endParaRPr sz="6200"/>
          </a:p>
        </p:txBody>
      </p:sp>
      <p:sp>
        <p:nvSpPr>
          <p:cNvPr id="314" name="Equation"/>
          <p:cNvSpPr txBox="1"/>
          <p:nvPr/>
        </p:nvSpPr>
        <p:spPr>
          <a:xfrm>
            <a:off x="9669955" y="8871266"/>
            <a:ext cx="4247071" cy="697637"/>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6200" i="1">
                      <a:solidFill>
                        <a:srgbClr val="000000"/>
                      </a:solidFill>
                      <a:latin typeface="Cambria Math" panose="02040503050406030204" pitchFamily="18" charset="0"/>
                    </a:rPr>
                    <m:t>f</m:t>
                  </m:r>
                  <m:r>
                    <a:rPr xmlns:a="http://schemas.openxmlformats.org/drawingml/2006/main" sz="6200" i="1">
                      <a:solidFill>
                        <a:srgbClr val="000000"/>
                      </a:solidFill>
                      <a:latin typeface="Cambria Math" panose="02040503050406030204" pitchFamily="18" charset="0"/>
                    </a:rPr>
                    <m:t>(</m:t>
                  </m:r>
                  <m:r>
                    <a:rPr xmlns:a="http://schemas.openxmlformats.org/drawingml/2006/main" sz="6200" i="1">
                      <a:solidFill>
                        <a:srgbClr val="000000"/>
                      </a:solidFill>
                      <a:latin typeface="Cambria Math" panose="02040503050406030204" pitchFamily="18" charset="0"/>
                    </a:rPr>
                    <m:t>α</m:t>
                  </m:r>
                  <m:r>
                    <m:rPr>
                      <m:sty m:val="b"/>
                    </m:rPr>
                    <a:rPr xmlns:a="http://schemas.openxmlformats.org/drawingml/2006/main" sz="6200" i="1">
                      <a:solidFill>
                        <a:srgbClr val="000000"/>
                      </a:solidFill>
                      <a:latin typeface="Cambria Math" panose="02040503050406030204" pitchFamily="18" charset="0"/>
                    </a:rPr>
                    <m:t>x</m:t>
                  </m:r>
                  <m:r>
                    <a:rPr xmlns:a="http://schemas.openxmlformats.org/drawingml/2006/main" sz="6200" i="1">
                      <a:solidFill>
                        <a:srgbClr val="000000"/>
                      </a:solidFill>
                      <a:latin typeface="Cambria Math" panose="02040503050406030204" pitchFamily="18" charset="0"/>
                    </a:rPr>
                    <m:t>)</m:t>
                  </m:r>
                  <m:r>
                    <a:rPr xmlns:a="http://schemas.openxmlformats.org/drawingml/2006/main" sz="6200" i="1">
                      <a:solidFill>
                        <a:srgbClr val="000000"/>
                      </a:solidFill>
                      <a:latin typeface="Cambria Math" panose="02040503050406030204" pitchFamily="18" charset="0"/>
                    </a:rPr>
                    <m:t>=</m:t>
                  </m:r>
                  <m:r>
                    <a:rPr xmlns:a="http://schemas.openxmlformats.org/drawingml/2006/main" sz="6200" i="1">
                      <a:solidFill>
                        <a:srgbClr val="000000"/>
                      </a:solidFill>
                      <a:latin typeface="Cambria Math" panose="02040503050406030204" pitchFamily="18" charset="0"/>
                    </a:rPr>
                    <m:t>α</m:t>
                  </m:r>
                  <m:r>
                    <a:rPr xmlns:a="http://schemas.openxmlformats.org/drawingml/2006/main" sz="6200" i="1">
                      <a:solidFill>
                        <a:srgbClr val="000000"/>
                      </a:solidFill>
                      <a:latin typeface="Cambria Math" panose="02040503050406030204" pitchFamily="18" charset="0"/>
                    </a:rPr>
                    <m:t>f</m:t>
                  </m:r>
                  <m:r>
                    <a:rPr xmlns:a="http://schemas.openxmlformats.org/drawingml/2006/main" sz="6200" i="1">
                      <a:solidFill>
                        <a:srgbClr val="000000"/>
                      </a:solidFill>
                      <a:latin typeface="Cambria Math" panose="02040503050406030204" pitchFamily="18" charset="0"/>
                    </a:rPr>
                    <m:t>(</m:t>
                  </m:r>
                  <m:r>
                    <m:rPr>
                      <m:sty m:val="b"/>
                    </m:rPr>
                    <a:rPr xmlns:a="http://schemas.openxmlformats.org/drawingml/2006/main" sz="6200" i="1">
                      <a:solidFill>
                        <a:srgbClr val="000000"/>
                      </a:solidFill>
                      <a:latin typeface="Cambria Math" panose="02040503050406030204" pitchFamily="18" charset="0"/>
                    </a:rPr>
                    <m:t>x</m:t>
                  </m:r>
                  <m:r>
                    <a:rPr xmlns:a="http://schemas.openxmlformats.org/drawingml/2006/main" sz="6200" i="1">
                      <a:solidFill>
                        <a:srgbClr val="000000"/>
                      </a:solidFill>
                      <a:latin typeface="Cambria Math" panose="02040503050406030204" pitchFamily="18" charset="0"/>
                    </a:rPr>
                    <m:t>)</m:t>
                  </m:r>
                </m:oMath>
              </m:oMathPara>
            </a14:m>
            <a:endParaRPr sz="6200"/>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92" name="Rectangle 1"/>
          <p:cNvSpPr txBox="1"/>
          <p:nvPr>
            <p:ph type="title"/>
          </p:nvPr>
        </p:nvSpPr>
        <p:spPr>
          <a:prstGeom prst="rect">
            <a:avLst/>
          </a:prstGeom>
        </p:spPr>
        <p:txBody>
          <a:bodyPr/>
          <a:lstStyle/>
          <a:p>
            <a:pPr/>
            <a:r>
              <a:t>Rectangular filter</a:t>
            </a:r>
          </a:p>
        </p:txBody>
      </p:sp>
      <p:pic>
        <p:nvPicPr>
          <p:cNvPr id="1693" name="Picture 2" descr="Picture 2"/>
          <p:cNvPicPr>
            <a:picLocks noChangeAspect="1"/>
          </p:cNvPicPr>
          <p:nvPr/>
        </p:nvPicPr>
        <p:blipFill>
          <a:blip r:embed="rId2">
            <a:extLst/>
          </a:blip>
          <a:stretch>
            <a:fillRect/>
          </a:stretch>
        </p:blipFill>
        <p:spPr>
          <a:xfrm>
            <a:off x="9432926" y="6061076"/>
            <a:ext cx="600075" cy="552451"/>
          </a:xfrm>
          <a:prstGeom prst="rect">
            <a:avLst/>
          </a:prstGeom>
          <a:ln w="12700">
            <a:miter lim="400000"/>
          </a:ln>
        </p:spPr>
      </p:pic>
      <p:sp>
        <p:nvSpPr>
          <p:cNvPr id="1694" name="Rectangle 3"/>
          <p:cNvSpPr txBox="1"/>
          <p:nvPr/>
        </p:nvSpPr>
        <p:spPr>
          <a:xfrm>
            <a:off x="5689600" y="9626600"/>
            <a:ext cx="1322860"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g[m,n]</a:t>
            </a:r>
          </a:p>
        </p:txBody>
      </p:sp>
      <p:sp>
        <p:nvSpPr>
          <p:cNvPr id="1695" name="Rectangle 4"/>
          <p:cNvSpPr txBox="1"/>
          <p:nvPr/>
        </p:nvSpPr>
        <p:spPr>
          <a:xfrm>
            <a:off x="10972800" y="7775575"/>
            <a:ext cx="1322860" cy="518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h[m,n]</a:t>
            </a:r>
          </a:p>
        </p:txBody>
      </p:sp>
      <p:sp>
        <p:nvSpPr>
          <p:cNvPr id="1696" name="Rectangle 5"/>
          <p:cNvSpPr txBox="1"/>
          <p:nvPr/>
        </p:nvSpPr>
        <p:spPr>
          <a:xfrm>
            <a:off x="13325475" y="5981700"/>
            <a:ext cx="319386"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1697" name="Rectangle 6"/>
          <p:cNvSpPr/>
          <p:nvPr/>
        </p:nvSpPr>
        <p:spPr>
          <a:xfrm>
            <a:off x="13674725" y="2994025"/>
            <a:ext cx="1041400" cy="66833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698" name="Rectangle 7"/>
          <p:cNvSpPr/>
          <p:nvPr/>
        </p:nvSpPr>
        <p:spPr>
          <a:xfrm>
            <a:off x="14398625" y="2473325"/>
            <a:ext cx="6146800" cy="1073151"/>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699" name="Rectangle 8"/>
          <p:cNvSpPr txBox="1"/>
          <p:nvPr/>
        </p:nvSpPr>
        <p:spPr>
          <a:xfrm>
            <a:off x="16824326" y="9334500"/>
            <a:ext cx="1195612"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f[m,n]</a:t>
            </a:r>
          </a:p>
        </p:txBody>
      </p:sp>
      <p:sp>
        <p:nvSpPr>
          <p:cNvPr id="1700" name="Rectangle 9"/>
          <p:cNvSpPr/>
          <p:nvPr/>
        </p:nvSpPr>
        <p:spPr>
          <a:xfrm>
            <a:off x="20412076" y="3457576"/>
            <a:ext cx="923925" cy="60102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701" name="Rectangle 10"/>
          <p:cNvSpPr/>
          <p:nvPr/>
        </p:nvSpPr>
        <p:spPr>
          <a:xfrm>
            <a:off x="10687050" y="5521326"/>
            <a:ext cx="2149476" cy="1905001"/>
          </a:xfrm>
          <a:prstGeom prst="rect">
            <a:avLst/>
          </a:prstGeom>
          <a:solidFill>
            <a:srgbClr val="7F7F7F"/>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pic>
        <p:nvPicPr>
          <p:cNvPr id="1702" name="Picture 11" descr="Picture 11"/>
          <p:cNvPicPr>
            <a:picLocks noChangeAspect="1"/>
          </p:cNvPicPr>
          <p:nvPr/>
        </p:nvPicPr>
        <p:blipFill>
          <a:blip r:embed="rId3">
            <a:extLst/>
          </a:blip>
          <a:srcRect l="19337" t="7869" r="19545" b="17191"/>
          <a:stretch>
            <a:fillRect/>
          </a:stretch>
        </p:blipFill>
        <p:spPr>
          <a:xfrm>
            <a:off x="14404975" y="3362326"/>
            <a:ext cx="5921375" cy="5876924"/>
          </a:xfrm>
          <a:prstGeom prst="rect">
            <a:avLst/>
          </a:prstGeom>
          <a:ln w="12700">
            <a:miter lim="400000"/>
          </a:ln>
        </p:spPr>
      </p:pic>
      <p:pic>
        <p:nvPicPr>
          <p:cNvPr id="1703" name="Picture 12" descr="Picture 12"/>
          <p:cNvPicPr>
            <a:picLocks noChangeAspect="1"/>
          </p:cNvPicPr>
          <p:nvPr/>
        </p:nvPicPr>
        <p:blipFill>
          <a:blip r:embed="rId4">
            <a:extLst/>
          </a:blip>
          <a:stretch>
            <a:fillRect/>
          </a:stretch>
        </p:blipFill>
        <p:spPr>
          <a:xfrm>
            <a:off x="3514726" y="3479800"/>
            <a:ext cx="5648324" cy="564832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02" grpId="1"/>
    </p:bldLst>
  </p:timing>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05" name="Picture 5" descr="Picture 5"/>
          <p:cNvPicPr>
            <a:picLocks noChangeAspect="1"/>
          </p:cNvPicPr>
          <p:nvPr/>
        </p:nvPicPr>
        <p:blipFill>
          <a:blip r:embed="rId2">
            <a:extLst/>
          </a:blip>
          <a:stretch>
            <a:fillRect/>
          </a:stretch>
        </p:blipFill>
        <p:spPr>
          <a:xfrm>
            <a:off x="16154400" y="762000"/>
            <a:ext cx="3184526" cy="2603500"/>
          </a:xfrm>
          <a:prstGeom prst="rect">
            <a:avLst/>
          </a:prstGeom>
          <a:ln w="12700">
            <a:miter lim="400000"/>
          </a:ln>
        </p:spPr>
      </p:pic>
      <p:pic>
        <p:nvPicPr>
          <p:cNvPr id="1706" name="Picture 3" descr="Picture 3"/>
          <p:cNvPicPr>
            <a:picLocks noChangeAspect="1"/>
          </p:cNvPicPr>
          <p:nvPr/>
        </p:nvPicPr>
        <p:blipFill>
          <a:blip r:embed="rId3">
            <a:extLst/>
          </a:blip>
          <a:stretch>
            <a:fillRect/>
          </a:stretch>
        </p:blipFill>
        <p:spPr>
          <a:xfrm>
            <a:off x="5118100" y="3568700"/>
            <a:ext cx="14147800" cy="6578600"/>
          </a:xfrm>
          <a:prstGeom prst="rect">
            <a:avLst/>
          </a:prstGeom>
          <a:ln w="12700">
            <a:miter lim="400000"/>
          </a:ln>
        </p:spPr>
      </p:pic>
      <p:sp>
        <p:nvSpPr>
          <p:cNvPr id="1707" name="Rectangle 3"/>
          <p:cNvSpPr txBox="1"/>
          <p:nvPr/>
        </p:nvSpPr>
        <p:spPr>
          <a:xfrm>
            <a:off x="845351" y="742271"/>
            <a:ext cx="15240001" cy="2278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000">
                <a:latin typeface="Avenir Heavy"/>
                <a:ea typeface="Avenir Heavy"/>
                <a:cs typeface="Avenir Heavy"/>
                <a:sym typeface="Avenir Heavy"/>
              </a:defRPr>
            </a:pPr>
            <a:r>
              <a:t>What does it do?</a:t>
            </a:r>
            <a:endParaRPr b="1">
              <a:latin typeface="Times New Roman"/>
              <a:ea typeface="Times New Roman"/>
              <a:cs typeface="Times New Roman"/>
              <a:sym typeface="Times New Roman"/>
            </a:endParaRPr>
          </a:p>
          <a:p>
            <a:pPr algn="l" defTabSz="1828800">
              <a:defRPr b="0" sz="4000">
                <a:latin typeface="Avenir Book"/>
                <a:ea typeface="Avenir Book"/>
                <a:cs typeface="Avenir Book"/>
                <a:sym typeface="Avenir Book"/>
              </a:defRPr>
            </a:pPr>
            <a:r>
              <a:t>• Replaces each pixel with an average of its neighborhood</a:t>
            </a:r>
            <a:endParaRPr>
              <a:latin typeface="Times New Roman"/>
              <a:ea typeface="Times New Roman"/>
              <a:cs typeface="Times New Roman"/>
              <a:sym typeface="Times New Roman"/>
            </a:endParaRPr>
          </a:p>
          <a:p>
            <a:pPr algn="l" defTabSz="1828800">
              <a:defRPr b="0" sz="4000">
                <a:latin typeface="Avenir Book"/>
                <a:ea typeface="Avenir Book"/>
                <a:cs typeface="Avenir Book"/>
                <a:sym typeface="Avenir Book"/>
              </a:defRPr>
            </a:pPr>
            <a:r>
              <a:t>• Achieve smoothing effect (remove sharp features)</a:t>
            </a:r>
          </a:p>
        </p:txBody>
      </p:sp>
      <p:sp>
        <p:nvSpPr>
          <p:cNvPr id="1708" name="Input image"/>
          <p:cNvSpPr txBox="1"/>
          <p:nvPr/>
        </p:nvSpPr>
        <p:spPr>
          <a:xfrm>
            <a:off x="7538328" y="10218183"/>
            <a:ext cx="226504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1709" name="Convolution output"/>
          <p:cNvSpPr txBox="1"/>
          <p:nvPr/>
        </p:nvSpPr>
        <p:spPr>
          <a:xfrm>
            <a:off x="14127422" y="10218183"/>
            <a:ext cx="359321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output</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11" name="Rectangle 1"/>
          <p:cNvSpPr txBox="1"/>
          <p:nvPr>
            <p:ph type="title"/>
          </p:nvPr>
        </p:nvSpPr>
        <p:spPr>
          <a:prstGeom prst="rect">
            <a:avLst/>
          </a:prstGeom>
        </p:spPr>
        <p:txBody>
          <a:bodyPr/>
          <a:lstStyle/>
          <a:p>
            <a:pPr/>
            <a:r>
              <a:t>Rectangular filter</a:t>
            </a:r>
          </a:p>
        </p:txBody>
      </p:sp>
      <p:pic>
        <p:nvPicPr>
          <p:cNvPr id="1712" name="Picture 2" descr="Picture 2"/>
          <p:cNvPicPr>
            <a:picLocks noChangeAspect="1"/>
          </p:cNvPicPr>
          <p:nvPr/>
        </p:nvPicPr>
        <p:blipFill>
          <a:blip r:embed="rId2">
            <a:extLst/>
          </a:blip>
          <a:stretch>
            <a:fillRect/>
          </a:stretch>
        </p:blipFill>
        <p:spPr>
          <a:xfrm>
            <a:off x="9432926" y="6061076"/>
            <a:ext cx="600075" cy="552451"/>
          </a:xfrm>
          <a:prstGeom prst="rect">
            <a:avLst/>
          </a:prstGeom>
          <a:ln w="12700">
            <a:miter lim="400000"/>
          </a:ln>
        </p:spPr>
      </p:pic>
      <p:sp>
        <p:nvSpPr>
          <p:cNvPr id="1713" name="Rectangle 3"/>
          <p:cNvSpPr txBox="1"/>
          <p:nvPr/>
        </p:nvSpPr>
        <p:spPr>
          <a:xfrm>
            <a:off x="5689600" y="9626600"/>
            <a:ext cx="1322860"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g[m,n]</a:t>
            </a:r>
          </a:p>
        </p:txBody>
      </p:sp>
      <p:sp>
        <p:nvSpPr>
          <p:cNvPr id="1714" name="Rectangle 4"/>
          <p:cNvSpPr txBox="1"/>
          <p:nvPr/>
        </p:nvSpPr>
        <p:spPr>
          <a:xfrm>
            <a:off x="10972800" y="7775575"/>
            <a:ext cx="1322860" cy="518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h[m,n]</a:t>
            </a:r>
          </a:p>
        </p:txBody>
      </p:sp>
      <p:sp>
        <p:nvSpPr>
          <p:cNvPr id="1715" name="Rectangle 5"/>
          <p:cNvSpPr txBox="1"/>
          <p:nvPr/>
        </p:nvSpPr>
        <p:spPr>
          <a:xfrm>
            <a:off x="13325475" y="5981700"/>
            <a:ext cx="319386"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1716" name="Rectangle 6"/>
          <p:cNvSpPr/>
          <p:nvPr/>
        </p:nvSpPr>
        <p:spPr>
          <a:xfrm>
            <a:off x="13674725" y="2994025"/>
            <a:ext cx="1041400" cy="66833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717" name="Rectangle 7"/>
          <p:cNvSpPr/>
          <p:nvPr/>
        </p:nvSpPr>
        <p:spPr>
          <a:xfrm>
            <a:off x="14398625" y="2473325"/>
            <a:ext cx="6146800" cy="1073151"/>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718" name="Rectangle 8"/>
          <p:cNvSpPr txBox="1"/>
          <p:nvPr/>
        </p:nvSpPr>
        <p:spPr>
          <a:xfrm>
            <a:off x="16824326" y="9334500"/>
            <a:ext cx="1195612"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f[m,n]</a:t>
            </a:r>
          </a:p>
        </p:txBody>
      </p:sp>
      <p:sp>
        <p:nvSpPr>
          <p:cNvPr id="1719" name="Rectangle 9"/>
          <p:cNvSpPr/>
          <p:nvPr/>
        </p:nvSpPr>
        <p:spPr>
          <a:xfrm>
            <a:off x="20412076" y="3457576"/>
            <a:ext cx="923925" cy="60102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720" name="Rectangle 10"/>
          <p:cNvSpPr/>
          <p:nvPr/>
        </p:nvSpPr>
        <p:spPr>
          <a:xfrm>
            <a:off x="10687050" y="6292850"/>
            <a:ext cx="2149476" cy="114300"/>
          </a:xfrm>
          <a:prstGeom prst="rect">
            <a:avLst/>
          </a:prstGeom>
          <a:solidFill>
            <a:srgbClr val="7F7F7F"/>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pic>
        <p:nvPicPr>
          <p:cNvPr id="1721" name="Picture 11" descr="Picture 11"/>
          <p:cNvPicPr>
            <a:picLocks noChangeAspect="1"/>
          </p:cNvPicPr>
          <p:nvPr/>
        </p:nvPicPr>
        <p:blipFill>
          <a:blip r:embed="rId3">
            <a:extLst/>
          </a:blip>
          <a:stretch>
            <a:fillRect/>
          </a:stretch>
        </p:blipFill>
        <p:spPr>
          <a:xfrm>
            <a:off x="3514726" y="3479800"/>
            <a:ext cx="5648324" cy="5648327"/>
          </a:xfrm>
          <a:prstGeom prst="rect">
            <a:avLst/>
          </a:prstGeom>
          <a:ln w="12700">
            <a:miter lim="400000"/>
          </a:ln>
        </p:spPr>
      </p:pic>
      <p:pic>
        <p:nvPicPr>
          <p:cNvPr id="1722" name="Picture 12" descr="Picture 12"/>
          <p:cNvPicPr>
            <a:picLocks noChangeAspect="1"/>
          </p:cNvPicPr>
          <p:nvPr/>
        </p:nvPicPr>
        <p:blipFill>
          <a:blip r:embed="rId4">
            <a:extLst/>
          </a:blip>
          <a:srcRect l="19487" t="7306" r="19544" b="16814"/>
          <a:stretch>
            <a:fillRect/>
          </a:stretch>
        </p:blipFill>
        <p:spPr>
          <a:xfrm>
            <a:off x="14728825" y="3517900"/>
            <a:ext cx="5581651" cy="562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22" grpId="1"/>
    </p:bldLst>
  </p:timing>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24" name="Rectangle 1"/>
          <p:cNvSpPr txBox="1"/>
          <p:nvPr>
            <p:ph type="title"/>
          </p:nvPr>
        </p:nvSpPr>
        <p:spPr>
          <a:prstGeom prst="rect">
            <a:avLst/>
          </a:prstGeom>
        </p:spPr>
        <p:txBody>
          <a:bodyPr/>
          <a:lstStyle/>
          <a:p>
            <a:pPr/>
            <a:r>
              <a:t>Rectangular filter</a:t>
            </a:r>
          </a:p>
        </p:txBody>
      </p:sp>
      <p:pic>
        <p:nvPicPr>
          <p:cNvPr id="1725" name="Picture 2" descr="Picture 2"/>
          <p:cNvPicPr>
            <a:picLocks noChangeAspect="1"/>
          </p:cNvPicPr>
          <p:nvPr/>
        </p:nvPicPr>
        <p:blipFill>
          <a:blip r:embed="rId2">
            <a:extLst/>
          </a:blip>
          <a:stretch>
            <a:fillRect/>
          </a:stretch>
        </p:blipFill>
        <p:spPr>
          <a:xfrm>
            <a:off x="9432926" y="6061076"/>
            <a:ext cx="600075" cy="552451"/>
          </a:xfrm>
          <a:prstGeom prst="rect">
            <a:avLst/>
          </a:prstGeom>
          <a:ln w="12700">
            <a:miter lim="400000"/>
          </a:ln>
        </p:spPr>
      </p:pic>
      <p:sp>
        <p:nvSpPr>
          <p:cNvPr id="1726" name="Rectangle 3"/>
          <p:cNvSpPr txBox="1"/>
          <p:nvPr/>
        </p:nvSpPr>
        <p:spPr>
          <a:xfrm>
            <a:off x="5689600" y="9626600"/>
            <a:ext cx="1322860"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g[m,n]</a:t>
            </a:r>
          </a:p>
        </p:txBody>
      </p:sp>
      <p:sp>
        <p:nvSpPr>
          <p:cNvPr id="1727" name="Rectangle 4"/>
          <p:cNvSpPr txBox="1"/>
          <p:nvPr/>
        </p:nvSpPr>
        <p:spPr>
          <a:xfrm>
            <a:off x="10972800" y="7775575"/>
            <a:ext cx="1322860" cy="518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h[m,n]</a:t>
            </a:r>
          </a:p>
        </p:txBody>
      </p:sp>
      <p:sp>
        <p:nvSpPr>
          <p:cNvPr id="1728" name="Rectangle 5"/>
          <p:cNvSpPr txBox="1"/>
          <p:nvPr/>
        </p:nvSpPr>
        <p:spPr>
          <a:xfrm>
            <a:off x="13325475" y="5981700"/>
            <a:ext cx="319386"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1729" name="Rectangle 6"/>
          <p:cNvSpPr/>
          <p:nvPr/>
        </p:nvSpPr>
        <p:spPr>
          <a:xfrm>
            <a:off x="13674725" y="2994025"/>
            <a:ext cx="1041400" cy="66833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730" name="Rectangle 7"/>
          <p:cNvSpPr/>
          <p:nvPr/>
        </p:nvSpPr>
        <p:spPr>
          <a:xfrm>
            <a:off x="14398625" y="2473325"/>
            <a:ext cx="6146800" cy="1073151"/>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731" name="Rectangle 8"/>
          <p:cNvSpPr txBox="1"/>
          <p:nvPr/>
        </p:nvSpPr>
        <p:spPr>
          <a:xfrm>
            <a:off x="16824326" y="9334500"/>
            <a:ext cx="1195612"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f[m,n]</a:t>
            </a:r>
          </a:p>
        </p:txBody>
      </p:sp>
      <p:sp>
        <p:nvSpPr>
          <p:cNvPr id="1732" name="Rectangle 9"/>
          <p:cNvSpPr/>
          <p:nvPr/>
        </p:nvSpPr>
        <p:spPr>
          <a:xfrm>
            <a:off x="20412076" y="3457576"/>
            <a:ext cx="923925" cy="60102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733" name="Rectangle 10"/>
          <p:cNvSpPr/>
          <p:nvPr/>
        </p:nvSpPr>
        <p:spPr>
          <a:xfrm>
            <a:off x="11544300" y="5483226"/>
            <a:ext cx="127000" cy="1666875"/>
          </a:xfrm>
          <a:prstGeom prst="rect">
            <a:avLst/>
          </a:prstGeom>
          <a:solidFill>
            <a:srgbClr val="7F7F7F"/>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pic>
        <p:nvPicPr>
          <p:cNvPr id="1734" name="Picture 11" descr="Picture 11"/>
          <p:cNvPicPr>
            <a:picLocks noChangeAspect="1"/>
          </p:cNvPicPr>
          <p:nvPr/>
        </p:nvPicPr>
        <p:blipFill>
          <a:blip r:embed="rId3">
            <a:extLst/>
          </a:blip>
          <a:stretch>
            <a:fillRect/>
          </a:stretch>
        </p:blipFill>
        <p:spPr>
          <a:xfrm>
            <a:off x="3514726" y="3479800"/>
            <a:ext cx="5648324" cy="5648327"/>
          </a:xfrm>
          <a:prstGeom prst="rect">
            <a:avLst/>
          </a:prstGeom>
          <a:ln w="12700">
            <a:miter lim="400000"/>
          </a:ln>
        </p:spPr>
      </p:pic>
      <p:pic>
        <p:nvPicPr>
          <p:cNvPr id="1735" name="Picture 12" descr="Picture 12"/>
          <p:cNvPicPr>
            <a:picLocks noChangeAspect="1"/>
          </p:cNvPicPr>
          <p:nvPr/>
        </p:nvPicPr>
        <p:blipFill>
          <a:blip r:embed="rId4">
            <a:extLst/>
          </a:blip>
          <a:srcRect l="19185" t="8056" r="19696" b="17002"/>
          <a:stretch>
            <a:fillRect/>
          </a:stretch>
        </p:blipFill>
        <p:spPr>
          <a:xfrm>
            <a:off x="14551025" y="3521076"/>
            <a:ext cx="5695951" cy="565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5" grpId="1"/>
    </p:bldLst>
  </p:timing>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7" name="Title 1"/>
          <p:cNvSpPr txBox="1"/>
          <p:nvPr>
            <p:ph type="title"/>
          </p:nvPr>
        </p:nvSpPr>
        <p:spPr>
          <a:prstGeom prst="rect">
            <a:avLst/>
          </a:prstGeom>
        </p:spPr>
        <p:txBody>
          <a:bodyPr/>
          <a:lstStyle/>
          <a:p>
            <a:pPr/>
            <a:r>
              <a:t>The identity</a:t>
            </a:r>
          </a:p>
        </p:txBody>
      </p:sp>
      <p:pic>
        <p:nvPicPr>
          <p:cNvPr id="1738" name="Picture 4" descr="Picture 4"/>
          <p:cNvPicPr>
            <a:picLocks noChangeAspect="1"/>
          </p:cNvPicPr>
          <p:nvPr/>
        </p:nvPicPr>
        <p:blipFill>
          <a:blip r:embed="rId2">
            <a:extLst/>
          </a:blip>
          <a:srcRect l="0" t="0" r="35487" b="0"/>
          <a:stretch>
            <a:fillRect/>
          </a:stretch>
        </p:blipFill>
        <p:spPr>
          <a:xfrm>
            <a:off x="4406900" y="4038600"/>
            <a:ext cx="10044779" cy="5638800"/>
          </a:xfrm>
          <a:prstGeom prst="rect">
            <a:avLst/>
          </a:prstGeom>
          <a:ln w="12700">
            <a:miter lim="400000"/>
          </a:ln>
        </p:spPr>
      </p:pic>
      <p:pic>
        <p:nvPicPr>
          <p:cNvPr id="1739" name="Picture 5" descr="Picture 5"/>
          <p:cNvPicPr>
            <a:picLocks noChangeAspect="1"/>
          </p:cNvPicPr>
          <p:nvPr/>
        </p:nvPicPr>
        <p:blipFill>
          <a:blip r:embed="rId2">
            <a:extLst/>
          </a:blip>
          <a:srcRect l="64386" t="0" r="0" b="0"/>
          <a:stretch>
            <a:fillRect/>
          </a:stretch>
        </p:blipFill>
        <p:spPr>
          <a:xfrm>
            <a:off x="14633098" y="4084239"/>
            <a:ext cx="5545131" cy="56388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3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39" grpId="1"/>
    </p:bldLst>
  </p:timing>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1" name="Title 1"/>
          <p:cNvSpPr txBox="1"/>
          <p:nvPr>
            <p:ph type="title"/>
          </p:nvPr>
        </p:nvSpPr>
        <p:spPr>
          <a:prstGeom prst="rect">
            <a:avLst/>
          </a:prstGeom>
        </p:spPr>
        <p:txBody>
          <a:bodyPr/>
          <a:lstStyle/>
          <a:p>
            <a:pPr/>
            <a:r>
              <a:t>A shift</a:t>
            </a:r>
          </a:p>
        </p:txBody>
      </p:sp>
      <p:grpSp>
        <p:nvGrpSpPr>
          <p:cNvPr id="1747" name="Group 12"/>
          <p:cNvGrpSpPr/>
          <p:nvPr/>
        </p:nvGrpSpPr>
        <p:grpSpPr>
          <a:xfrm>
            <a:off x="12192000" y="3200400"/>
            <a:ext cx="7785101" cy="8018284"/>
            <a:chOff x="0" y="0"/>
            <a:chExt cx="7785099" cy="8018283"/>
          </a:xfrm>
        </p:grpSpPr>
        <p:pic>
          <p:nvPicPr>
            <p:cNvPr id="1742" name="Picture 5" descr="Picture 5"/>
            <p:cNvPicPr>
              <a:picLocks noChangeAspect="1"/>
            </p:cNvPicPr>
            <p:nvPr/>
          </p:nvPicPr>
          <p:blipFill>
            <a:blip r:embed="rId2">
              <a:extLst/>
            </a:blip>
            <a:srcRect l="64679" t="0" r="0" b="0"/>
            <a:stretch>
              <a:fillRect/>
            </a:stretch>
          </p:blipFill>
          <p:spPr>
            <a:xfrm>
              <a:off x="2285595" y="914399"/>
              <a:ext cx="5499505" cy="5486401"/>
            </a:xfrm>
            <a:prstGeom prst="rect">
              <a:avLst/>
            </a:prstGeom>
            <a:ln w="12700" cap="flat">
              <a:noFill/>
              <a:miter lim="400000"/>
            </a:ln>
            <a:effectLst/>
          </p:spPr>
        </p:pic>
        <p:sp>
          <p:nvSpPr>
            <p:cNvPr id="1743" name="Straight Arrow Connector 6"/>
            <p:cNvSpPr/>
            <p:nvPr/>
          </p:nvSpPr>
          <p:spPr>
            <a:xfrm>
              <a:off x="5273336" y="803275"/>
              <a:ext cx="482601" cy="3173"/>
            </a:xfrm>
            <a:prstGeom prst="line">
              <a:avLst/>
            </a:prstGeom>
            <a:noFill/>
            <a:ln w="50800" cap="flat">
              <a:solidFill>
                <a:srgbClr val="00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1744" name="TextBox 18"/>
            <p:cNvSpPr txBox="1"/>
            <p:nvPr/>
          </p:nvSpPr>
          <p:spPr>
            <a:xfrm>
              <a:off x="4618535" y="0"/>
              <a:ext cx="1745775" cy="70132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914400">
                <a:defRPr b="0" sz="3600">
                  <a:latin typeface="Arial"/>
                  <a:ea typeface="Arial"/>
                  <a:cs typeface="Arial"/>
                  <a:sym typeface="Arial"/>
                </a:defRPr>
              </a:lvl1pPr>
            </a:lstStyle>
            <a:p>
              <a:pPr/>
              <a:r>
                <a:t>2 pixels</a:t>
              </a:r>
            </a:p>
          </p:txBody>
        </p:sp>
        <p:sp>
          <p:nvSpPr>
            <p:cNvPr id="1745" name="TextBox 8"/>
            <p:cNvSpPr txBox="1"/>
            <p:nvPr/>
          </p:nvSpPr>
          <p:spPr>
            <a:xfrm>
              <a:off x="0" y="7162799"/>
              <a:ext cx="5240259" cy="85548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91439" tIns="91439" rIns="91439" bIns="91439" numCol="1" anchor="t">
              <a:spAutoFit/>
            </a:bodyPr>
            <a:lstStyle>
              <a:lvl1pPr algn="l" defTabSz="1828800">
                <a:defRPr b="0" sz="4800">
                  <a:latin typeface="Times New Roman"/>
                  <a:ea typeface="Times New Roman"/>
                  <a:cs typeface="Times New Roman"/>
                  <a:sym typeface="Times New Roman"/>
                </a:defRPr>
              </a:lvl1pPr>
            </a:lstStyle>
            <a:p>
              <a:pPr/>
              <a:r>
                <a:t>(using zero padding)</a:t>
              </a:r>
            </a:p>
          </p:txBody>
        </p:sp>
        <p:sp>
          <p:nvSpPr>
            <p:cNvPr id="1746" name="Straight Arrow Connector 10"/>
            <p:cNvSpPr/>
            <p:nvPr/>
          </p:nvSpPr>
          <p:spPr>
            <a:xfrm flipV="1">
              <a:off x="2436811" y="6553201"/>
              <a:ext cx="3177" cy="609599"/>
            </a:xfrm>
            <a:prstGeom prst="line">
              <a:avLst/>
            </a:prstGeom>
            <a:noFill/>
            <a:ln w="12700" cap="flat">
              <a:solidFill>
                <a:srgbClr val="000000"/>
              </a:solidFill>
              <a:prstDash val="solid"/>
              <a:round/>
              <a:tailEnd type="triangle" w="med" len="med"/>
            </a:ln>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pic>
        <p:nvPicPr>
          <p:cNvPr id="1748" name="Picture 11" descr="Picture 11"/>
          <p:cNvPicPr>
            <a:picLocks noChangeAspect="1"/>
          </p:cNvPicPr>
          <p:nvPr/>
        </p:nvPicPr>
        <p:blipFill>
          <a:blip r:embed="rId2">
            <a:extLst/>
          </a:blip>
          <a:srcRect l="0" t="0" r="35447" b="0"/>
          <a:stretch>
            <a:fillRect/>
          </a:stretch>
        </p:blipFill>
        <p:spPr>
          <a:xfrm>
            <a:off x="4219257" y="4186356"/>
            <a:ext cx="10050987" cy="54864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47"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50" name="Title 1"/>
          <p:cNvSpPr txBox="1"/>
          <p:nvPr>
            <p:ph type="title"/>
          </p:nvPr>
        </p:nvSpPr>
        <p:spPr>
          <a:prstGeom prst="rect">
            <a:avLst/>
          </a:prstGeom>
        </p:spPr>
        <p:txBody>
          <a:bodyPr/>
          <a:lstStyle/>
          <a:p>
            <a:pPr/>
            <a:r>
              <a:t>Examples</a:t>
            </a:r>
          </a:p>
        </p:txBody>
      </p:sp>
      <p:pic>
        <p:nvPicPr>
          <p:cNvPr id="1751" name="Picture 9" descr="Picture 9"/>
          <p:cNvPicPr>
            <a:picLocks noChangeAspect="1"/>
          </p:cNvPicPr>
          <p:nvPr/>
        </p:nvPicPr>
        <p:blipFill>
          <a:blip r:embed="rId2">
            <a:extLst/>
          </a:blip>
          <a:srcRect l="0" t="0" r="35224" b="0"/>
          <a:stretch>
            <a:fillRect/>
          </a:stretch>
        </p:blipFill>
        <p:spPr>
          <a:xfrm>
            <a:off x="4457700" y="4127500"/>
            <a:ext cx="10019896" cy="5461000"/>
          </a:xfrm>
          <a:prstGeom prst="rect">
            <a:avLst/>
          </a:prstGeom>
          <a:ln w="12700">
            <a:miter lim="400000"/>
          </a:ln>
        </p:spPr>
      </p:pic>
      <p:pic>
        <p:nvPicPr>
          <p:cNvPr id="1752" name="Picture 11" descr="Picture 11"/>
          <p:cNvPicPr>
            <a:picLocks noChangeAspect="1"/>
          </p:cNvPicPr>
          <p:nvPr/>
        </p:nvPicPr>
        <p:blipFill>
          <a:blip r:embed="rId2">
            <a:extLst/>
          </a:blip>
          <a:srcRect l="64816" t="0" r="0" b="0"/>
          <a:stretch>
            <a:fillRect/>
          </a:stretch>
        </p:blipFill>
        <p:spPr>
          <a:xfrm>
            <a:off x="14581260" y="4147223"/>
            <a:ext cx="5442497" cy="54610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5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52" grpId="1"/>
    </p:bldLst>
  </p:timing>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754" name="Picture 3" descr="Picture 3"/>
          <p:cNvPicPr>
            <a:picLocks noChangeAspect="1"/>
          </p:cNvPicPr>
          <p:nvPr/>
        </p:nvPicPr>
        <p:blipFill>
          <a:blip r:embed="rId2">
            <a:extLst/>
          </a:blip>
          <a:stretch>
            <a:fillRect/>
          </a:stretch>
        </p:blipFill>
        <p:spPr>
          <a:xfrm>
            <a:off x="4439321" y="2060487"/>
            <a:ext cx="15505358" cy="10201561"/>
          </a:xfrm>
          <a:prstGeom prst="rect">
            <a:avLst/>
          </a:prstGeom>
          <a:ln w="12700">
            <a:miter lim="400000"/>
          </a:ln>
        </p:spPr>
      </p:pic>
      <p:sp>
        <p:nvSpPr>
          <p:cNvPr id="1755" name="Title 1"/>
          <p:cNvSpPr txBox="1"/>
          <p:nvPr>
            <p:ph type="title"/>
          </p:nvPr>
        </p:nvSpPr>
        <p:spPr>
          <a:xfrm>
            <a:off x="3962400" y="0"/>
            <a:ext cx="16459200" cy="2106461"/>
          </a:xfrm>
          <a:prstGeom prst="rect">
            <a:avLst/>
          </a:prstGeom>
        </p:spPr>
        <p:txBody>
          <a:bodyPr lIns="101600" tIns="101600" rIns="101600" bIns="101600"/>
          <a:lstStyle/>
          <a:p>
            <a:pPr/>
            <a:r>
              <a:t>A 2D discrete signal</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57" name="Title 1"/>
          <p:cNvSpPr txBox="1"/>
          <p:nvPr>
            <p:ph type="title"/>
          </p:nvPr>
        </p:nvSpPr>
        <p:spPr>
          <a:prstGeom prst="rect">
            <a:avLst/>
          </a:prstGeom>
        </p:spPr>
        <p:txBody>
          <a:bodyPr/>
          <a:lstStyle/>
          <a:p>
            <a:pPr/>
            <a:r>
              <a:t>A 2D discrete signal</a:t>
            </a:r>
          </a:p>
        </p:txBody>
      </p:sp>
      <p:sp>
        <p:nvSpPr>
          <p:cNvPr id="1758" name="Slide Number Placeholder 2"/>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59" name="Picture 3" descr="Picture 3"/>
          <p:cNvPicPr>
            <a:picLocks noChangeAspect="1"/>
          </p:cNvPicPr>
          <p:nvPr/>
        </p:nvPicPr>
        <p:blipFill>
          <a:blip r:embed="rId2">
            <a:extLst/>
          </a:blip>
          <a:stretch>
            <a:fillRect/>
          </a:stretch>
        </p:blipFill>
        <p:spPr>
          <a:xfrm>
            <a:off x="3746500" y="1840282"/>
            <a:ext cx="16891000" cy="10795001"/>
          </a:xfrm>
          <a:prstGeom prst="rect">
            <a:avLst/>
          </a:prstGeom>
          <a:ln w="12700">
            <a:miter lim="400000"/>
          </a:ln>
        </p:spPr>
      </p:pic>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61" name="Title 1"/>
          <p:cNvSpPr txBox="1"/>
          <p:nvPr>
            <p:ph type="title"/>
          </p:nvPr>
        </p:nvSpPr>
        <p:spPr>
          <a:prstGeom prst="rect">
            <a:avLst/>
          </a:prstGeom>
        </p:spPr>
        <p:txBody>
          <a:bodyPr/>
          <a:lstStyle/>
          <a:p>
            <a:pPr/>
            <a:r>
              <a:t>A 2D discrete signal</a:t>
            </a:r>
          </a:p>
        </p:txBody>
      </p:sp>
      <p:sp>
        <p:nvSpPr>
          <p:cNvPr id="1762" name="Slide Number Placeholder 2"/>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63" name="Picture 3" descr="Picture 3"/>
          <p:cNvPicPr>
            <a:picLocks noChangeAspect="1"/>
          </p:cNvPicPr>
          <p:nvPr/>
        </p:nvPicPr>
        <p:blipFill>
          <a:blip r:embed="rId2">
            <a:extLst/>
          </a:blip>
          <a:stretch>
            <a:fillRect/>
          </a:stretch>
        </p:blipFill>
        <p:spPr>
          <a:xfrm>
            <a:off x="8991600" y="3962400"/>
            <a:ext cx="6146800" cy="6299200"/>
          </a:xfrm>
          <a:prstGeom prst="rect">
            <a:avLst/>
          </a:prstGeom>
          <a:ln w="12700">
            <a:miter lim="400000"/>
          </a:ln>
        </p:spPr>
      </p:pic>
      <p:sp>
        <p:nvSpPr>
          <p:cNvPr id="1764" name="TextBox 4"/>
          <p:cNvSpPr txBox="1"/>
          <p:nvPr/>
        </p:nvSpPr>
        <p:spPr>
          <a:xfrm>
            <a:off x="8382000" y="11125200"/>
            <a:ext cx="7730451"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 tiny person of 18 x 18 pixels</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6" name="Title 1"/>
          <p:cNvSpPr txBox="1"/>
          <p:nvPr>
            <p:ph type="title"/>
          </p:nvPr>
        </p:nvSpPr>
        <p:spPr>
          <a:prstGeom prst="rect">
            <a:avLst/>
          </a:prstGeom>
        </p:spPr>
        <p:txBody>
          <a:bodyPr/>
          <a:lstStyle/>
          <a:p>
            <a:pPr/>
            <a:r>
              <a:t>Linear system:</a:t>
            </a:r>
          </a:p>
        </p:txBody>
      </p:sp>
      <p:pic>
        <p:nvPicPr>
          <p:cNvPr id="317" name="Picture 6" descr="Picture 6"/>
          <p:cNvPicPr>
            <a:picLocks noChangeAspect="0"/>
          </p:cNvPicPr>
          <p:nvPr/>
        </p:nvPicPr>
        <p:blipFill>
          <a:blip r:embed="rId2">
            <a:extLst/>
          </a:blip>
          <a:stretch>
            <a:fillRect/>
          </a:stretch>
        </p:blipFill>
        <p:spPr>
          <a:xfrm>
            <a:off x="1291571" y="5279535"/>
            <a:ext cx="7566844" cy="4891048"/>
          </a:xfrm>
          <a:prstGeom prst="rect">
            <a:avLst/>
          </a:prstGeom>
          <a:ln w="12700">
            <a:miter lim="400000"/>
          </a:ln>
        </p:spPr>
      </p:pic>
      <p:sp>
        <p:nvSpPr>
          <p:cNvPr id="318" name="Rectangle 7"/>
          <p:cNvSpPr txBox="1"/>
          <p:nvPr/>
        </p:nvSpPr>
        <p:spPr>
          <a:xfrm>
            <a:off x="966650" y="3741775"/>
            <a:ext cx="8426986"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A linear function f can be written </a:t>
            </a:r>
            <a:br/>
            <a:r>
              <a:t>as a matrix multiplication:</a:t>
            </a:r>
          </a:p>
        </p:txBody>
      </p:sp>
      <p:graphicFrame>
        <p:nvGraphicFramePr>
          <p:cNvPr id="319" name="Table"/>
          <p:cNvGraphicFramePr/>
          <p:nvPr/>
        </p:nvGraphicFramePr>
        <p:xfrm>
          <a:off x="2785348" y="5525471"/>
          <a:ext cx="4802290" cy="444187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78958"/>
                <a:gridCol w="478958"/>
                <a:gridCol w="478958"/>
                <a:gridCol w="478958"/>
                <a:gridCol w="478958"/>
                <a:gridCol w="478958"/>
                <a:gridCol w="478958"/>
                <a:gridCol w="478958"/>
                <a:gridCol w="478958"/>
                <a:gridCol w="478958"/>
              </a:tblGrid>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320" name="y"/>
          <p:cNvSpPr/>
          <p:nvPr/>
        </p:nvSpPr>
        <p:spPr>
          <a:xfrm>
            <a:off x="1466961" y="5510474"/>
            <a:ext cx="612581"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5500"/>
            </a:lvl1pPr>
          </a:lstStyle>
          <a:p>
            <a:pPr/>
            <a:r>
              <a:t>y</a:t>
            </a:r>
          </a:p>
        </p:txBody>
      </p:sp>
      <p:sp>
        <p:nvSpPr>
          <p:cNvPr id="321" name="x"/>
          <p:cNvSpPr/>
          <p:nvPr/>
        </p:nvSpPr>
        <p:spPr>
          <a:xfrm>
            <a:off x="8046959" y="5510474"/>
            <a:ext cx="612580"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5500"/>
            </a:lvl1pPr>
          </a:lstStyle>
          <a:p>
            <a:pPr/>
            <a:r>
              <a:t>x</a:t>
            </a:r>
          </a:p>
        </p:txBody>
      </p:sp>
      <p:sp>
        <p:nvSpPr>
          <p:cNvPr id="322" name="Equation"/>
          <p:cNvSpPr txBox="1"/>
          <p:nvPr/>
        </p:nvSpPr>
        <p:spPr>
          <a:xfrm>
            <a:off x="12391632" y="606597"/>
            <a:ext cx="4122951" cy="11702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b"/>
                    </m:rPr>
                    <a:rPr xmlns:a="http://schemas.openxmlformats.org/drawingml/2006/main" sz="10400" i="1">
                      <a:solidFill>
                        <a:srgbClr val="000000"/>
                      </a:solidFill>
                      <a:latin typeface="Cambria Math" panose="02040503050406030204" pitchFamily="18" charset="0"/>
                    </a:rPr>
                    <m:t>y</m:t>
                  </m:r>
                  <m:r>
                    <a:rPr xmlns:a="http://schemas.openxmlformats.org/drawingml/2006/main" sz="10400" i="1">
                      <a:solidFill>
                        <a:srgbClr val="000000"/>
                      </a:solidFill>
                      <a:latin typeface="Cambria Math" panose="02040503050406030204" pitchFamily="18" charset="0"/>
                    </a:rPr>
                    <m:t>=</m:t>
                  </m:r>
                  <m:r>
                    <a:rPr xmlns:a="http://schemas.openxmlformats.org/drawingml/2006/main" sz="10400" i="1">
                      <a:solidFill>
                        <a:srgbClr val="000000"/>
                      </a:solidFill>
                      <a:latin typeface="Cambria Math" panose="02040503050406030204" pitchFamily="18" charset="0"/>
                    </a:rPr>
                    <m:t>f</m:t>
                  </m:r>
                  <m:r>
                    <a:rPr xmlns:a="http://schemas.openxmlformats.org/drawingml/2006/main" sz="10400" i="1">
                      <a:solidFill>
                        <a:srgbClr val="000000"/>
                      </a:solidFill>
                      <a:latin typeface="Cambria Math" panose="02040503050406030204" pitchFamily="18" charset="0"/>
                    </a:rPr>
                    <m:t>(</m:t>
                  </m:r>
                  <m:r>
                    <m:rPr>
                      <m:sty m:val="b"/>
                    </m:rPr>
                    <a:rPr xmlns:a="http://schemas.openxmlformats.org/drawingml/2006/main" sz="10400" i="1">
                      <a:solidFill>
                        <a:srgbClr val="000000"/>
                      </a:solidFill>
                      <a:latin typeface="Cambria Math" panose="02040503050406030204" pitchFamily="18" charset="0"/>
                    </a:rPr>
                    <m:t>x</m:t>
                  </m:r>
                  <m:r>
                    <a:rPr xmlns:a="http://schemas.openxmlformats.org/drawingml/2006/main" sz="10400" i="1">
                      <a:solidFill>
                        <a:srgbClr val="000000"/>
                      </a:solidFill>
                      <a:latin typeface="Cambria Math" panose="02040503050406030204" pitchFamily="18" charset="0"/>
                    </a:rPr>
                    <m:t>)</m:t>
                  </m:r>
                </m:oMath>
              </m:oMathPara>
            </a14:m>
            <a:endParaRPr sz="10400"/>
          </a:p>
        </p:txBody>
      </p:sp>
      <p:grpSp>
        <p:nvGrpSpPr>
          <p:cNvPr id="325" name="Group"/>
          <p:cNvGrpSpPr/>
          <p:nvPr/>
        </p:nvGrpSpPr>
        <p:grpSpPr>
          <a:xfrm>
            <a:off x="4312550" y="7252220"/>
            <a:ext cx="1735185" cy="1270001"/>
            <a:chOff x="0" y="0"/>
            <a:chExt cx="1735184" cy="1270000"/>
          </a:xfrm>
        </p:grpSpPr>
        <p:sp>
          <p:nvSpPr>
            <p:cNvPr id="323" name="Rectangle"/>
            <p:cNvSpPr/>
            <p:nvPr/>
          </p:nvSpPr>
          <p:spPr>
            <a:xfrm>
              <a:off x="0" y="0"/>
              <a:ext cx="1735185" cy="1270000"/>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24" name="Equation"/>
            <p:cNvSpPr txBox="1"/>
            <p:nvPr/>
          </p:nvSpPr>
          <p:spPr>
            <a:xfrm>
              <a:off x="59950" y="251974"/>
              <a:ext cx="1615284" cy="7660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grpSp>
      <p:sp>
        <p:nvSpPr>
          <p:cNvPr id="326" name="n indexes rows, k indexes columns"/>
          <p:cNvSpPr txBox="1"/>
          <p:nvPr/>
        </p:nvSpPr>
        <p:spPr>
          <a:xfrm>
            <a:off x="3671962" y="10314321"/>
            <a:ext cx="3290317"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n indexes rows,</a:t>
            </a:r>
            <a:br/>
            <a:r>
              <a:t>k indexes columns</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66" name="Images are turned into column vectors  by concatenating all image columns"/>
          <p:cNvSpPr txBox="1"/>
          <p:nvPr/>
        </p:nvSpPr>
        <p:spPr>
          <a:xfrm>
            <a:off x="642922" y="353841"/>
            <a:ext cx="10773767" cy="15323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spcBef>
                <a:spcPts val="5900"/>
              </a:spcBef>
              <a:defRPr b="0" sz="4800"/>
            </a:pPr>
            <a:r>
              <a:t>Images are turned into column vectors </a:t>
            </a:r>
            <a:br/>
            <a:r>
              <a:t>by concatenating all image columns </a:t>
            </a:r>
          </a:p>
        </p:txBody>
      </p:sp>
      <p:graphicFrame>
        <p:nvGraphicFramePr>
          <p:cNvPr id="1767" name="Table 27"/>
          <p:cNvGraphicFramePr/>
          <p:nvPr/>
        </p:nvGraphicFramePr>
        <p:xfrm>
          <a:off x="6794051" y="4125022"/>
          <a:ext cx="3663200" cy="3757133"/>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911579"/>
                <a:gridCol w="907318"/>
                <a:gridCol w="907321"/>
                <a:gridCol w="911579"/>
              </a:tblGrid>
              <a:tr h="932933">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b="1">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r h="932933">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r h="932933">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r h="932933">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c>
                  <a:txBody>
                    <a:bodyPr/>
                    <a:lstStyle/>
                    <a:p>
                      <a:pPr algn="l" defTabSz="914400">
                        <a:defRPr>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E46C0A"/>
                    </a:solidFill>
                  </a:tcPr>
                </a:tc>
              </a:tr>
            </a:tbl>
          </a:graphicData>
        </a:graphic>
      </p:graphicFrame>
      <p:sp>
        <p:nvSpPr>
          <p:cNvPr id="1768" name="4x4 image"/>
          <p:cNvSpPr txBox="1"/>
          <p:nvPr/>
        </p:nvSpPr>
        <p:spPr>
          <a:xfrm>
            <a:off x="7631876" y="3484890"/>
            <a:ext cx="196215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4x4 image</a:t>
            </a:r>
          </a:p>
        </p:txBody>
      </p:sp>
      <p:grpSp>
        <p:nvGrpSpPr>
          <p:cNvPr id="1772" name="Group"/>
          <p:cNvGrpSpPr/>
          <p:nvPr/>
        </p:nvGrpSpPr>
        <p:grpSpPr>
          <a:xfrm>
            <a:off x="12480317" y="561107"/>
            <a:ext cx="5646557" cy="12492044"/>
            <a:chOff x="0" y="0"/>
            <a:chExt cx="5646555" cy="12492043"/>
          </a:xfrm>
        </p:grpSpPr>
        <p:sp>
          <p:nvSpPr>
            <p:cNvPr id="1769" name="Straight Arrow Connector 26"/>
            <p:cNvSpPr/>
            <p:nvPr/>
          </p:nvSpPr>
          <p:spPr>
            <a:xfrm>
              <a:off x="0" y="5427663"/>
              <a:ext cx="711201" cy="3177"/>
            </a:xfrm>
            <a:prstGeom prst="line">
              <a:avLst/>
            </a:prstGeom>
            <a:noFill/>
            <a:ln w="50800" cap="flat">
              <a:solidFill>
                <a:srgbClr val="000000"/>
              </a:solidFill>
              <a:prstDash val="solid"/>
              <a:round/>
              <a:tailEnd type="triangle" w="med" len="med"/>
            </a:ln>
            <a:effectLst>
              <a:outerShdw sx="100000" sy="100000" kx="0" ky="0" algn="b" rotWithShape="0" blurRad="76200" dist="38100" dir="5400000">
                <a:srgbClr val="000000">
                  <a:alpha val="38000"/>
                </a:srgbClr>
              </a:outerShdw>
            </a:effectLst>
          </p:spPr>
          <p:txBody>
            <a:bodyPr wrap="square" lIns="91439" tIns="91439" rIns="91439" bIns="91439" numCol="1" anchor="t">
              <a:noAutofit/>
            </a:bodyPr>
            <a:lstStyle/>
            <a:p>
              <a:pPr algn="l" defTabSz="914400">
                <a:defRPr b="0" sz="3600">
                  <a:latin typeface="+mj-lt"/>
                  <a:ea typeface="+mj-ea"/>
                  <a:cs typeface="+mj-cs"/>
                  <a:sym typeface="Calibri"/>
                </a:defRPr>
              </a:pPr>
            </a:p>
          </p:txBody>
        </p:sp>
        <p:graphicFrame>
          <p:nvGraphicFramePr>
            <p:cNvPr id="1770" name="Table 28"/>
            <p:cNvGraphicFramePr/>
            <p:nvPr/>
          </p:nvGraphicFramePr>
          <p:xfrm>
            <a:off x="2746852" y="578050"/>
            <a:ext cx="806654" cy="11913994"/>
          </p:xfrm>
          <a:graphic xmlns:a="http://schemas.openxmlformats.org/drawingml/2006/main">
            <a:graphicData uri="http://schemas.openxmlformats.org/drawingml/2006/table">
              <a:tbl>
                <a:tblPr firstCol="0" firstRow="0" lastCol="0" lastRow="0" bandCol="0" bandRow="0" rtl="0">
                  <a:tableStyleId>{4C3C2611-4C71-4FC5-86AE-919BDF0F9419}</a:tableStyleId>
                </a:tblPr>
                <a:tblGrid>
                  <a:gridCol w="781252"/>
                </a:tblGrid>
                <a:tr h="743037">
                  <a:tc>
                    <a:txBody>
                      <a:bodyPr/>
                      <a:lstStyle/>
                      <a:p>
                        <a:pPr algn="l" defTabSz="914400">
                          <a:defRPr b="1" sz="2400">
                            <a:solidFill>
                              <a:srgbClr val="FFFFFF"/>
                            </a:solidFill>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0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0080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FF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r h="743037">
                  <a:tc>
                    <a:txBody>
                      <a:bodyPr/>
                      <a:lstStyle/>
                      <a:p>
                        <a:pPr algn="l" defTabSz="914400">
                          <a:defRPr sz="2400">
                            <a:latin typeface="+mj-lt"/>
                            <a:ea typeface="+mj-ea"/>
                            <a:cs typeface="+mj-cs"/>
                            <a:sym typeface="Calibri"/>
                          </a:defRPr>
                        </a:pPr>
                      </a:p>
                    </a:txBody>
                    <a:tcPr marL="45720" marR="45720" marT="45720" marB="45720" anchor="t" anchorCtr="0" horzOverflow="overflow">
                      <a:lnL w="25400">
                        <a:solidFill>
                          <a:srgbClr val="000000"/>
                        </a:solidFill>
                      </a:lnL>
                      <a:lnR w="25400">
                        <a:solidFill>
                          <a:srgbClr val="000000"/>
                        </a:solidFill>
                      </a:lnR>
                      <a:lnT w="25400">
                        <a:solidFill>
                          <a:srgbClr val="000000"/>
                        </a:solidFill>
                      </a:lnT>
                      <a:lnB w="25400">
                        <a:solidFill>
                          <a:srgbClr val="000000"/>
                        </a:solidFill>
                      </a:lnB>
                      <a:solidFill>
                        <a:srgbClr val="FF6600"/>
                      </a:solidFill>
                    </a:tcPr>
                  </a:tc>
                </a:tr>
              </a:tbl>
            </a:graphicData>
          </a:graphic>
        </p:graphicFrame>
        <p:sp>
          <p:nvSpPr>
            <p:cNvPr id="1771" name="Column vector of length 16"/>
            <p:cNvSpPr txBox="1"/>
            <p:nvPr/>
          </p:nvSpPr>
          <p:spPr>
            <a:xfrm>
              <a:off x="628404" y="-1"/>
              <a:ext cx="5018152" cy="56045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r>
                <a:t>Column vector of length 16</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2" grpId="1"/>
    </p:bldLst>
  </p:timing>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74" name="Title 1"/>
          <p:cNvSpPr txBox="1"/>
          <p:nvPr>
            <p:ph type="title"/>
          </p:nvPr>
        </p:nvSpPr>
        <p:spPr>
          <a:prstGeom prst="rect">
            <a:avLst/>
          </a:prstGeom>
        </p:spPr>
        <p:txBody>
          <a:bodyPr/>
          <a:lstStyle/>
          <a:p>
            <a:pPr/>
            <a:r>
              <a:t>Signal / image space</a:t>
            </a:r>
          </a:p>
        </p:txBody>
      </p:sp>
      <p:sp>
        <p:nvSpPr>
          <p:cNvPr id="1775" name="Slide Number Placeholder 2"/>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1776" name="TextBox 3"/>
          <p:cNvSpPr txBox="1"/>
          <p:nvPr/>
        </p:nvSpPr>
        <p:spPr>
          <a:xfrm>
            <a:off x="4370829" y="2655517"/>
            <a:ext cx="10082233"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Scalar product between two signals </a:t>
            </a:r>
            <a:r>
              <a:rPr i="1"/>
              <a:t>f</a:t>
            </a:r>
            <a:r>
              <a:t>, </a:t>
            </a:r>
            <a:r>
              <a:rPr i="1"/>
              <a:t>g </a:t>
            </a:r>
            <a:r>
              <a:t>:</a:t>
            </a:r>
          </a:p>
        </p:txBody>
      </p:sp>
      <p:pic>
        <p:nvPicPr>
          <p:cNvPr id="1777" name="Picture 4" descr="Picture 4"/>
          <p:cNvPicPr>
            <a:picLocks noChangeAspect="1"/>
          </p:cNvPicPr>
          <p:nvPr/>
        </p:nvPicPr>
        <p:blipFill>
          <a:blip r:embed="rId2">
            <a:extLst/>
          </a:blip>
          <a:stretch>
            <a:fillRect/>
          </a:stretch>
        </p:blipFill>
        <p:spPr>
          <a:xfrm>
            <a:off x="6226131" y="3696917"/>
            <a:ext cx="6477001" cy="1854201"/>
          </a:xfrm>
          <a:prstGeom prst="rect">
            <a:avLst/>
          </a:prstGeom>
          <a:ln w="12700">
            <a:miter lim="400000"/>
          </a:ln>
        </p:spPr>
      </p:pic>
      <p:sp>
        <p:nvSpPr>
          <p:cNvPr id="1778" name="TextBox 5"/>
          <p:cNvSpPr txBox="1"/>
          <p:nvPr/>
        </p:nvSpPr>
        <p:spPr>
          <a:xfrm>
            <a:off x="4352794" y="6430257"/>
            <a:ext cx="3615651"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L2 norm of </a:t>
            </a:r>
            <a:r>
              <a:rPr i="1"/>
              <a:t>f </a:t>
            </a:r>
            <a:r>
              <a:t>:</a:t>
            </a:r>
          </a:p>
        </p:txBody>
      </p:sp>
      <p:pic>
        <p:nvPicPr>
          <p:cNvPr id="1779" name="Picture 6" descr="Picture 6"/>
          <p:cNvPicPr>
            <a:picLocks noChangeAspect="1"/>
          </p:cNvPicPr>
          <p:nvPr/>
        </p:nvPicPr>
        <p:blipFill>
          <a:blip r:embed="rId3">
            <a:extLst/>
          </a:blip>
          <a:stretch>
            <a:fillRect/>
          </a:stretch>
        </p:blipFill>
        <p:spPr>
          <a:xfrm>
            <a:off x="6378531" y="7109871"/>
            <a:ext cx="8483601" cy="1752601"/>
          </a:xfrm>
          <a:prstGeom prst="rect">
            <a:avLst/>
          </a:prstGeom>
          <a:ln w="12700">
            <a:miter lim="400000"/>
          </a:ln>
        </p:spPr>
      </p:pic>
      <p:sp>
        <p:nvSpPr>
          <p:cNvPr id="1780" name="TextBox 7"/>
          <p:cNvSpPr txBox="1"/>
          <p:nvPr/>
        </p:nvSpPr>
        <p:spPr>
          <a:xfrm>
            <a:off x="4419600" y="10085805"/>
            <a:ext cx="8677295"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Distance between two signals </a:t>
            </a:r>
            <a:r>
              <a:rPr i="1"/>
              <a:t>f</a:t>
            </a:r>
            <a:r>
              <a:t>, </a:t>
            </a:r>
            <a:r>
              <a:rPr i="1"/>
              <a:t>g </a:t>
            </a:r>
            <a:r>
              <a:t>:</a:t>
            </a:r>
          </a:p>
        </p:txBody>
      </p:sp>
      <p:pic>
        <p:nvPicPr>
          <p:cNvPr id="1781" name="Picture 8" descr="Picture 8"/>
          <p:cNvPicPr>
            <a:picLocks noChangeAspect="1"/>
          </p:cNvPicPr>
          <p:nvPr/>
        </p:nvPicPr>
        <p:blipFill>
          <a:blip r:embed="rId4">
            <a:extLst/>
          </a:blip>
          <a:stretch>
            <a:fillRect/>
          </a:stretch>
        </p:blipFill>
        <p:spPr>
          <a:xfrm>
            <a:off x="6248400" y="10942180"/>
            <a:ext cx="12344400" cy="19558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7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77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78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7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77" grpId="2"/>
      <p:bldP build="whole" bldLvl="1" animBg="1" rev="0" advAuto="0" spid="1781" grpId="6"/>
      <p:bldP build="whole" bldLvl="1" animBg="1" rev="0" advAuto="0" spid="1780" grpId="5"/>
      <p:bldP build="whole" bldLvl="1" animBg="1" rev="0" advAuto="0" spid="1778" grpId="3"/>
      <p:bldP build="whole" bldLvl="1" animBg="1" rev="0" advAuto="0" spid="1776" grpId="1"/>
      <p:bldP build="whole" bldLvl="1" animBg="1" rev="0" advAuto="0" spid="1779" grpId="4"/>
    </p:bldLst>
  </p:timing>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83" name="Rectangle 1"/>
          <p:cNvSpPr txBox="1"/>
          <p:nvPr>
            <p:ph type="title"/>
          </p:nvPr>
        </p:nvSpPr>
        <p:spPr>
          <a:prstGeom prst="rect">
            <a:avLst/>
          </a:prstGeom>
        </p:spPr>
        <p:txBody>
          <a:bodyPr/>
          <a:lstStyle/>
          <a:p>
            <a:pPr/>
            <a:r>
              <a:t>Filtering</a:t>
            </a:r>
          </a:p>
        </p:txBody>
      </p:sp>
      <p:sp>
        <p:nvSpPr>
          <p:cNvPr id="1784" name="Rectangle 7"/>
          <p:cNvSpPr txBox="1"/>
          <p:nvPr/>
        </p:nvSpPr>
        <p:spPr>
          <a:xfrm>
            <a:off x="1688622" y="5196168"/>
            <a:ext cx="22126097" cy="14307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l">
              <a:spcBef>
                <a:spcPts val="5900"/>
              </a:spcBef>
              <a:defRPr b="0" sz="4800"/>
            </a:lvl1pPr>
          </a:lstStyle>
          <a:p>
            <a:pPr/>
            <a:r>
              <a:t>We want to remove unwanted sources of variation, and keep the information relevant for whatever task we need to solve</a:t>
            </a:r>
          </a:p>
        </p:txBody>
      </p:sp>
      <p:pic>
        <p:nvPicPr>
          <p:cNvPr id="1785" name="Picture 8" descr="Picture 8"/>
          <p:cNvPicPr>
            <a:picLocks noChangeAspect="1"/>
          </p:cNvPicPr>
          <p:nvPr/>
        </p:nvPicPr>
        <p:blipFill>
          <a:blip r:embed="rId2">
            <a:extLst/>
          </a:blip>
          <a:stretch>
            <a:fillRect/>
          </a:stretch>
        </p:blipFill>
        <p:spPr>
          <a:xfrm>
            <a:off x="8505868" y="7334180"/>
            <a:ext cx="7737119" cy="5802840"/>
          </a:xfrm>
          <a:prstGeom prst="rect">
            <a:avLst/>
          </a:prstGeom>
          <a:ln w="12700">
            <a:miter lim="400000"/>
          </a:ln>
        </p:spPr>
      </p:pic>
      <p:sp>
        <p:nvSpPr>
          <p:cNvPr id="1786" name="Slide Number Placeholder 1"/>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787" name="Image" descr="Image"/>
          <p:cNvPicPr>
            <a:picLocks noChangeAspect="1"/>
          </p:cNvPicPr>
          <p:nvPr/>
        </p:nvPicPr>
        <p:blipFill>
          <a:blip r:embed="rId3">
            <a:extLst/>
          </a:blip>
          <a:stretch>
            <a:fillRect/>
          </a:stretch>
        </p:blipFill>
        <p:spPr>
          <a:xfrm>
            <a:off x="7807200" y="2007132"/>
            <a:ext cx="9134456" cy="2810602"/>
          </a:xfrm>
          <a:prstGeom prst="rect">
            <a:avLst/>
          </a:prstGeom>
          <a:ln w="12700">
            <a:miter lim="400000"/>
          </a:ln>
        </p:spPr>
      </p:pic>
      <p:sp>
        <p:nvSpPr>
          <p:cNvPr id="1788" name="Input image"/>
          <p:cNvSpPr txBox="1"/>
          <p:nvPr/>
        </p:nvSpPr>
        <p:spPr>
          <a:xfrm>
            <a:off x="8012742" y="2402965"/>
            <a:ext cx="2125981"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Input image</a:t>
            </a:r>
          </a:p>
        </p:txBody>
      </p:sp>
      <p:sp>
        <p:nvSpPr>
          <p:cNvPr id="1789" name="Output image"/>
          <p:cNvSpPr txBox="1"/>
          <p:nvPr/>
        </p:nvSpPr>
        <p:spPr>
          <a:xfrm>
            <a:off x="14330814" y="2402965"/>
            <a:ext cx="2436877"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Output image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8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85" grpId="2"/>
      <p:bldP build="whole" bldLvl="1" animBg="1" rev="0" advAuto="0" spid="1784" grpId="1"/>
    </p:bldLst>
  </p:timing>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91" name="Title 1"/>
          <p:cNvSpPr txBox="1"/>
          <p:nvPr>
            <p:ph type="title"/>
          </p:nvPr>
        </p:nvSpPr>
        <p:spPr>
          <a:prstGeom prst="rect">
            <a:avLst/>
          </a:prstGeom>
        </p:spPr>
        <p:txBody>
          <a:bodyPr/>
          <a:lstStyle/>
          <a:p>
            <a:pPr/>
            <a:r>
              <a:t>Linear filtering</a:t>
            </a:r>
          </a:p>
        </p:txBody>
      </p:sp>
      <p:pic>
        <p:nvPicPr>
          <p:cNvPr id="1792" name="Picture 4" descr="Picture 4"/>
          <p:cNvPicPr>
            <a:picLocks noChangeAspect="1"/>
          </p:cNvPicPr>
          <p:nvPr/>
        </p:nvPicPr>
        <p:blipFill>
          <a:blip r:embed="rId2">
            <a:extLst/>
          </a:blip>
          <a:srcRect l="64806" t="0" r="0" b="0"/>
          <a:stretch>
            <a:fillRect/>
          </a:stretch>
        </p:blipFill>
        <p:spPr>
          <a:xfrm>
            <a:off x="15941437" y="2343007"/>
            <a:ext cx="3785000" cy="3824679"/>
          </a:xfrm>
          <a:prstGeom prst="rect">
            <a:avLst/>
          </a:prstGeom>
          <a:ln w="12700">
            <a:miter lim="400000"/>
          </a:ln>
        </p:spPr>
      </p:pic>
      <p:pic>
        <p:nvPicPr>
          <p:cNvPr id="1793" name="Picture 4" descr="Picture 4"/>
          <p:cNvPicPr>
            <a:picLocks noChangeAspect="1"/>
          </p:cNvPicPr>
          <p:nvPr/>
        </p:nvPicPr>
        <p:blipFill>
          <a:blip r:embed="rId2">
            <a:extLst/>
          </a:blip>
          <a:srcRect l="0" t="0" r="65141" b="0"/>
          <a:stretch>
            <a:fillRect/>
          </a:stretch>
        </p:blipFill>
        <p:spPr>
          <a:xfrm>
            <a:off x="5188797" y="2382695"/>
            <a:ext cx="3671013" cy="3745224"/>
          </a:xfrm>
          <a:prstGeom prst="rect">
            <a:avLst/>
          </a:prstGeom>
          <a:ln w="12700">
            <a:miter lim="400000"/>
          </a:ln>
        </p:spPr>
      </p:pic>
      <p:pic>
        <p:nvPicPr>
          <p:cNvPr id="1794" name="Image" descr="Image"/>
          <p:cNvPicPr>
            <a:picLocks noChangeAspect="1"/>
          </p:cNvPicPr>
          <p:nvPr/>
        </p:nvPicPr>
        <p:blipFill>
          <a:blip r:embed="rId3">
            <a:extLst/>
          </a:blip>
          <a:stretch>
            <a:fillRect/>
          </a:stretch>
        </p:blipFill>
        <p:spPr>
          <a:xfrm>
            <a:off x="8983529" y="2945678"/>
            <a:ext cx="6835373" cy="2103192"/>
          </a:xfrm>
          <a:prstGeom prst="rect">
            <a:avLst/>
          </a:prstGeom>
          <a:ln w="12700">
            <a:miter lim="400000"/>
          </a:ln>
        </p:spPr>
      </p:pic>
      <p:sp>
        <p:nvSpPr>
          <p:cNvPr id="1795" name="Rectangle 3"/>
          <p:cNvSpPr txBox="1"/>
          <p:nvPr/>
        </p:nvSpPr>
        <p:spPr>
          <a:xfrm>
            <a:off x="6140315" y="8730269"/>
            <a:ext cx="13083984" cy="7068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l">
              <a:spcBef>
                <a:spcPts val="5900"/>
              </a:spcBef>
              <a:defRPr b="0" sz="4800"/>
            </a:lvl1pPr>
          </a:lstStyle>
          <a:p>
            <a:pPr/>
            <a:r>
              <a:t>H(a [m,n] + b [m,n]) = H(a [m,n]) + H(b [m,n]) </a:t>
            </a:r>
          </a:p>
        </p:txBody>
      </p:sp>
      <p:sp>
        <p:nvSpPr>
          <p:cNvPr id="1796" name="TextBox 11"/>
          <p:cNvSpPr txBox="1"/>
          <p:nvPr/>
        </p:nvSpPr>
        <p:spPr>
          <a:xfrm>
            <a:off x="6568472" y="7483215"/>
            <a:ext cx="11202519" cy="79827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spcBef>
                <a:spcPts val="5900"/>
              </a:spcBef>
              <a:defRPr b="0" sz="4800"/>
            </a:lvl1pPr>
          </a:lstStyle>
          <a:p>
            <a:pPr/>
            <a:r>
              <a:t>For a filter, H, to be linear, it has to verify:</a:t>
            </a:r>
          </a:p>
        </p:txBody>
      </p:sp>
      <p:sp>
        <p:nvSpPr>
          <p:cNvPr id="1797" name="Rectangle 3"/>
          <p:cNvSpPr txBox="1"/>
          <p:nvPr/>
        </p:nvSpPr>
        <p:spPr>
          <a:xfrm>
            <a:off x="8102394" y="9906639"/>
            <a:ext cx="8401647" cy="7068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indent="39687" algn="l">
              <a:spcBef>
                <a:spcPts val="5900"/>
              </a:spcBef>
              <a:defRPr b="0" sz="4800"/>
            </a:lvl1pPr>
          </a:lstStyle>
          <a:p>
            <a:pPr/>
            <a:r>
              <a:t>H(C a [m,n]) = C H(a [m,n])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7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7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79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797" grpId="3"/>
      <p:bldP build="whole" bldLvl="1" animBg="1" rev="0" advAuto="0" spid="1796" grpId="1"/>
      <p:bldP build="whole" bldLvl="1" animBg="1" rev="0" advAuto="0" spid="1795" grpId="2"/>
    </p:bldLst>
  </p:timing>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799" name="Title 1"/>
          <p:cNvSpPr txBox="1"/>
          <p:nvPr>
            <p:ph type="title"/>
          </p:nvPr>
        </p:nvSpPr>
        <p:spPr>
          <a:prstGeom prst="rect">
            <a:avLst/>
          </a:prstGeom>
        </p:spPr>
        <p:txBody>
          <a:bodyPr/>
          <a:lstStyle/>
          <a:p>
            <a:pPr/>
            <a:r>
              <a:t>Linear filtering</a:t>
            </a:r>
          </a:p>
        </p:txBody>
      </p:sp>
      <p:pic>
        <p:nvPicPr>
          <p:cNvPr id="1800" name="Picture 4" descr="Picture 4"/>
          <p:cNvPicPr>
            <a:picLocks noChangeAspect="1"/>
          </p:cNvPicPr>
          <p:nvPr/>
        </p:nvPicPr>
        <p:blipFill>
          <a:blip r:embed="rId2">
            <a:extLst/>
          </a:blip>
          <a:srcRect l="64806" t="0" r="0" b="0"/>
          <a:stretch>
            <a:fillRect/>
          </a:stretch>
        </p:blipFill>
        <p:spPr>
          <a:xfrm>
            <a:off x="15941437" y="2343007"/>
            <a:ext cx="3785000" cy="3824679"/>
          </a:xfrm>
          <a:prstGeom prst="rect">
            <a:avLst/>
          </a:prstGeom>
          <a:ln w="12700">
            <a:miter lim="400000"/>
          </a:ln>
        </p:spPr>
      </p:pic>
      <p:pic>
        <p:nvPicPr>
          <p:cNvPr id="1801" name="Picture 4" descr="Picture 4"/>
          <p:cNvPicPr>
            <a:picLocks noChangeAspect="1"/>
          </p:cNvPicPr>
          <p:nvPr/>
        </p:nvPicPr>
        <p:blipFill>
          <a:blip r:embed="rId2">
            <a:extLst/>
          </a:blip>
          <a:srcRect l="0" t="0" r="65141" b="0"/>
          <a:stretch>
            <a:fillRect/>
          </a:stretch>
        </p:blipFill>
        <p:spPr>
          <a:xfrm>
            <a:off x="5188797" y="2382695"/>
            <a:ext cx="3671013" cy="3745224"/>
          </a:xfrm>
          <a:prstGeom prst="rect">
            <a:avLst/>
          </a:prstGeom>
          <a:ln w="12700">
            <a:miter lim="400000"/>
          </a:ln>
        </p:spPr>
      </p:pic>
      <p:pic>
        <p:nvPicPr>
          <p:cNvPr id="1802" name="Image" descr="Image"/>
          <p:cNvPicPr>
            <a:picLocks noChangeAspect="1"/>
          </p:cNvPicPr>
          <p:nvPr/>
        </p:nvPicPr>
        <p:blipFill>
          <a:blip r:embed="rId3">
            <a:extLst/>
          </a:blip>
          <a:stretch>
            <a:fillRect/>
          </a:stretch>
        </p:blipFill>
        <p:spPr>
          <a:xfrm>
            <a:off x="8983529" y="2945678"/>
            <a:ext cx="6835373" cy="2103192"/>
          </a:xfrm>
          <a:prstGeom prst="rect">
            <a:avLst/>
          </a:prstGeom>
          <a:ln w="12700">
            <a:miter lim="400000"/>
          </a:ln>
        </p:spPr>
      </p:pic>
      <p:sp>
        <p:nvSpPr>
          <p:cNvPr id="1803" name="TextBox 11"/>
          <p:cNvSpPr txBox="1"/>
          <p:nvPr/>
        </p:nvSpPr>
        <p:spPr>
          <a:xfrm>
            <a:off x="775661" y="6458864"/>
            <a:ext cx="23251109" cy="7982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spcBef>
                <a:spcPts val="5900"/>
              </a:spcBef>
              <a:defRPr b="0" sz="4800"/>
            </a:lvl1pPr>
          </a:lstStyle>
          <a:p>
            <a:pPr/>
            <a:r>
              <a:t>A linear filter in its most general form can be written as (for a 1D signal of length N):</a:t>
            </a:r>
          </a:p>
        </p:txBody>
      </p:sp>
      <p:pic>
        <p:nvPicPr>
          <p:cNvPr id="1804" name="Picture 16" descr="Picture 16"/>
          <p:cNvPicPr>
            <a:picLocks noChangeAspect="1"/>
          </p:cNvPicPr>
          <p:nvPr/>
        </p:nvPicPr>
        <p:blipFill>
          <a:blip r:embed="rId4">
            <a:extLst/>
          </a:blip>
          <a:stretch>
            <a:fillRect/>
          </a:stretch>
        </p:blipFill>
        <p:spPr>
          <a:xfrm>
            <a:off x="8455764" y="7297802"/>
            <a:ext cx="6315962" cy="2286001"/>
          </a:xfrm>
          <a:prstGeom prst="rect">
            <a:avLst/>
          </a:prstGeom>
          <a:ln w="12700">
            <a:miter lim="400000"/>
          </a:ln>
        </p:spPr>
      </p:pic>
      <p:pic>
        <p:nvPicPr>
          <p:cNvPr id="1805" name="Image" descr="Image"/>
          <p:cNvPicPr>
            <a:picLocks noChangeAspect="1"/>
          </p:cNvPicPr>
          <p:nvPr/>
        </p:nvPicPr>
        <p:blipFill>
          <a:blip r:embed="rId5">
            <a:extLst/>
          </a:blip>
          <a:stretch>
            <a:fillRect/>
          </a:stretch>
        </p:blipFill>
        <p:spPr>
          <a:xfrm>
            <a:off x="3988447" y="10664817"/>
            <a:ext cx="17158938" cy="2607364"/>
          </a:xfrm>
          <a:prstGeom prst="rect">
            <a:avLst/>
          </a:prstGeom>
          <a:ln w="12700">
            <a:miter lim="400000"/>
          </a:ln>
        </p:spPr>
      </p:pic>
      <p:sp>
        <p:nvSpPr>
          <p:cNvPr id="1806" name="Rectangle 7"/>
          <p:cNvSpPr txBox="1"/>
          <p:nvPr/>
        </p:nvSpPr>
        <p:spPr>
          <a:xfrm>
            <a:off x="782103" y="9790565"/>
            <a:ext cx="16764001" cy="889713"/>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a:spcBef>
                <a:spcPts val="5900"/>
              </a:spcBef>
              <a:defRPr b="0" sz="4800"/>
            </a:lvl1pPr>
          </a:lstStyle>
          <a:p>
            <a:pPr/>
            <a:r>
              <a:t>It is useful to write this a matrix and vector multiplications: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0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04" grpId="2"/>
      <p:bldP build="whole" bldLvl="1" animBg="1" rev="0" advAuto="0" spid="1805" grpId="4"/>
      <p:bldP build="whole" bldLvl="1" animBg="1" rev="0" advAuto="0" spid="1806" grpId="3"/>
      <p:bldP build="whole" bldLvl="1" animBg="1" rev="0" advAuto="0" spid="1803" grpId="1"/>
    </p:bldLst>
  </p:timing>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08" name="Title 1"/>
          <p:cNvSpPr txBox="1"/>
          <p:nvPr>
            <p:ph type="title"/>
          </p:nvPr>
        </p:nvSpPr>
        <p:spPr>
          <a:prstGeom prst="rect">
            <a:avLst/>
          </a:prstGeom>
        </p:spPr>
        <p:txBody>
          <a:bodyPr/>
          <a:lstStyle/>
          <a:p>
            <a:pPr/>
            <a:r>
              <a:t>Linear filtering</a:t>
            </a:r>
          </a:p>
        </p:txBody>
      </p:sp>
      <p:pic>
        <p:nvPicPr>
          <p:cNvPr id="1809" name="Picture 4" descr="Picture 4"/>
          <p:cNvPicPr>
            <a:picLocks noChangeAspect="1"/>
          </p:cNvPicPr>
          <p:nvPr/>
        </p:nvPicPr>
        <p:blipFill>
          <a:blip r:embed="rId2">
            <a:extLst/>
          </a:blip>
          <a:srcRect l="64806" t="0" r="0" b="0"/>
          <a:stretch>
            <a:fillRect/>
          </a:stretch>
        </p:blipFill>
        <p:spPr>
          <a:xfrm>
            <a:off x="15941437" y="2343007"/>
            <a:ext cx="3785000" cy="3824679"/>
          </a:xfrm>
          <a:prstGeom prst="rect">
            <a:avLst/>
          </a:prstGeom>
          <a:ln w="12700">
            <a:miter lim="400000"/>
          </a:ln>
        </p:spPr>
      </p:pic>
      <p:pic>
        <p:nvPicPr>
          <p:cNvPr id="1810" name="Picture 4" descr="Picture 4"/>
          <p:cNvPicPr>
            <a:picLocks noChangeAspect="1"/>
          </p:cNvPicPr>
          <p:nvPr/>
        </p:nvPicPr>
        <p:blipFill>
          <a:blip r:embed="rId2">
            <a:extLst/>
          </a:blip>
          <a:srcRect l="0" t="0" r="65141" b="0"/>
          <a:stretch>
            <a:fillRect/>
          </a:stretch>
        </p:blipFill>
        <p:spPr>
          <a:xfrm>
            <a:off x="5188797" y="2382695"/>
            <a:ext cx="3671013" cy="3745224"/>
          </a:xfrm>
          <a:prstGeom prst="rect">
            <a:avLst/>
          </a:prstGeom>
          <a:ln w="12700">
            <a:miter lim="400000"/>
          </a:ln>
        </p:spPr>
      </p:pic>
      <p:pic>
        <p:nvPicPr>
          <p:cNvPr id="1811" name="Image" descr="Image"/>
          <p:cNvPicPr>
            <a:picLocks noChangeAspect="1"/>
          </p:cNvPicPr>
          <p:nvPr/>
        </p:nvPicPr>
        <p:blipFill>
          <a:blip r:embed="rId3">
            <a:extLst/>
          </a:blip>
          <a:stretch>
            <a:fillRect/>
          </a:stretch>
        </p:blipFill>
        <p:spPr>
          <a:xfrm>
            <a:off x="8983529" y="2945678"/>
            <a:ext cx="6835373" cy="2103192"/>
          </a:xfrm>
          <a:prstGeom prst="rect">
            <a:avLst/>
          </a:prstGeom>
          <a:ln w="12700">
            <a:miter lim="400000"/>
          </a:ln>
        </p:spPr>
      </p:pic>
      <p:sp>
        <p:nvSpPr>
          <p:cNvPr id="1812" name="TextBox 11"/>
          <p:cNvSpPr txBox="1"/>
          <p:nvPr/>
        </p:nvSpPr>
        <p:spPr>
          <a:xfrm>
            <a:off x="775661" y="6458864"/>
            <a:ext cx="23251109" cy="798272"/>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l">
              <a:spcBef>
                <a:spcPts val="5900"/>
              </a:spcBef>
              <a:defRPr b="0" sz="4800"/>
            </a:lvl1pPr>
          </a:lstStyle>
          <a:p>
            <a:pPr/>
            <a:r>
              <a:t>A linear filter in its most general form can be written as (for a 2D image of size NxM):</a:t>
            </a:r>
          </a:p>
        </p:txBody>
      </p:sp>
      <p:pic>
        <p:nvPicPr>
          <p:cNvPr id="1813" name="Picture 12" descr="Picture 12"/>
          <p:cNvPicPr>
            <a:picLocks noChangeAspect="1"/>
          </p:cNvPicPr>
          <p:nvPr/>
        </p:nvPicPr>
        <p:blipFill>
          <a:blip r:embed="rId4">
            <a:extLst/>
          </a:blip>
          <a:stretch>
            <a:fillRect/>
          </a:stretch>
        </p:blipFill>
        <p:spPr>
          <a:xfrm>
            <a:off x="7389809" y="7169742"/>
            <a:ext cx="8551654" cy="2103192"/>
          </a:xfrm>
          <a:prstGeom prst="rect">
            <a:avLst/>
          </a:prstGeom>
          <a:ln w="12700">
            <a:miter lim="400000"/>
          </a:ln>
        </p:spPr>
      </p:pic>
      <p:grpSp>
        <p:nvGrpSpPr>
          <p:cNvPr id="1818" name="Group 23"/>
          <p:cNvGrpSpPr/>
          <p:nvPr/>
        </p:nvGrpSpPr>
        <p:grpSpPr>
          <a:xfrm>
            <a:off x="9448606" y="10150844"/>
            <a:ext cx="5070472" cy="3451074"/>
            <a:chOff x="0" y="0"/>
            <a:chExt cx="5070470" cy="3451073"/>
          </a:xfrm>
        </p:grpSpPr>
        <p:sp>
          <p:nvSpPr>
            <p:cNvPr id="1814" name="Rectangle 10"/>
            <p:cNvSpPr txBox="1"/>
            <p:nvPr/>
          </p:nvSpPr>
          <p:spPr>
            <a:xfrm>
              <a:off x="163759" y="1495061"/>
              <a:ext cx="355098" cy="49518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indent="39687" algn="l" defTabSz="914400">
                <a:defRPr b="0" sz="4200">
                  <a:latin typeface="Arial"/>
                  <a:ea typeface="Arial"/>
                  <a:cs typeface="Arial"/>
                  <a:sym typeface="Arial"/>
                </a:defRPr>
              </a:lvl1pPr>
            </a:lstStyle>
            <a:p>
              <a:pPr/>
              <a:r>
                <a:t>=</a:t>
              </a:r>
            </a:p>
          </p:txBody>
        </p:sp>
        <p:sp>
          <p:nvSpPr>
            <p:cNvPr id="1815" name="Rectangle 11"/>
            <p:cNvSpPr/>
            <p:nvPr/>
          </p:nvSpPr>
          <p:spPr>
            <a:xfrm>
              <a:off x="1055337" y="42455"/>
              <a:ext cx="3511726" cy="3369197"/>
            </a:xfrm>
            <a:prstGeom prst="rect">
              <a:avLst/>
            </a:prstGeom>
            <a:gradFill flip="none" rotWithShape="1">
              <a:gsLst>
                <a:gs pos="0">
                  <a:srgbClr val="9BC1FF"/>
                </a:gs>
                <a:gs pos="100000">
                  <a:srgbClr val="3F80CD"/>
                </a:gs>
              </a:gsLst>
              <a:lin ang="5400000" scaled="0"/>
            </a:gradFill>
            <a:ln w="9525" cap="flat">
              <a:solidFill>
                <a:srgbClr val="4A7EBB"/>
              </a:solidFill>
              <a:prstDash val="solid"/>
              <a:miter lim="800000"/>
            </a:ln>
            <a:effectLst>
              <a:outerShdw sx="100000" sy="100000" kx="0" ky="0" algn="b" rotWithShape="0" blurRad="38100" dist="25399" dir="5400000">
                <a:srgbClr val="F8F8F8">
                  <a:alpha val="34998"/>
                </a:srgbClr>
              </a:outerShdw>
            </a:effectLst>
          </p:spPr>
          <p:txBody>
            <a:bodyPr wrap="square" lIns="45719" tIns="45719" rIns="45719" bIns="45719" numCol="1" anchor="t">
              <a:noAutofit/>
            </a:bodyPr>
            <a:lstStyle/>
            <a:p>
              <a:pPr algn="l" defTabSz="914400">
                <a:defRPr b="0" sz="2400">
                  <a:latin typeface="Times New Roman"/>
                  <a:ea typeface="Times New Roman"/>
                  <a:cs typeface="Times New Roman"/>
                  <a:sym typeface="Times New Roman"/>
                </a:defRPr>
              </a:pPr>
            </a:p>
          </p:txBody>
        </p:sp>
        <p:sp>
          <p:nvSpPr>
            <p:cNvPr id="1816" name="Rectangle 13"/>
            <p:cNvSpPr/>
            <p:nvPr/>
          </p:nvSpPr>
          <p:spPr>
            <a:xfrm>
              <a:off x="4973427" y="-1"/>
              <a:ext cx="97044" cy="3420749"/>
            </a:xfrm>
            <a:prstGeom prst="rect">
              <a:avLst/>
            </a:prstGeom>
            <a:gradFill flip="none" rotWithShape="1">
              <a:gsLst>
                <a:gs pos="0">
                  <a:srgbClr val="9BC1FF"/>
                </a:gs>
                <a:gs pos="100000">
                  <a:srgbClr val="3F80CD"/>
                </a:gs>
              </a:gsLst>
              <a:lin ang="5400000" scaled="0"/>
            </a:gradFill>
            <a:ln w="9525" cap="flat">
              <a:solidFill>
                <a:srgbClr val="4A7EBB"/>
              </a:solidFill>
              <a:prstDash val="solid"/>
              <a:miter lim="800000"/>
            </a:ln>
            <a:effectLst>
              <a:outerShdw sx="100000" sy="100000" kx="0" ky="0" algn="b" rotWithShape="0" blurRad="38100" dist="25399" dir="5400000">
                <a:srgbClr val="F8F8F8">
                  <a:alpha val="34998"/>
                </a:srgbClr>
              </a:outerShdw>
            </a:effectLst>
          </p:spPr>
          <p:txBody>
            <a:bodyPr wrap="square" lIns="45719" tIns="45719" rIns="45719" bIns="45719" numCol="1" anchor="t">
              <a:noAutofit/>
            </a:bodyPr>
            <a:lstStyle/>
            <a:p>
              <a:pPr algn="l" defTabSz="914400">
                <a:defRPr b="0" sz="2400">
                  <a:latin typeface="Times New Roman"/>
                  <a:ea typeface="Times New Roman"/>
                  <a:cs typeface="Times New Roman"/>
                  <a:sym typeface="Times New Roman"/>
                </a:defRPr>
              </a:pPr>
            </a:p>
          </p:txBody>
        </p:sp>
        <p:sp>
          <p:nvSpPr>
            <p:cNvPr id="1817" name="Rectangle 14"/>
            <p:cNvSpPr/>
            <p:nvPr/>
          </p:nvSpPr>
          <p:spPr>
            <a:xfrm>
              <a:off x="-1" y="30325"/>
              <a:ext cx="97044" cy="3420749"/>
            </a:xfrm>
            <a:prstGeom prst="rect">
              <a:avLst/>
            </a:prstGeom>
            <a:gradFill flip="none" rotWithShape="1">
              <a:gsLst>
                <a:gs pos="0">
                  <a:srgbClr val="9BC1FF"/>
                </a:gs>
                <a:gs pos="100000">
                  <a:srgbClr val="3F80CD"/>
                </a:gs>
              </a:gsLst>
              <a:lin ang="5400000" scaled="0"/>
            </a:gradFill>
            <a:ln w="9525" cap="flat">
              <a:solidFill>
                <a:srgbClr val="4A7EBB"/>
              </a:solidFill>
              <a:prstDash val="solid"/>
              <a:miter lim="800000"/>
            </a:ln>
            <a:effectLst>
              <a:outerShdw sx="100000" sy="100000" kx="0" ky="0" algn="b" rotWithShape="0" blurRad="38100" dist="25399" dir="5400000">
                <a:srgbClr val="F8F8F8">
                  <a:alpha val="34998"/>
                </a:srgbClr>
              </a:outerShdw>
            </a:effectLst>
          </p:spPr>
          <p:txBody>
            <a:bodyPr wrap="square" lIns="45719" tIns="45719" rIns="45719" bIns="45719" numCol="1" anchor="t">
              <a:noAutofit/>
            </a:bodyPr>
            <a:lstStyle/>
            <a:p>
              <a:pPr algn="l" defTabSz="914400">
                <a:defRPr b="0" sz="2400">
                  <a:latin typeface="Times New Roman"/>
                  <a:ea typeface="Times New Roman"/>
                  <a:cs typeface="Times New Roman"/>
                  <a:sym typeface="Times New Roman"/>
                </a:defRPr>
              </a:pPr>
            </a:p>
          </p:txBody>
        </p:sp>
      </p:grpSp>
      <p:sp>
        <p:nvSpPr>
          <p:cNvPr id="1819" name="TextBox 22"/>
          <p:cNvSpPr txBox="1"/>
          <p:nvPr/>
        </p:nvSpPr>
        <p:spPr>
          <a:xfrm>
            <a:off x="683135" y="9312753"/>
            <a:ext cx="16103703" cy="798272"/>
          </a:xfrm>
          <a:prstGeom prst="rect">
            <a:avLst/>
          </a:prstGeom>
          <a:ln w="12700">
            <a:miter lim="400000"/>
          </a:ln>
          <a:extLst>
            <a:ext uri="{C572A759-6A51-4108-AA02-DFA0A04FC94B}">
              <ma14:wrappingTextBoxFlag xmlns:ma14="http://schemas.microsoft.com/office/mac/drawingml/2011/main" val="1"/>
            </a:ext>
          </a:extLst>
        </p:spPr>
        <p:txBody>
          <a:bodyPr wrap="none" lIns="45719" rIns="45719">
            <a:spAutoFit/>
          </a:bodyPr>
          <a:lstStyle>
            <a:lvl1pPr algn="l">
              <a:spcBef>
                <a:spcPts val="5900"/>
              </a:spcBef>
              <a:defRPr b="0" sz="4800"/>
            </a:lvl1pPr>
          </a:lstStyle>
          <a:p>
            <a:pPr/>
            <a:r>
              <a:t>Which can also be written in matrix form as in the 1D case:</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1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12" grpId="1"/>
      <p:bldP build="whole" bldLvl="1" animBg="1" rev="0" advAuto="0" spid="1819" grpId="3"/>
      <p:bldP build="whole" bldLvl="1" animBg="1" rev="0" advAuto="0" spid="1818" grpId="4"/>
      <p:bldP build="whole" bldLvl="1" animBg="1" rev="0" advAuto="0" spid="1813" grpId="2"/>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21" name="Picture 3" descr="Picture 3"/>
          <p:cNvPicPr>
            <a:picLocks noChangeAspect="1"/>
          </p:cNvPicPr>
          <p:nvPr/>
        </p:nvPicPr>
        <p:blipFill>
          <a:blip r:embed="rId2">
            <a:extLst/>
          </a:blip>
          <a:stretch>
            <a:fillRect/>
          </a:stretch>
        </p:blipFill>
        <p:spPr>
          <a:xfrm>
            <a:off x="1936058" y="-420631"/>
            <a:ext cx="21004783" cy="14220203"/>
          </a:xfrm>
          <a:prstGeom prst="rect">
            <a:avLst/>
          </a:prstGeom>
          <a:ln w="12700">
            <a:miter lim="400000"/>
          </a:ln>
        </p:spPr>
      </p:pic>
      <p:sp>
        <p:nvSpPr>
          <p:cNvPr id="1822" name="TextBox 1"/>
          <p:cNvSpPr txBox="1"/>
          <p:nvPr/>
        </p:nvSpPr>
        <p:spPr>
          <a:xfrm>
            <a:off x="8112508" y="801206"/>
            <a:ext cx="8651884" cy="941147"/>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5400">
                <a:latin typeface="Times New Roman"/>
                <a:ea typeface="Times New Roman"/>
                <a:cs typeface="Times New Roman"/>
                <a:sym typeface="Times New Roman"/>
              </a:defRPr>
            </a:lvl1pPr>
          </a:lstStyle>
          <a:p>
            <a:pPr/>
            <a:r>
              <a:t>We need translation invariance</a:t>
            </a:r>
          </a:p>
        </p:txBody>
      </p:sp>
      <p:sp>
        <p:nvSpPr>
          <p:cNvPr id="1823" name="Picture by Fredo Durand"/>
          <p:cNvSpPr txBox="1"/>
          <p:nvPr/>
        </p:nvSpPr>
        <p:spPr>
          <a:xfrm>
            <a:off x="18923516" y="13060313"/>
            <a:ext cx="3861855" cy="5111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2700"/>
            </a:lvl1pPr>
          </a:lstStyle>
          <a:p>
            <a:pPr/>
            <a:r>
              <a:t>Picture by Fredo Durand</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2" grpId="1"/>
    </p:bldLst>
  </p:timing>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25" name="Title 3"/>
          <p:cNvSpPr txBox="1"/>
          <p:nvPr>
            <p:ph type="title"/>
          </p:nvPr>
        </p:nvSpPr>
        <p:spPr>
          <a:prstGeom prst="rect">
            <a:avLst/>
          </a:prstGeom>
        </p:spPr>
        <p:txBody>
          <a:bodyPr/>
          <a:lstStyle/>
          <a:p>
            <a:pPr/>
            <a:r>
              <a:t>A translation invariant filter</a:t>
            </a:r>
          </a:p>
        </p:txBody>
      </p:sp>
      <p:sp>
        <p:nvSpPr>
          <p:cNvPr id="1826" name="TextBox 5"/>
          <p:cNvSpPr txBox="1"/>
          <p:nvPr/>
        </p:nvSpPr>
        <p:spPr>
          <a:xfrm>
            <a:off x="3755181" y="2286000"/>
            <a:ext cx="16940233" cy="15539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p>
            <a:pPr algn="l" defTabSz="1828800">
              <a:defRPr b="0" sz="4800">
                <a:latin typeface="Times New Roman"/>
                <a:ea typeface="Times New Roman"/>
                <a:cs typeface="Times New Roman"/>
                <a:sym typeface="Times New Roman"/>
              </a:defRPr>
            </a:pPr>
            <a:r>
              <a:t>Example: The output for the sample </a:t>
            </a:r>
            <a:r>
              <a:rPr i="1"/>
              <a:t>n</a:t>
            </a:r>
            <a:r>
              <a:t> is twice the value of the </a:t>
            </a:r>
            <a:br/>
            <a:r>
              <a:t>input at that same time minus the sum of the two previous time steps</a:t>
            </a:r>
          </a:p>
        </p:txBody>
      </p:sp>
      <p:pic>
        <p:nvPicPr>
          <p:cNvPr id="1827" name="Picture 6" descr="Picture 6"/>
          <p:cNvPicPr>
            <a:picLocks noChangeAspect="1"/>
          </p:cNvPicPr>
          <p:nvPr/>
        </p:nvPicPr>
        <p:blipFill>
          <a:blip r:embed="rId2">
            <a:extLst/>
          </a:blip>
          <a:stretch>
            <a:fillRect/>
          </a:stretch>
        </p:blipFill>
        <p:spPr>
          <a:xfrm>
            <a:off x="7010400" y="4724400"/>
            <a:ext cx="10693400" cy="5740400"/>
          </a:xfrm>
          <a:prstGeom prst="rect">
            <a:avLst/>
          </a:prstGeom>
          <a:ln w="12700">
            <a:miter lim="400000"/>
          </a:ln>
        </p:spPr>
      </p:pic>
      <p:sp>
        <p:nvSpPr>
          <p:cNvPr id="1828" name="Rectangle 7"/>
          <p:cNvSpPr txBox="1"/>
          <p:nvPr/>
        </p:nvSpPr>
        <p:spPr>
          <a:xfrm>
            <a:off x="3962400" y="10820400"/>
            <a:ext cx="16611600" cy="2252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 A filter is linear translation invariant (LTI) if it is linear and when we translate the input signal by </a:t>
            </a:r>
            <a:r>
              <a:rPr i="1"/>
              <a:t>m</a:t>
            </a:r>
            <a:r>
              <a:t> samples, the output is also translated by </a:t>
            </a:r>
            <a:r>
              <a:rPr i="1"/>
              <a:t>m</a:t>
            </a:r>
            <a:r>
              <a:t> samples.</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2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28" grpId="2"/>
      <p:bldP build="whole" bldLvl="1" animBg="1" rev="0" advAuto="0" spid="1827" grpId="1"/>
    </p:bldLst>
  </p:timing>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30" name="Title 1"/>
          <p:cNvSpPr txBox="1"/>
          <p:nvPr>
            <p:ph type="title"/>
          </p:nvPr>
        </p:nvSpPr>
        <p:spPr>
          <a:prstGeom prst="rect">
            <a:avLst/>
          </a:prstGeom>
        </p:spPr>
        <p:txBody>
          <a:bodyPr/>
          <a:lstStyle/>
          <a:p>
            <a:pPr/>
            <a:r>
              <a:t>Convolution</a:t>
            </a:r>
          </a:p>
        </p:txBody>
      </p:sp>
      <p:sp>
        <p:nvSpPr>
          <p:cNvPr id="1831" name="Slide Number Placeholder 3"/>
          <p:cNvSpPr txBox="1"/>
          <p:nvPr>
            <p:ph type="sldNum" sz="quarter" idx="2"/>
          </p:nvPr>
        </p:nvSpPr>
        <p:spPr>
          <a:xfrm>
            <a:off x="18103792" y="12808585"/>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32" name="Picture 4" descr="Picture 4"/>
          <p:cNvPicPr>
            <a:picLocks noChangeAspect="1"/>
          </p:cNvPicPr>
          <p:nvPr/>
        </p:nvPicPr>
        <p:blipFill>
          <a:blip r:embed="rId2">
            <a:extLst/>
          </a:blip>
          <a:stretch>
            <a:fillRect/>
          </a:stretch>
        </p:blipFill>
        <p:spPr>
          <a:xfrm>
            <a:off x="7620000" y="2438400"/>
            <a:ext cx="9601200" cy="2844800"/>
          </a:xfrm>
          <a:prstGeom prst="rect">
            <a:avLst/>
          </a:prstGeom>
          <a:ln w="12700">
            <a:miter lim="400000"/>
          </a:ln>
        </p:spPr>
      </p:pic>
      <p:pic>
        <p:nvPicPr>
          <p:cNvPr id="1833" name="Picture 5" descr="Picture 5"/>
          <p:cNvPicPr>
            <a:picLocks noChangeAspect="1"/>
          </p:cNvPicPr>
          <p:nvPr/>
        </p:nvPicPr>
        <p:blipFill>
          <a:blip r:embed="rId3">
            <a:extLst/>
          </a:blip>
          <a:stretch>
            <a:fillRect/>
          </a:stretch>
        </p:blipFill>
        <p:spPr>
          <a:xfrm>
            <a:off x="5334000" y="7467600"/>
            <a:ext cx="14046200" cy="5080000"/>
          </a:xfrm>
          <a:prstGeom prst="rect">
            <a:avLst/>
          </a:prstGeom>
          <a:ln w="12700">
            <a:miter lim="400000"/>
          </a:ln>
        </p:spPr>
      </p:pic>
      <p:sp>
        <p:nvSpPr>
          <p:cNvPr id="1834" name="Rectangle 6"/>
          <p:cNvSpPr txBox="1"/>
          <p:nvPr/>
        </p:nvSpPr>
        <p:spPr>
          <a:xfrm>
            <a:off x="4724400" y="6096000"/>
            <a:ext cx="11582400"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For the previous example: h =  [2, -1, -1]</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36" name="Title 1"/>
          <p:cNvSpPr txBox="1"/>
          <p:nvPr>
            <p:ph type="title"/>
          </p:nvPr>
        </p:nvSpPr>
        <p:spPr>
          <a:prstGeom prst="rect">
            <a:avLst/>
          </a:prstGeom>
        </p:spPr>
        <p:txBody>
          <a:bodyPr/>
          <a:lstStyle/>
          <a:p>
            <a:pPr/>
            <a:r>
              <a:t>Properties of the convolution</a:t>
            </a:r>
          </a:p>
        </p:txBody>
      </p:sp>
      <p:sp>
        <p:nvSpPr>
          <p:cNvPr id="1837" name="Slide Number Placeholder 3"/>
          <p:cNvSpPr txBox="1"/>
          <p:nvPr>
            <p:ph type="sldNum" sz="quarter" idx="2"/>
          </p:nvPr>
        </p:nvSpPr>
        <p:spPr>
          <a:xfrm>
            <a:off x="23670915" y="12964463"/>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1838" name="Picture 5" descr="Picture 5"/>
          <p:cNvPicPr>
            <a:picLocks noChangeAspect="1"/>
          </p:cNvPicPr>
          <p:nvPr/>
        </p:nvPicPr>
        <p:blipFill>
          <a:blip r:embed="rId2">
            <a:extLst/>
          </a:blip>
          <a:stretch>
            <a:fillRect/>
          </a:stretch>
        </p:blipFill>
        <p:spPr>
          <a:xfrm>
            <a:off x="5181600" y="3962400"/>
            <a:ext cx="5435600" cy="1092200"/>
          </a:xfrm>
          <a:prstGeom prst="rect">
            <a:avLst/>
          </a:prstGeom>
          <a:ln w="12700">
            <a:miter lim="400000"/>
          </a:ln>
        </p:spPr>
      </p:pic>
      <p:sp>
        <p:nvSpPr>
          <p:cNvPr id="1839" name="TextBox 6"/>
          <p:cNvSpPr txBox="1"/>
          <p:nvPr/>
        </p:nvSpPr>
        <p:spPr>
          <a:xfrm>
            <a:off x="3962400" y="2895600"/>
            <a:ext cx="3514150"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Commutative</a:t>
            </a:r>
          </a:p>
        </p:txBody>
      </p:sp>
      <p:sp>
        <p:nvSpPr>
          <p:cNvPr id="1840" name="TextBox 7"/>
          <p:cNvSpPr txBox="1"/>
          <p:nvPr/>
        </p:nvSpPr>
        <p:spPr>
          <a:xfrm>
            <a:off x="4114800" y="5020269"/>
            <a:ext cx="3039686"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Associative</a:t>
            </a:r>
          </a:p>
        </p:txBody>
      </p:sp>
      <p:pic>
        <p:nvPicPr>
          <p:cNvPr id="1841" name="Picture 8" descr="Picture 8"/>
          <p:cNvPicPr>
            <a:picLocks noChangeAspect="1"/>
          </p:cNvPicPr>
          <p:nvPr/>
        </p:nvPicPr>
        <p:blipFill>
          <a:blip r:embed="rId3">
            <a:extLst/>
          </a:blip>
          <a:stretch>
            <a:fillRect/>
          </a:stretch>
        </p:blipFill>
        <p:spPr>
          <a:xfrm>
            <a:off x="5181600" y="5943600"/>
            <a:ext cx="12522200" cy="1016000"/>
          </a:xfrm>
          <a:prstGeom prst="rect">
            <a:avLst/>
          </a:prstGeom>
          <a:ln w="12700">
            <a:miter lim="400000"/>
          </a:ln>
        </p:spPr>
      </p:pic>
      <p:sp>
        <p:nvSpPr>
          <p:cNvPr id="1842" name="TextBox 9"/>
          <p:cNvSpPr txBox="1"/>
          <p:nvPr/>
        </p:nvSpPr>
        <p:spPr>
          <a:xfrm>
            <a:off x="4114800" y="7153870"/>
            <a:ext cx="8914825"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Distributive with respect to the sum</a:t>
            </a:r>
          </a:p>
        </p:txBody>
      </p:sp>
      <p:pic>
        <p:nvPicPr>
          <p:cNvPr id="1843" name="Picture 10" descr="Picture 10"/>
          <p:cNvPicPr>
            <a:picLocks noChangeAspect="1"/>
          </p:cNvPicPr>
          <p:nvPr/>
        </p:nvPicPr>
        <p:blipFill>
          <a:blip r:embed="rId4">
            <a:extLst/>
          </a:blip>
          <a:stretch>
            <a:fillRect/>
          </a:stretch>
        </p:blipFill>
        <p:spPr>
          <a:xfrm>
            <a:off x="5334000" y="8229600"/>
            <a:ext cx="9525000" cy="965200"/>
          </a:xfrm>
          <a:prstGeom prst="rect">
            <a:avLst/>
          </a:prstGeom>
          <a:ln w="12700">
            <a:miter lim="400000"/>
          </a:ln>
        </p:spPr>
      </p:pic>
      <p:pic>
        <p:nvPicPr>
          <p:cNvPr id="1844" name="Picture 11" descr="Picture 11"/>
          <p:cNvPicPr>
            <a:picLocks noChangeAspect="1"/>
          </p:cNvPicPr>
          <p:nvPr/>
        </p:nvPicPr>
        <p:blipFill>
          <a:blip r:embed="rId5">
            <a:extLst/>
          </a:blip>
          <a:stretch>
            <a:fillRect/>
          </a:stretch>
        </p:blipFill>
        <p:spPr>
          <a:xfrm>
            <a:off x="5334000" y="10363200"/>
            <a:ext cx="9702800" cy="914400"/>
          </a:xfrm>
          <a:prstGeom prst="rect">
            <a:avLst/>
          </a:prstGeom>
          <a:ln w="12700">
            <a:miter lim="400000"/>
          </a:ln>
        </p:spPr>
      </p:pic>
      <p:sp>
        <p:nvSpPr>
          <p:cNvPr id="1845" name="TextBox 12"/>
          <p:cNvSpPr txBox="1"/>
          <p:nvPr/>
        </p:nvSpPr>
        <p:spPr>
          <a:xfrm>
            <a:off x="4114800" y="9439870"/>
            <a:ext cx="3598684"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Shift property</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8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18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18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18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0" presetID="1" grpId="5" fill="hold">
                                  <p:stCondLst>
                                    <p:cond delay="0"/>
                                  </p:stCondLst>
                                  <p:iterate type="el" backwards="0">
                                    <p:tmAbs val="0"/>
                                  </p:iterate>
                                  <p:childTnLst>
                                    <p:set>
                                      <p:cBhvr>
                                        <p:cTn id="22" fill="hold"/>
                                        <p:tgtEl>
                                          <p:spTgt spid="18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0" presetID="1" grpId="6" fill="hold">
                                  <p:stCondLst>
                                    <p:cond delay="0"/>
                                  </p:stCondLst>
                                  <p:iterate type="el" backwards="0">
                                    <p:tmAbs val="0"/>
                                  </p:iterate>
                                  <p:childTnLst>
                                    <p:set>
                                      <p:cBhvr>
                                        <p:cTn id="26" fill="hold"/>
                                        <p:tgtEl>
                                          <p:spTgt spid="18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0" presetID="1" grpId="7" fill="hold">
                                  <p:stCondLst>
                                    <p:cond delay="0"/>
                                  </p:stCondLst>
                                  <p:iterate type="el" backwards="0">
                                    <p:tmAbs val="0"/>
                                  </p:iterate>
                                  <p:childTnLst>
                                    <p:set>
                                      <p:cBhvr>
                                        <p:cTn id="30" fill="hold"/>
                                        <p:tgtEl>
                                          <p:spTgt spid="18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0" presetID="1" grpId="8" fill="hold">
                                  <p:stCondLst>
                                    <p:cond delay="0"/>
                                  </p:stCondLst>
                                  <p:iterate type="el" backwards="0">
                                    <p:tmAbs val="0"/>
                                  </p:iterate>
                                  <p:childTnLst>
                                    <p:set>
                                      <p:cBhvr>
                                        <p:cTn id="34" fill="hold"/>
                                        <p:tgtEl>
                                          <p:spTgt spid="18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838" grpId="2"/>
      <p:bldP build="whole" bldLvl="1" animBg="1" rev="0" advAuto="0" spid="1843" grpId="6"/>
      <p:bldP build="whole" bldLvl="1" animBg="1" rev="0" advAuto="0" spid="1844" grpId="8"/>
      <p:bldP build="whole" bldLvl="1" animBg="1" rev="0" advAuto="0" spid="1839" grpId="1"/>
      <p:bldP build="whole" bldLvl="1" animBg="1" rev="0" advAuto="0" spid="1841" grpId="4"/>
      <p:bldP build="whole" bldLvl="1" animBg="1" rev="0" advAuto="0" spid="1845" grpId="7"/>
      <p:bldP build="whole" bldLvl="1" animBg="1" rev="0" advAuto="0" spid="1842" grpId="5"/>
      <p:bldP build="whole" bldLvl="1" animBg="1" rev="0" advAuto="0" spid="1840" grpId="3"/>
    </p:bldLst>
  </p:timing>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8" name="Title 1"/>
          <p:cNvSpPr txBox="1"/>
          <p:nvPr>
            <p:ph type="title"/>
          </p:nvPr>
        </p:nvSpPr>
        <p:spPr>
          <a:prstGeom prst="rect">
            <a:avLst/>
          </a:prstGeom>
        </p:spPr>
        <p:txBody>
          <a:bodyPr/>
          <a:lstStyle/>
          <a:p>
            <a:pPr/>
            <a:r>
              <a:t>Linear system:</a:t>
            </a:r>
          </a:p>
        </p:txBody>
      </p:sp>
      <p:pic>
        <p:nvPicPr>
          <p:cNvPr id="329" name="Picture 6" descr="Picture 6"/>
          <p:cNvPicPr>
            <a:picLocks noChangeAspect="0"/>
          </p:cNvPicPr>
          <p:nvPr/>
        </p:nvPicPr>
        <p:blipFill>
          <a:blip r:embed="rId2">
            <a:extLst/>
          </a:blip>
          <a:stretch>
            <a:fillRect/>
          </a:stretch>
        </p:blipFill>
        <p:spPr>
          <a:xfrm>
            <a:off x="1291571" y="5279535"/>
            <a:ext cx="7566844" cy="4891048"/>
          </a:xfrm>
          <a:prstGeom prst="rect">
            <a:avLst/>
          </a:prstGeom>
          <a:ln w="12700">
            <a:miter lim="400000"/>
          </a:ln>
        </p:spPr>
      </p:pic>
      <p:sp>
        <p:nvSpPr>
          <p:cNvPr id="330" name="Rectangle 7"/>
          <p:cNvSpPr txBox="1"/>
          <p:nvPr/>
        </p:nvSpPr>
        <p:spPr>
          <a:xfrm>
            <a:off x="966650" y="3741775"/>
            <a:ext cx="8426986"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A linear function f can be written </a:t>
            </a:r>
            <a:br/>
            <a:r>
              <a:t>as a matrix multiplication:</a:t>
            </a:r>
          </a:p>
        </p:txBody>
      </p:sp>
      <p:graphicFrame>
        <p:nvGraphicFramePr>
          <p:cNvPr id="331" name="Table"/>
          <p:cNvGraphicFramePr/>
          <p:nvPr/>
        </p:nvGraphicFramePr>
        <p:xfrm>
          <a:off x="2785348" y="5525471"/>
          <a:ext cx="4802290" cy="444187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78958"/>
                <a:gridCol w="478958"/>
                <a:gridCol w="478958"/>
                <a:gridCol w="478958"/>
                <a:gridCol w="478958"/>
                <a:gridCol w="478958"/>
                <a:gridCol w="478958"/>
                <a:gridCol w="478958"/>
                <a:gridCol w="478958"/>
                <a:gridCol w="478958"/>
              </a:tblGrid>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332" name="y"/>
          <p:cNvSpPr/>
          <p:nvPr/>
        </p:nvSpPr>
        <p:spPr>
          <a:xfrm>
            <a:off x="1466961" y="5510474"/>
            <a:ext cx="612581"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5500"/>
            </a:lvl1pPr>
          </a:lstStyle>
          <a:p>
            <a:pPr/>
            <a:r>
              <a:t>y</a:t>
            </a:r>
          </a:p>
        </p:txBody>
      </p:sp>
      <p:sp>
        <p:nvSpPr>
          <p:cNvPr id="333" name="x"/>
          <p:cNvSpPr/>
          <p:nvPr/>
        </p:nvSpPr>
        <p:spPr>
          <a:xfrm>
            <a:off x="8046959" y="5510474"/>
            <a:ext cx="612580"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5500"/>
            </a:lvl1pPr>
          </a:lstStyle>
          <a:p>
            <a:pPr/>
            <a:r>
              <a:t>x</a:t>
            </a:r>
          </a:p>
        </p:txBody>
      </p:sp>
      <p:sp>
        <p:nvSpPr>
          <p:cNvPr id="334" name="Equation"/>
          <p:cNvSpPr txBox="1"/>
          <p:nvPr/>
        </p:nvSpPr>
        <p:spPr>
          <a:xfrm>
            <a:off x="12391632" y="606597"/>
            <a:ext cx="4122951" cy="11702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b"/>
                    </m:rPr>
                    <a:rPr xmlns:a="http://schemas.openxmlformats.org/drawingml/2006/main" sz="10400" i="1">
                      <a:solidFill>
                        <a:srgbClr val="000000"/>
                      </a:solidFill>
                      <a:latin typeface="Cambria Math" panose="02040503050406030204" pitchFamily="18" charset="0"/>
                    </a:rPr>
                    <m:t>y</m:t>
                  </m:r>
                  <m:r>
                    <a:rPr xmlns:a="http://schemas.openxmlformats.org/drawingml/2006/main" sz="10400" i="1">
                      <a:solidFill>
                        <a:srgbClr val="000000"/>
                      </a:solidFill>
                      <a:latin typeface="Cambria Math" panose="02040503050406030204" pitchFamily="18" charset="0"/>
                    </a:rPr>
                    <m:t>=</m:t>
                  </m:r>
                  <m:r>
                    <a:rPr xmlns:a="http://schemas.openxmlformats.org/drawingml/2006/main" sz="10400" i="1">
                      <a:solidFill>
                        <a:srgbClr val="000000"/>
                      </a:solidFill>
                      <a:latin typeface="Cambria Math" panose="02040503050406030204" pitchFamily="18" charset="0"/>
                    </a:rPr>
                    <m:t>f</m:t>
                  </m:r>
                  <m:r>
                    <a:rPr xmlns:a="http://schemas.openxmlformats.org/drawingml/2006/main" sz="10400" i="1">
                      <a:solidFill>
                        <a:srgbClr val="000000"/>
                      </a:solidFill>
                      <a:latin typeface="Cambria Math" panose="02040503050406030204" pitchFamily="18" charset="0"/>
                    </a:rPr>
                    <m:t>(</m:t>
                  </m:r>
                  <m:r>
                    <m:rPr>
                      <m:sty m:val="b"/>
                    </m:rPr>
                    <a:rPr xmlns:a="http://schemas.openxmlformats.org/drawingml/2006/main" sz="10400" i="1">
                      <a:solidFill>
                        <a:srgbClr val="000000"/>
                      </a:solidFill>
                      <a:latin typeface="Cambria Math" panose="02040503050406030204" pitchFamily="18" charset="0"/>
                    </a:rPr>
                    <m:t>x</m:t>
                  </m:r>
                  <m:r>
                    <a:rPr xmlns:a="http://schemas.openxmlformats.org/drawingml/2006/main" sz="10400" i="1">
                      <a:solidFill>
                        <a:srgbClr val="000000"/>
                      </a:solidFill>
                      <a:latin typeface="Cambria Math" panose="02040503050406030204" pitchFamily="18" charset="0"/>
                    </a:rPr>
                    <m:t>)</m:t>
                  </m:r>
                </m:oMath>
              </m:oMathPara>
            </a14:m>
            <a:endParaRPr sz="10400"/>
          </a:p>
        </p:txBody>
      </p:sp>
      <p:sp>
        <p:nvSpPr>
          <p:cNvPr id="335" name="Line"/>
          <p:cNvSpPr/>
          <p:nvPr/>
        </p:nvSpPr>
        <p:spPr>
          <a:xfrm>
            <a:off x="11454322" y="6209563"/>
            <a:ext cx="4950957" cy="2049932"/>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6" name="Line"/>
          <p:cNvSpPr/>
          <p:nvPr/>
        </p:nvSpPr>
        <p:spPr>
          <a:xfrm>
            <a:off x="11491463" y="6702588"/>
            <a:ext cx="4869951" cy="1516638"/>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7" name="Line"/>
          <p:cNvSpPr/>
          <p:nvPr/>
        </p:nvSpPr>
        <p:spPr>
          <a:xfrm>
            <a:off x="11476983" y="5655536"/>
            <a:ext cx="4873448" cy="2533404"/>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8" name="Line"/>
          <p:cNvSpPr/>
          <p:nvPr/>
        </p:nvSpPr>
        <p:spPr>
          <a:xfrm>
            <a:off x="11403023" y="7224436"/>
            <a:ext cx="5014353" cy="1012903"/>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39" name="Line"/>
          <p:cNvSpPr/>
          <p:nvPr/>
        </p:nvSpPr>
        <p:spPr>
          <a:xfrm>
            <a:off x="11448697" y="7696580"/>
            <a:ext cx="4893232" cy="534275"/>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0" name="Line"/>
          <p:cNvSpPr/>
          <p:nvPr/>
        </p:nvSpPr>
        <p:spPr>
          <a:xfrm>
            <a:off x="11452966" y="8209157"/>
            <a:ext cx="4930757" cy="11617"/>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1" name="Line"/>
          <p:cNvSpPr/>
          <p:nvPr/>
        </p:nvSpPr>
        <p:spPr>
          <a:xfrm flipV="1">
            <a:off x="11426417" y="8235033"/>
            <a:ext cx="4958109" cy="520665"/>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2" name="Line"/>
          <p:cNvSpPr/>
          <p:nvPr/>
        </p:nvSpPr>
        <p:spPr>
          <a:xfrm flipV="1">
            <a:off x="11432371" y="8217697"/>
            <a:ext cx="4890262" cy="1025593"/>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3" name="Line"/>
          <p:cNvSpPr/>
          <p:nvPr/>
        </p:nvSpPr>
        <p:spPr>
          <a:xfrm flipV="1">
            <a:off x="11468742" y="8237592"/>
            <a:ext cx="4880033" cy="1557899"/>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4" name="Line"/>
          <p:cNvSpPr/>
          <p:nvPr/>
        </p:nvSpPr>
        <p:spPr>
          <a:xfrm>
            <a:off x="11488062" y="5674073"/>
            <a:ext cx="4891243" cy="1"/>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5" name="Line"/>
          <p:cNvSpPr/>
          <p:nvPr/>
        </p:nvSpPr>
        <p:spPr>
          <a:xfrm flipV="1">
            <a:off x="11422026" y="5649318"/>
            <a:ext cx="4955837" cy="518554"/>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6" name="Line"/>
          <p:cNvSpPr/>
          <p:nvPr/>
        </p:nvSpPr>
        <p:spPr>
          <a:xfrm flipV="1">
            <a:off x="11422290" y="5626840"/>
            <a:ext cx="4964716" cy="1165447"/>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7" name="Line"/>
          <p:cNvSpPr/>
          <p:nvPr/>
        </p:nvSpPr>
        <p:spPr>
          <a:xfrm flipV="1">
            <a:off x="11421088" y="5637697"/>
            <a:ext cx="4952289" cy="1586741"/>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8" name="Line"/>
          <p:cNvSpPr/>
          <p:nvPr/>
        </p:nvSpPr>
        <p:spPr>
          <a:xfrm flipV="1">
            <a:off x="11421349" y="5606157"/>
            <a:ext cx="4954334" cy="2242694"/>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49" name="Line"/>
          <p:cNvSpPr/>
          <p:nvPr/>
        </p:nvSpPr>
        <p:spPr>
          <a:xfrm flipV="1">
            <a:off x="11418997" y="5609214"/>
            <a:ext cx="4950413" cy="2611849"/>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0" name="Line"/>
          <p:cNvSpPr/>
          <p:nvPr/>
        </p:nvSpPr>
        <p:spPr>
          <a:xfrm flipV="1">
            <a:off x="11419260" y="5572305"/>
            <a:ext cx="4949883" cy="3273171"/>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1" name="Line"/>
          <p:cNvSpPr/>
          <p:nvPr/>
        </p:nvSpPr>
        <p:spPr>
          <a:xfrm flipV="1">
            <a:off x="11418057" y="5621413"/>
            <a:ext cx="4950298" cy="3656215"/>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2" name="Line"/>
          <p:cNvSpPr/>
          <p:nvPr/>
        </p:nvSpPr>
        <p:spPr>
          <a:xfrm flipV="1">
            <a:off x="11418323" y="5536516"/>
            <a:ext cx="5102118" cy="4365525"/>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3" name="Circle"/>
          <p:cNvSpPr/>
          <p:nvPr/>
        </p:nvSpPr>
        <p:spPr>
          <a:xfrm>
            <a:off x="11279351" y="5489284"/>
            <a:ext cx="376898"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4" name="Circle"/>
          <p:cNvSpPr/>
          <p:nvPr/>
        </p:nvSpPr>
        <p:spPr>
          <a:xfrm>
            <a:off x="11278712" y="5999670"/>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5" name="Circle"/>
          <p:cNvSpPr/>
          <p:nvPr/>
        </p:nvSpPr>
        <p:spPr>
          <a:xfrm>
            <a:off x="11278712" y="6510056"/>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6" name="Circle"/>
          <p:cNvSpPr/>
          <p:nvPr/>
        </p:nvSpPr>
        <p:spPr>
          <a:xfrm>
            <a:off x="11278712" y="7020442"/>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7" name="Circle"/>
          <p:cNvSpPr/>
          <p:nvPr/>
        </p:nvSpPr>
        <p:spPr>
          <a:xfrm>
            <a:off x="11278712" y="7530830"/>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8" name="Circle"/>
          <p:cNvSpPr/>
          <p:nvPr/>
        </p:nvSpPr>
        <p:spPr>
          <a:xfrm>
            <a:off x="11278712" y="8041216"/>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59" name="Circle"/>
          <p:cNvSpPr/>
          <p:nvPr/>
        </p:nvSpPr>
        <p:spPr>
          <a:xfrm>
            <a:off x="11278712" y="8551602"/>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60" name="Circle"/>
          <p:cNvSpPr/>
          <p:nvPr/>
        </p:nvSpPr>
        <p:spPr>
          <a:xfrm>
            <a:off x="11278712" y="9061987"/>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61" name="Circle"/>
          <p:cNvSpPr/>
          <p:nvPr/>
        </p:nvSpPr>
        <p:spPr>
          <a:xfrm>
            <a:off x="11279351" y="9595663"/>
            <a:ext cx="376898"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362" name="mathbf_x.pdf" descr="mathbf_x.pdf"/>
          <p:cNvPicPr>
            <a:picLocks noChangeAspect="1"/>
          </p:cNvPicPr>
          <p:nvPr/>
        </p:nvPicPr>
        <p:blipFill>
          <a:blip r:embed="rId3">
            <a:extLst/>
          </a:blip>
          <a:stretch>
            <a:fillRect/>
          </a:stretch>
        </p:blipFill>
        <p:spPr>
          <a:xfrm>
            <a:off x="10625115" y="7680604"/>
            <a:ext cx="359672" cy="277928"/>
          </a:xfrm>
          <a:prstGeom prst="rect">
            <a:avLst/>
          </a:prstGeom>
          <a:ln w="12700">
            <a:miter lim="400000"/>
          </a:ln>
        </p:spPr>
      </p:pic>
      <p:sp>
        <p:nvSpPr>
          <p:cNvPr id="363" name="Circle"/>
          <p:cNvSpPr/>
          <p:nvPr/>
        </p:nvSpPr>
        <p:spPr>
          <a:xfrm>
            <a:off x="16178807" y="5477639"/>
            <a:ext cx="376898"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64" name="Circle"/>
          <p:cNvSpPr/>
          <p:nvPr/>
        </p:nvSpPr>
        <p:spPr>
          <a:xfrm>
            <a:off x="16178167" y="5988026"/>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65" name="Circle"/>
          <p:cNvSpPr/>
          <p:nvPr/>
        </p:nvSpPr>
        <p:spPr>
          <a:xfrm>
            <a:off x="16178167" y="6498412"/>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66" name="Circle"/>
          <p:cNvSpPr/>
          <p:nvPr/>
        </p:nvSpPr>
        <p:spPr>
          <a:xfrm>
            <a:off x="16178167" y="7008799"/>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67" name="Circle"/>
          <p:cNvSpPr/>
          <p:nvPr/>
        </p:nvSpPr>
        <p:spPr>
          <a:xfrm>
            <a:off x="16178167" y="7519186"/>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68" name="Circle"/>
          <p:cNvSpPr/>
          <p:nvPr/>
        </p:nvSpPr>
        <p:spPr>
          <a:xfrm>
            <a:off x="16178167" y="8029571"/>
            <a:ext cx="378176"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69" name="Circle"/>
          <p:cNvSpPr/>
          <p:nvPr/>
        </p:nvSpPr>
        <p:spPr>
          <a:xfrm>
            <a:off x="16178167" y="8539958"/>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70" name="Circle"/>
          <p:cNvSpPr/>
          <p:nvPr/>
        </p:nvSpPr>
        <p:spPr>
          <a:xfrm>
            <a:off x="16178167" y="9050345"/>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71" name="Circle"/>
          <p:cNvSpPr/>
          <p:nvPr/>
        </p:nvSpPr>
        <p:spPr>
          <a:xfrm>
            <a:off x="16178807" y="9584020"/>
            <a:ext cx="376898"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372" name="mathbf_y.pdf" descr="mathbf_y.pdf"/>
          <p:cNvPicPr>
            <a:picLocks noChangeAspect="1"/>
          </p:cNvPicPr>
          <p:nvPr/>
        </p:nvPicPr>
        <p:blipFill>
          <a:blip r:embed="rId4">
            <a:extLst/>
          </a:blip>
          <a:stretch>
            <a:fillRect/>
          </a:stretch>
        </p:blipFill>
        <p:spPr>
          <a:xfrm>
            <a:off x="16799817" y="7680604"/>
            <a:ext cx="359672" cy="411053"/>
          </a:xfrm>
          <a:prstGeom prst="rect">
            <a:avLst/>
          </a:prstGeom>
          <a:ln w="12700">
            <a:miter lim="400000"/>
          </a:ln>
        </p:spPr>
      </p:pic>
      <p:sp>
        <p:nvSpPr>
          <p:cNvPr id="373" name="…"/>
          <p:cNvSpPr txBox="1"/>
          <p:nvPr/>
        </p:nvSpPr>
        <p:spPr>
          <a:xfrm rot="16200000">
            <a:off x="15132587" y="6591822"/>
            <a:ext cx="805902" cy="843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spcBef>
                <a:spcPts val="5900"/>
              </a:spcBef>
              <a:defRPr b="0" sz="2900">
                <a:latin typeface="Times New Roman"/>
                <a:ea typeface="Times New Roman"/>
                <a:cs typeface="Times New Roman"/>
                <a:sym typeface="Times New Roman"/>
              </a:defRPr>
            </a:lvl1pPr>
          </a:lstStyle>
          <a:p>
            <a:pPr/>
            <a:r>
              <a:t>…</a:t>
            </a:r>
          </a:p>
        </p:txBody>
      </p:sp>
      <p:sp>
        <p:nvSpPr>
          <p:cNvPr id="374" name="…"/>
          <p:cNvSpPr txBox="1"/>
          <p:nvPr/>
        </p:nvSpPr>
        <p:spPr>
          <a:xfrm rot="16200000">
            <a:off x="15132587" y="8828737"/>
            <a:ext cx="805902" cy="843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spcBef>
                <a:spcPts val="5900"/>
              </a:spcBef>
              <a:defRPr b="0" sz="2900">
                <a:latin typeface="Times New Roman"/>
                <a:ea typeface="Times New Roman"/>
                <a:cs typeface="Times New Roman"/>
                <a:sym typeface="Times New Roman"/>
              </a:defRPr>
            </a:lvl1pPr>
          </a:lstStyle>
          <a:p>
            <a:pPr/>
            <a:r>
              <a:t>…</a:t>
            </a:r>
          </a:p>
        </p:txBody>
      </p:sp>
      <p:sp>
        <p:nvSpPr>
          <p:cNvPr id="375" name="Rectangle 7"/>
          <p:cNvSpPr txBox="1"/>
          <p:nvPr/>
        </p:nvSpPr>
        <p:spPr>
          <a:xfrm>
            <a:off x="9959983" y="3711239"/>
            <a:ext cx="9613814" cy="15539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It can also be represented as a fully connected linear neural network</a:t>
            </a:r>
          </a:p>
        </p:txBody>
      </p:sp>
      <p:grpSp>
        <p:nvGrpSpPr>
          <p:cNvPr id="378" name="Group"/>
          <p:cNvGrpSpPr/>
          <p:nvPr/>
        </p:nvGrpSpPr>
        <p:grpSpPr>
          <a:xfrm>
            <a:off x="4312550" y="7252220"/>
            <a:ext cx="1735185" cy="1270001"/>
            <a:chOff x="0" y="0"/>
            <a:chExt cx="1735184" cy="1270000"/>
          </a:xfrm>
        </p:grpSpPr>
        <p:sp>
          <p:nvSpPr>
            <p:cNvPr id="376" name="Rectangle"/>
            <p:cNvSpPr/>
            <p:nvPr/>
          </p:nvSpPr>
          <p:spPr>
            <a:xfrm>
              <a:off x="0" y="0"/>
              <a:ext cx="1735185" cy="1270000"/>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77" name="Equation"/>
            <p:cNvSpPr txBox="1"/>
            <p:nvPr/>
          </p:nvSpPr>
          <p:spPr>
            <a:xfrm>
              <a:off x="59950" y="251974"/>
              <a:ext cx="1615284" cy="7660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grpSp>
      <p:sp>
        <p:nvSpPr>
          <p:cNvPr id="379" name="n indexes rows, k indexes columns"/>
          <p:cNvSpPr txBox="1"/>
          <p:nvPr/>
        </p:nvSpPr>
        <p:spPr>
          <a:xfrm>
            <a:off x="3671962" y="10314321"/>
            <a:ext cx="3290317"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n indexes rows,</a:t>
            </a:r>
            <a:br/>
            <a:r>
              <a:t>k indexes columns</a:t>
            </a:r>
          </a:p>
        </p:txBody>
      </p:sp>
      <p:grpSp>
        <p:nvGrpSpPr>
          <p:cNvPr id="382" name="Group"/>
          <p:cNvGrpSpPr/>
          <p:nvPr/>
        </p:nvGrpSpPr>
        <p:grpSpPr>
          <a:xfrm>
            <a:off x="13027721" y="6983341"/>
            <a:ext cx="1735185" cy="1270001"/>
            <a:chOff x="0" y="0"/>
            <a:chExt cx="1735184" cy="1270000"/>
          </a:xfrm>
        </p:grpSpPr>
        <p:sp>
          <p:nvSpPr>
            <p:cNvPr id="380" name="Rectangle"/>
            <p:cNvSpPr/>
            <p:nvPr/>
          </p:nvSpPr>
          <p:spPr>
            <a:xfrm>
              <a:off x="0" y="0"/>
              <a:ext cx="1735185" cy="1270000"/>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381" name="Equation"/>
            <p:cNvSpPr txBox="1"/>
            <p:nvPr/>
          </p:nvSpPr>
          <p:spPr>
            <a:xfrm>
              <a:off x="59950" y="251974"/>
              <a:ext cx="1615284" cy="7660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grpSp>
      <p:sp>
        <p:nvSpPr>
          <p:cNvPr id="383" name="Equation"/>
          <p:cNvSpPr txBox="1"/>
          <p:nvPr/>
        </p:nvSpPr>
        <p:spPr>
          <a:xfrm>
            <a:off x="10375217" y="10520252"/>
            <a:ext cx="1615285" cy="7660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sp>
        <p:nvSpPr>
          <p:cNvPr id="384" name="Is the strength of the connection between x[k] and y[n]"/>
          <p:cNvSpPr txBox="1"/>
          <p:nvPr/>
        </p:nvSpPr>
        <p:spPr>
          <a:xfrm>
            <a:off x="12316466" y="10400611"/>
            <a:ext cx="5626228"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Is the strength of the connection</a:t>
            </a:r>
            <a:br/>
            <a:r>
              <a:t>between x[k] and y[n]</a:t>
            </a:r>
          </a:p>
        </p:txBody>
      </p:sp>
      <p:pic>
        <p:nvPicPr>
          <p:cNvPr id="385" name="Line Line" descr="Line Line"/>
          <p:cNvPicPr>
            <a:picLocks noChangeAspect="0"/>
          </p:cNvPicPr>
          <p:nvPr/>
        </p:nvPicPr>
        <p:blipFill>
          <a:blip r:embed="rId5">
            <a:extLst/>
          </a:blip>
          <a:stretch>
            <a:fillRect/>
          </a:stretch>
        </p:blipFill>
        <p:spPr>
          <a:xfrm rot="16200000">
            <a:off x="4710476" y="7196429"/>
            <a:ext cx="10049102" cy="76201"/>
          </a:xfrm>
          <a:prstGeom prst="rect">
            <a:avLst/>
          </a:prstGeom>
        </p:spPr>
      </p:pic>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47" name="Rectangle 1"/>
          <p:cNvSpPr txBox="1"/>
          <p:nvPr>
            <p:ph type="title"/>
          </p:nvPr>
        </p:nvSpPr>
        <p:spPr>
          <a:prstGeom prst="rect">
            <a:avLst/>
          </a:prstGeom>
        </p:spPr>
        <p:txBody>
          <a:bodyPr/>
          <a:lstStyle/>
          <a:p>
            <a:pPr/>
            <a:r>
              <a:t>A translation invariant filter</a:t>
            </a:r>
          </a:p>
        </p:txBody>
      </p:sp>
      <p:pic>
        <p:nvPicPr>
          <p:cNvPr id="1848" name="Picture 9" descr="Picture 9"/>
          <p:cNvPicPr>
            <a:picLocks noChangeAspect="1"/>
          </p:cNvPicPr>
          <p:nvPr/>
        </p:nvPicPr>
        <p:blipFill>
          <a:blip r:embed="rId2">
            <a:extLst/>
          </a:blip>
          <a:srcRect l="25187" t="10800" r="25062" b="23135"/>
          <a:stretch>
            <a:fillRect/>
          </a:stretch>
        </p:blipFill>
        <p:spPr>
          <a:xfrm>
            <a:off x="5638799" y="4419600"/>
            <a:ext cx="4660901" cy="4664077"/>
          </a:xfrm>
          <a:prstGeom prst="rect">
            <a:avLst/>
          </a:prstGeom>
          <a:ln w="12700">
            <a:solidFill>
              <a:srgbClr val="000000"/>
            </a:solidFill>
            <a:miter/>
          </a:ln>
        </p:spPr>
      </p:pic>
      <p:sp>
        <p:nvSpPr>
          <p:cNvPr id="1849" name="Rectangle 10"/>
          <p:cNvSpPr/>
          <p:nvPr/>
        </p:nvSpPr>
        <p:spPr>
          <a:xfrm>
            <a:off x="5889624" y="4587876"/>
            <a:ext cx="1136651" cy="1117601"/>
          </a:xfrm>
          <a:prstGeom prst="rect">
            <a:avLst/>
          </a:prstGeom>
          <a:ln w="50800">
            <a:solidFill>
              <a:srgbClr val="FF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1850" name="Rectangle 11"/>
          <p:cNvSpPr txBox="1"/>
          <p:nvPr/>
        </p:nvSpPr>
        <p:spPr>
          <a:xfrm>
            <a:off x="10433050" y="6391276"/>
            <a:ext cx="319386"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1851" name="Rectangle 12"/>
          <p:cNvSpPr/>
          <p:nvPr/>
        </p:nvSpPr>
        <p:spPr>
          <a:xfrm>
            <a:off x="13423900" y="4419600"/>
            <a:ext cx="4848224" cy="4629150"/>
          </a:xfrm>
          <a:prstGeom prst="rect">
            <a:avLst/>
          </a:prstGeom>
          <a:solidFill>
            <a:srgbClr val="FFFFFF"/>
          </a:solidFill>
          <a:ln w="50800">
            <a:solidFill>
              <a:srgbClr val="00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1852" name="Line 13"/>
          <p:cNvSpPr/>
          <p:nvPr/>
        </p:nvSpPr>
        <p:spPr>
          <a:xfrm>
            <a:off x="7073900" y="4568825"/>
            <a:ext cx="7388225" cy="552452"/>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1853" name="Line 14"/>
          <p:cNvSpPr/>
          <p:nvPr/>
        </p:nvSpPr>
        <p:spPr>
          <a:xfrm flipV="1">
            <a:off x="7058024" y="5137149"/>
            <a:ext cx="7404101" cy="587377"/>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1854" name="Rectangle 15"/>
          <p:cNvSpPr/>
          <p:nvPr/>
        </p:nvSpPr>
        <p:spPr>
          <a:xfrm>
            <a:off x="14462125" y="5038726"/>
            <a:ext cx="133350" cy="149225"/>
          </a:xfrm>
          <a:prstGeom prst="rect">
            <a:avLst/>
          </a:prstGeom>
          <a:solidFill>
            <a:srgbClr val="000000"/>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1855" name="Rectangle 16"/>
          <p:cNvSpPr/>
          <p:nvPr/>
        </p:nvSpPr>
        <p:spPr>
          <a:xfrm>
            <a:off x="8966200" y="7632700"/>
            <a:ext cx="1136650" cy="1120776"/>
          </a:xfrm>
          <a:prstGeom prst="rect">
            <a:avLst/>
          </a:prstGeom>
          <a:ln w="50800">
            <a:solidFill>
              <a:srgbClr val="FF0000"/>
            </a:solidFill>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1856" name="Line 17"/>
          <p:cNvSpPr/>
          <p:nvPr/>
        </p:nvSpPr>
        <p:spPr>
          <a:xfrm>
            <a:off x="10153649" y="7616825"/>
            <a:ext cx="7385052" cy="549275"/>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1857" name="Line 18"/>
          <p:cNvSpPr/>
          <p:nvPr/>
        </p:nvSpPr>
        <p:spPr>
          <a:xfrm flipV="1">
            <a:off x="10137774" y="8185149"/>
            <a:ext cx="7400927" cy="584202"/>
          </a:xfrm>
          <a:prstGeom prst="line">
            <a:avLst/>
          </a:prstGeom>
          <a:ln w="50800">
            <a:solidFill>
              <a:srgbClr val="4F81BD"/>
            </a:solidFill>
            <a:tailEnd type="triangle"/>
          </a:ln>
          <a:effectLst>
            <a:outerShdw sx="100000" sy="100000" kx="0" ky="0" algn="b" rotWithShape="0" blurRad="76200" dist="38100" dir="5400000">
              <a:srgbClr val="F8F8F8">
                <a:alpha val="37997"/>
              </a:srgbClr>
            </a:outerShdw>
          </a:effectLst>
        </p:spPr>
        <p:txBody>
          <a:bodyPr tIns="91439" bIns="91439"/>
          <a:lstStyle/>
          <a:p>
            <a:pPr algn="l" defTabSz="1828800">
              <a:defRPr b="0" sz="4800">
                <a:latin typeface="+mj-lt"/>
                <a:ea typeface="+mj-ea"/>
                <a:cs typeface="+mj-cs"/>
                <a:sym typeface="Calibri"/>
              </a:defRPr>
            </a:pPr>
          </a:p>
        </p:txBody>
      </p:sp>
      <p:sp>
        <p:nvSpPr>
          <p:cNvPr id="1858" name="Rectangle 19"/>
          <p:cNvSpPr/>
          <p:nvPr/>
        </p:nvSpPr>
        <p:spPr>
          <a:xfrm>
            <a:off x="17538700" y="8083550"/>
            <a:ext cx="133350" cy="149227"/>
          </a:xfrm>
          <a:prstGeom prst="rect">
            <a:avLst/>
          </a:prstGeom>
          <a:solidFill>
            <a:srgbClr val="7F7F7F"/>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sp>
        <p:nvSpPr>
          <p:cNvPr id="1859" name="TextBox 20"/>
          <p:cNvSpPr txBox="1"/>
          <p:nvPr/>
        </p:nvSpPr>
        <p:spPr>
          <a:xfrm>
            <a:off x="5486400" y="10058400"/>
            <a:ext cx="11978005"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The same weighting occurs within each window</a:t>
            </a:r>
          </a:p>
        </p:txBody>
      </p:sp>
      <p:sp>
        <p:nvSpPr>
          <p:cNvPr id="1860" name="Input Image"/>
          <p:cNvSpPr txBox="1"/>
          <p:nvPr/>
        </p:nvSpPr>
        <p:spPr>
          <a:xfrm>
            <a:off x="6829678" y="3692725"/>
            <a:ext cx="2279143"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1861" name="Output Image"/>
          <p:cNvSpPr txBox="1"/>
          <p:nvPr/>
        </p:nvSpPr>
        <p:spPr>
          <a:xfrm>
            <a:off x="14740329" y="3689428"/>
            <a:ext cx="2597278"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Output Image</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63" name="Picture 5" descr="Picture 5"/>
          <p:cNvPicPr>
            <a:picLocks noChangeAspect="1"/>
          </p:cNvPicPr>
          <p:nvPr/>
        </p:nvPicPr>
        <p:blipFill>
          <a:blip r:embed="rId2">
            <a:extLst/>
          </a:blip>
          <a:stretch>
            <a:fillRect/>
          </a:stretch>
        </p:blipFill>
        <p:spPr>
          <a:xfrm>
            <a:off x="10157135" y="5676831"/>
            <a:ext cx="3184527" cy="2603501"/>
          </a:xfrm>
          <a:prstGeom prst="rect">
            <a:avLst/>
          </a:prstGeom>
          <a:ln w="12700">
            <a:miter lim="400000"/>
          </a:ln>
        </p:spPr>
      </p:pic>
      <p:sp>
        <p:nvSpPr>
          <p:cNvPr id="1864" name="Rectangle 3"/>
          <p:cNvSpPr txBox="1"/>
          <p:nvPr>
            <p:ph type="title"/>
          </p:nvPr>
        </p:nvSpPr>
        <p:spPr>
          <a:prstGeom prst="rect">
            <a:avLst/>
          </a:prstGeom>
        </p:spPr>
        <p:txBody>
          <a:bodyPr/>
          <a:lstStyle/>
          <a:p>
            <a:pPr/>
            <a:r>
              <a:t>2D convolution</a:t>
            </a:r>
          </a:p>
        </p:txBody>
      </p:sp>
      <p:sp>
        <p:nvSpPr>
          <p:cNvPr id="1865" name="Convolution weights"/>
          <p:cNvSpPr txBox="1"/>
          <p:nvPr/>
        </p:nvSpPr>
        <p:spPr>
          <a:xfrm>
            <a:off x="10018207" y="8362327"/>
            <a:ext cx="3938017"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weights </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67" name="Picture 4" descr="Picture 4"/>
          <p:cNvPicPr>
            <a:picLocks noChangeAspect="1"/>
          </p:cNvPicPr>
          <p:nvPr/>
        </p:nvPicPr>
        <p:blipFill>
          <a:blip r:embed="rId2">
            <a:extLst/>
          </a:blip>
          <a:stretch>
            <a:fillRect/>
          </a:stretch>
        </p:blipFill>
        <p:spPr>
          <a:xfrm>
            <a:off x="5041900" y="3505200"/>
            <a:ext cx="14300200" cy="6705600"/>
          </a:xfrm>
          <a:prstGeom prst="rect">
            <a:avLst/>
          </a:prstGeom>
          <a:ln w="12700">
            <a:miter lim="400000"/>
          </a:ln>
        </p:spPr>
      </p:pic>
      <p:pic>
        <p:nvPicPr>
          <p:cNvPr id="1868" name="Picture 5" descr="Picture 5"/>
          <p:cNvPicPr>
            <a:picLocks noChangeAspect="1"/>
          </p:cNvPicPr>
          <p:nvPr/>
        </p:nvPicPr>
        <p:blipFill>
          <a:blip r:embed="rId3">
            <a:extLst/>
          </a:blip>
          <a:stretch>
            <a:fillRect/>
          </a:stretch>
        </p:blipFill>
        <p:spPr>
          <a:xfrm>
            <a:off x="16154400" y="762000"/>
            <a:ext cx="3184526" cy="2603500"/>
          </a:xfrm>
          <a:prstGeom prst="rect">
            <a:avLst/>
          </a:prstGeom>
          <a:ln w="12700">
            <a:miter lim="400000"/>
          </a:ln>
        </p:spPr>
      </p:pic>
      <p:sp>
        <p:nvSpPr>
          <p:cNvPr id="1869" name="Rectangle 3"/>
          <p:cNvSpPr txBox="1"/>
          <p:nvPr>
            <p:ph type="title"/>
          </p:nvPr>
        </p:nvSpPr>
        <p:spPr>
          <a:prstGeom prst="rect">
            <a:avLst/>
          </a:prstGeom>
        </p:spPr>
        <p:txBody>
          <a:bodyPr/>
          <a:lstStyle/>
          <a:p>
            <a:pPr/>
            <a:r>
              <a:t>2D convolution</a:t>
            </a:r>
          </a:p>
        </p:txBody>
      </p:sp>
      <p:sp>
        <p:nvSpPr>
          <p:cNvPr id="1870" name="Input image"/>
          <p:cNvSpPr txBox="1"/>
          <p:nvPr/>
        </p:nvSpPr>
        <p:spPr>
          <a:xfrm>
            <a:off x="7538328" y="10218183"/>
            <a:ext cx="226504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1871" name="Convolution output"/>
          <p:cNvSpPr txBox="1"/>
          <p:nvPr/>
        </p:nvSpPr>
        <p:spPr>
          <a:xfrm>
            <a:off x="14127422" y="10218183"/>
            <a:ext cx="359321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output</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873" name="Picture 4" descr="Picture 4"/>
          <p:cNvPicPr>
            <a:picLocks noChangeAspect="1"/>
          </p:cNvPicPr>
          <p:nvPr/>
        </p:nvPicPr>
        <p:blipFill>
          <a:blip r:embed="rId2">
            <a:extLst/>
          </a:blip>
          <a:stretch>
            <a:fillRect/>
          </a:stretch>
        </p:blipFill>
        <p:spPr>
          <a:xfrm>
            <a:off x="5041900" y="3505200"/>
            <a:ext cx="14300200" cy="6705600"/>
          </a:xfrm>
          <a:prstGeom prst="rect">
            <a:avLst/>
          </a:prstGeom>
          <a:ln w="12700">
            <a:miter lim="400000"/>
          </a:ln>
        </p:spPr>
      </p:pic>
      <p:pic>
        <p:nvPicPr>
          <p:cNvPr id="1874" name="Picture 5" descr="Picture 5"/>
          <p:cNvPicPr>
            <a:picLocks noChangeAspect="1"/>
          </p:cNvPicPr>
          <p:nvPr/>
        </p:nvPicPr>
        <p:blipFill>
          <a:blip r:embed="rId3">
            <a:extLst/>
          </a:blip>
          <a:stretch>
            <a:fillRect/>
          </a:stretch>
        </p:blipFill>
        <p:spPr>
          <a:xfrm>
            <a:off x="16154400" y="762000"/>
            <a:ext cx="3184526" cy="2603500"/>
          </a:xfrm>
          <a:prstGeom prst="rect">
            <a:avLst/>
          </a:prstGeom>
          <a:ln w="12700">
            <a:miter lim="400000"/>
          </a:ln>
        </p:spPr>
      </p:pic>
      <p:sp>
        <p:nvSpPr>
          <p:cNvPr id="1875" name="Rectangle 3"/>
          <p:cNvSpPr txBox="1"/>
          <p:nvPr>
            <p:ph type="title"/>
          </p:nvPr>
        </p:nvSpPr>
        <p:spPr>
          <a:prstGeom prst="rect">
            <a:avLst/>
          </a:prstGeom>
        </p:spPr>
        <p:txBody>
          <a:bodyPr/>
          <a:lstStyle/>
          <a:p>
            <a:pPr/>
            <a:r>
              <a:t>2D convolution</a:t>
            </a:r>
          </a:p>
        </p:txBody>
      </p:sp>
      <p:sp>
        <p:nvSpPr>
          <p:cNvPr id="1876" name="Input image"/>
          <p:cNvSpPr txBox="1"/>
          <p:nvPr/>
        </p:nvSpPr>
        <p:spPr>
          <a:xfrm>
            <a:off x="7538328" y="10218183"/>
            <a:ext cx="226504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1877" name="Convolution output"/>
          <p:cNvSpPr txBox="1"/>
          <p:nvPr/>
        </p:nvSpPr>
        <p:spPr>
          <a:xfrm>
            <a:off x="14127422" y="10218183"/>
            <a:ext cx="359321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output</a:t>
            </a:r>
          </a:p>
        </p:txBody>
      </p:sp>
      <p:sp>
        <p:nvSpPr>
          <p:cNvPr id="1878" name="0"/>
          <p:cNvSpPr txBox="1"/>
          <p:nvPr/>
        </p:nvSpPr>
        <p:spPr>
          <a:xfrm>
            <a:off x="13431042" y="4300924"/>
            <a:ext cx="262586" cy="42406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pPr/>
            <a:r>
              <a:t>0</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80" name="2D convolution"/>
          <p:cNvSpPr txBox="1"/>
          <p:nvPr>
            <p:ph type="title"/>
          </p:nvPr>
        </p:nvSpPr>
        <p:spPr>
          <a:prstGeom prst="rect">
            <a:avLst/>
          </a:prstGeom>
        </p:spPr>
        <p:txBody>
          <a:bodyPr/>
          <a:lstStyle/>
          <a:p>
            <a:pPr/>
            <a:r>
              <a:t>2D convolution</a:t>
            </a:r>
          </a:p>
        </p:txBody>
      </p:sp>
      <p:pic>
        <p:nvPicPr>
          <p:cNvPr id="1881" name="Picture 5" descr="Picture 5"/>
          <p:cNvPicPr>
            <a:picLocks noChangeAspect="1"/>
          </p:cNvPicPr>
          <p:nvPr/>
        </p:nvPicPr>
        <p:blipFill>
          <a:blip r:embed="rId2">
            <a:extLst/>
          </a:blip>
          <a:stretch>
            <a:fillRect/>
          </a:stretch>
        </p:blipFill>
        <p:spPr>
          <a:xfrm>
            <a:off x="16154400" y="762000"/>
            <a:ext cx="3184526" cy="2603500"/>
          </a:xfrm>
          <a:prstGeom prst="rect">
            <a:avLst/>
          </a:prstGeom>
          <a:ln w="12700">
            <a:miter lim="400000"/>
          </a:ln>
        </p:spPr>
      </p:pic>
      <p:pic>
        <p:nvPicPr>
          <p:cNvPr id="1882" name="Picture 3" descr="Picture 3"/>
          <p:cNvPicPr>
            <a:picLocks noChangeAspect="1"/>
          </p:cNvPicPr>
          <p:nvPr/>
        </p:nvPicPr>
        <p:blipFill>
          <a:blip r:embed="rId3">
            <a:extLst/>
          </a:blip>
          <a:stretch>
            <a:fillRect/>
          </a:stretch>
        </p:blipFill>
        <p:spPr>
          <a:xfrm>
            <a:off x="5143500" y="3505200"/>
            <a:ext cx="14097000" cy="6553200"/>
          </a:xfrm>
          <a:prstGeom prst="rect">
            <a:avLst/>
          </a:prstGeom>
          <a:ln w="12700">
            <a:miter lim="400000"/>
          </a:ln>
        </p:spPr>
      </p:pic>
      <p:sp>
        <p:nvSpPr>
          <p:cNvPr id="1883" name="Input image"/>
          <p:cNvSpPr txBox="1"/>
          <p:nvPr/>
        </p:nvSpPr>
        <p:spPr>
          <a:xfrm>
            <a:off x="7538328" y="10218183"/>
            <a:ext cx="226504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1884" name="Convolution output"/>
          <p:cNvSpPr txBox="1"/>
          <p:nvPr/>
        </p:nvSpPr>
        <p:spPr>
          <a:xfrm>
            <a:off x="14127422" y="10218183"/>
            <a:ext cx="359321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output</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86" name="2D convolution"/>
          <p:cNvSpPr txBox="1"/>
          <p:nvPr>
            <p:ph type="title"/>
          </p:nvPr>
        </p:nvSpPr>
        <p:spPr>
          <a:prstGeom prst="rect">
            <a:avLst/>
          </a:prstGeom>
        </p:spPr>
        <p:txBody>
          <a:bodyPr/>
          <a:lstStyle/>
          <a:p>
            <a:pPr/>
            <a:r>
              <a:t>2D convolution</a:t>
            </a:r>
          </a:p>
        </p:txBody>
      </p:sp>
      <p:pic>
        <p:nvPicPr>
          <p:cNvPr id="1887" name="Picture 5" descr="Picture 5"/>
          <p:cNvPicPr>
            <a:picLocks noChangeAspect="1"/>
          </p:cNvPicPr>
          <p:nvPr/>
        </p:nvPicPr>
        <p:blipFill>
          <a:blip r:embed="rId2">
            <a:extLst/>
          </a:blip>
          <a:stretch>
            <a:fillRect/>
          </a:stretch>
        </p:blipFill>
        <p:spPr>
          <a:xfrm>
            <a:off x="16154400" y="762000"/>
            <a:ext cx="3184526" cy="2603500"/>
          </a:xfrm>
          <a:prstGeom prst="rect">
            <a:avLst/>
          </a:prstGeom>
          <a:ln w="12700">
            <a:miter lim="400000"/>
          </a:ln>
        </p:spPr>
      </p:pic>
      <p:pic>
        <p:nvPicPr>
          <p:cNvPr id="1888" name="Picture 4" descr="Picture 4"/>
          <p:cNvPicPr>
            <a:picLocks noChangeAspect="1"/>
          </p:cNvPicPr>
          <p:nvPr/>
        </p:nvPicPr>
        <p:blipFill>
          <a:blip r:embed="rId3">
            <a:extLst/>
          </a:blip>
          <a:stretch>
            <a:fillRect/>
          </a:stretch>
        </p:blipFill>
        <p:spPr>
          <a:xfrm>
            <a:off x="5118100" y="3505200"/>
            <a:ext cx="14147800" cy="6553200"/>
          </a:xfrm>
          <a:prstGeom prst="rect">
            <a:avLst/>
          </a:prstGeom>
          <a:ln w="12700">
            <a:miter lim="400000"/>
          </a:ln>
        </p:spPr>
      </p:pic>
      <p:sp>
        <p:nvSpPr>
          <p:cNvPr id="1889" name="Input image"/>
          <p:cNvSpPr txBox="1"/>
          <p:nvPr/>
        </p:nvSpPr>
        <p:spPr>
          <a:xfrm>
            <a:off x="7538328" y="10218183"/>
            <a:ext cx="226504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1890" name="Convolution output"/>
          <p:cNvSpPr txBox="1"/>
          <p:nvPr/>
        </p:nvSpPr>
        <p:spPr>
          <a:xfrm>
            <a:off x="14127422" y="10218183"/>
            <a:ext cx="359321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output</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92" name="2D convolution"/>
          <p:cNvSpPr txBox="1"/>
          <p:nvPr>
            <p:ph type="title"/>
          </p:nvPr>
        </p:nvSpPr>
        <p:spPr>
          <a:prstGeom prst="rect">
            <a:avLst/>
          </a:prstGeom>
        </p:spPr>
        <p:txBody>
          <a:bodyPr/>
          <a:lstStyle/>
          <a:p>
            <a:pPr/>
            <a:r>
              <a:t>2D convolution</a:t>
            </a:r>
          </a:p>
        </p:txBody>
      </p:sp>
      <p:pic>
        <p:nvPicPr>
          <p:cNvPr id="1893" name="Picture 5" descr="Picture 5"/>
          <p:cNvPicPr>
            <a:picLocks noChangeAspect="1"/>
          </p:cNvPicPr>
          <p:nvPr/>
        </p:nvPicPr>
        <p:blipFill>
          <a:blip r:embed="rId2">
            <a:extLst/>
          </a:blip>
          <a:stretch>
            <a:fillRect/>
          </a:stretch>
        </p:blipFill>
        <p:spPr>
          <a:xfrm>
            <a:off x="16154400" y="762000"/>
            <a:ext cx="3184526" cy="2603500"/>
          </a:xfrm>
          <a:prstGeom prst="rect">
            <a:avLst/>
          </a:prstGeom>
          <a:ln w="12700">
            <a:miter lim="400000"/>
          </a:ln>
        </p:spPr>
      </p:pic>
      <p:pic>
        <p:nvPicPr>
          <p:cNvPr id="1894" name="Picture 3" descr="Picture 3"/>
          <p:cNvPicPr>
            <a:picLocks noChangeAspect="1"/>
          </p:cNvPicPr>
          <p:nvPr/>
        </p:nvPicPr>
        <p:blipFill>
          <a:blip r:embed="rId3">
            <a:extLst/>
          </a:blip>
          <a:stretch>
            <a:fillRect/>
          </a:stretch>
        </p:blipFill>
        <p:spPr>
          <a:xfrm>
            <a:off x="5118100" y="3505200"/>
            <a:ext cx="14147800" cy="6604000"/>
          </a:xfrm>
          <a:prstGeom prst="rect">
            <a:avLst/>
          </a:prstGeom>
          <a:ln w="12700">
            <a:miter lim="400000"/>
          </a:ln>
        </p:spPr>
      </p:pic>
      <p:sp>
        <p:nvSpPr>
          <p:cNvPr id="1895" name="Input image"/>
          <p:cNvSpPr txBox="1"/>
          <p:nvPr/>
        </p:nvSpPr>
        <p:spPr>
          <a:xfrm>
            <a:off x="7538328" y="10218183"/>
            <a:ext cx="226504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1896" name="Convolution output"/>
          <p:cNvSpPr txBox="1"/>
          <p:nvPr/>
        </p:nvSpPr>
        <p:spPr>
          <a:xfrm>
            <a:off x="14127422" y="10218183"/>
            <a:ext cx="359321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output</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898" name="2D convolution"/>
          <p:cNvSpPr txBox="1"/>
          <p:nvPr>
            <p:ph type="title"/>
          </p:nvPr>
        </p:nvSpPr>
        <p:spPr>
          <a:prstGeom prst="rect">
            <a:avLst/>
          </a:prstGeom>
        </p:spPr>
        <p:txBody>
          <a:bodyPr/>
          <a:lstStyle/>
          <a:p>
            <a:pPr/>
            <a:r>
              <a:t>2D convolution</a:t>
            </a:r>
          </a:p>
        </p:txBody>
      </p:sp>
      <p:pic>
        <p:nvPicPr>
          <p:cNvPr id="1899" name="Picture 5" descr="Picture 5"/>
          <p:cNvPicPr>
            <a:picLocks noChangeAspect="1"/>
          </p:cNvPicPr>
          <p:nvPr/>
        </p:nvPicPr>
        <p:blipFill>
          <a:blip r:embed="rId2">
            <a:extLst/>
          </a:blip>
          <a:stretch>
            <a:fillRect/>
          </a:stretch>
        </p:blipFill>
        <p:spPr>
          <a:xfrm>
            <a:off x="16154400" y="762000"/>
            <a:ext cx="3184526" cy="2603500"/>
          </a:xfrm>
          <a:prstGeom prst="rect">
            <a:avLst/>
          </a:prstGeom>
          <a:ln w="12700">
            <a:miter lim="400000"/>
          </a:ln>
        </p:spPr>
      </p:pic>
      <p:pic>
        <p:nvPicPr>
          <p:cNvPr id="1900" name="Picture 4" descr="Picture 4"/>
          <p:cNvPicPr>
            <a:picLocks noChangeAspect="1"/>
          </p:cNvPicPr>
          <p:nvPr/>
        </p:nvPicPr>
        <p:blipFill>
          <a:blip r:embed="rId3">
            <a:extLst/>
          </a:blip>
          <a:stretch>
            <a:fillRect/>
          </a:stretch>
        </p:blipFill>
        <p:spPr>
          <a:xfrm>
            <a:off x="5080000" y="3657600"/>
            <a:ext cx="14122400" cy="6527800"/>
          </a:xfrm>
          <a:prstGeom prst="rect">
            <a:avLst/>
          </a:prstGeom>
          <a:ln w="12700">
            <a:miter lim="400000"/>
          </a:ln>
        </p:spPr>
      </p:pic>
      <p:sp>
        <p:nvSpPr>
          <p:cNvPr id="1901" name="Input image"/>
          <p:cNvSpPr txBox="1"/>
          <p:nvPr/>
        </p:nvSpPr>
        <p:spPr>
          <a:xfrm>
            <a:off x="7538328" y="10218183"/>
            <a:ext cx="226504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1902" name="Convolution output"/>
          <p:cNvSpPr txBox="1"/>
          <p:nvPr/>
        </p:nvSpPr>
        <p:spPr>
          <a:xfrm>
            <a:off x="14127422" y="10218183"/>
            <a:ext cx="359321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output</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904" name="Picture 5" descr="Picture 5"/>
          <p:cNvPicPr>
            <a:picLocks noChangeAspect="1"/>
          </p:cNvPicPr>
          <p:nvPr/>
        </p:nvPicPr>
        <p:blipFill>
          <a:blip r:embed="rId2">
            <a:extLst/>
          </a:blip>
          <a:stretch>
            <a:fillRect/>
          </a:stretch>
        </p:blipFill>
        <p:spPr>
          <a:xfrm>
            <a:off x="16154400" y="762000"/>
            <a:ext cx="3184526" cy="2603500"/>
          </a:xfrm>
          <a:prstGeom prst="rect">
            <a:avLst/>
          </a:prstGeom>
          <a:ln w="12700">
            <a:miter lim="400000"/>
          </a:ln>
        </p:spPr>
      </p:pic>
      <p:pic>
        <p:nvPicPr>
          <p:cNvPr id="1905" name="Picture 3" descr="Picture 3"/>
          <p:cNvPicPr>
            <a:picLocks noChangeAspect="1"/>
          </p:cNvPicPr>
          <p:nvPr/>
        </p:nvPicPr>
        <p:blipFill>
          <a:blip r:embed="rId3">
            <a:extLst/>
          </a:blip>
          <a:stretch>
            <a:fillRect/>
          </a:stretch>
        </p:blipFill>
        <p:spPr>
          <a:xfrm>
            <a:off x="5118100" y="3568700"/>
            <a:ext cx="14147800" cy="6578600"/>
          </a:xfrm>
          <a:prstGeom prst="rect">
            <a:avLst/>
          </a:prstGeom>
          <a:ln w="12700">
            <a:miter lim="400000"/>
          </a:ln>
        </p:spPr>
      </p:pic>
      <p:sp>
        <p:nvSpPr>
          <p:cNvPr id="1906" name="Rectangle 3"/>
          <p:cNvSpPr txBox="1"/>
          <p:nvPr/>
        </p:nvSpPr>
        <p:spPr>
          <a:xfrm>
            <a:off x="845351" y="742271"/>
            <a:ext cx="15240001" cy="2278381"/>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000">
                <a:latin typeface="Avenir Heavy"/>
                <a:ea typeface="Avenir Heavy"/>
                <a:cs typeface="Avenir Heavy"/>
                <a:sym typeface="Avenir Heavy"/>
              </a:defRPr>
            </a:pPr>
            <a:r>
              <a:t>What does it do?</a:t>
            </a:r>
            <a:endParaRPr b="1">
              <a:latin typeface="Times New Roman"/>
              <a:ea typeface="Times New Roman"/>
              <a:cs typeface="Times New Roman"/>
              <a:sym typeface="Times New Roman"/>
            </a:endParaRPr>
          </a:p>
          <a:p>
            <a:pPr algn="l" defTabSz="1828800">
              <a:defRPr b="0" sz="4000">
                <a:latin typeface="Avenir Book"/>
                <a:ea typeface="Avenir Book"/>
                <a:cs typeface="Avenir Book"/>
                <a:sym typeface="Avenir Book"/>
              </a:defRPr>
            </a:pPr>
            <a:r>
              <a:t>• Replaces each pixel with an average of its neighborhood</a:t>
            </a:r>
            <a:endParaRPr>
              <a:latin typeface="Times New Roman"/>
              <a:ea typeface="Times New Roman"/>
              <a:cs typeface="Times New Roman"/>
              <a:sym typeface="Times New Roman"/>
            </a:endParaRPr>
          </a:p>
          <a:p>
            <a:pPr algn="l" defTabSz="1828800">
              <a:defRPr b="0" sz="4000">
                <a:latin typeface="Avenir Book"/>
                <a:ea typeface="Avenir Book"/>
                <a:cs typeface="Avenir Book"/>
                <a:sym typeface="Avenir Book"/>
              </a:defRPr>
            </a:pPr>
            <a:r>
              <a:t>• Achieve smoothing effect (remove sharp features)</a:t>
            </a:r>
          </a:p>
        </p:txBody>
      </p:sp>
      <p:sp>
        <p:nvSpPr>
          <p:cNvPr id="1907" name="Input image"/>
          <p:cNvSpPr txBox="1"/>
          <p:nvPr/>
        </p:nvSpPr>
        <p:spPr>
          <a:xfrm>
            <a:off x="7538328" y="10218183"/>
            <a:ext cx="2265046"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1908" name="Convolution output"/>
          <p:cNvSpPr txBox="1"/>
          <p:nvPr/>
        </p:nvSpPr>
        <p:spPr>
          <a:xfrm>
            <a:off x="14127422" y="10218183"/>
            <a:ext cx="3593212"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Convolution output</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10" name="Title 1"/>
          <p:cNvSpPr txBox="1"/>
          <p:nvPr>
            <p:ph type="title"/>
          </p:nvPr>
        </p:nvSpPr>
        <p:spPr>
          <a:prstGeom prst="rect">
            <a:avLst/>
          </a:prstGeom>
        </p:spPr>
        <p:txBody>
          <a:bodyPr/>
          <a:lstStyle/>
          <a:p>
            <a:pPr/>
            <a:r>
              <a:t>Convolution</a:t>
            </a:r>
          </a:p>
        </p:txBody>
      </p:sp>
      <p:pic>
        <p:nvPicPr>
          <p:cNvPr id="1911" name="Image" descr="Image"/>
          <p:cNvPicPr>
            <a:picLocks noChangeAspect="1"/>
          </p:cNvPicPr>
          <p:nvPr/>
        </p:nvPicPr>
        <p:blipFill>
          <a:blip r:embed="rId2">
            <a:extLst/>
          </a:blip>
          <a:stretch>
            <a:fillRect/>
          </a:stretch>
        </p:blipFill>
        <p:spPr>
          <a:xfrm>
            <a:off x="958539" y="4100464"/>
            <a:ext cx="8598847" cy="814924"/>
          </a:xfrm>
          <a:prstGeom prst="rect">
            <a:avLst/>
          </a:prstGeom>
          <a:ln w="12700">
            <a:miter lim="400000"/>
          </a:ln>
        </p:spPr>
      </p:pic>
      <p:pic>
        <p:nvPicPr>
          <p:cNvPr id="1912" name="Image" descr="Image"/>
          <p:cNvPicPr>
            <a:picLocks noChangeAspect="1"/>
          </p:cNvPicPr>
          <p:nvPr/>
        </p:nvPicPr>
        <p:blipFill>
          <a:blip r:embed="rId3">
            <a:extLst/>
          </a:blip>
          <a:stretch>
            <a:fillRect/>
          </a:stretch>
        </p:blipFill>
        <p:spPr>
          <a:xfrm>
            <a:off x="10357918" y="4016161"/>
            <a:ext cx="3034888" cy="983529"/>
          </a:xfrm>
          <a:prstGeom prst="rect">
            <a:avLst/>
          </a:prstGeom>
          <a:ln w="12700">
            <a:miter lim="400000"/>
          </a:ln>
        </p:spPr>
      </p:pic>
      <p:pic>
        <p:nvPicPr>
          <p:cNvPr id="1913" name="Image" descr="Image"/>
          <p:cNvPicPr>
            <a:picLocks noChangeAspect="1"/>
          </p:cNvPicPr>
          <p:nvPr/>
        </p:nvPicPr>
        <p:blipFill>
          <a:blip r:embed="rId4">
            <a:extLst/>
          </a:blip>
          <a:stretch>
            <a:fillRect/>
          </a:stretch>
        </p:blipFill>
        <p:spPr>
          <a:xfrm>
            <a:off x="14193338" y="4072363"/>
            <a:ext cx="8795552" cy="871126"/>
          </a:xfrm>
          <a:prstGeom prst="rect">
            <a:avLst/>
          </a:prstGeom>
          <a:ln w="12700">
            <a:miter lim="400000"/>
          </a:ln>
        </p:spPr>
      </p:pic>
      <p:sp>
        <p:nvSpPr>
          <p:cNvPr id="1914" name="O"/>
          <p:cNvSpPr txBox="1"/>
          <p:nvPr/>
        </p:nvSpPr>
        <p:spPr>
          <a:xfrm>
            <a:off x="9738161" y="4165912"/>
            <a:ext cx="41071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a:t>
            </a:r>
          </a:p>
        </p:txBody>
      </p:sp>
      <p:sp>
        <p:nvSpPr>
          <p:cNvPr id="1915" name="="/>
          <p:cNvSpPr txBox="1"/>
          <p:nvPr/>
        </p:nvSpPr>
        <p:spPr>
          <a:xfrm>
            <a:off x="13657792" y="422770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916" name="Rectangle 7"/>
          <p:cNvSpPr txBox="1"/>
          <p:nvPr/>
        </p:nvSpPr>
        <p:spPr>
          <a:xfrm>
            <a:off x="2583546" y="2723339"/>
            <a:ext cx="16764001"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sp>
        <p:nvSpPr>
          <p:cNvPr id="1917" name="/3"/>
          <p:cNvSpPr txBox="1"/>
          <p:nvPr/>
        </p:nvSpPr>
        <p:spPr>
          <a:xfrm>
            <a:off x="10983150" y="424001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918" name="/3"/>
          <p:cNvSpPr txBox="1"/>
          <p:nvPr/>
        </p:nvSpPr>
        <p:spPr>
          <a:xfrm>
            <a:off x="11931904" y="423834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919" name="/3"/>
          <p:cNvSpPr txBox="1"/>
          <p:nvPr/>
        </p:nvSpPr>
        <p:spPr>
          <a:xfrm>
            <a:off x="12842243" y="4233859"/>
            <a:ext cx="453010"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 name="Title 1"/>
          <p:cNvSpPr txBox="1"/>
          <p:nvPr>
            <p:ph type="title"/>
          </p:nvPr>
        </p:nvSpPr>
        <p:spPr>
          <a:prstGeom prst="rect">
            <a:avLst/>
          </a:prstGeom>
        </p:spPr>
        <p:txBody>
          <a:bodyPr/>
          <a:lstStyle/>
          <a:p>
            <a:pPr/>
            <a:r>
              <a:t>Linear system:</a:t>
            </a:r>
          </a:p>
        </p:txBody>
      </p:sp>
      <p:pic>
        <p:nvPicPr>
          <p:cNvPr id="389" name="Picture 6" descr="Picture 6"/>
          <p:cNvPicPr>
            <a:picLocks noChangeAspect="0"/>
          </p:cNvPicPr>
          <p:nvPr/>
        </p:nvPicPr>
        <p:blipFill>
          <a:blip r:embed="rId2">
            <a:extLst/>
          </a:blip>
          <a:stretch>
            <a:fillRect/>
          </a:stretch>
        </p:blipFill>
        <p:spPr>
          <a:xfrm>
            <a:off x="1291571" y="5279535"/>
            <a:ext cx="7566844" cy="4891048"/>
          </a:xfrm>
          <a:prstGeom prst="rect">
            <a:avLst/>
          </a:prstGeom>
          <a:ln w="12700">
            <a:miter lim="400000"/>
          </a:ln>
        </p:spPr>
      </p:pic>
      <p:sp>
        <p:nvSpPr>
          <p:cNvPr id="390" name="Rectangle 7"/>
          <p:cNvSpPr txBox="1"/>
          <p:nvPr/>
        </p:nvSpPr>
        <p:spPr>
          <a:xfrm>
            <a:off x="966650" y="3741775"/>
            <a:ext cx="8426986"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A linear function f can be written </a:t>
            </a:r>
            <a:br/>
            <a:r>
              <a:t>as a matrix multiplication:</a:t>
            </a:r>
          </a:p>
        </p:txBody>
      </p:sp>
      <p:graphicFrame>
        <p:nvGraphicFramePr>
          <p:cNvPr id="391" name="Table"/>
          <p:cNvGraphicFramePr/>
          <p:nvPr/>
        </p:nvGraphicFramePr>
        <p:xfrm>
          <a:off x="2785348" y="5525471"/>
          <a:ext cx="4802290" cy="4441870"/>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478958"/>
                <a:gridCol w="478958"/>
                <a:gridCol w="478958"/>
                <a:gridCol w="478958"/>
                <a:gridCol w="478958"/>
                <a:gridCol w="478958"/>
                <a:gridCol w="478958"/>
                <a:gridCol w="478958"/>
                <a:gridCol w="478958"/>
                <a:gridCol w="478958"/>
              </a:tblGrid>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r h="442916">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000000"/>
                      </a:solidFill>
                      <a:miter lim="400000"/>
                    </a:lnL>
                    <a:lnR w="12700">
                      <a:solidFill>
                        <a:srgbClr val="000000"/>
                      </a:solidFill>
                      <a:miter lim="400000"/>
                    </a:lnR>
                    <a:lnT w="12700">
                      <a:solidFill>
                        <a:srgbClr val="000000"/>
                      </a:solidFill>
                      <a:miter lim="400000"/>
                    </a:lnT>
                    <a:lnB w="12700">
                      <a:solidFill>
                        <a:srgbClr val="000000"/>
                      </a:solidFill>
                      <a:miter lim="400000"/>
                    </a:lnB>
                  </a:tcPr>
                </a:tc>
              </a:tr>
            </a:tbl>
          </a:graphicData>
        </a:graphic>
      </p:graphicFrame>
      <p:sp>
        <p:nvSpPr>
          <p:cNvPr id="392" name="y"/>
          <p:cNvSpPr/>
          <p:nvPr/>
        </p:nvSpPr>
        <p:spPr>
          <a:xfrm>
            <a:off x="1466961" y="5510474"/>
            <a:ext cx="612581"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5500"/>
            </a:lvl1pPr>
          </a:lstStyle>
          <a:p>
            <a:pPr/>
            <a:r>
              <a:t>y</a:t>
            </a:r>
          </a:p>
        </p:txBody>
      </p:sp>
      <p:sp>
        <p:nvSpPr>
          <p:cNvPr id="393" name="x"/>
          <p:cNvSpPr/>
          <p:nvPr/>
        </p:nvSpPr>
        <p:spPr>
          <a:xfrm>
            <a:off x="8046959" y="5510474"/>
            <a:ext cx="612580" cy="4429170"/>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0" tIns="0" rIns="0" bIns="0" anchor="ctr"/>
          <a:lstStyle>
            <a:lvl1pPr>
              <a:spcBef>
                <a:spcPts val="5900"/>
              </a:spcBef>
              <a:defRPr b="0" sz="5500"/>
            </a:lvl1pPr>
          </a:lstStyle>
          <a:p>
            <a:pPr/>
            <a:r>
              <a:t>x</a:t>
            </a:r>
          </a:p>
        </p:txBody>
      </p:sp>
      <p:sp>
        <p:nvSpPr>
          <p:cNvPr id="394" name="Equation"/>
          <p:cNvSpPr txBox="1"/>
          <p:nvPr/>
        </p:nvSpPr>
        <p:spPr>
          <a:xfrm>
            <a:off x="18545128" y="6999475"/>
            <a:ext cx="5678992" cy="177549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y</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e>
                  </m:d>
                  <m:r>
                    <a:rPr xmlns:a="http://schemas.openxmlformats.org/drawingml/2006/main" sz="4900" i="1">
                      <a:solidFill>
                        <a:srgbClr val="000000"/>
                      </a:solidFill>
                      <a:latin typeface="Cambria Math" panose="02040503050406030204" pitchFamily="18" charset="0"/>
                    </a:rPr>
                    <m:t>=</m:t>
                  </m:r>
                  <m:limUpp>
                    <m:e>
                      <m:limLow>
                        <m:e>
                          <m:r>
                            <a:rPr xmlns:a="http://schemas.openxmlformats.org/drawingml/2006/main" sz="4900" i="1">
                              <a:solidFill>
                                <a:srgbClr val="000000"/>
                              </a:solidFill>
                              <a:latin typeface="Cambria Math" panose="02040503050406030204" pitchFamily="18" charset="0"/>
                            </a:rPr>
                            <m:t>∑</m:t>
                          </m:r>
                        </m:e>
                        <m:lim>
                          <m:r>
                            <a:rPr xmlns:a="http://schemas.openxmlformats.org/drawingml/2006/main" sz="4900" i="1">
                              <a:solidFill>
                                <a:srgbClr val="000000"/>
                              </a:solidFill>
                              <a:latin typeface="Cambria Math" panose="02040503050406030204" pitchFamily="18" charset="0"/>
                            </a:rPr>
                            <m:t>k</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0</m:t>
                          </m:r>
                        </m:lim>
                      </m:limLow>
                    </m:e>
                    <m:lim>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1</m:t>
                      </m:r>
                    </m:lim>
                  </m:limUpp>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r>
                    <a:rPr xmlns:a="http://schemas.openxmlformats.org/drawingml/2006/main" sz="4900" i="1">
                      <a:solidFill>
                        <a:srgbClr val="000000"/>
                      </a:solidFill>
                      <a:latin typeface="Cambria Math" panose="02040503050406030204" pitchFamily="18" charset="0"/>
                    </a:rPr>
                    <m:t>x</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k</m:t>
                      </m:r>
                    </m:e>
                  </m:d>
                </m:oMath>
              </m:oMathPara>
            </a14:m>
            <a:endParaRPr sz="4900"/>
          </a:p>
        </p:txBody>
      </p:sp>
      <p:sp>
        <p:nvSpPr>
          <p:cNvPr id="395" name="Arrow"/>
          <p:cNvSpPr/>
          <p:nvPr/>
        </p:nvSpPr>
        <p:spPr>
          <a:xfrm>
            <a:off x="17557610" y="7364922"/>
            <a:ext cx="843398" cy="1042417"/>
          </a:xfrm>
          <a:prstGeom prst="rightArrow">
            <a:avLst>
              <a:gd name="adj1" fmla="val 22239"/>
              <a:gd name="adj2" fmla="val 63730"/>
            </a:avLst>
          </a:prstGeom>
          <a:solidFill>
            <a:schemeClr val="accent1"/>
          </a:solidFill>
          <a:ln w="12700">
            <a:miter lim="400000"/>
          </a:ln>
        </p:spPr>
        <p:txBody>
          <a:bodyPr lIns="0" tIns="0" rIns="0" bIns="0" anchor="ctr"/>
          <a:lstStyle/>
          <a:p>
            <a:pPr>
              <a:defRPr b="0" sz="3200">
                <a:solidFill>
                  <a:srgbClr val="FFFFFF"/>
                </a:solidFill>
                <a:latin typeface="Helvetica Neue Medium"/>
                <a:ea typeface="Helvetica Neue Medium"/>
                <a:cs typeface="Helvetica Neue Medium"/>
                <a:sym typeface="Helvetica Neue Medium"/>
              </a:defRPr>
            </a:pPr>
          </a:p>
        </p:txBody>
      </p:sp>
      <p:sp>
        <p:nvSpPr>
          <p:cNvPr id="396" name="Equation"/>
          <p:cNvSpPr txBox="1"/>
          <p:nvPr/>
        </p:nvSpPr>
        <p:spPr>
          <a:xfrm>
            <a:off x="12391632" y="606597"/>
            <a:ext cx="4122951" cy="1170229"/>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m:rPr>
                      <m:sty m:val="b"/>
                    </m:rPr>
                    <a:rPr xmlns:a="http://schemas.openxmlformats.org/drawingml/2006/main" sz="10400" i="1">
                      <a:solidFill>
                        <a:srgbClr val="000000"/>
                      </a:solidFill>
                      <a:latin typeface="Cambria Math" panose="02040503050406030204" pitchFamily="18" charset="0"/>
                    </a:rPr>
                    <m:t>y</m:t>
                  </m:r>
                  <m:r>
                    <a:rPr xmlns:a="http://schemas.openxmlformats.org/drawingml/2006/main" sz="10400" i="1">
                      <a:solidFill>
                        <a:srgbClr val="000000"/>
                      </a:solidFill>
                      <a:latin typeface="Cambria Math" panose="02040503050406030204" pitchFamily="18" charset="0"/>
                    </a:rPr>
                    <m:t>=</m:t>
                  </m:r>
                  <m:r>
                    <a:rPr xmlns:a="http://schemas.openxmlformats.org/drawingml/2006/main" sz="10400" i="1">
                      <a:solidFill>
                        <a:srgbClr val="000000"/>
                      </a:solidFill>
                      <a:latin typeface="Cambria Math" panose="02040503050406030204" pitchFamily="18" charset="0"/>
                    </a:rPr>
                    <m:t>f</m:t>
                  </m:r>
                  <m:r>
                    <a:rPr xmlns:a="http://schemas.openxmlformats.org/drawingml/2006/main" sz="10400" i="1">
                      <a:solidFill>
                        <a:srgbClr val="000000"/>
                      </a:solidFill>
                      <a:latin typeface="Cambria Math" panose="02040503050406030204" pitchFamily="18" charset="0"/>
                    </a:rPr>
                    <m:t>(</m:t>
                  </m:r>
                  <m:r>
                    <m:rPr>
                      <m:sty m:val="b"/>
                    </m:rPr>
                    <a:rPr xmlns:a="http://schemas.openxmlformats.org/drawingml/2006/main" sz="10400" i="1">
                      <a:solidFill>
                        <a:srgbClr val="000000"/>
                      </a:solidFill>
                      <a:latin typeface="Cambria Math" panose="02040503050406030204" pitchFamily="18" charset="0"/>
                    </a:rPr>
                    <m:t>x</m:t>
                  </m:r>
                  <m:r>
                    <a:rPr xmlns:a="http://schemas.openxmlformats.org/drawingml/2006/main" sz="10400" i="1">
                      <a:solidFill>
                        <a:srgbClr val="000000"/>
                      </a:solidFill>
                      <a:latin typeface="Cambria Math" panose="02040503050406030204" pitchFamily="18" charset="0"/>
                    </a:rPr>
                    <m:t>)</m:t>
                  </m:r>
                </m:oMath>
              </m:oMathPara>
            </a14:m>
            <a:endParaRPr sz="10400"/>
          </a:p>
        </p:txBody>
      </p:sp>
      <p:sp>
        <p:nvSpPr>
          <p:cNvPr id="397" name="Line"/>
          <p:cNvSpPr/>
          <p:nvPr/>
        </p:nvSpPr>
        <p:spPr>
          <a:xfrm>
            <a:off x="11454322" y="6209563"/>
            <a:ext cx="4950957" cy="2049932"/>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98" name="Line"/>
          <p:cNvSpPr/>
          <p:nvPr/>
        </p:nvSpPr>
        <p:spPr>
          <a:xfrm>
            <a:off x="11491463" y="6702588"/>
            <a:ext cx="4869951" cy="1516638"/>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399" name="Line"/>
          <p:cNvSpPr/>
          <p:nvPr/>
        </p:nvSpPr>
        <p:spPr>
          <a:xfrm>
            <a:off x="11476983" y="5655536"/>
            <a:ext cx="4873448" cy="2533404"/>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0" name="Line"/>
          <p:cNvSpPr/>
          <p:nvPr/>
        </p:nvSpPr>
        <p:spPr>
          <a:xfrm>
            <a:off x="11403023" y="7224436"/>
            <a:ext cx="5014353" cy="1012903"/>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1" name="Line"/>
          <p:cNvSpPr/>
          <p:nvPr/>
        </p:nvSpPr>
        <p:spPr>
          <a:xfrm>
            <a:off x="11448697" y="7696580"/>
            <a:ext cx="4893232" cy="534275"/>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2" name="Line"/>
          <p:cNvSpPr/>
          <p:nvPr/>
        </p:nvSpPr>
        <p:spPr>
          <a:xfrm>
            <a:off x="11452966" y="8209157"/>
            <a:ext cx="4930757" cy="11617"/>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3" name="Line"/>
          <p:cNvSpPr/>
          <p:nvPr/>
        </p:nvSpPr>
        <p:spPr>
          <a:xfrm flipV="1">
            <a:off x="11426417" y="8235033"/>
            <a:ext cx="4958109" cy="520665"/>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4" name="Line"/>
          <p:cNvSpPr/>
          <p:nvPr/>
        </p:nvSpPr>
        <p:spPr>
          <a:xfrm flipV="1">
            <a:off x="11432371" y="8217697"/>
            <a:ext cx="4890262" cy="1025593"/>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5" name="Line"/>
          <p:cNvSpPr/>
          <p:nvPr/>
        </p:nvSpPr>
        <p:spPr>
          <a:xfrm flipV="1">
            <a:off x="11468742" y="8237592"/>
            <a:ext cx="4880033" cy="1557899"/>
          </a:xfrm>
          <a:prstGeom prst="line">
            <a:avLst/>
          </a:prstGeom>
          <a:ln w="25400">
            <a:solidFill>
              <a:srgbClr val="929292"/>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6" name="Line"/>
          <p:cNvSpPr/>
          <p:nvPr/>
        </p:nvSpPr>
        <p:spPr>
          <a:xfrm>
            <a:off x="11488062" y="5674073"/>
            <a:ext cx="4891243" cy="1"/>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7" name="Line"/>
          <p:cNvSpPr/>
          <p:nvPr/>
        </p:nvSpPr>
        <p:spPr>
          <a:xfrm flipV="1">
            <a:off x="11422026" y="5649318"/>
            <a:ext cx="4955837" cy="518554"/>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8" name="Line"/>
          <p:cNvSpPr/>
          <p:nvPr/>
        </p:nvSpPr>
        <p:spPr>
          <a:xfrm flipV="1">
            <a:off x="11422290" y="5626840"/>
            <a:ext cx="4964716" cy="1165447"/>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09" name="Line"/>
          <p:cNvSpPr/>
          <p:nvPr/>
        </p:nvSpPr>
        <p:spPr>
          <a:xfrm flipV="1">
            <a:off x="11421088" y="5637697"/>
            <a:ext cx="4952289" cy="1586741"/>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0" name="Line"/>
          <p:cNvSpPr/>
          <p:nvPr/>
        </p:nvSpPr>
        <p:spPr>
          <a:xfrm flipV="1">
            <a:off x="11421349" y="5606157"/>
            <a:ext cx="4954334" cy="2242694"/>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1" name="Line"/>
          <p:cNvSpPr/>
          <p:nvPr/>
        </p:nvSpPr>
        <p:spPr>
          <a:xfrm flipV="1">
            <a:off x="11418997" y="5609214"/>
            <a:ext cx="4950413" cy="2611849"/>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2" name="Line"/>
          <p:cNvSpPr/>
          <p:nvPr/>
        </p:nvSpPr>
        <p:spPr>
          <a:xfrm flipV="1">
            <a:off x="11419260" y="5572305"/>
            <a:ext cx="4949883" cy="3273171"/>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3" name="Line"/>
          <p:cNvSpPr/>
          <p:nvPr/>
        </p:nvSpPr>
        <p:spPr>
          <a:xfrm flipV="1">
            <a:off x="11418057" y="5621413"/>
            <a:ext cx="4950298" cy="3656215"/>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4" name="Line"/>
          <p:cNvSpPr/>
          <p:nvPr/>
        </p:nvSpPr>
        <p:spPr>
          <a:xfrm flipV="1">
            <a:off x="11418323" y="5536516"/>
            <a:ext cx="5102118" cy="4365525"/>
          </a:xfrm>
          <a:prstGeom prst="line">
            <a:avLst/>
          </a:prstGeom>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5" name="Circle"/>
          <p:cNvSpPr/>
          <p:nvPr/>
        </p:nvSpPr>
        <p:spPr>
          <a:xfrm>
            <a:off x="11279351" y="5489284"/>
            <a:ext cx="376898"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6" name="Circle"/>
          <p:cNvSpPr/>
          <p:nvPr/>
        </p:nvSpPr>
        <p:spPr>
          <a:xfrm>
            <a:off x="11278712" y="5999670"/>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7" name="Circle"/>
          <p:cNvSpPr/>
          <p:nvPr/>
        </p:nvSpPr>
        <p:spPr>
          <a:xfrm>
            <a:off x="11278712" y="6510056"/>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8" name="Circle"/>
          <p:cNvSpPr/>
          <p:nvPr/>
        </p:nvSpPr>
        <p:spPr>
          <a:xfrm>
            <a:off x="11278712" y="7020442"/>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19" name="Circle"/>
          <p:cNvSpPr/>
          <p:nvPr/>
        </p:nvSpPr>
        <p:spPr>
          <a:xfrm>
            <a:off x="11278712" y="7530830"/>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0" name="Circle"/>
          <p:cNvSpPr/>
          <p:nvPr/>
        </p:nvSpPr>
        <p:spPr>
          <a:xfrm>
            <a:off x="11278712" y="8041216"/>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1" name="Circle"/>
          <p:cNvSpPr/>
          <p:nvPr/>
        </p:nvSpPr>
        <p:spPr>
          <a:xfrm>
            <a:off x="11278712" y="8551602"/>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2" name="Circle"/>
          <p:cNvSpPr/>
          <p:nvPr/>
        </p:nvSpPr>
        <p:spPr>
          <a:xfrm>
            <a:off x="11278712" y="9061987"/>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3" name="Circle"/>
          <p:cNvSpPr/>
          <p:nvPr/>
        </p:nvSpPr>
        <p:spPr>
          <a:xfrm>
            <a:off x="11279351" y="9595663"/>
            <a:ext cx="376898"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424" name="mathbf_x.pdf" descr="mathbf_x.pdf"/>
          <p:cNvPicPr>
            <a:picLocks noChangeAspect="1"/>
          </p:cNvPicPr>
          <p:nvPr/>
        </p:nvPicPr>
        <p:blipFill>
          <a:blip r:embed="rId3">
            <a:extLst/>
          </a:blip>
          <a:stretch>
            <a:fillRect/>
          </a:stretch>
        </p:blipFill>
        <p:spPr>
          <a:xfrm>
            <a:off x="10625115" y="7680604"/>
            <a:ext cx="359672" cy="277928"/>
          </a:xfrm>
          <a:prstGeom prst="rect">
            <a:avLst/>
          </a:prstGeom>
          <a:ln w="12700">
            <a:miter lim="400000"/>
          </a:ln>
        </p:spPr>
      </p:pic>
      <p:sp>
        <p:nvSpPr>
          <p:cNvPr id="425" name="Circle"/>
          <p:cNvSpPr/>
          <p:nvPr/>
        </p:nvSpPr>
        <p:spPr>
          <a:xfrm>
            <a:off x="16178807" y="5477639"/>
            <a:ext cx="376898"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6" name="Circle"/>
          <p:cNvSpPr/>
          <p:nvPr/>
        </p:nvSpPr>
        <p:spPr>
          <a:xfrm>
            <a:off x="16178167" y="5988026"/>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7" name="Circle"/>
          <p:cNvSpPr/>
          <p:nvPr/>
        </p:nvSpPr>
        <p:spPr>
          <a:xfrm>
            <a:off x="16178167" y="6498412"/>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8" name="Circle"/>
          <p:cNvSpPr/>
          <p:nvPr/>
        </p:nvSpPr>
        <p:spPr>
          <a:xfrm>
            <a:off x="16178167" y="7008799"/>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29" name="Circle"/>
          <p:cNvSpPr/>
          <p:nvPr/>
        </p:nvSpPr>
        <p:spPr>
          <a:xfrm>
            <a:off x="16178167" y="7519186"/>
            <a:ext cx="376897"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0" name="Circle"/>
          <p:cNvSpPr/>
          <p:nvPr/>
        </p:nvSpPr>
        <p:spPr>
          <a:xfrm>
            <a:off x="16178167" y="8029571"/>
            <a:ext cx="378176" cy="376898"/>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1" name="Circle"/>
          <p:cNvSpPr/>
          <p:nvPr/>
        </p:nvSpPr>
        <p:spPr>
          <a:xfrm>
            <a:off x="16178167" y="8539958"/>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2" name="Circle"/>
          <p:cNvSpPr/>
          <p:nvPr/>
        </p:nvSpPr>
        <p:spPr>
          <a:xfrm>
            <a:off x="16178167" y="9050345"/>
            <a:ext cx="376897"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sp>
        <p:nvSpPr>
          <p:cNvPr id="433" name="Circle"/>
          <p:cNvSpPr/>
          <p:nvPr/>
        </p:nvSpPr>
        <p:spPr>
          <a:xfrm>
            <a:off x="16178807" y="9584020"/>
            <a:ext cx="376898" cy="376897"/>
          </a:xfrm>
          <a:prstGeom prst="ellipse">
            <a:avLst/>
          </a:prstGeom>
          <a:solidFill>
            <a:srgbClr val="FFFFFF"/>
          </a:solidFill>
          <a:ln w="25400">
            <a:solidFill>
              <a:srgbClr val="000000"/>
            </a:solidFill>
            <a:miter lim="400000"/>
          </a:ln>
        </p:spPr>
        <p:txBody>
          <a:bodyPr lIns="71437" tIns="71437" rIns="71437" bIns="71437" anchor="ctr"/>
          <a:lstStyle/>
          <a:p>
            <a:pPr defTabSz="821531">
              <a:defRPr b="0" sz="3200">
                <a:latin typeface="Helvetica Light"/>
                <a:ea typeface="Helvetica Light"/>
                <a:cs typeface="Helvetica Light"/>
                <a:sym typeface="Helvetica Light"/>
              </a:defRPr>
            </a:pPr>
          </a:p>
        </p:txBody>
      </p:sp>
      <p:pic>
        <p:nvPicPr>
          <p:cNvPr id="434" name="mathbf_y.pdf" descr="mathbf_y.pdf"/>
          <p:cNvPicPr>
            <a:picLocks noChangeAspect="1"/>
          </p:cNvPicPr>
          <p:nvPr/>
        </p:nvPicPr>
        <p:blipFill>
          <a:blip r:embed="rId4">
            <a:extLst/>
          </a:blip>
          <a:stretch>
            <a:fillRect/>
          </a:stretch>
        </p:blipFill>
        <p:spPr>
          <a:xfrm>
            <a:off x="16799817" y="7680604"/>
            <a:ext cx="359672" cy="411053"/>
          </a:xfrm>
          <a:prstGeom prst="rect">
            <a:avLst/>
          </a:prstGeom>
          <a:ln w="12700">
            <a:miter lim="400000"/>
          </a:ln>
        </p:spPr>
      </p:pic>
      <p:sp>
        <p:nvSpPr>
          <p:cNvPr id="435" name="…"/>
          <p:cNvSpPr txBox="1"/>
          <p:nvPr/>
        </p:nvSpPr>
        <p:spPr>
          <a:xfrm rot="16200000">
            <a:off x="15132587" y="6591822"/>
            <a:ext cx="805902" cy="8433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spcBef>
                <a:spcPts val="5900"/>
              </a:spcBef>
              <a:defRPr b="0" sz="2900">
                <a:latin typeface="Times New Roman"/>
                <a:ea typeface="Times New Roman"/>
                <a:cs typeface="Times New Roman"/>
                <a:sym typeface="Times New Roman"/>
              </a:defRPr>
            </a:lvl1pPr>
          </a:lstStyle>
          <a:p>
            <a:pPr/>
            <a:r>
              <a:t>…</a:t>
            </a:r>
          </a:p>
        </p:txBody>
      </p:sp>
      <p:sp>
        <p:nvSpPr>
          <p:cNvPr id="436" name="…"/>
          <p:cNvSpPr txBox="1"/>
          <p:nvPr/>
        </p:nvSpPr>
        <p:spPr>
          <a:xfrm rot="16200000">
            <a:off x="15132587" y="8828737"/>
            <a:ext cx="805902" cy="8433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l">
              <a:spcBef>
                <a:spcPts val="5900"/>
              </a:spcBef>
              <a:defRPr b="0" sz="2900">
                <a:latin typeface="Times New Roman"/>
                <a:ea typeface="Times New Roman"/>
                <a:cs typeface="Times New Roman"/>
                <a:sym typeface="Times New Roman"/>
              </a:defRPr>
            </a:lvl1pPr>
          </a:lstStyle>
          <a:p>
            <a:pPr/>
            <a:r>
              <a:t>…</a:t>
            </a:r>
          </a:p>
        </p:txBody>
      </p:sp>
      <p:sp>
        <p:nvSpPr>
          <p:cNvPr id="437" name="Rectangle 7"/>
          <p:cNvSpPr txBox="1"/>
          <p:nvPr/>
        </p:nvSpPr>
        <p:spPr>
          <a:xfrm>
            <a:off x="9959983" y="3711239"/>
            <a:ext cx="9613814" cy="15539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It can also be represented as a fully connected linear neural network</a:t>
            </a:r>
          </a:p>
        </p:txBody>
      </p:sp>
      <p:grpSp>
        <p:nvGrpSpPr>
          <p:cNvPr id="440" name="Group"/>
          <p:cNvGrpSpPr/>
          <p:nvPr/>
        </p:nvGrpSpPr>
        <p:grpSpPr>
          <a:xfrm>
            <a:off x="4312550" y="7252220"/>
            <a:ext cx="1735185" cy="1270001"/>
            <a:chOff x="0" y="0"/>
            <a:chExt cx="1735184" cy="1270000"/>
          </a:xfrm>
        </p:grpSpPr>
        <p:sp>
          <p:nvSpPr>
            <p:cNvPr id="438" name="Rectangle"/>
            <p:cNvSpPr/>
            <p:nvPr/>
          </p:nvSpPr>
          <p:spPr>
            <a:xfrm>
              <a:off x="0" y="0"/>
              <a:ext cx="1735185" cy="1270000"/>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39" name="Equation"/>
            <p:cNvSpPr txBox="1"/>
            <p:nvPr/>
          </p:nvSpPr>
          <p:spPr>
            <a:xfrm>
              <a:off x="59950" y="251974"/>
              <a:ext cx="1615284" cy="7660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grpSp>
      <p:sp>
        <p:nvSpPr>
          <p:cNvPr id="441" name="n indexes rows, k indexes columns"/>
          <p:cNvSpPr txBox="1"/>
          <p:nvPr/>
        </p:nvSpPr>
        <p:spPr>
          <a:xfrm>
            <a:off x="3671962" y="10314321"/>
            <a:ext cx="3290317"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n indexes rows,</a:t>
            </a:r>
            <a:br/>
            <a:r>
              <a:t>k indexes columns</a:t>
            </a:r>
          </a:p>
        </p:txBody>
      </p:sp>
      <p:grpSp>
        <p:nvGrpSpPr>
          <p:cNvPr id="444" name="Group"/>
          <p:cNvGrpSpPr/>
          <p:nvPr/>
        </p:nvGrpSpPr>
        <p:grpSpPr>
          <a:xfrm>
            <a:off x="13027721" y="6983341"/>
            <a:ext cx="1735185" cy="1270001"/>
            <a:chOff x="0" y="0"/>
            <a:chExt cx="1735184" cy="1270000"/>
          </a:xfrm>
        </p:grpSpPr>
        <p:sp>
          <p:nvSpPr>
            <p:cNvPr id="442" name="Rectangle"/>
            <p:cNvSpPr/>
            <p:nvPr/>
          </p:nvSpPr>
          <p:spPr>
            <a:xfrm>
              <a:off x="0" y="0"/>
              <a:ext cx="1735185" cy="1270000"/>
            </a:xfrm>
            <a:prstGeom prst="rect">
              <a:avLst/>
            </a:prstGeom>
            <a:solidFill>
              <a:schemeClr val="accent1"/>
            </a:solidFill>
            <a:ln w="12700" cap="flat">
              <a:noFill/>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443" name="Equation"/>
            <p:cNvSpPr txBox="1"/>
            <p:nvPr/>
          </p:nvSpPr>
          <p:spPr>
            <a:xfrm>
              <a:off x="59950" y="251974"/>
              <a:ext cx="1615284" cy="766052"/>
            </a:xfrm>
            <a:prstGeom prst="rect">
              <a:avLst/>
            </a:prstGeom>
            <a:noFill/>
            <a:ln w="12700" cap="flat">
              <a:noFill/>
              <a:miter lim="400000"/>
            </a:ln>
            <a:effectLst/>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grpSp>
      <p:pic>
        <p:nvPicPr>
          <p:cNvPr id="445" name="Line Line" descr="Line Line"/>
          <p:cNvPicPr>
            <a:picLocks noChangeAspect="0"/>
          </p:cNvPicPr>
          <p:nvPr/>
        </p:nvPicPr>
        <p:blipFill>
          <a:blip r:embed="rId5">
            <a:extLst/>
          </a:blip>
          <a:stretch>
            <a:fillRect/>
          </a:stretch>
        </p:blipFill>
        <p:spPr>
          <a:xfrm rot="16200000">
            <a:off x="4710476" y="7196429"/>
            <a:ext cx="10049102" cy="76201"/>
          </a:xfrm>
          <a:prstGeom prst="rect">
            <a:avLst/>
          </a:prstGeom>
        </p:spPr>
      </p:pic>
      <p:sp>
        <p:nvSpPr>
          <p:cNvPr id="447" name="Equation"/>
          <p:cNvSpPr txBox="1"/>
          <p:nvPr/>
        </p:nvSpPr>
        <p:spPr>
          <a:xfrm>
            <a:off x="10375217" y="10520252"/>
            <a:ext cx="1615285" cy="766052"/>
          </a:xfrm>
          <a:prstGeom prst="rect">
            <a:avLst/>
          </a:prstGeom>
          <a:ln w="12700">
            <a:miter lim="400000"/>
          </a:ln>
        </p:spPr>
        <p:txBody>
          <a:bodyPr wrap="none" lIns="0" tIns="0" rIns="0" bIns="0">
            <a:spAutoFit/>
          </a:bodyPr>
          <a:lstStyle/>
          <a:p>
            <a:pPr algn="l" defTabSz="914400" latinLnBrk="1">
              <a:defRPr b="0" sz="1800"/>
            </a:pPr>
            <a14:m>
              <m:oMathPara>
                <m:oMathParaPr>
                  <m:jc m:val="centerGroup"/>
                </m:oMathParaPr>
                <m:oMath>
                  <m:r>
                    <a:rPr xmlns:a="http://schemas.openxmlformats.org/drawingml/2006/main" sz="4900" i="1">
                      <a:solidFill>
                        <a:srgbClr val="000000"/>
                      </a:solidFill>
                      <a:latin typeface="Cambria Math" panose="02040503050406030204" pitchFamily="18" charset="0"/>
                    </a:rPr>
                    <m:t>h</m:t>
                  </m:r>
                  <m:d>
                    <m:dPr>
                      <m:ctrlPr>
                        <a:rPr xmlns:a="http://schemas.openxmlformats.org/drawingml/2006/main" sz="4900" i="1">
                          <a:solidFill>
                            <a:srgbClr val="000000"/>
                          </a:solidFill>
                          <a:latin typeface="Cambria Math" panose="02040503050406030204" pitchFamily="18" charset="0"/>
                        </a:rPr>
                      </m:ctrlPr>
                      <m:begChr m:val="["/>
                      <m:endChr m:val="]"/>
                    </m:dPr>
                    <m:e>
                      <m:r>
                        <a:rPr xmlns:a="http://schemas.openxmlformats.org/drawingml/2006/main" sz="4900" i="1">
                          <a:solidFill>
                            <a:srgbClr val="000000"/>
                          </a:solidFill>
                          <a:latin typeface="Cambria Math" panose="02040503050406030204" pitchFamily="18" charset="0"/>
                        </a:rPr>
                        <m:t>n</m:t>
                      </m:r>
                      <m:r>
                        <a:rPr xmlns:a="http://schemas.openxmlformats.org/drawingml/2006/main" sz="4900" i="1">
                          <a:solidFill>
                            <a:srgbClr val="000000"/>
                          </a:solidFill>
                          <a:latin typeface="Cambria Math" panose="02040503050406030204" pitchFamily="18" charset="0"/>
                        </a:rPr>
                        <m:t>,</m:t>
                      </m:r>
                      <m:r>
                        <a:rPr xmlns:a="http://schemas.openxmlformats.org/drawingml/2006/main" sz="4900" i="1">
                          <a:solidFill>
                            <a:srgbClr val="000000"/>
                          </a:solidFill>
                          <a:latin typeface="Cambria Math" panose="02040503050406030204" pitchFamily="18" charset="0"/>
                        </a:rPr>
                        <m:t>k</m:t>
                      </m:r>
                    </m:e>
                  </m:d>
                </m:oMath>
              </m:oMathPara>
            </a14:m>
            <a:endParaRPr sz="4900"/>
          </a:p>
        </p:txBody>
      </p:sp>
      <p:sp>
        <p:nvSpPr>
          <p:cNvPr id="448" name="Is the strength of the connection between x[k] and y[n]"/>
          <p:cNvSpPr txBox="1"/>
          <p:nvPr/>
        </p:nvSpPr>
        <p:spPr>
          <a:xfrm>
            <a:off x="12316466" y="10400611"/>
            <a:ext cx="5626228" cy="10053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a:defRPr b="0"/>
            </a:pPr>
            <a:r>
              <a:t>Is the strength of the connection</a:t>
            </a:r>
            <a:br/>
            <a:r>
              <a:t>between x[k] and y[n]</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21" name="Title 1"/>
          <p:cNvSpPr txBox="1"/>
          <p:nvPr>
            <p:ph type="title"/>
          </p:nvPr>
        </p:nvSpPr>
        <p:spPr>
          <a:prstGeom prst="rect">
            <a:avLst/>
          </a:prstGeom>
        </p:spPr>
        <p:txBody>
          <a:bodyPr/>
          <a:lstStyle/>
          <a:p>
            <a:pPr/>
            <a:r>
              <a:t>Convolution</a:t>
            </a:r>
          </a:p>
        </p:txBody>
      </p:sp>
      <p:pic>
        <p:nvPicPr>
          <p:cNvPr id="1922" name="Picture 6" descr="Picture 6"/>
          <p:cNvPicPr>
            <a:picLocks noChangeAspect="1"/>
          </p:cNvPicPr>
          <p:nvPr/>
        </p:nvPicPr>
        <p:blipFill>
          <a:blip r:embed="rId2">
            <a:extLst/>
          </a:blip>
          <a:stretch>
            <a:fillRect/>
          </a:stretch>
        </p:blipFill>
        <p:spPr>
          <a:xfrm>
            <a:off x="3522005" y="6744249"/>
            <a:ext cx="16764001" cy="4831061"/>
          </a:xfrm>
          <a:prstGeom prst="rect">
            <a:avLst/>
          </a:prstGeom>
          <a:ln w="12700">
            <a:miter lim="400000"/>
          </a:ln>
        </p:spPr>
      </p:pic>
      <p:sp>
        <p:nvSpPr>
          <p:cNvPr id="1923" name="Rectangle 7"/>
          <p:cNvSpPr txBox="1"/>
          <p:nvPr/>
        </p:nvSpPr>
        <p:spPr>
          <a:xfrm>
            <a:off x="3493362" y="5516928"/>
            <a:ext cx="16764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pic>
        <p:nvPicPr>
          <p:cNvPr id="1924" name="Image" descr="Image"/>
          <p:cNvPicPr>
            <a:picLocks noChangeAspect="1"/>
          </p:cNvPicPr>
          <p:nvPr/>
        </p:nvPicPr>
        <p:blipFill>
          <a:blip r:embed="rId3">
            <a:extLst/>
          </a:blip>
          <a:stretch>
            <a:fillRect/>
          </a:stretch>
        </p:blipFill>
        <p:spPr>
          <a:xfrm>
            <a:off x="958539" y="4100464"/>
            <a:ext cx="8598847" cy="814924"/>
          </a:xfrm>
          <a:prstGeom prst="rect">
            <a:avLst/>
          </a:prstGeom>
          <a:ln w="12700">
            <a:miter lim="400000"/>
          </a:ln>
        </p:spPr>
      </p:pic>
      <p:pic>
        <p:nvPicPr>
          <p:cNvPr id="1925" name="Image" descr="Image"/>
          <p:cNvPicPr>
            <a:picLocks noChangeAspect="1"/>
          </p:cNvPicPr>
          <p:nvPr/>
        </p:nvPicPr>
        <p:blipFill>
          <a:blip r:embed="rId4">
            <a:extLst/>
          </a:blip>
          <a:stretch>
            <a:fillRect/>
          </a:stretch>
        </p:blipFill>
        <p:spPr>
          <a:xfrm>
            <a:off x="10357918" y="4016161"/>
            <a:ext cx="3034888" cy="983529"/>
          </a:xfrm>
          <a:prstGeom prst="rect">
            <a:avLst/>
          </a:prstGeom>
          <a:ln w="12700">
            <a:miter lim="400000"/>
          </a:ln>
        </p:spPr>
      </p:pic>
      <p:pic>
        <p:nvPicPr>
          <p:cNvPr id="1926" name="Image" descr="Image"/>
          <p:cNvPicPr>
            <a:picLocks noChangeAspect="1"/>
          </p:cNvPicPr>
          <p:nvPr/>
        </p:nvPicPr>
        <p:blipFill>
          <a:blip r:embed="rId5">
            <a:extLst/>
          </a:blip>
          <a:stretch>
            <a:fillRect/>
          </a:stretch>
        </p:blipFill>
        <p:spPr>
          <a:xfrm>
            <a:off x="14193338" y="4072363"/>
            <a:ext cx="8795552" cy="871126"/>
          </a:xfrm>
          <a:prstGeom prst="rect">
            <a:avLst/>
          </a:prstGeom>
          <a:ln w="12700">
            <a:miter lim="400000"/>
          </a:ln>
        </p:spPr>
      </p:pic>
      <p:sp>
        <p:nvSpPr>
          <p:cNvPr id="1927" name="O"/>
          <p:cNvSpPr txBox="1"/>
          <p:nvPr/>
        </p:nvSpPr>
        <p:spPr>
          <a:xfrm>
            <a:off x="9738161" y="4165912"/>
            <a:ext cx="41071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a:t>
            </a:r>
          </a:p>
        </p:txBody>
      </p:sp>
      <p:sp>
        <p:nvSpPr>
          <p:cNvPr id="1928" name="="/>
          <p:cNvSpPr txBox="1"/>
          <p:nvPr/>
        </p:nvSpPr>
        <p:spPr>
          <a:xfrm>
            <a:off x="13657792" y="422770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929" name="Rectangle 7"/>
          <p:cNvSpPr txBox="1"/>
          <p:nvPr/>
        </p:nvSpPr>
        <p:spPr>
          <a:xfrm>
            <a:off x="2583546" y="2723339"/>
            <a:ext cx="16764001"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sp>
        <p:nvSpPr>
          <p:cNvPr id="1930" name="/3"/>
          <p:cNvSpPr txBox="1"/>
          <p:nvPr/>
        </p:nvSpPr>
        <p:spPr>
          <a:xfrm>
            <a:off x="10983150" y="424001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931" name="/3"/>
          <p:cNvSpPr txBox="1"/>
          <p:nvPr/>
        </p:nvSpPr>
        <p:spPr>
          <a:xfrm>
            <a:off x="11931904" y="423834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932" name="/3"/>
          <p:cNvSpPr txBox="1"/>
          <p:nvPr/>
        </p:nvSpPr>
        <p:spPr>
          <a:xfrm>
            <a:off x="12842243" y="4233859"/>
            <a:ext cx="453010"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graphicFrame>
        <p:nvGraphicFramePr>
          <p:cNvPr id="1933" name="Table"/>
          <p:cNvGraphicFramePr/>
          <p:nvPr/>
        </p:nvGraphicFramePr>
        <p:xfrm>
          <a:off x="6844954" y="6450541"/>
          <a:ext cx="10639609" cy="495395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62690"/>
                <a:gridCol w="1062690"/>
                <a:gridCol w="1062690"/>
                <a:gridCol w="1062690"/>
                <a:gridCol w="1062690"/>
                <a:gridCol w="1062690"/>
                <a:gridCol w="1062690"/>
                <a:gridCol w="1062690"/>
                <a:gridCol w="1062690"/>
                <a:gridCol w="1062690"/>
              </a:tblGrid>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bl>
          </a:graphicData>
        </a:graphic>
      </p:graphicFrame>
      <p:sp>
        <p:nvSpPr>
          <p:cNvPr id="1934" name="f[1]…"/>
          <p:cNvSpPr txBox="1"/>
          <p:nvPr/>
        </p:nvSpPr>
        <p:spPr>
          <a:xfrm>
            <a:off x="3974491" y="6973954"/>
            <a:ext cx="1233834" cy="44695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000"/>
              </a:spcBef>
              <a:defRPr b="0" sz="3800"/>
            </a:pPr>
            <a:r>
              <a:t>f[1]</a:t>
            </a:r>
          </a:p>
          <a:p>
            <a:pPr>
              <a:spcBef>
                <a:spcPts val="3000"/>
              </a:spcBef>
              <a:defRPr b="0" sz="3800"/>
            </a:pPr>
            <a:r>
              <a:t>f[2]</a:t>
            </a:r>
          </a:p>
          <a:p>
            <a:pPr>
              <a:spcBef>
                <a:spcPts val="3000"/>
              </a:spcBef>
              <a:defRPr b="0" sz="3800"/>
            </a:pPr>
          </a:p>
          <a:p>
            <a:pPr>
              <a:spcBef>
                <a:spcPts val="3000"/>
              </a:spcBef>
              <a:defRPr b="0" sz="3800"/>
            </a:pPr>
            <a:r>
              <a:t>…</a:t>
            </a:r>
          </a:p>
          <a:p>
            <a:pPr>
              <a:spcBef>
                <a:spcPts val="3000"/>
              </a:spcBef>
              <a:defRPr b="0" sz="3800"/>
            </a:pPr>
            <a:r>
              <a:t>f[8]</a:t>
            </a:r>
          </a:p>
        </p:txBody>
      </p:sp>
      <p:sp>
        <p:nvSpPr>
          <p:cNvPr id="1935" name="g[0]…"/>
          <p:cNvSpPr txBox="1"/>
          <p:nvPr/>
        </p:nvSpPr>
        <p:spPr>
          <a:xfrm>
            <a:off x="18618376" y="6924986"/>
            <a:ext cx="1233834" cy="44695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000"/>
              </a:spcBef>
              <a:defRPr b="0" sz="3800"/>
            </a:pPr>
            <a:r>
              <a:t>g[0]</a:t>
            </a:r>
          </a:p>
          <a:p>
            <a:pPr>
              <a:spcBef>
                <a:spcPts val="3000"/>
              </a:spcBef>
              <a:defRPr b="0" sz="3800"/>
            </a:pPr>
            <a:r>
              <a:t>g[1]</a:t>
            </a:r>
          </a:p>
          <a:p>
            <a:pPr>
              <a:spcBef>
                <a:spcPts val="3000"/>
              </a:spcBef>
              <a:defRPr b="0" sz="3800"/>
            </a:pPr>
          </a:p>
          <a:p>
            <a:pPr>
              <a:spcBef>
                <a:spcPts val="3000"/>
              </a:spcBef>
              <a:defRPr b="0" sz="3800"/>
            </a:pPr>
            <a:r>
              <a:t>…</a:t>
            </a:r>
          </a:p>
          <a:p>
            <a:pPr>
              <a:spcBef>
                <a:spcPts val="3000"/>
              </a:spcBef>
              <a:defRPr b="0" sz="3800"/>
            </a:pPr>
            <a:r>
              <a:t>g[9]</a:t>
            </a: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37" name="Title 1"/>
          <p:cNvSpPr txBox="1"/>
          <p:nvPr>
            <p:ph type="title"/>
          </p:nvPr>
        </p:nvSpPr>
        <p:spPr>
          <a:prstGeom prst="rect">
            <a:avLst/>
          </a:prstGeom>
        </p:spPr>
        <p:txBody>
          <a:bodyPr/>
          <a:lstStyle/>
          <a:p>
            <a:pPr/>
            <a:r>
              <a:t>Convolution</a:t>
            </a:r>
          </a:p>
        </p:txBody>
      </p:sp>
      <p:pic>
        <p:nvPicPr>
          <p:cNvPr id="1938" name="Picture 6" descr="Picture 6"/>
          <p:cNvPicPr>
            <a:picLocks noChangeAspect="1"/>
          </p:cNvPicPr>
          <p:nvPr/>
        </p:nvPicPr>
        <p:blipFill>
          <a:blip r:embed="rId2">
            <a:extLst/>
          </a:blip>
          <a:stretch>
            <a:fillRect/>
          </a:stretch>
        </p:blipFill>
        <p:spPr>
          <a:xfrm>
            <a:off x="3522005" y="6744249"/>
            <a:ext cx="16764001" cy="4831061"/>
          </a:xfrm>
          <a:prstGeom prst="rect">
            <a:avLst/>
          </a:prstGeom>
          <a:ln w="12700">
            <a:miter lim="400000"/>
          </a:ln>
        </p:spPr>
      </p:pic>
      <p:sp>
        <p:nvSpPr>
          <p:cNvPr id="1939" name="Rectangle 7"/>
          <p:cNvSpPr txBox="1"/>
          <p:nvPr/>
        </p:nvSpPr>
        <p:spPr>
          <a:xfrm>
            <a:off x="3493362" y="5516928"/>
            <a:ext cx="16764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pic>
        <p:nvPicPr>
          <p:cNvPr id="1940" name="Image" descr="Image"/>
          <p:cNvPicPr>
            <a:picLocks noChangeAspect="1"/>
          </p:cNvPicPr>
          <p:nvPr/>
        </p:nvPicPr>
        <p:blipFill>
          <a:blip r:embed="rId3">
            <a:extLst/>
          </a:blip>
          <a:stretch>
            <a:fillRect/>
          </a:stretch>
        </p:blipFill>
        <p:spPr>
          <a:xfrm>
            <a:off x="958539" y="4100464"/>
            <a:ext cx="8598847" cy="814924"/>
          </a:xfrm>
          <a:prstGeom prst="rect">
            <a:avLst/>
          </a:prstGeom>
          <a:ln w="12700">
            <a:miter lim="400000"/>
          </a:ln>
        </p:spPr>
      </p:pic>
      <p:pic>
        <p:nvPicPr>
          <p:cNvPr id="1941" name="Image" descr="Image"/>
          <p:cNvPicPr>
            <a:picLocks noChangeAspect="1"/>
          </p:cNvPicPr>
          <p:nvPr/>
        </p:nvPicPr>
        <p:blipFill>
          <a:blip r:embed="rId4">
            <a:extLst/>
          </a:blip>
          <a:stretch>
            <a:fillRect/>
          </a:stretch>
        </p:blipFill>
        <p:spPr>
          <a:xfrm>
            <a:off x="10357918" y="4016161"/>
            <a:ext cx="3034888" cy="983529"/>
          </a:xfrm>
          <a:prstGeom prst="rect">
            <a:avLst/>
          </a:prstGeom>
          <a:ln w="12700">
            <a:miter lim="400000"/>
          </a:ln>
        </p:spPr>
      </p:pic>
      <p:pic>
        <p:nvPicPr>
          <p:cNvPr id="1942" name="Image" descr="Image"/>
          <p:cNvPicPr>
            <a:picLocks noChangeAspect="1"/>
          </p:cNvPicPr>
          <p:nvPr/>
        </p:nvPicPr>
        <p:blipFill>
          <a:blip r:embed="rId5">
            <a:extLst/>
          </a:blip>
          <a:stretch>
            <a:fillRect/>
          </a:stretch>
        </p:blipFill>
        <p:spPr>
          <a:xfrm>
            <a:off x="14193338" y="4072363"/>
            <a:ext cx="8795552" cy="871126"/>
          </a:xfrm>
          <a:prstGeom prst="rect">
            <a:avLst/>
          </a:prstGeom>
          <a:ln w="12700">
            <a:miter lim="400000"/>
          </a:ln>
        </p:spPr>
      </p:pic>
      <p:sp>
        <p:nvSpPr>
          <p:cNvPr id="1943" name="O"/>
          <p:cNvSpPr txBox="1"/>
          <p:nvPr/>
        </p:nvSpPr>
        <p:spPr>
          <a:xfrm>
            <a:off x="9738161" y="4165912"/>
            <a:ext cx="41071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a:t>
            </a:r>
          </a:p>
        </p:txBody>
      </p:sp>
      <p:sp>
        <p:nvSpPr>
          <p:cNvPr id="1944" name="="/>
          <p:cNvSpPr txBox="1"/>
          <p:nvPr/>
        </p:nvSpPr>
        <p:spPr>
          <a:xfrm>
            <a:off x="13657792" y="422770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945" name="Rectangle 7"/>
          <p:cNvSpPr txBox="1"/>
          <p:nvPr/>
        </p:nvSpPr>
        <p:spPr>
          <a:xfrm>
            <a:off x="2583546" y="2723339"/>
            <a:ext cx="16764001"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sp>
        <p:nvSpPr>
          <p:cNvPr id="1946" name="/3"/>
          <p:cNvSpPr txBox="1"/>
          <p:nvPr/>
        </p:nvSpPr>
        <p:spPr>
          <a:xfrm>
            <a:off x="10983150" y="424001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947" name="/3"/>
          <p:cNvSpPr txBox="1"/>
          <p:nvPr/>
        </p:nvSpPr>
        <p:spPr>
          <a:xfrm>
            <a:off x="11931904" y="423834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948" name="/3"/>
          <p:cNvSpPr txBox="1"/>
          <p:nvPr/>
        </p:nvSpPr>
        <p:spPr>
          <a:xfrm>
            <a:off x="12842243" y="4233859"/>
            <a:ext cx="453010"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graphicFrame>
        <p:nvGraphicFramePr>
          <p:cNvPr id="1949" name="Table"/>
          <p:cNvGraphicFramePr/>
          <p:nvPr/>
        </p:nvGraphicFramePr>
        <p:xfrm>
          <a:off x="6844954" y="6450541"/>
          <a:ext cx="10639609" cy="495395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62690"/>
                <a:gridCol w="1062690"/>
                <a:gridCol w="1062690"/>
                <a:gridCol w="1062690"/>
                <a:gridCol w="1062690"/>
                <a:gridCol w="1062690"/>
                <a:gridCol w="1062690"/>
                <a:gridCol w="1062690"/>
                <a:gridCol w="1062690"/>
                <a:gridCol w="1062690"/>
              </a:tblGrid>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bl>
          </a:graphicData>
        </a:graphic>
      </p:graphicFrame>
      <p:sp>
        <p:nvSpPr>
          <p:cNvPr id="1950" name="f[1]…"/>
          <p:cNvSpPr txBox="1"/>
          <p:nvPr/>
        </p:nvSpPr>
        <p:spPr>
          <a:xfrm>
            <a:off x="3974491" y="6973954"/>
            <a:ext cx="1233834" cy="44695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000"/>
              </a:spcBef>
              <a:defRPr b="0" sz="3800"/>
            </a:pPr>
            <a:r>
              <a:t>f[1]</a:t>
            </a:r>
          </a:p>
          <a:p>
            <a:pPr>
              <a:spcBef>
                <a:spcPts val="3000"/>
              </a:spcBef>
              <a:defRPr b="0" sz="3800"/>
            </a:pPr>
            <a:r>
              <a:t>f[2]</a:t>
            </a:r>
          </a:p>
          <a:p>
            <a:pPr>
              <a:spcBef>
                <a:spcPts val="3000"/>
              </a:spcBef>
              <a:defRPr b="0" sz="3800"/>
            </a:pPr>
          </a:p>
          <a:p>
            <a:pPr>
              <a:spcBef>
                <a:spcPts val="3000"/>
              </a:spcBef>
              <a:defRPr b="0" sz="3800"/>
            </a:pPr>
            <a:r>
              <a:t>…</a:t>
            </a:r>
          </a:p>
          <a:p>
            <a:pPr>
              <a:spcBef>
                <a:spcPts val="3000"/>
              </a:spcBef>
              <a:defRPr b="0" sz="3800"/>
            </a:pPr>
            <a:r>
              <a:t>f[8]</a:t>
            </a:r>
          </a:p>
        </p:txBody>
      </p:sp>
      <p:sp>
        <p:nvSpPr>
          <p:cNvPr id="1951" name="g[0]…"/>
          <p:cNvSpPr txBox="1"/>
          <p:nvPr/>
        </p:nvSpPr>
        <p:spPr>
          <a:xfrm>
            <a:off x="18618376" y="6924986"/>
            <a:ext cx="1233834" cy="44695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000"/>
              </a:spcBef>
              <a:defRPr b="0" sz="3800"/>
            </a:pPr>
            <a:r>
              <a:t>g[0]</a:t>
            </a:r>
          </a:p>
          <a:p>
            <a:pPr>
              <a:spcBef>
                <a:spcPts val="3000"/>
              </a:spcBef>
              <a:defRPr b="0" sz="3800"/>
            </a:pPr>
            <a:r>
              <a:t>g[1]</a:t>
            </a:r>
          </a:p>
          <a:p>
            <a:pPr>
              <a:spcBef>
                <a:spcPts val="3000"/>
              </a:spcBef>
              <a:defRPr b="0" sz="3800"/>
            </a:pPr>
          </a:p>
          <a:p>
            <a:pPr>
              <a:spcBef>
                <a:spcPts val="3000"/>
              </a:spcBef>
              <a:defRPr b="0" sz="3800"/>
            </a:pPr>
            <a:r>
              <a:t>…</a:t>
            </a:r>
          </a:p>
          <a:p>
            <a:pPr>
              <a:spcBef>
                <a:spcPts val="3000"/>
              </a:spcBef>
              <a:defRPr b="0" sz="3800"/>
            </a:pPr>
            <a:r>
              <a:t>g[9]</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53" name="Title 1"/>
          <p:cNvSpPr txBox="1"/>
          <p:nvPr>
            <p:ph type="title"/>
          </p:nvPr>
        </p:nvSpPr>
        <p:spPr>
          <a:prstGeom prst="rect">
            <a:avLst/>
          </a:prstGeom>
        </p:spPr>
        <p:txBody>
          <a:bodyPr/>
          <a:lstStyle/>
          <a:p>
            <a:pPr/>
            <a:r>
              <a:t>Convolution</a:t>
            </a:r>
          </a:p>
        </p:txBody>
      </p:sp>
      <p:pic>
        <p:nvPicPr>
          <p:cNvPr id="1954" name="Picture 6" descr="Picture 6"/>
          <p:cNvPicPr>
            <a:picLocks noChangeAspect="1"/>
          </p:cNvPicPr>
          <p:nvPr/>
        </p:nvPicPr>
        <p:blipFill>
          <a:blip r:embed="rId2">
            <a:extLst/>
          </a:blip>
          <a:stretch>
            <a:fillRect/>
          </a:stretch>
        </p:blipFill>
        <p:spPr>
          <a:xfrm>
            <a:off x="3522005" y="6744249"/>
            <a:ext cx="16764001" cy="4831061"/>
          </a:xfrm>
          <a:prstGeom prst="rect">
            <a:avLst/>
          </a:prstGeom>
          <a:ln w="12700">
            <a:miter lim="400000"/>
          </a:ln>
        </p:spPr>
      </p:pic>
      <p:sp>
        <p:nvSpPr>
          <p:cNvPr id="1955" name="Rectangle 7"/>
          <p:cNvSpPr txBox="1"/>
          <p:nvPr/>
        </p:nvSpPr>
        <p:spPr>
          <a:xfrm>
            <a:off x="3493362" y="5516928"/>
            <a:ext cx="16764001" cy="855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pic>
        <p:nvPicPr>
          <p:cNvPr id="1956" name="Image" descr="Image"/>
          <p:cNvPicPr>
            <a:picLocks noChangeAspect="1"/>
          </p:cNvPicPr>
          <p:nvPr/>
        </p:nvPicPr>
        <p:blipFill>
          <a:blip r:embed="rId3">
            <a:extLst/>
          </a:blip>
          <a:stretch>
            <a:fillRect/>
          </a:stretch>
        </p:blipFill>
        <p:spPr>
          <a:xfrm>
            <a:off x="958539" y="4100464"/>
            <a:ext cx="8598847" cy="814924"/>
          </a:xfrm>
          <a:prstGeom prst="rect">
            <a:avLst/>
          </a:prstGeom>
          <a:ln w="12700">
            <a:miter lim="400000"/>
          </a:ln>
        </p:spPr>
      </p:pic>
      <p:pic>
        <p:nvPicPr>
          <p:cNvPr id="1957" name="Image" descr="Image"/>
          <p:cNvPicPr>
            <a:picLocks noChangeAspect="1"/>
          </p:cNvPicPr>
          <p:nvPr/>
        </p:nvPicPr>
        <p:blipFill>
          <a:blip r:embed="rId4">
            <a:extLst/>
          </a:blip>
          <a:stretch>
            <a:fillRect/>
          </a:stretch>
        </p:blipFill>
        <p:spPr>
          <a:xfrm>
            <a:off x="10357918" y="4016161"/>
            <a:ext cx="3034888" cy="983529"/>
          </a:xfrm>
          <a:prstGeom prst="rect">
            <a:avLst/>
          </a:prstGeom>
          <a:ln w="12700">
            <a:miter lim="400000"/>
          </a:ln>
        </p:spPr>
      </p:pic>
      <p:pic>
        <p:nvPicPr>
          <p:cNvPr id="1958" name="Image" descr="Image"/>
          <p:cNvPicPr>
            <a:picLocks noChangeAspect="1"/>
          </p:cNvPicPr>
          <p:nvPr/>
        </p:nvPicPr>
        <p:blipFill>
          <a:blip r:embed="rId5">
            <a:extLst/>
          </a:blip>
          <a:stretch>
            <a:fillRect/>
          </a:stretch>
        </p:blipFill>
        <p:spPr>
          <a:xfrm>
            <a:off x="14193338" y="4072363"/>
            <a:ext cx="8795552" cy="871126"/>
          </a:xfrm>
          <a:prstGeom prst="rect">
            <a:avLst/>
          </a:prstGeom>
          <a:ln w="12700">
            <a:miter lim="400000"/>
          </a:ln>
        </p:spPr>
      </p:pic>
      <p:sp>
        <p:nvSpPr>
          <p:cNvPr id="1959" name="O"/>
          <p:cNvSpPr txBox="1"/>
          <p:nvPr/>
        </p:nvSpPr>
        <p:spPr>
          <a:xfrm>
            <a:off x="9738161" y="4165912"/>
            <a:ext cx="41071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O</a:t>
            </a:r>
          </a:p>
        </p:txBody>
      </p:sp>
      <p:sp>
        <p:nvSpPr>
          <p:cNvPr id="1960" name="="/>
          <p:cNvSpPr txBox="1"/>
          <p:nvPr/>
        </p:nvSpPr>
        <p:spPr>
          <a:xfrm>
            <a:off x="13657792" y="4227701"/>
            <a:ext cx="342901"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a:t>
            </a:r>
          </a:p>
        </p:txBody>
      </p:sp>
      <p:sp>
        <p:nvSpPr>
          <p:cNvPr id="1961" name="Rectangle 7"/>
          <p:cNvSpPr txBox="1"/>
          <p:nvPr/>
        </p:nvSpPr>
        <p:spPr>
          <a:xfrm>
            <a:off x="2583546" y="2723339"/>
            <a:ext cx="16764001" cy="855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latin typeface="Times New Roman"/>
                <a:ea typeface="Times New Roman"/>
                <a:cs typeface="Times New Roman"/>
                <a:sym typeface="Times New Roman"/>
              </a:defRPr>
            </a:lvl1pPr>
          </a:lstStyle>
          <a:p>
            <a:pPr/>
            <a:r>
              <a:t> In the 1D case, it helps to make explicit the structure of the matrix:</a:t>
            </a:r>
          </a:p>
        </p:txBody>
      </p:sp>
      <p:sp>
        <p:nvSpPr>
          <p:cNvPr id="1962" name="/3"/>
          <p:cNvSpPr txBox="1"/>
          <p:nvPr/>
        </p:nvSpPr>
        <p:spPr>
          <a:xfrm>
            <a:off x="10983150" y="424001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963" name="/3"/>
          <p:cNvSpPr txBox="1"/>
          <p:nvPr/>
        </p:nvSpPr>
        <p:spPr>
          <a:xfrm>
            <a:off x="11931904" y="4238348"/>
            <a:ext cx="453010" cy="5481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sp>
        <p:nvSpPr>
          <p:cNvPr id="1964" name="/3"/>
          <p:cNvSpPr txBox="1"/>
          <p:nvPr/>
        </p:nvSpPr>
        <p:spPr>
          <a:xfrm>
            <a:off x="12842243" y="4233859"/>
            <a:ext cx="453010" cy="5481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a:lvl1pPr>
          </a:lstStyle>
          <a:p>
            <a:pPr/>
            <a:r>
              <a:t>/3</a:t>
            </a:r>
          </a:p>
        </p:txBody>
      </p:sp>
      <p:graphicFrame>
        <p:nvGraphicFramePr>
          <p:cNvPr id="1965" name="Table"/>
          <p:cNvGraphicFramePr/>
          <p:nvPr/>
        </p:nvGraphicFramePr>
        <p:xfrm>
          <a:off x="6844954" y="6450541"/>
          <a:ext cx="10639609" cy="4953955"/>
        </p:xfrm>
        <a:graphic xmlns:a="http://schemas.openxmlformats.org/drawingml/2006/main">
          <a:graphicData uri="http://schemas.openxmlformats.org/drawingml/2006/table">
            <a:tbl>
              <a:tblPr firstCol="0" firstRow="0" lastCol="0" lastRow="0" bandCol="0" bandRow="1" rtl="0">
                <a:tableStyleId>{4C3C2611-4C71-4FC5-86AE-919BDF0F9419}</a:tableStyleId>
              </a:tblPr>
              <a:tblGrid>
                <a:gridCol w="1062690"/>
                <a:gridCol w="1062690"/>
                <a:gridCol w="1062690"/>
                <a:gridCol w="1062690"/>
                <a:gridCol w="1062690"/>
                <a:gridCol w="1062690"/>
                <a:gridCol w="1062690"/>
                <a:gridCol w="1062690"/>
                <a:gridCol w="1062690"/>
                <a:gridCol w="1062690"/>
              </a:tblGrid>
              <a:tr h="549028">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2700">
                          <a:sym typeface="Helvetica Neue"/>
                        </a:defRPr>
                      </a:pP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r h="549028">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0</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c>
                  <a:txBody>
                    <a:bodyPr/>
                    <a:lstStyle/>
                    <a:p>
                      <a:pPr defTabSz="914400">
                        <a:defRPr sz="1800"/>
                      </a:pPr>
                      <a:r>
                        <a:rPr sz="2700">
                          <a:sym typeface="Helvetica Neue"/>
                        </a:rPr>
                        <a:t>1/3</a:t>
                      </a:r>
                    </a:p>
                  </a:txBody>
                  <a:tcPr marL="50800" marR="50800" marT="50800" marB="50800" anchor="ctr" anchorCtr="0" horzOverflow="overflow">
                    <a:lnL w="12700">
                      <a:solidFill>
                        <a:srgbClr val="FFFFFF"/>
                      </a:solidFill>
                      <a:miter lim="400000"/>
                    </a:lnL>
                    <a:lnR w="12700">
                      <a:solidFill>
                        <a:srgbClr val="FFFFFF"/>
                      </a:solidFill>
                      <a:miter lim="400000"/>
                    </a:lnR>
                    <a:lnT w="12700">
                      <a:solidFill>
                        <a:srgbClr val="FFFFFF"/>
                      </a:solidFill>
                      <a:miter lim="400000"/>
                    </a:lnT>
                    <a:lnB w="12700">
                      <a:solidFill>
                        <a:srgbClr val="FFFFFF"/>
                      </a:solidFill>
                      <a:miter lim="400000"/>
                    </a:lnB>
                  </a:tcPr>
                </a:tc>
              </a:tr>
            </a:tbl>
          </a:graphicData>
        </a:graphic>
      </p:graphicFrame>
      <p:sp>
        <p:nvSpPr>
          <p:cNvPr id="1966" name="f[1]…"/>
          <p:cNvSpPr txBox="1"/>
          <p:nvPr/>
        </p:nvSpPr>
        <p:spPr>
          <a:xfrm>
            <a:off x="3974491" y="6973954"/>
            <a:ext cx="1233834" cy="44695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000"/>
              </a:spcBef>
              <a:defRPr b="0" sz="3800"/>
            </a:pPr>
            <a:r>
              <a:t>f[1]</a:t>
            </a:r>
          </a:p>
          <a:p>
            <a:pPr>
              <a:spcBef>
                <a:spcPts val="3000"/>
              </a:spcBef>
              <a:defRPr b="0" sz="3800"/>
            </a:pPr>
            <a:r>
              <a:t>f[2]</a:t>
            </a:r>
          </a:p>
          <a:p>
            <a:pPr>
              <a:spcBef>
                <a:spcPts val="3000"/>
              </a:spcBef>
              <a:defRPr b="0" sz="3800"/>
            </a:pPr>
          </a:p>
          <a:p>
            <a:pPr>
              <a:spcBef>
                <a:spcPts val="3000"/>
              </a:spcBef>
              <a:defRPr b="0" sz="3800"/>
            </a:pPr>
            <a:r>
              <a:t>…</a:t>
            </a:r>
          </a:p>
          <a:p>
            <a:pPr>
              <a:spcBef>
                <a:spcPts val="3000"/>
              </a:spcBef>
              <a:defRPr b="0" sz="3800"/>
            </a:pPr>
            <a:r>
              <a:t>f[8]</a:t>
            </a:r>
          </a:p>
        </p:txBody>
      </p:sp>
      <p:sp>
        <p:nvSpPr>
          <p:cNvPr id="1967" name="g[0]…"/>
          <p:cNvSpPr txBox="1"/>
          <p:nvPr/>
        </p:nvSpPr>
        <p:spPr>
          <a:xfrm>
            <a:off x="18618376" y="6924986"/>
            <a:ext cx="1233834" cy="4469588"/>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spcBef>
                <a:spcPts val="3000"/>
              </a:spcBef>
              <a:defRPr b="0" sz="3800"/>
            </a:pPr>
            <a:r>
              <a:t>g[0]</a:t>
            </a:r>
          </a:p>
          <a:p>
            <a:pPr>
              <a:spcBef>
                <a:spcPts val="3000"/>
              </a:spcBef>
              <a:defRPr b="0" sz="3800"/>
            </a:pPr>
            <a:r>
              <a:t>g[1]</a:t>
            </a:r>
          </a:p>
          <a:p>
            <a:pPr>
              <a:spcBef>
                <a:spcPts val="3000"/>
              </a:spcBef>
              <a:defRPr b="0" sz="3800"/>
            </a:pPr>
          </a:p>
          <a:p>
            <a:pPr>
              <a:spcBef>
                <a:spcPts val="3000"/>
              </a:spcBef>
              <a:defRPr b="0" sz="3800"/>
            </a:pPr>
            <a:r>
              <a:t>…</a:t>
            </a:r>
          </a:p>
          <a:p>
            <a:pPr>
              <a:spcBef>
                <a:spcPts val="3000"/>
              </a:spcBef>
              <a:defRPr b="0" sz="3800"/>
            </a:pPr>
            <a:r>
              <a:t>g[9]</a:t>
            </a:r>
          </a:p>
        </p:txBody>
      </p:sp>
      <p:grpSp>
        <p:nvGrpSpPr>
          <p:cNvPr id="1971" name="Group"/>
          <p:cNvGrpSpPr/>
          <p:nvPr/>
        </p:nvGrpSpPr>
        <p:grpSpPr>
          <a:xfrm>
            <a:off x="6866234" y="7011113"/>
            <a:ext cx="10463272" cy="4326050"/>
            <a:chOff x="0" y="0"/>
            <a:chExt cx="10463270" cy="4326049"/>
          </a:xfrm>
        </p:grpSpPr>
        <p:sp>
          <p:nvSpPr>
            <p:cNvPr id="1968" name="Line"/>
            <p:cNvSpPr/>
            <p:nvPr/>
          </p:nvSpPr>
          <p:spPr>
            <a:xfrm>
              <a:off x="0" y="-1"/>
              <a:ext cx="8198623" cy="4280024"/>
            </a:xfrm>
            <a:prstGeom prst="line">
              <a:avLst/>
            </a:prstGeom>
            <a:noFill/>
            <a:ln w="241300" cap="flat">
              <a:solidFill>
                <a:schemeClr val="accent5">
                  <a:lumOff val="-29866"/>
                  <a:alpha val="51136"/>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969" name="Line"/>
            <p:cNvSpPr/>
            <p:nvPr/>
          </p:nvSpPr>
          <p:spPr>
            <a:xfrm>
              <a:off x="1283739" y="101324"/>
              <a:ext cx="8198624" cy="4223056"/>
            </a:xfrm>
            <a:prstGeom prst="line">
              <a:avLst/>
            </a:prstGeom>
            <a:noFill/>
            <a:ln w="241300" cap="flat">
              <a:solidFill>
                <a:schemeClr val="accent5">
                  <a:lumOff val="-29866"/>
                  <a:alpha val="51136"/>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sp>
          <p:nvSpPr>
            <p:cNvPr id="1970" name="Line"/>
            <p:cNvSpPr/>
            <p:nvPr/>
          </p:nvSpPr>
          <p:spPr>
            <a:xfrm>
              <a:off x="2327595" y="99654"/>
              <a:ext cx="8135676" cy="4226396"/>
            </a:xfrm>
            <a:prstGeom prst="line">
              <a:avLst/>
            </a:prstGeom>
            <a:noFill/>
            <a:ln w="241300" cap="flat">
              <a:solidFill>
                <a:schemeClr val="accent5">
                  <a:lumOff val="-29866"/>
                  <a:alpha val="51136"/>
                </a:schemeClr>
              </a:solidFill>
              <a:prstDash val="solid"/>
              <a:miter lim="400000"/>
            </a:ln>
            <a:effectLst/>
          </p:spPr>
          <p:txBody>
            <a:bodyPr wrap="square" lIns="0" tIns="0" rIns="0" bIns="0" numCol="1" anchor="ctr">
              <a:noAutofit/>
            </a:bodyPr>
            <a:lstStyle/>
            <a:p>
              <a:pPr>
                <a:defRPr b="0" sz="3200">
                  <a:solidFill>
                    <a:srgbClr val="FFFFFF"/>
                  </a:solidFill>
                  <a:latin typeface="Helvetica Neue Medium"/>
                  <a:ea typeface="Helvetica Neue Medium"/>
                  <a:cs typeface="Helvetica Neue Medium"/>
                  <a:sym typeface="Helvetica Neue Medium"/>
                </a:defRPr>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7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71" grpId="1"/>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1973" name="Content Placeholder 3" descr="Content Placeholder 3"/>
          <p:cNvPicPr>
            <a:picLocks noChangeAspect="1"/>
          </p:cNvPicPr>
          <p:nvPr/>
        </p:nvPicPr>
        <p:blipFill>
          <a:blip r:embed="rId2">
            <a:extLst/>
          </a:blip>
          <a:stretch>
            <a:fillRect/>
          </a:stretch>
        </p:blipFill>
        <p:spPr>
          <a:xfrm>
            <a:off x="2464037" y="5868196"/>
            <a:ext cx="18653722" cy="5362704"/>
          </a:xfrm>
          <a:prstGeom prst="rect">
            <a:avLst/>
          </a:prstGeom>
          <a:ln w="25400">
            <a:miter lim="400000"/>
          </a:ln>
          <a:effectLst>
            <a:outerShdw sx="100000" sy="100000" kx="0" ky="0" algn="b" rotWithShape="0" blurRad="254000" dist="127000" dir="5400000">
              <a:srgbClr val="000000">
                <a:alpha val="70000"/>
              </a:srgbClr>
            </a:outerShdw>
          </a:effectLst>
        </p:spPr>
      </p:pic>
      <p:sp>
        <p:nvSpPr>
          <p:cNvPr id="1974" name="Title 1"/>
          <p:cNvSpPr txBox="1"/>
          <p:nvPr>
            <p:ph type="title"/>
          </p:nvPr>
        </p:nvSpPr>
        <p:spPr>
          <a:prstGeom prst="rect">
            <a:avLst/>
          </a:prstGeom>
        </p:spPr>
        <p:txBody>
          <a:bodyPr/>
          <a:lstStyle/>
          <a:p>
            <a:pPr/>
            <a:r>
              <a:t>Convolutional Neural Networks</a:t>
            </a:r>
          </a:p>
        </p:txBody>
      </p:sp>
      <p:sp>
        <p:nvSpPr>
          <p:cNvPr id="1975" name="Content Placeholder 2"/>
          <p:cNvSpPr txBox="1"/>
          <p:nvPr/>
        </p:nvSpPr>
        <p:spPr>
          <a:xfrm>
            <a:off x="2892734" y="2521221"/>
            <a:ext cx="11887201" cy="3505201"/>
          </a:xfrm>
          <a:prstGeom prst="rect">
            <a:avLst/>
          </a:prstGeom>
          <a:ln w="12700">
            <a:miter lim="400000"/>
          </a:ln>
          <a:extLst>
            <a:ext uri="{C572A759-6A51-4108-AA02-DFA0A04FC94B}">
              <ma14:wrappingTextBoxFlag xmlns:ma14="http://schemas.microsoft.com/office/mac/drawingml/2011/main" val="1"/>
            </a:ext>
          </a:extLst>
        </p:spPr>
        <p:txBody>
          <a:bodyPr lIns="91429" tIns="91429" rIns="91429" bIns="91429">
            <a:normAutofit fontScale="100000" lnSpcReduction="0"/>
          </a:bodyPr>
          <a:lstStyle>
            <a:lvl1pPr marL="685800" indent="-685800" algn="l" defTabSz="914400">
              <a:spcBef>
                <a:spcPts val="1500"/>
              </a:spcBef>
              <a:buSzPct val="100000"/>
              <a:buFont typeface="Arial"/>
              <a:buChar char="•"/>
              <a:defRPr b="0" sz="6400">
                <a:latin typeface="Adobe Caslon Pro"/>
                <a:ea typeface="Adobe Caslon Pro"/>
                <a:cs typeface="Adobe Caslon Pro"/>
                <a:sym typeface="Adobe Caslon Pro"/>
              </a:defRPr>
            </a:lvl1pPr>
          </a:lstStyle>
          <a:p>
            <a:pPr/>
            <a:r>
              <a:t>Neural network with specialized connectivity structure</a:t>
            </a:r>
          </a:p>
        </p:txBody>
      </p:sp>
      <p:pic>
        <p:nvPicPr>
          <p:cNvPr id="1976" name="Picture 18" descr="Picture 18"/>
          <p:cNvPicPr>
            <a:picLocks noChangeAspect="1"/>
          </p:cNvPicPr>
          <p:nvPr/>
        </p:nvPicPr>
        <p:blipFill>
          <a:blip r:embed="rId3">
            <a:extLst/>
          </a:blip>
          <a:srcRect l="0" t="0" r="17362" b="0"/>
          <a:stretch>
            <a:fillRect/>
          </a:stretch>
        </p:blipFill>
        <p:spPr>
          <a:xfrm>
            <a:off x="17972507" y="2139015"/>
            <a:ext cx="4758297" cy="5169185"/>
          </a:xfrm>
          <a:prstGeom prst="rect">
            <a:avLst/>
          </a:prstGeom>
          <a:ln w="101600">
            <a:solidFill>
              <a:srgbClr val="000000"/>
            </a:solidFill>
          </a:ln>
        </p:spPr>
      </p:pic>
      <p:sp>
        <p:nvSpPr>
          <p:cNvPr id="1977" name="LeCun et al. 1989"/>
          <p:cNvSpPr txBox="1"/>
          <p:nvPr/>
        </p:nvSpPr>
        <p:spPr>
          <a:xfrm>
            <a:off x="15817691" y="11355353"/>
            <a:ext cx="4914292" cy="80843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spcBef>
                <a:spcPts val="5900"/>
              </a:spcBef>
              <a:defRPr b="0" sz="4800"/>
            </a:lvl1pPr>
          </a:lstStyle>
          <a:p>
            <a:pPr/>
            <a:r>
              <a:t>LeCun et al. 1989</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79" name="Rectangle 1"/>
          <p:cNvSpPr txBox="1"/>
          <p:nvPr>
            <p:ph type="title"/>
          </p:nvPr>
        </p:nvSpPr>
        <p:spPr>
          <a:prstGeom prst="rect">
            <a:avLst/>
          </a:prstGeom>
        </p:spPr>
        <p:txBody>
          <a:bodyPr/>
          <a:lstStyle/>
          <a:p>
            <a:pPr/>
            <a:r>
              <a:t>Rectangular filter</a:t>
            </a:r>
          </a:p>
        </p:txBody>
      </p:sp>
      <p:pic>
        <p:nvPicPr>
          <p:cNvPr id="1980" name="Picture 2" descr="Picture 2"/>
          <p:cNvPicPr>
            <a:picLocks noChangeAspect="1"/>
          </p:cNvPicPr>
          <p:nvPr/>
        </p:nvPicPr>
        <p:blipFill>
          <a:blip r:embed="rId2">
            <a:extLst/>
          </a:blip>
          <a:stretch>
            <a:fillRect/>
          </a:stretch>
        </p:blipFill>
        <p:spPr>
          <a:xfrm>
            <a:off x="9432926" y="6061076"/>
            <a:ext cx="600075" cy="552451"/>
          </a:xfrm>
          <a:prstGeom prst="rect">
            <a:avLst/>
          </a:prstGeom>
          <a:ln w="12700">
            <a:miter lim="400000"/>
          </a:ln>
        </p:spPr>
      </p:pic>
      <p:sp>
        <p:nvSpPr>
          <p:cNvPr id="1981" name="Rectangle 3"/>
          <p:cNvSpPr txBox="1"/>
          <p:nvPr/>
        </p:nvSpPr>
        <p:spPr>
          <a:xfrm>
            <a:off x="5689600" y="9626600"/>
            <a:ext cx="1322860"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g[m,n]</a:t>
            </a:r>
          </a:p>
        </p:txBody>
      </p:sp>
      <p:sp>
        <p:nvSpPr>
          <p:cNvPr id="1982" name="Rectangle 4"/>
          <p:cNvSpPr txBox="1"/>
          <p:nvPr/>
        </p:nvSpPr>
        <p:spPr>
          <a:xfrm>
            <a:off x="10972800" y="7775575"/>
            <a:ext cx="1322860" cy="518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h[m,n]</a:t>
            </a:r>
          </a:p>
        </p:txBody>
      </p:sp>
      <p:sp>
        <p:nvSpPr>
          <p:cNvPr id="1983" name="Rectangle 5"/>
          <p:cNvSpPr txBox="1"/>
          <p:nvPr/>
        </p:nvSpPr>
        <p:spPr>
          <a:xfrm>
            <a:off x="13325475" y="5981700"/>
            <a:ext cx="319386"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1984" name="Rectangle 6"/>
          <p:cNvSpPr/>
          <p:nvPr/>
        </p:nvSpPr>
        <p:spPr>
          <a:xfrm>
            <a:off x="13674725" y="2994025"/>
            <a:ext cx="1041400" cy="66833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985" name="Rectangle 7"/>
          <p:cNvSpPr/>
          <p:nvPr/>
        </p:nvSpPr>
        <p:spPr>
          <a:xfrm>
            <a:off x="14398625" y="2473325"/>
            <a:ext cx="6146800" cy="1073151"/>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986" name="Rectangle 8"/>
          <p:cNvSpPr txBox="1"/>
          <p:nvPr/>
        </p:nvSpPr>
        <p:spPr>
          <a:xfrm>
            <a:off x="16824326" y="9334500"/>
            <a:ext cx="1195612"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f[m,n]</a:t>
            </a:r>
          </a:p>
        </p:txBody>
      </p:sp>
      <p:sp>
        <p:nvSpPr>
          <p:cNvPr id="1987" name="Rectangle 9"/>
          <p:cNvSpPr/>
          <p:nvPr/>
        </p:nvSpPr>
        <p:spPr>
          <a:xfrm>
            <a:off x="20412076" y="3457576"/>
            <a:ext cx="923925" cy="60102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988" name="Rectangle 10"/>
          <p:cNvSpPr/>
          <p:nvPr/>
        </p:nvSpPr>
        <p:spPr>
          <a:xfrm>
            <a:off x="10687050" y="5521326"/>
            <a:ext cx="2149476" cy="1905001"/>
          </a:xfrm>
          <a:prstGeom prst="rect">
            <a:avLst/>
          </a:prstGeom>
          <a:solidFill>
            <a:srgbClr val="7F7F7F"/>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pic>
        <p:nvPicPr>
          <p:cNvPr id="1989" name="Picture 11" descr="Picture 11"/>
          <p:cNvPicPr>
            <a:picLocks noChangeAspect="1"/>
          </p:cNvPicPr>
          <p:nvPr/>
        </p:nvPicPr>
        <p:blipFill>
          <a:blip r:embed="rId3">
            <a:extLst/>
          </a:blip>
          <a:srcRect l="19337" t="7869" r="19545" b="17191"/>
          <a:stretch>
            <a:fillRect/>
          </a:stretch>
        </p:blipFill>
        <p:spPr>
          <a:xfrm>
            <a:off x="14404975" y="3362326"/>
            <a:ext cx="5921375" cy="5876924"/>
          </a:xfrm>
          <a:prstGeom prst="rect">
            <a:avLst/>
          </a:prstGeom>
          <a:ln w="12700">
            <a:miter lim="400000"/>
          </a:ln>
        </p:spPr>
      </p:pic>
      <p:pic>
        <p:nvPicPr>
          <p:cNvPr id="1990" name="Picture 12" descr="Picture 12"/>
          <p:cNvPicPr>
            <a:picLocks noChangeAspect="1"/>
          </p:cNvPicPr>
          <p:nvPr/>
        </p:nvPicPr>
        <p:blipFill>
          <a:blip r:embed="rId4">
            <a:extLst/>
          </a:blip>
          <a:stretch>
            <a:fillRect/>
          </a:stretch>
        </p:blipFill>
        <p:spPr>
          <a:xfrm>
            <a:off x="3514726" y="3479800"/>
            <a:ext cx="5648324" cy="5648327"/>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198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1989" grpId="1"/>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1992" name="Rectangle 1"/>
          <p:cNvSpPr txBox="1"/>
          <p:nvPr>
            <p:ph type="title"/>
          </p:nvPr>
        </p:nvSpPr>
        <p:spPr>
          <a:prstGeom prst="rect">
            <a:avLst/>
          </a:prstGeom>
        </p:spPr>
        <p:txBody>
          <a:bodyPr/>
          <a:lstStyle/>
          <a:p>
            <a:pPr/>
            <a:r>
              <a:t>Rectangular filter</a:t>
            </a:r>
          </a:p>
        </p:txBody>
      </p:sp>
      <p:pic>
        <p:nvPicPr>
          <p:cNvPr id="1993" name="Picture 2" descr="Picture 2"/>
          <p:cNvPicPr>
            <a:picLocks noChangeAspect="1"/>
          </p:cNvPicPr>
          <p:nvPr/>
        </p:nvPicPr>
        <p:blipFill>
          <a:blip r:embed="rId2">
            <a:extLst/>
          </a:blip>
          <a:stretch>
            <a:fillRect/>
          </a:stretch>
        </p:blipFill>
        <p:spPr>
          <a:xfrm>
            <a:off x="9432926" y="6061076"/>
            <a:ext cx="600075" cy="552451"/>
          </a:xfrm>
          <a:prstGeom prst="rect">
            <a:avLst/>
          </a:prstGeom>
          <a:ln w="12700">
            <a:miter lim="400000"/>
          </a:ln>
        </p:spPr>
      </p:pic>
      <p:sp>
        <p:nvSpPr>
          <p:cNvPr id="1994" name="Rectangle 3"/>
          <p:cNvSpPr txBox="1"/>
          <p:nvPr/>
        </p:nvSpPr>
        <p:spPr>
          <a:xfrm>
            <a:off x="5689600" y="9626600"/>
            <a:ext cx="1322860"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g[m,n]</a:t>
            </a:r>
          </a:p>
        </p:txBody>
      </p:sp>
      <p:sp>
        <p:nvSpPr>
          <p:cNvPr id="1995" name="Rectangle 4"/>
          <p:cNvSpPr txBox="1"/>
          <p:nvPr/>
        </p:nvSpPr>
        <p:spPr>
          <a:xfrm>
            <a:off x="10972800" y="7775575"/>
            <a:ext cx="1322860" cy="518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h[m,n]</a:t>
            </a:r>
          </a:p>
        </p:txBody>
      </p:sp>
      <p:sp>
        <p:nvSpPr>
          <p:cNvPr id="1996" name="Rectangle 5"/>
          <p:cNvSpPr txBox="1"/>
          <p:nvPr/>
        </p:nvSpPr>
        <p:spPr>
          <a:xfrm>
            <a:off x="13325475" y="5981700"/>
            <a:ext cx="319386"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1997" name="Rectangle 6"/>
          <p:cNvSpPr/>
          <p:nvPr/>
        </p:nvSpPr>
        <p:spPr>
          <a:xfrm>
            <a:off x="13674725" y="2994025"/>
            <a:ext cx="1041400" cy="66833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998" name="Rectangle 7"/>
          <p:cNvSpPr/>
          <p:nvPr/>
        </p:nvSpPr>
        <p:spPr>
          <a:xfrm>
            <a:off x="14398625" y="2473325"/>
            <a:ext cx="6146800" cy="1073151"/>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1999" name="Rectangle 8"/>
          <p:cNvSpPr txBox="1"/>
          <p:nvPr/>
        </p:nvSpPr>
        <p:spPr>
          <a:xfrm>
            <a:off x="16824326" y="9334500"/>
            <a:ext cx="1195612"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f[m,n]</a:t>
            </a:r>
          </a:p>
        </p:txBody>
      </p:sp>
      <p:sp>
        <p:nvSpPr>
          <p:cNvPr id="2000" name="Rectangle 9"/>
          <p:cNvSpPr/>
          <p:nvPr/>
        </p:nvSpPr>
        <p:spPr>
          <a:xfrm>
            <a:off x="20412076" y="3457576"/>
            <a:ext cx="923925" cy="60102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2001" name="Rectangle 10"/>
          <p:cNvSpPr/>
          <p:nvPr/>
        </p:nvSpPr>
        <p:spPr>
          <a:xfrm>
            <a:off x="10687050" y="6292850"/>
            <a:ext cx="2149476" cy="114300"/>
          </a:xfrm>
          <a:prstGeom prst="rect">
            <a:avLst/>
          </a:prstGeom>
          <a:solidFill>
            <a:srgbClr val="7F7F7F"/>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pic>
        <p:nvPicPr>
          <p:cNvPr id="2002" name="Picture 11" descr="Picture 11"/>
          <p:cNvPicPr>
            <a:picLocks noChangeAspect="1"/>
          </p:cNvPicPr>
          <p:nvPr/>
        </p:nvPicPr>
        <p:blipFill>
          <a:blip r:embed="rId3">
            <a:extLst/>
          </a:blip>
          <a:stretch>
            <a:fillRect/>
          </a:stretch>
        </p:blipFill>
        <p:spPr>
          <a:xfrm>
            <a:off x="3514726" y="3479800"/>
            <a:ext cx="5648324" cy="5648327"/>
          </a:xfrm>
          <a:prstGeom prst="rect">
            <a:avLst/>
          </a:prstGeom>
          <a:ln w="12700">
            <a:miter lim="400000"/>
          </a:ln>
        </p:spPr>
      </p:pic>
      <p:pic>
        <p:nvPicPr>
          <p:cNvPr id="2003" name="Picture 12" descr="Picture 12"/>
          <p:cNvPicPr>
            <a:picLocks noChangeAspect="1"/>
          </p:cNvPicPr>
          <p:nvPr/>
        </p:nvPicPr>
        <p:blipFill>
          <a:blip r:embed="rId4">
            <a:extLst/>
          </a:blip>
          <a:srcRect l="19487" t="7306" r="19544" b="16814"/>
          <a:stretch>
            <a:fillRect/>
          </a:stretch>
        </p:blipFill>
        <p:spPr>
          <a:xfrm>
            <a:off x="14728825" y="3517900"/>
            <a:ext cx="5581651" cy="56261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03" grpId="1"/>
    </p:bldLst>
  </p:timing>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05" name="Rectangle 1"/>
          <p:cNvSpPr txBox="1"/>
          <p:nvPr>
            <p:ph type="title"/>
          </p:nvPr>
        </p:nvSpPr>
        <p:spPr>
          <a:prstGeom prst="rect">
            <a:avLst/>
          </a:prstGeom>
        </p:spPr>
        <p:txBody>
          <a:bodyPr/>
          <a:lstStyle/>
          <a:p>
            <a:pPr/>
            <a:r>
              <a:t>Rectangular filter</a:t>
            </a:r>
          </a:p>
        </p:txBody>
      </p:sp>
      <p:pic>
        <p:nvPicPr>
          <p:cNvPr id="2006" name="Picture 2" descr="Picture 2"/>
          <p:cNvPicPr>
            <a:picLocks noChangeAspect="1"/>
          </p:cNvPicPr>
          <p:nvPr/>
        </p:nvPicPr>
        <p:blipFill>
          <a:blip r:embed="rId2">
            <a:extLst/>
          </a:blip>
          <a:stretch>
            <a:fillRect/>
          </a:stretch>
        </p:blipFill>
        <p:spPr>
          <a:xfrm>
            <a:off x="9432926" y="6061076"/>
            <a:ext cx="600075" cy="552451"/>
          </a:xfrm>
          <a:prstGeom prst="rect">
            <a:avLst/>
          </a:prstGeom>
          <a:ln w="12700">
            <a:miter lim="400000"/>
          </a:ln>
        </p:spPr>
      </p:pic>
      <p:sp>
        <p:nvSpPr>
          <p:cNvPr id="2007" name="Rectangle 3"/>
          <p:cNvSpPr txBox="1"/>
          <p:nvPr/>
        </p:nvSpPr>
        <p:spPr>
          <a:xfrm>
            <a:off x="5689600" y="9626600"/>
            <a:ext cx="1322860"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g[m,n]</a:t>
            </a:r>
          </a:p>
        </p:txBody>
      </p:sp>
      <p:sp>
        <p:nvSpPr>
          <p:cNvPr id="2008" name="Rectangle 4"/>
          <p:cNvSpPr txBox="1"/>
          <p:nvPr/>
        </p:nvSpPr>
        <p:spPr>
          <a:xfrm>
            <a:off x="10972800" y="7775575"/>
            <a:ext cx="1322860" cy="518444"/>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h[m,n]</a:t>
            </a:r>
          </a:p>
        </p:txBody>
      </p:sp>
      <p:sp>
        <p:nvSpPr>
          <p:cNvPr id="2009" name="Rectangle 5"/>
          <p:cNvSpPr txBox="1"/>
          <p:nvPr/>
        </p:nvSpPr>
        <p:spPr>
          <a:xfrm>
            <a:off x="13325475" y="5981700"/>
            <a:ext cx="319386"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a:t>
            </a:r>
          </a:p>
        </p:txBody>
      </p:sp>
      <p:sp>
        <p:nvSpPr>
          <p:cNvPr id="2010" name="Rectangle 6"/>
          <p:cNvSpPr/>
          <p:nvPr/>
        </p:nvSpPr>
        <p:spPr>
          <a:xfrm>
            <a:off x="13674725" y="2994025"/>
            <a:ext cx="1041400" cy="66833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2011" name="Rectangle 7"/>
          <p:cNvSpPr/>
          <p:nvPr/>
        </p:nvSpPr>
        <p:spPr>
          <a:xfrm>
            <a:off x="14398625" y="2473325"/>
            <a:ext cx="6146800" cy="1073151"/>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2012" name="Rectangle 8"/>
          <p:cNvSpPr txBox="1"/>
          <p:nvPr/>
        </p:nvSpPr>
        <p:spPr>
          <a:xfrm>
            <a:off x="16824326" y="9334500"/>
            <a:ext cx="1195612" cy="518443"/>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lvl1pPr indent="39687" algn="l" defTabSz="1828800">
              <a:defRPr b="0" sz="3600">
                <a:latin typeface="Arial"/>
                <a:ea typeface="Arial"/>
                <a:cs typeface="Arial"/>
                <a:sym typeface="Arial"/>
              </a:defRPr>
            </a:lvl1pPr>
          </a:lstStyle>
          <a:p>
            <a:pPr/>
            <a:r>
              <a:t>f[m,n]</a:t>
            </a:r>
          </a:p>
        </p:txBody>
      </p:sp>
      <p:sp>
        <p:nvSpPr>
          <p:cNvPr id="2013" name="Rectangle 9"/>
          <p:cNvSpPr/>
          <p:nvPr/>
        </p:nvSpPr>
        <p:spPr>
          <a:xfrm>
            <a:off x="20412076" y="3457576"/>
            <a:ext cx="923925" cy="6010275"/>
          </a:xfrm>
          <a:prstGeom prst="rect">
            <a:avLst/>
          </a:prstGeom>
          <a:solidFill>
            <a:srgbClr val="FFFFFF"/>
          </a:solidFill>
          <a:ln w="12700">
            <a:solidFill>
              <a:srgbClr val="FFFFFF"/>
            </a:solidFill>
            <a:miter/>
          </a:ln>
        </p:spPr>
        <p:txBody>
          <a:bodyPr tIns="91439" bIns="91439"/>
          <a:lstStyle/>
          <a:p>
            <a:pPr algn="l" defTabSz="1828800">
              <a:defRPr b="0" sz="4800">
                <a:latin typeface="Times New Roman"/>
                <a:ea typeface="Times New Roman"/>
                <a:cs typeface="Times New Roman"/>
                <a:sym typeface="Times New Roman"/>
              </a:defRPr>
            </a:pPr>
          </a:p>
        </p:txBody>
      </p:sp>
      <p:sp>
        <p:nvSpPr>
          <p:cNvPr id="2014" name="Rectangle 10"/>
          <p:cNvSpPr/>
          <p:nvPr/>
        </p:nvSpPr>
        <p:spPr>
          <a:xfrm>
            <a:off x="11544300" y="5483226"/>
            <a:ext cx="127000" cy="1666875"/>
          </a:xfrm>
          <a:prstGeom prst="rect">
            <a:avLst/>
          </a:prstGeom>
          <a:solidFill>
            <a:srgbClr val="7F7F7F"/>
          </a:solidFill>
          <a:ln w="12700">
            <a:solidFill>
              <a:srgbClr val="4A7EBB"/>
            </a:solidFill>
            <a:miter/>
          </a:ln>
          <a:effectLst>
            <a:outerShdw sx="100000" sy="100000" kx="0" ky="0" algn="b" rotWithShape="0" blurRad="76200" dist="38100" dir="5400000">
              <a:srgbClr val="F8F8F8">
                <a:alpha val="34998"/>
              </a:srgbClr>
            </a:outerShdw>
          </a:effectLst>
        </p:spPr>
        <p:txBody>
          <a:bodyPr tIns="91439" bIns="91439"/>
          <a:lstStyle/>
          <a:p>
            <a:pPr algn="l" defTabSz="1828800">
              <a:defRPr b="0" sz="4800">
                <a:latin typeface="Times New Roman"/>
                <a:ea typeface="Times New Roman"/>
                <a:cs typeface="Times New Roman"/>
                <a:sym typeface="Times New Roman"/>
              </a:defRPr>
            </a:pPr>
          </a:p>
        </p:txBody>
      </p:sp>
      <p:pic>
        <p:nvPicPr>
          <p:cNvPr id="2015" name="Picture 11" descr="Picture 11"/>
          <p:cNvPicPr>
            <a:picLocks noChangeAspect="1"/>
          </p:cNvPicPr>
          <p:nvPr/>
        </p:nvPicPr>
        <p:blipFill>
          <a:blip r:embed="rId3">
            <a:extLst/>
          </a:blip>
          <a:stretch>
            <a:fillRect/>
          </a:stretch>
        </p:blipFill>
        <p:spPr>
          <a:xfrm>
            <a:off x="3514726" y="3479800"/>
            <a:ext cx="5648324" cy="5648327"/>
          </a:xfrm>
          <a:prstGeom prst="rect">
            <a:avLst/>
          </a:prstGeom>
          <a:ln w="12700">
            <a:miter lim="400000"/>
          </a:ln>
        </p:spPr>
      </p:pic>
      <p:pic>
        <p:nvPicPr>
          <p:cNvPr id="2016" name="Picture 12" descr="Picture 12"/>
          <p:cNvPicPr>
            <a:picLocks noChangeAspect="1"/>
          </p:cNvPicPr>
          <p:nvPr/>
        </p:nvPicPr>
        <p:blipFill>
          <a:blip r:embed="rId4">
            <a:extLst/>
          </a:blip>
          <a:srcRect l="19185" t="8056" r="19696" b="17002"/>
          <a:stretch>
            <a:fillRect/>
          </a:stretch>
        </p:blipFill>
        <p:spPr>
          <a:xfrm>
            <a:off x="14551025" y="3521076"/>
            <a:ext cx="5695951" cy="565150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16" grpId="1"/>
    </p:bldLst>
  </p:timing>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18" name="Title 1"/>
          <p:cNvSpPr txBox="1"/>
          <p:nvPr>
            <p:ph type="title"/>
          </p:nvPr>
        </p:nvSpPr>
        <p:spPr>
          <a:prstGeom prst="rect">
            <a:avLst/>
          </a:prstGeom>
        </p:spPr>
        <p:txBody>
          <a:bodyPr/>
          <a:lstStyle/>
          <a:p>
            <a:pPr/>
            <a:r>
              <a:t>Important signals</a:t>
            </a:r>
          </a:p>
        </p:txBody>
      </p:sp>
      <p:sp>
        <p:nvSpPr>
          <p:cNvPr id="2019" name="Slide Number Placeholder 3"/>
          <p:cNvSpPr txBox="1"/>
          <p:nvPr>
            <p:ph type="sldNum" sz="quarter" idx="2"/>
          </p:nvPr>
        </p:nvSpPr>
        <p:spPr>
          <a:xfrm>
            <a:off x="18103792" y="12808585"/>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sp>
        <p:nvSpPr>
          <p:cNvPr id="2020" name="TextBox 4"/>
          <p:cNvSpPr txBox="1"/>
          <p:nvPr/>
        </p:nvSpPr>
        <p:spPr>
          <a:xfrm>
            <a:off x="4267200" y="2743200"/>
            <a:ext cx="3396576"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sz="4800">
                <a:latin typeface="Times New Roman"/>
                <a:ea typeface="Times New Roman"/>
                <a:cs typeface="Times New Roman"/>
                <a:sym typeface="Times New Roman"/>
              </a:defRPr>
            </a:lvl1pPr>
          </a:lstStyle>
          <a:p>
            <a:pPr/>
            <a:r>
              <a:t>The impulse</a:t>
            </a:r>
          </a:p>
        </p:txBody>
      </p:sp>
      <p:pic>
        <p:nvPicPr>
          <p:cNvPr id="2021" name="Picture 5" descr="Picture 5"/>
          <p:cNvPicPr>
            <a:picLocks noChangeAspect="1"/>
          </p:cNvPicPr>
          <p:nvPr/>
        </p:nvPicPr>
        <p:blipFill>
          <a:blip r:embed="rId2">
            <a:extLst/>
          </a:blip>
          <a:stretch>
            <a:fillRect/>
          </a:stretch>
        </p:blipFill>
        <p:spPr>
          <a:xfrm>
            <a:off x="8534400" y="2438400"/>
            <a:ext cx="7772400" cy="2950108"/>
          </a:xfrm>
          <a:prstGeom prst="rect">
            <a:avLst/>
          </a:prstGeom>
          <a:ln w="12700">
            <a:miter lim="400000"/>
          </a:ln>
        </p:spPr>
      </p:pic>
      <p:sp>
        <p:nvSpPr>
          <p:cNvPr id="2022" name="Rectangle 8"/>
          <p:cNvSpPr txBox="1"/>
          <p:nvPr/>
        </p:nvSpPr>
        <p:spPr>
          <a:xfrm>
            <a:off x="4267200" y="5791200"/>
            <a:ext cx="16306800" cy="22524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The result of convolving a signal </a:t>
            </a:r>
            <a:r>
              <a:rPr i="1"/>
              <a:t>g</a:t>
            </a:r>
            <a:r>
              <a:t>[n] with the impulse signal is the same signal: </a:t>
            </a:r>
          </a:p>
        </p:txBody>
      </p:sp>
      <p:pic>
        <p:nvPicPr>
          <p:cNvPr id="2023" name="Picture 9" descr="Picture 9"/>
          <p:cNvPicPr>
            <a:picLocks noChangeAspect="1"/>
          </p:cNvPicPr>
          <p:nvPr/>
        </p:nvPicPr>
        <p:blipFill>
          <a:blip r:embed="rId3">
            <a:extLst/>
          </a:blip>
          <a:stretch>
            <a:fillRect/>
          </a:stretch>
        </p:blipFill>
        <p:spPr>
          <a:xfrm>
            <a:off x="7924800" y="7467600"/>
            <a:ext cx="9781955" cy="1630327"/>
          </a:xfrm>
          <a:prstGeom prst="rect">
            <a:avLst/>
          </a:prstGeom>
          <a:ln w="12700">
            <a:miter lim="400000"/>
          </a:ln>
        </p:spPr>
      </p:pic>
      <p:sp>
        <p:nvSpPr>
          <p:cNvPr id="2024" name="Rectangle 10"/>
          <p:cNvSpPr txBox="1"/>
          <p:nvPr/>
        </p:nvSpPr>
        <p:spPr>
          <a:xfrm>
            <a:off x="4114800" y="8991600"/>
            <a:ext cx="16611600" cy="2950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p>
            <a:pPr algn="l" defTabSz="1828800">
              <a:defRPr b="0" sz="4800">
                <a:latin typeface="Times New Roman"/>
                <a:ea typeface="Times New Roman"/>
                <a:cs typeface="Times New Roman"/>
                <a:sym typeface="Times New Roman"/>
              </a:defRPr>
            </a:pPr>
            <a:r>
              <a:t>Convolving a signal </a:t>
            </a:r>
            <a:r>
              <a:rPr i="1"/>
              <a:t>f </a:t>
            </a:r>
            <a:r>
              <a:t>with a translated impulse δ [</a:t>
            </a:r>
            <a:r>
              <a:rPr i="1"/>
              <a:t>n </a:t>
            </a:r>
            <a:r>
              <a:t>− </a:t>
            </a:r>
            <a:r>
              <a:rPr i="1"/>
              <a:t>n</a:t>
            </a:r>
            <a:r>
              <a:rPr sz="3600"/>
              <a:t>0</a:t>
            </a:r>
            <a:r>
              <a:t>] results in a translated signal:</a:t>
            </a:r>
            <a:br/>
          </a:p>
        </p:txBody>
      </p:sp>
      <p:pic>
        <p:nvPicPr>
          <p:cNvPr id="2025" name="Picture 11" descr="Picture 11"/>
          <p:cNvPicPr>
            <a:picLocks noChangeAspect="1"/>
          </p:cNvPicPr>
          <p:nvPr/>
        </p:nvPicPr>
        <p:blipFill>
          <a:blip r:embed="rId4">
            <a:extLst/>
          </a:blip>
          <a:stretch>
            <a:fillRect/>
          </a:stretch>
        </p:blipFill>
        <p:spPr>
          <a:xfrm>
            <a:off x="7924801" y="10820400"/>
            <a:ext cx="7010401" cy="1173834"/>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20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Class="entr" nodeType="clickEffect" presetSubtype="0" presetID="1" grpId="2" fill="hold">
                                  <p:stCondLst>
                                    <p:cond delay="0"/>
                                  </p:stCondLst>
                                  <p:iterate type="el" backwards="0">
                                    <p:tmAbs val="0"/>
                                  </p:iterate>
                                  <p:childTnLst>
                                    <p:set>
                                      <p:cBhvr>
                                        <p:cTn id="10" fill="hold"/>
                                        <p:tgtEl>
                                          <p:spTgt spid="20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0" presetID="1" grpId="3" fill="hold">
                                  <p:stCondLst>
                                    <p:cond delay="0"/>
                                  </p:stCondLst>
                                  <p:iterate type="el" backwards="0">
                                    <p:tmAbs val="0"/>
                                  </p:iterate>
                                  <p:childTnLst>
                                    <p:set>
                                      <p:cBhvr>
                                        <p:cTn id="14" fill="hold"/>
                                        <p:tgtEl>
                                          <p:spTgt spid="20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0" presetID="1" grpId="4" fill="hold">
                                  <p:stCondLst>
                                    <p:cond delay="0"/>
                                  </p:stCondLst>
                                  <p:iterate type="el" backwards="0">
                                    <p:tmAbs val="0"/>
                                  </p:iterate>
                                  <p:childTnLst>
                                    <p:set>
                                      <p:cBhvr>
                                        <p:cTn id="18" fill="hold"/>
                                        <p:tgtEl>
                                          <p:spTgt spid="20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025" grpId="4"/>
      <p:bldP build="whole" bldLvl="1" animBg="1" rev="0" advAuto="0" spid="2022" grpId="1"/>
      <p:bldP build="whole" bldLvl="1" animBg="1" rev="0" advAuto="0" spid="2023" grpId="2"/>
      <p:bldP build="whole" bldLvl="1" animBg="1" rev="0" advAuto="0" spid="2024" grpId="3"/>
    </p:bldLst>
  </p:timing>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27" name="Title 1"/>
          <p:cNvSpPr txBox="1"/>
          <p:nvPr>
            <p:ph type="title"/>
          </p:nvPr>
        </p:nvSpPr>
        <p:spPr>
          <a:xfrm>
            <a:off x="3962400" y="-496375"/>
            <a:ext cx="16459200" cy="2425701"/>
          </a:xfrm>
          <a:prstGeom prst="rect">
            <a:avLst/>
          </a:prstGeom>
        </p:spPr>
        <p:txBody>
          <a:bodyPr/>
          <a:lstStyle/>
          <a:p>
            <a:pPr/>
            <a:r>
              <a:t>Why the impulse is so important</a:t>
            </a:r>
          </a:p>
        </p:txBody>
      </p:sp>
      <p:sp>
        <p:nvSpPr>
          <p:cNvPr id="2028" name="Slide Number Placeholder 3"/>
          <p:cNvSpPr txBox="1"/>
          <p:nvPr>
            <p:ph type="sldNum" sz="quarter" idx="2"/>
          </p:nvPr>
        </p:nvSpPr>
        <p:spPr>
          <a:xfrm>
            <a:off x="18103792" y="12808585"/>
            <a:ext cx="365245" cy="53848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2029" name="Object 3" descr="Object 3"/>
          <p:cNvPicPr>
            <a:picLocks noChangeAspect="1"/>
          </p:cNvPicPr>
          <p:nvPr/>
        </p:nvPicPr>
        <p:blipFill>
          <a:blip r:embed="rId2">
            <a:extLst/>
          </a:blip>
          <a:stretch>
            <a:fillRect/>
          </a:stretch>
        </p:blipFill>
        <p:spPr>
          <a:xfrm>
            <a:off x="3545485" y="7311545"/>
            <a:ext cx="8987083" cy="2373947"/>
          </a:xfrm>
          <a:prstGeom prst="rect">
            <a:avLst/>
          </a:prstGeom>
          <a:ln w="12700">
            <a:miter lim="400000"/>
          </a:ln>
        </p:spPr>
      </p:pic>
      <p:pic>
        <p:nvPicPr>
          <p:cNvPr id="2030" name="Object 5" descr="Object 5"/>
          <p:cNvPicPr>
            <a:picLocks noChangeAspect="1"/>
          </p:cNvPicPr>
          <p:nvPr/>
        </p:nvPicPr>
        <p:blipFill>
          <a:blip r:embed="rId3">
            <a:extLst/>
          </a:blip>
          <a:stretch>
            <a:fillRect/>
          </a:stretch>
        </p:blipFill>
        <p:spPr>
          <a:xfrm>
            <a:off x="3706217" y="9979587"/>
            <a:ext cx="14762184" cy="2403147"/>
          </a:xfrm>
          <a:prstGeom prst="rect">
            <a:avLst/>
          </a:prstGeom>
          <a:ln w="12700">
            <a:miter lim="400000"/>
          </a:ln>
        </p:spPr>
      </p:pic>
      <p:grpSp>
        <p:nvGrpSpPr>
          <p:cNvPr id="2041" name="Group 25"/>
          <p:cNvGrpSpPr/>
          <p:nvPr/>
        </p:nvGrpSpPr>
        <p:grpSpPr>
          <a:xfrm>
            <a:off x="8048623" y="1831433"/>
            <a:ext cx="8329845" cy="4089251"/>
            <a:chOff x="0" y="0"/>
            <a:chExt cx="8329844" cy="4089250"/>
          </a:xfrm>
        </p:grpSpPr>
        <p:sp>
          <p:nvSpPr>
            <p:cNvPr id="2031" name="Rectangle 2"/>
            <p:cNvSpPr txBox="1"/>
            <p:nvPr/>
          </p:nvSpPr>
          <p:spPr>
            <a:xfrm>
              <a:off x="1077720" y="90707"/>
              <a:ext cx="913657" cy="55818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p>
              <a:pPr indent="39687" algn="l" defTabSz="1828800">
                <a:defRPr b="0" sz="3600">
                  <a:latin typeface="Symbol"/>
                  <a:ea typeface="Symbol"/>
                  <a:cs typeface="Symbol"/>
                  <a:sym typeface="Symbol"/>
                </a:defRPr>
              </a:pPr>
              <a:r>
                <a:t>d</a:t>
              </a:r>
              <a:r>
                <a:rPr>
                  <a:latin typeface="Arial"/>
                  <a:ea typeface="Arial"/>
                  <a:cs typeface="Arial"/>
                  <a:sym typeface="Arial"/>
                </a:rPr>
                <a:t> [n]</a:t>
              </a:r>
            </a:p>
          </p:txBody>
        </p:sp>
        <p:sp>
          <p:nvSpPr>
            <p:cNvPr id="2032" name="Rectangle 3"/>
            <p:cNvSpPr txBox="1"/>
            <p:nvPr/>
          </p:nvSpPr>
          <p:spPr>
            <a:xfrm>
              <a:off x="6318250" y="19049"/>
              <a:ext cx="942009" cy="518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lgn="l" defTabSz="1828800">
                <a:defRPr b="0" sz="3600">
                  <a:latin typeface="Arial"/>
                  <a:ea typeface="Arial"/>
                  <a:cs typeface="Arial"/>
                  <a:sym typeface="Arial"/>
                </a:defRPr>
              </a:lvl1pPr>
            </a:lstStyle>
            <a:p>
              <a:pPr/>
              <a:r>
                <a:t>h [n]</a:t>
              </a:r>
            </a:p>
          </p:txBody>
        </p:sp>
        <p:sp>
          <p:nvSpPr>
            <p:cNvPr id="2033" name="Rectangle 4"/>
            <p:cNvSpPr/>
            <p:nvPr/>
          </p:nvSpPr>
          <p:spPr>
            <a:xfrm>
              <a:off x="2571750" y="-1"/>
              <a:ext cx="3143251" cy="1787525"/>
            </a:xfrm>
            <a:prstGeom prst="rect">
              <a:avLst/>
            </a:prstGeom>
            <a:solidFill>
              <a:srgbClr val="FFFFFF"/>
            </a:solidFill>
            <a:ln w="12700" cap="flat">
              <a:solidFill>
                <a:srgbClr val="000000"/>
              </a:solidFill>
              <a:prstDash val="solid"/>
              <a:round/>
            </a:ln>
            <a:effectLst>
              <a:outerShdw sx="100000" sy="100000" kx="0" ky="0" algn="b" rotWithShape="0" blurRad="76200" dist="38100" dir="5400000">
                <a:srgbClr val="F8F8F8">
                  <a:alpha val="34998"/>
                </a:srgbClr>
              </a:outerShdw>
            </a:effectLst>
          </p:spPr>
          <p:txBody>
            <a:bodyPr wrap="square" lIns="91439" tIns="91439" rIns="91439" bIns="91439" numCol="1" anchor="t">
              <a:noAutofit/>
            </a:bodyPr>
            <a:lstStyle/>
            <a:p>
              <a:pPr algn="l" defTabSz="1828800">
                <a:defRPr b="0" sz="3600">
                  <a:latin typeface="Times New Roman"/>
                  <a:ea typeface="Times New Roman"/>
                  <a:cs typeface="Times New Roman"/>
                  <a:sym typeface="Times New Roman"/>
                </a:defRPr>
              </a:pPr>
            </a:p>
          </p:txBody>
        </p:sp>
        <p:sp>
          <p:nvSpPr>
            <p:cNvPr id="2034" name="Line 5"/>
            <p:cNvSpPr/>
            <p:nvPr/>
          </p:nvSpPr>
          <p:spPr>
            <a:xfrm>
              <a:off x="0" y="952499"/>
              <a:ext cx="2587625" cy="3176"/>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F8F8F8">
                  <a:alpha val="37997"/>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035" name="Line 6"/>
            <p:cNvSpPr/>
            <p:nvPr/>
          </p:nvSpPr>
          <p:spPr>
            <a:xfrm>
              <a:off x="5718174" y="944781"/>
              <a:ext cx="2590801" cy="3178"/>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F8F8F8">
                  <a:alpha val="37997"/>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036" name="Rectangle 2"/>
            <p:cNvSpPr txBox="1"/>
            <p:nvPr/>
          </p:nvSpPr>
          <p:spPr>
            <a:xfrm>
              <a:off x="1128830" y="2392434"/>
              <a:ext cx="814761" cy="5184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lgn="l" defTabSz="1828800">
                <a:defRPr b="0" sz="3600">
                  <a:latin typeface="Arial"/>
                  <a:ea typeface="Arial"/>
                  <a:cs typeface="Arial"/>
                  <a:sym typeface="Arial"/>
                </a:defRPr>
              </a:lvl1pPr>
            </a:lstStyle>
            <a:p>
              <a:pPr/>
              <a:r>
                <a:t>f [n]</a:t>
              </a:r>
            </a:p>
          </p:txBody>
        </p:sp>
        <p:sp>
          <p:nvSpPr>
            <p:cNvPr id="2037" name="Rectangle 3"/>
            <p:cNvSpPr txBox="1"/>
            <p:nvPr/>
          </p:nvSpPr>
          <p:spPr>
            <a:xfrm>
              <a:off x="6339120" y="2320775"/>
              <a:ext cx="1717329" cy="5184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t">
              <a:spAutoFit/>
            </a:bodyPr>
            <a:lstStyle>
              <a:lvl1pPr indent="39687" algn="l" defTabSz="1828800">
                <a:defRPr b="0" sz="3600">
                  <a:latin typeface="Arial"/>
                  <a:ea typeface="Arial"/>
                  <a:cs typeface="Arial"/>
                  <a:sym typeface="Arial"/>
                </a:defRPr>
              </a:lvl1pPr>
            </a:lstStyle>
            <a:p>
              <a:pPr/>
              <a:r>
                <a:t>g [n] = ?</a:t>
              </a:r>
            </a:p>
          </p:txBody>
        </p:sp>
        <p:sp>
          <p:nvSpPr>
            <p:cNvPr id="2038" name="Rectangle 4"/>
            <p:cNvSpPr/>
            <p:nvPr/>
          </p:nvSpPr>
          <p:spPr>
            <a:xfrm>
              <a:off x="2592620" y="2301725"/>
              <a:ext cx="3143251" cy="1787526"/>
            </a:xfrm>
            <a:prstGeom prst="rect">
              <a:avLst/>
            </a:prstGeom>
            <a:solidFill>
              <a:srgbClr val="FFFFFF"/>
            </a:solidFill>
            <a:ln w="12700" cap="flat">
              <a:solidFill>
                <a:srgbClr val="000000"/>
              </a:solidFill>
              <a:prstDash val="solid"/>
              <a:round/>
            </a:ln>
            <a:effectLst>
              <a:outerShdw sx="100000" sy="100000" kx="0" ky="0" algn="b" rotWithShape="0" blurRad="76200" dist="38100" dir="5400000">
                <a:srgbClr val="F8F8F8">
                  <a:alpha val="34998"/>
                </a:srgbClr>
              </a:outerShdw>
            </a:effectLst>
          </p:spPr>
          <p:txBody>
            <a:bodyPr wrap="square" lIns="91439" tIns="91439" rIns="91439" bIns="91439" numCol="1" anchor="t">
              <a:noAutofit/>
            </a:bodyPr>
            <a:lstStyle/>
            <a:p>
              <a:pPr algn="l" defTabSz="1828800">
                <a:defRPr b="0" sz="4800">
                  <a:latin typeface="Times New Roman"/>
                  <a:ea typeface="Times New Roman"/>
                  <a:cs typeface="Times New Roman"/>
                  <a:sym typeface="Times New Roman"/>
                </a:defRPr>
              </a:pPr>
            </a:p>
          </p:txBody>
        </p:sp>
        <p:sp>
          <p:nvSpPr>
            <p:cNvPr id="2039" name="Line 5"/>
            <p:cNvSpPr/>
            <p:nvPr/>
          </p:nvSpPr>
          <p:spPr>
            <a:xfrm>
              <a:off x="20870" y="3254225"/>
              <a:ext cx="2587625" cy="3175"/>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F8F8F8">
                  <a:alpha val="37997"/>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sp>
          <p:nvSpPr>
            <p:cNvPr id="2040" name="Line 6"/>
            <p:cNvSpPr/>
            <p:nvPr/>
          </p:nvSpPr>
          <p:spPr>
            <a:xfrm>
              <a:off x="5739044" y="3155799"/>
              <a:ext cx="2590801" cy="3178"/>
            </a:xfrm>
            <a:prstGeom prst="line">
              <a:avLst/>
            </a:prstGeom>
            <a:noFill/>
            <a:ln w="50800" cap="flat">
              <a:solidFill>
                <a:srgbClr val="4F81BD"/>
              </a:solidFill>
              <a:prstDash val="solid"/>
              <a:round/>
              <a:tailEnd type="triangle" w="med" len="med"/>
            </a:ln>
            <a:effectLst>
              <a:outerShdw sx="100000" sy="100000" kx="0" ky="0" algn="b" rotWithShape="0" blurRad="76200" dist="38100" dir="5400000">
                <a:srgbClr val="F8F8F8">
                  <a:alpha val="37997"/>
                </a:srgbClr>
              </a:outerShdw>
            </a:effectLst>
          </p:spPr>
          <p:txBody>
            <a:bodyPr wrap="square" lIns="91439" tIns="91439" rIns="91439" bIns="91439" numCol="1" anchor="t">
              <a:noAutofit/>
            </a:bodyPr>
            <a:lstStyle/>
            <a:p>
              <a:pPr algn="l" defTabSz="1828800">
                <a:defRPr b="0" sz="4800">
                  <a:latin typeface="+mj-lt"/>
                  <a:ea typeface="+mj-ea"/>
                  <a:cs typeface="+mj-cs"/>
                  <a:sym typeface="Calibri"/>
                </a:defRPr>
              </a:pPr>
            </a:p>
          </p:txBody>
        </p:sp>
      </p:grpSp>
      <p:sp>
        <p:nvSpPr>
          <p:cNvPr id="2042" name="TextBox 23"/>
          <p:cNvSpPr txBox="1"/>
          <p:nvPr/>
        </p:nvSpPr>
        <p:spPr>
          <a:xfrm>
            <a:off x="12686221" y="7559106"/>
            <a:ext cx="6774861" cy="1553984"/>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solidFill>
                  <a:srgbClr val="0000FF"/>
                </a:solidFill>
                <a:latin typeface="Times New Roman"/>
                <a:ea typeface="Times New Roman"/>
                <a:cs typeface="Times New Roman"/>
                <a:sym typeface="Times New Roman"/>
              </a:defRPr>
            </a:lvl1pPr>
          </a:lstStyle>
          <a:p>
            <a:pPr/>
            <a:r>
              <a:t>Write the input signal as a sum of impulses</a:t>
            </a:r>
          </a:p>
        </p:txBody>
      </p:sp>
      <p:sp>
        <p:nvSpPr>
          <p:cNvPr id="2043" name="TextBox 24"/>
          <p:cNvSpPr txBox="1"/>
          <p:nvPr/>
        </p:nvSpPr>
        <p:spPr>
          <a:xfrm>
            <a:off x="12785445" y="11431803"/>
            <a:ext cx="8550555" cy="2252485"/>
          </a:xfrm>
          <a:prstGeom prst="rect">
            <a:avLst/>
          </a:prstGeom>
          <a:ln w="12700">
            <a:miter lim="400000"/>
          </a:ln>
          <a:extLst>
            <a:ext uri="{C572A759-6A51-4108-AA02-DFA0A04FC94B}">
              <ma14:wrappingTextBoxFlag xmlns:ma14="http://schemas.microsoft.com/office/mac/drawingml/2011/main" val="1"/>
            </a:ext>
          </a:extLst>
        </p:spPr>
        <p:txBody>
          <a:bodyPr tIns="91439" bIns="91439">
            <a:spAutoFit/>
          </a:bodyPr>
          <a:lstStyle>
            <a:lvl1pPr algn="l" defTabSz="1828800">
              <a:defRPr b="0" sz="4800">
                <a:solidFill>
                  <a:srgbClr val="0000FF"/>
                </a:solidFill>
                <a:latin typeface="Times New Roman"/>
                <a:ea typeface="Times New Roman"/>
                <a:cs typeface="Times New Roman"/>
                <a:sym typeface="Times New Roman"/>
              </a:defRPr>
            </a:lvl1pPr>
          </a:lstStyle>
          <a:p>
            <a:pPr/>
            <a:r>
              <a:t>Then the output of an LTI system is the corresponding sum of impulse responses</a:t>
            </a:r>
          </a:p>
        </p:txBody>
      </p:sp>
      <p:sp>
        <p:nvSpPr>
          <p:cNvPr id="2044" name="TextBox 26"/>
          <p:cNvSpPr txBox="1"/>
          <p:nvPr/>
        </p:nvSpPr>
        <p:spPr>
          <a:xfrm>
            <a:off x="10625194" y="2219087"/>
            <a:ext cx="2933125" cy="855485"/>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LTI system</a:t>
            </a:r>
          </a:p>
        </p:txBody>
      </p:sp>
      <p:sp>
        <p:nvSpPr>
          <p:cNvPr id="2045" name="TextBox 27"/>
          <p:cNvSpPr txBox="1"/>
          <p:nvPr/>
        </p:nvSpPr>
        <p:spPr>
          <a:xfrm>
            <a:off x="10638034" y="4480154"/>
            <a:ext cx="2933125" cy="855484"/>
          </a:xfrm>
          <a:prstGeom prst="rect">
            <a:avLst/>
          </a:prstGeom>
          <a:ln w="12700">
            <a:miter lim="400000"/>
          </a:ln>
          <a:extLst>
            <a:ext uri="{C572A759-6A51-4108-AA02-DFA0A04FC94B}">
              <ma14:wrappingTextBoxFlag xmlns:ma14="http://schemas.microsoft.com/office/mac/drawingml/2011/main" val="1"/>
            </a:ext>
          </a:extLst>
        </p:spPr>
        <p:txBody>
          <a:bodyPr wrap="none" tIns="91439" bIns="91439">
            <a:spAutoFit/>
          </a:bodyPr>
          <a:lstStyle>
            <a:lvl1pPr algn="l" defTabSz="1828800">
              <a:defRPr b="0" sz="4800">
                <a:latin typeface="Times New Roman"/>
                <a:ea typeface="Times New Roman"/>
                <a:cs typeface="Times New Roman"/>
                <a:sym typeface="Times New Roman"/>
              </a:defRPr>
            </a:lvl1pPr>
          </a:lstStyle>
          <a:p>
            <a:pPr/>
            <a:r>
              <a:t>LTI system</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2047" name="Title 1"/>
          <p:cNvSpPr txBox="1"/>
          <p:nvPr>
            <p:ph type="title"/>
          </p:nvPr>
        </p:nvSpPr>
        <p:spPr>
          <a:prstGeom prst="rect">
            <a:avLst/>
          </a:prstGeom>
        </p:spPr>
        <p:txBody>
          <a:bodyPr/>
          <a:lstStyle/>
          <a:p>
            <a:pPr/>
            <a:r>
              <a:t>“naturally” occurring filters</a:t>
            </a:r>
          </a:p>
        </p:txBody>
      </p:sp>
      <p:pic>
        <p:nvPicPr>
          <p:cNvPr id="2048" name="Picture 3" descr="Picture 3"/>
          <p:cNvPicPr>
            <a:picLocks noChangeAspect="1"/>
          </p:cNvPicPr>
          <p:nvPr/>
        </p:nvPicPr>
        <p:blipFill>
          <a:blip r:embed="rId2">
            <a:extLst/>
          </a:blip>
          <a:srcRect l="0" t="0" r="59078" b="0"/>
          <a:stretch>
            <a:fillRect/>
          </a:stretch>
        </p:blipFill>
        <p:spPr>
          <a:xfrm>
            <a:off x="3048000" y="3261245"/>
            <a:ext cx="7499971" cy="7135784"/>
          </a:xfrm>
          <a:prstGeom prst="rect">
            <a:avLst/>
          </a:prstGeom>
          <a:ln w="12700">
            <a:miter lim="400000"/>
          </a:ln>
        </p:spPr>
      </p:pic>
      <p:sp>
        <p:nvSpPr>
          <p:cNvPr id="2049" name="Input image"/>
          <p:cNvSpPr txBox="1"/>
          <p:nvPr/>
        </p:nvSpPr>
        <p:spPr>
          <a:xfrm>
            <a:off x="5812286" y="10408341"/>
            <a:ext cx="2265046" cy="560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Input image</a:t>
            </a:r>
          </a:p>
        </p:txBody>
      </p:sp>
      <p:sp>
        <p:nvSpPr>
          <p:cNvPr id="2050" name="When we take a picture from a moving car, the resulting picture can be affected by motion blur"/>
          <p:cNvSpPr txBox="1"/>
          <p:nvPr/>
        </p:nvSpPr>
        <p:spPr>
          <a:xfrm>
            <a:off x="3879432" y="2528323"/>
            <a:ext cx="17239489" cy="560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When we take a picture from a moving car, the resulting picture can be affected by motion blur</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Calibri"/>
        <a:ea typeface="Calibri"/>
        <a:cs typeface="Calibri"/>
      </a:majorFont>
      <a:minorFont>
        <a:latin typeface="Helvetica Neue"/>
        <a:ea typeface="Helvetica Neue"/>
        <a:cs typeface="Helvetica Neue"/>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1" baseline="0" cap="none" i="0" spc="0" strike="noStrike" sz="3000" u="none" kumimoji="0" normalizeH="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