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media1.mov" ContentType="video/unknown"/>
  <Override PartName="/ppt/media/media2.mov" ContentType="video/unknown"/>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20.jpeg" ContentType="image/jpeg"/>
  <Override PartName="/ppt/notesSlides/notesSlide3.xml" ContentType="application/vnd.openxmlformats-officedocument.presentationml.notesSlide+xml"/>
  <Override PartName="/ppt/media/media3.mov" ContentType="video/unknown"/>
  <Override PartName="/ppt/notesSlides/notesSlide4.xml" ContentType="application/vnd.openxmlformats-officedocument.presentationml.notesSlide+xml"/>
  <Override PartName="/ppt/notesSlides/notesSlide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0" name="Shape 160"/>
          <p:cNvSpPr/>
          <p:nvPr>
            <p:ph type="sldImg"/>
          </p:nvPr>
        </p:nvSpPr>
        <p:spPr>
          <a:xfrm>
            <a:off x="1143000" y="685800"/>
            <a:ext cx="4572000" cy="3429000"/>
          </a:xfrm>
          <a:prstGeom prst="rect">
            <a:avLst/>
          </a:prstGeom>
        </p:spPr>
        <p:txBody>
          <a:bodyPr/>
          <a:lstStyle/>
          <a:p>
            <a:pPr/>
          </a:p>
        </p:txBody>
      </p:sp>
      <p:sp>
        <p:nvSpPr>
          <p:cNvPr id="161" name="Shape 16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5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2" name="Shape 832"/>
          <p:cNvSpPr/>
          <p:nvPr>
            <p:ph type="sldImg"/>
          </p:nvPr>
        </p:nvSpPr>
        <p:spPr>
          <a:prstGeom prst="rect">
            <a:avLst/>
          </a:prstGeom>
        </p:spPr>
        <p:txBody>
          <a:bodyPr/>
          <a:lstStyle/>
          <a:p>
            <a:pPr/>
          </a:p>
        </p:txBody>
      </p:sp>
      <p:sp>
        <p:nvSpPr>
          <p:cNvPr id="833" name="Shape 833"/>
          <p:cNvSpPr/>
          <p:nvPr>
            <p:ph type="body" sz="quarter" idx="1"/>
          </p:nvPr>
        </p:nvSpPr>
        <p:spPr>
          <a:prstGeom prst="rect">
            <a:avLst/>
          </a:prstGeom>
        </p:spPr>
        <p:txBody>
          <a:bodyPr/>
          <a:lstStyle>
            <a:lvl1pPr indent="39687" defTabSz="914400">
              <a:lnSpc>
                <a:spcPct val="100000"/>
              </a:lnSpc>
              <a:defRPr sz="1200">
                <a:latin typeface="Calibri"/>
                <a:ea typeface="Calibri"/>
                <a:cs typeface="Calibri"/>
                <a:sym typeface="Calibri"/>
              </a:defRPr>
            </a:lvl1pPr>
          </a:lstStyle>
          <a:p>
            <a:pPr/>
            <a:r>
              <a:t>Slides from lewicki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Shape 1253"/>
          <p:cNvSpPr/>
          <p:nvPr>
            <p:ph type="sldImg"/>
          </p:nvPr>
        </p:nvSpPr>
        <p:spPr>
          <a:prstGeom prst="rect">
            <a:avLst/>
          </a:prstGeom>
        </p:spPr>
        <p:txBody>
          <a:bodyPr/>
          <a:lstStyle/>
          <a:p>
            <a:pPr/>
          </a:p>
        </p:txBody>
      </p:sp>
      <p:sp>
        <p:nvSpPr>
          <p:cNvPr id="1254" name="Shape 1254"/>
          <p:cNvSpPr/>
          <p:nvPr>
            <p:ph type="body" sz="quarter" idx="1"/>
          </p:nvPr>
        </p:nvSpPr>
        <p:spPr>
          <a:prstGeom prst="rect">
            <a:avLst/>
          </a:prstGeom>
        </p:spPr>
        <p:txBody>
          <a:bodyPr/>
          <a:lstStyle>
            <a:lvl1pPr defTabSz="914400">
              <a:lnSpc>
                <a:spcPct val="100000"/>
              </a:lnSpc>
              <a:defRPr sz="1200">
                <a:latin typeface="+mj-lt"/>
                <a:ea typeface="+mj-ea"/>
                <a:cs typeface="+mj-cs"/>
                <a:sym typeface="Arial"/>
              </a:defRPr>
            </a:lvl1pPr>
          </a:lstStyle>
          <a:p>
            <a:pPr/>
            <a:r>
              <a:t>UPDATED IMAGE.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Shape 1314"/>
          <p:cNvSpPr/>
          <p:nvPr>
            <p:ph type="sldImg"/>
          </p:nvPr>
        </p:nvSpPr>
        <p:spPr>
          <a:prstGeom prst="rect">
            <a:avLst/>
          </a:prstGeom>
        </p:spPr>
        <p:txBody>
          <a:bodyPr/>
          <a:lstStyle/>
          <a:p>
            <a:pPr/>
          </a:p>
        </p:txBody>
      </p:sp>
      <p:sp>
        <p:nvSpPr>
          <p:cNvPr id="1315" name="Shape 1315"/>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p>
          <a:p>
            <a:pPr defTabSz="914400">
              <a:lnSpc>
                <a:spcPct val="100000"/>
              </a:lnSpc>
              <a:defRPr sz="1200">
                <a:latin typeface="Times New Roman"/>
                <a:ea typeface="Times New Roman"/>
                <a:cs typeface="Times New Roman"/>
                <a:sym typeface="Times New Roman"/>
              </a:defRPr>
            </a:pPr>
            <a:r>
              <a:t>We start by taking two pictures, we isolate the details and contours in one, here the woman, and we blur the second face. as you can see, the man seems to go out of focus and the details of the woman are superposed.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1" name="Shape 1901"/>
          <p:cNvSpPr/>
          <p:nvPr>
            <p:ph type="sldImg"/>
          </p:nvPr>
        </p:nvSpPr>
        <p:spPr>
          <a:prstGeom prst="rect">
            <a:avLst/>
          </a:prstGeom>
        </p:spPr>
        <p:txBody>
          <a:bodyPr/>
          <a:lstStyle/>
          <a:p>
            <a:pPr/>
          </a:p>
        </p:txBody>
      </p:sp>
      <p:sp>
        <p:nvSpPr>
          <p:cNvPr id="1902" name="Shape 1902"/>
          <p:cNvSpPr/>
          <p:nvPr>
            <p:ph type="body" sz="quarter" idx="1"/>
          </p:nvPr>
        </p:nvSpPr>
        <p:spPr>
          <a:prstGeom prst="rect">
            <a:avLst/>
          </a:prstGeom>
        </p:spPr>
        <p:txBody>
          <a:bodyPr/>
          <a:lstStyle>
            <a:lvl1pPr indent="39687">
              <a:lnSpc>
                <a:spcPct val="100000"/>
              </a:lnSpc>
              <a:spcBef>
                <a:spcPts val="400"/>
              </a:spcBef>
              <a:defRPr sz="1200">
                <a:latin typeface="Calibri"/>
                <a:ea typeface="Calibri"/>
                <a:cs typeface="Calibri"/>
                <a:sym typeface="Calibri"/>
              </a:defRPr>
            </a:lvl1pPr>
          </a:lstStyle>
          <a:p>
            <a:pPr/>
            <a:r>
              <a:t>Slides from lewicki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6" name="Shape 1926"/>
          <p:cNvSpPr/>
          <p:nvPr>
            <p:ph type="sldImg"/>
          </p:nvPr>
        </p:nvSpPr>
        <p:spPr>
          <a:prstGeom prst="rect">
            <a:avLst/>
          </a:prstGeom>
        </p:spPr>
        <p:txBody>
          <a:bodyPr/>
          <a:lstStyle/>
          <a:p>
            <a:pPr/>
          </a:p>
        </p:txBody>
      </p:sp>
      <p:sp>
        <p:nvSpPr>
          <p:cNvPr id="1927" name="Shape 1927"/>
          <p:cNvSpPr/>
          <p:nvPr>
            <p:ph type="body" sz="quarter" idx="1"/>
          </p:nvPr>
        </p:nvSpPr>
        <p:spPr>
          <a:prstGeom prst="rect">
            <a:avLst/>
          </a:prstGeom>
        </p:spPr>
        <p:txBody>
          <a:bodyPr/>
          <a:lstStyle>
            <a:lvl1pPr defTabSz="914400">
              <a:lnSpc>
                <a:spcPct val="100000"/>
              </a:lnSpc>
              <a:defRPr sz="1200">
                <a:latin typeface="+mj-lt"/>
                <a:ea typeface="+mj-ea"/>
                <a:cs typeface="+mj-cs"/>
                <a:sym typeface="Arial"/>
              </a:defRPr>
            </a:lvl1pPr>
          </a:lstStyle>
          <a:p>
            <a:pPr/>
            <a:r>
              <a:t>UPDATED IMAGE.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Picture 2" descr="Picture 2"/>
          <p:cNvPicPr>
            <a:picLocks noChangeAspect="1"/>
          </p:cNvPicPr>
          <p:nvPr/>
        </p:nvPicPr>
        <p:blipFill>
          <a:blip r:embed="rId2">
            <a:alphaModFix amt="44218"/>
            <a:extLst/>
          </a:blip>
          <a:stretch>
            <a:fillRect/>
          </a:stretch>
        </p:blipFill>
        <p:spPr>
          <a:xfrm>
            <a:off x="-69806" y="-7301906"/>
            <a:ext cx="24523612" cy="24523611"/>
          </a:xfrm>
          <a:prstGeom prst="rect">
            <a:avLst/>
          </a:prstGeom>
          <a:ln w="12700">
            <a:miter lim="400000"/>
          </a:ln>
        </p:spPr>
      </p:pic>
      <p:sp>
        <p:nvSpPr>
          <p:cNvPr id="12" name="Title Text"/>
          <p:cNvSpPr txBox="1"/>
          <p:nvPr>
            <p:ph type="title"/>
          </p:nvPr>
        </p:nvSpPr>
        <p:spPr>
          <a:xfrm>
            <a:off x="1371600" y="3507329"/>
            <a:ext cx="20828000" cy="1787541"/>
          </a:xfrm>
          <a:prstGeom prst="rect">
            <a:avLst/>
          </a:prstGeom>
        </p:spPr>
        <p:txBody>
          <a:bodyPr anchor="b"/>
          <a:lstStyle>
            <a:lvl1pPr algn="l">
              <a:defRPr>
                <a:latin typeface="Helvetica Neue Medium"/>
                <a:ea typeface="Helvetica Neue Medium"/>
                <a:cs typeface="Helvetica Neue Medium"/>
                <a:sym typeface="Helvetica Neue Medium"/>
              </a:defRPr>
            </a:lvl1pPr>
          </a:lstStyle>
          <a:p>
            <a:pPr/>
            <a:r>
              <a:t>Title Text</a:t>
            </a:r>
          </a:p>
        </p:txBody>
      </p:sp>
      <p:sp>
        <p:nvSpPr>
          <p:cNvPr id="13" name="Section title"/>
          <p:cNvSpPr txBox="1"/>
          <p:nvPr>
            <p:ph type="body" sz="quarter" idx="21"/>
          </p:nvPr>
        </p:nvSpPr>
        <p:spPr>
          <a:xfrm>
            <a:off x="3564280" y="5275205"/>
            <a:ext cx="9378364" cy="1787541"/>
          </a:xfrm>
          <a:prstGeom prst="rect">
            <a:avLst/>
          </a:prstGeom>
        </p:spPr>
        <p:txBody>
          <a:bodyPr>
            <a:noAutofit/>
          </a:bodyPr>
          <a:lstStyle>
            <a:lvl1pPr marL="0" indent="0" defTabSz="1828800">
              <a:spcBef>
                <a:spcPts val="0"/>
              </a:spcBef>
              <a:buSzTx/>
              <a:buNone/>
              <a:defRPr sz="10000">
                <a:latin typeface="+mj-lt"/>
                <a:ea typeface="+mj-ea"/>
                <a:cs typeface="+mj-cs"/>
                <a:sym typeface="Arial"/>
              </a:defRPr>
            </a:lvl1pPr>
          </a:lstStyle>
          <a:p>
            <a:pPr/>
            <a:r>
              <a:t>Section title </a:t>
            </a:r>
          </a:p>
        </p:txBody>
      </p:sp>
      <p:sp>
        <p:nvSpPr>
          <p:cNvPr id="14" name="Rectangle"/>
          <p:cNvSpPr/>
          <p:nvPr/>
        </p:nvSpPr>
        <p:spPr>
          <a:xfrm>
            <a:off x="-166217" y="12518712"/>
            <a:ext cx="24716434" cy="1270001"/>
          </a:xfrm>
          <a:prstGeom prst="rect">
            <a:avLst/>
          </a:prstGeom>
          <a:solidFill>
            <a:srgbClr val="FFFFFF"/>
          </a:solidFill>
          <a:ln w="12700">
            <a:solidFill>
              <a:srgbClr val="000000"/>
            </a:solidFill>
            <a:miter lim="400000"/>
          </a:ln>
        </p:spPr>
        <p:txBody>
          <a:bodyPr lIns="0" tIns="0" rIns="0" bIns="0" anchor="ctr"/>
          <a:lstStyle/>
          <a:p>
            <a:pPr>
              <a:defRPr b="0" sz="3200">
                <a:solidFill>
                  <a:srgbClr val="FFFFFF"/>
                </a:solidFill>
              </a:defRPr>
            </a:pPr>
          </a:p>
        </p:txBody>
      </p:sp>
      <p:sp>
        <p:nvSpPr>
          <p:cNvPr id="15"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sz="3200">
                <a:solidFill>
                  <a:srgbClr val="A21F34"/>
                </a:solidFill>
              </a:defRPr>
            </a:lvl1pPr>
          </a:lstStyle>
          <a:p>
            <a:pPr/>
            <a:r>
              <a:t>6.869/6.819 Advances in Computer Vision</a:t>
            </a:r>
          </a:p>
        </p:txBody>
      </p:sp>
      <p:sp>
        <p:nvSpPr>
          <p:cNvPr id="16" name="Spring 2022"/>
          <p:cNvSpPr txBox="1"/>
          <p:nvPr/>
        </p:nvSpPr>
        <p:spPr>
          <a:xfrm>
            <a:off x="22150406" y="12625823"/>
            <a:ext cx="2251304" cy="10557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Spring 2022</a:t>
            </a:r>
          </a:p>
        </p:txBody>
      </p:sp>
      <p:sp>
        <p:nvSpPr>
          <p:cNvPr id="17" name="Bill Freeman, Phillip Isola"/>
          <p:cNvSpPr txBox="1"/>
          <p:nvPr/>
        </p:nvSpPr>
        <p:spPr>
          <a:xfrm>
            <a:off x="17887813" y="13224612"/>
            <a:ext cx="3757575" cy="10335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600"/>
              </a:lnSpc>
              <a:spcBef>
                <a:spcPts val="1600"/>
              </a:spcBef>
              <a:defRPr sz="2400"/>
            </a:lvl1pPr>
          </a:lstStyle>
          <a:p>
            <a:pPr/>
            <a:r>
              <a:t>Bill Freeman, Phillip Isola</a:t>
            </a:r>
          </a:p>
        </p:txBody>
      </p:sp>
      <p:pic>
        <p:nvPicPr>
          <p:cNvPr id="18"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19"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2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2" name="Title Text"/>
          <p:cNvSpPr txBox="1"/>
          <p:nvPr>
            <p:ph type="title"/>
          </p:nvPr>
        </p:nvSpPr>
        <p:spPr>
          <a:xfrm>
            <a:off x="3962400" y="-6350"/>
            <a:ext cx="16459200" cy="168920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9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xfrm>
            <a:off x="23284537" y="128847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1" name="Title Text"/>
          <p:cNvSpPr txBox="1"/>
          <p:nvPr>
            <p:ph type="title"/>
          </p:nvPr>
        </p:nvSpPr>
        <p:spPr>
          <a:xfrm>
            <a:off x="3962400" y="0"/>
            <a:ext cx="16459200" cy="178435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02" name="Slide Number"/>
          <p:cNvSpPr txBox="1"/>
          <p:nvPr>
            <p:ph type="sldNum" sz="quarter" idx="2"/>
          </p:nvPr>
        </p:nvSpPr>
        <p:spPr>
          <a:xfrm>
            <a:off x="23259137" y="12935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9" name="Title Text"/>
          <p:cNvSpPr txBox="1"/>
          <p:nvPr>
            <p:ph type="title"/>
          </p:nvPr>
        </p:nvSpPr>
        <p:spPr>
          <a:xfrm>
            <a:off x="3962400" y="15876"/>
            <a:ext cx="16459200" cy="1719263"/>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10"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1" name="Slide Number"/>
          <p:cNvSpPr txBox="1"/>
          <p:nvPr>
            <p:ph type="sldNum" sz="quarter" idx="2"/>
          </p:nvPr>
        </p:nvSpPr>
        <p:spPr>
          <a:xfrm>
            <a:off x="23309937" y="12910185"/>
            <a:ext cx="515264" cy="538480"/>
          </a:xfrm>
          <a:prstGeom prst="rect">
            <a:avLst/>
          </a:prstGeom>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18" name="Title Text"/>
          <p:cNvSpPr txBox="1"/>
          <p:nvPr>
            <p:ph type="title"/>
          </p:nvPr>
        </p:nvSpPr>
        <p:spPr>
          <a:xfrm>
            <a:off x="3962400" y="549276"/>
            <a:ext cx="16459200" cy="2286001"/>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19" name="Body Level One…"/>
          <p:cNvSpPr txBox="1"/>
          <p:nvPr>
            <p:ph type="body" sz="half" idx="1"/>
          </p:nvPr>
        </p:nvSpPr>
        <p:spPr>
          <a:xfrm>
            <a:off x="3962400" y="3200400"/>
            <a:ext cx="8077200" cy="9051926"/>
          </a:xfrm>
          <a:prstGeom prst="rect">
            <a:avLst/>
          </a:prstGeom>
        </p:spPr>
        <p:txBody>
          <a:bodyPr lIns="91439" tIns="91439" rIns="91439" bIns="91439" anchor="t"/>
          <a:lstStyle>
            <a:lvl1pPr marL="685800" indent="-685800" defTabSz="914400">
              <a:spcBef>
                <a:spcPts val="1300"/>
              </a:spcBef>
              <a:buSzPct val="100000"/>
              <a:buFont typeface="Arial"/>
              <a:defRPr sz="5600">
                <a:latin typeface="Calibri"/>
                <a:ea typeface="Calibri"/>
                <a:cs typeface="Calibri"/>
                <a:sym typeface="Calibri"/>
              </a:defRPr>
            </a:lvl1pPr>
            <a:lvl2pPr marL="1123950" indent="-666750" defTabSz="914400">
              <a:spcBef>
                <a:spcPts val="1300"/>
              </a:spcBef>
              <a:buSzPct val="100000"/>
              <a:buFont typeface="Arial"/>
              <a:buChar char="–"/>
              <a:defRPr sz="5600">
                <a:latin typeface="Calibri"/>
                <a:ea typeface="Calibri"/>
                <a:cs typeface="Calibri"/>
                <a:sym typeface="Calibri"/>
              </a:defRPr>
            </a:lvl2pPr>
            <a:lvl3pPr marL="1554479" indent="-640079" defTabSz="914400">
              <a:spcBef>
                <a:spcPts val="1300"/>
              </a:spcBef>
              <a:buSzPct val="100000"/>
              <a:buFont typeface="Arial"/>
              <a:defRPr sz="5600">
                <a:latin typeface="Calibri"/>
                <a:ea typeface="Calibri"/>
                <a:cs typeface="Calibri"/>
                <a:sym typeface="Calibri"/>
              </a:defRPr>
            </a:lvl3pPr>
            <a:lvl4pPr marL="2082800" indent="-711200" defTabSz="914400">
              <a:spcBef>
                <a:spcPts val="1300"/>
              </a:spcBef>
              <a:buSzPct val="100000"/>
              <a:buFont typeface="Arial"/>
              <a:buChar char="–"/>
              <a:defRPr sz="5600">
                <a:latin typeface="Calibri"/>
                <a:ea typeface="Calibri"/>
                <a:cs typeface="Calibri"/>
                <a:sym typeface="Calibri"/>
              </a:defRPr>
            </a:lvl4pPr>
            <a:lvl5pPr marL="2540000" indent="-711200" defTabSz="914400">
              <a:spcBef>
                <a:spcPts val="1300"/>
              </a:spcBef>
              <a:buSzPct val="100000"/>
              <a:buFont typeface="Arial"/>
              <a:buChar char="»"/>
              <a:defRPr sz="56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0"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27" name="Title Text"/>
          <p:cNvSpPr txBox="1"/>
          <p:nvPr>
            <p:ph type="title"/>
          </p:nvPr>
        </p:nvSpPr>
        <p:spPr>
          <a:xfrm>
            <a:off x="3962400" y="0"/>
            <a:ext cx="16459200" cy="1737030"/>
          </a:xfrm>
          <a:prstGeom prst="rect">
            <a:avLst/>
          </a:prstGeom>
        </p:spPr>
        <p:txBody>
          <a:bodyPr lIns="101600" tIns="101600" rIns="101600" bIns="101600"/>
          <a:lstStyle>
            <a:lvl1pPr indent="39687">
              <a:defRPr>
                <a:latin typeface="Calibri"/>
                <a:ea typeface="Calibri"/>
                <a:cs typeface="Calibri"/>
                <a:sym typeface="Calibri"/>
              </a:defRPr>
            </a:lvl1pPr>
          </a:lstStyle>
          <a:p>
            <a:pPr/>
            <a:r>
              <a:t>Title Text</a:t>
            </a:r>
          </a:p>
        </p:txBody>
      </p:sp>
      <p:sp>
        <p:nvSpPr>
          <p:cNvPr id="128"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Calibri"/>
                <a:ea typeface="Calibri"/>
                <a:cs typeface="Calibri"/>
                <a:sym typeface="Calibri"/>
              </a:defRPr>
            </a:lvl1pPr>
            <a:lvl2pPr marL="1099230" indent="-653142" defTabSz="1828800">
              <a:spcBef>
                <a:spcPts val="1600"/>
              </a:spcBef>
              <a:buClr>
                <a:srgbClr val="000000"/>
              </a:buClr>
              <a:buSzPct val="100000"/>
              <a:buFont typeface="Arial"/>
              <a:buChar char="–"/>
              <a:defRPr sz="6400">
                <a:latin typeface="Calibri"/>
                <a:ea typeface="Calibri"/>
                <a:cs typeface="Calibri"/>
                <a:sym typeface="Calibri"/>
              </a:defRPr>
            </a:lvl2pPr>
            <a:lvl3pPr marL="1512887" indent="-609600" defTabSz="1828800">
              <a:spcBef>
                <a:spcPts val="1600"/>
              </a:spcBef>
              <a:buClr>
                <a:srgbClr val="000000"/>
              </a:buClr>
              <a:buSzPct val="100000"/>
              <a:buFont typeface="Arial"/>
              <a:defRPr sz="6400">
                <a:latin typeface="Calibri"/>
                <a:ea typeface="Calibri"/>
                <a:cs typeface="Calibri"/>
                <a:sym typeface="Calibri"/>
              </a:defRPr>
            </a:lvl3pPr>
            <a:lvl4pPr marL="2092007" indent="-731519" defTabSz="1828800">
              <a:spcBef>
                <a:spcPts val="1600"/>
              </a:spcBef>
              <a:buClr>
                <a:srgbClr val="000000"/>
              </a:buClr>
              <a:buSzPct val="100000"/>
              <a:buFont typeface="Arial"/>
              <a:buChar char="–"/>
              <a:defRPr sz="6400">
                <a:latin typeface="Calibri"/>
                <a:ea typeface="Calibri"/>
                <a:cs typeface="Calibri"/>
                <a:sym typeface="Calibri"/>
              </a:defRPr>
            </a:lvl4pPr>
            <a:lvl5pPr marL="2549207" indent="-731519" defTabSz="1828800">
              <a:spcBef>
                <a:spcPts val="1600"/>
              </a:spcBef>
              <a:buClr>
                <a:srgbClr val="000000"/>
              </a:buClr>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29" name="Slide Number"/>
          <p:cNvSpPr txBox="1"/>
          <p:nvPr>
            <p:ph type="sldNum" sz="quarter" idx="2"/>
          </p:nvPr>
        </p:nvSpPr>
        <p:spPr>
          <a:xfrm>
            <a:off x="23595906" y="12964463"/>
            <a:ext cx="515264" cy="538481"/>
          </a:xfrm>
          <a:prstGeom prst="rect">
            <a:avLst/>
          </a:prstGeom>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36" name="Title Text"/>
          <p:cNvSpPr txBox="1"/>
          <p:nvPr>
            <p:ph type="title"/>
          </p:nvPr>
        </p:nvSpPr>
        <p:spPr>
          <a:xfrm>
            <a:off x="3962400" y="0"/>
            <a:ext cx="16459200" cy="1784350"/>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137" name="Body Level One…"/>
          <p:cNvSpPr txBox="1"/>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Calibri"/>
                <a:ea typeface="Calibri"/>
                <a:cs typeface="Calibri"/>
                <a:sym typeface="Calibri"/>
              </a:defRPr>
            </a:lvl1pPr>
            <a:lvl2pPr marL="1110342" indent="-653142" defTabSz="914400">
              <a:spcBef>
                <a:spcPts val="1500"/>
              </a:spcBef>
              <a:buSzPct val="100000"/>
              <a:buFont typeface="Arial"/>
              <a:buChar char="–"/>
              <a:defRPr sz="6400">
                <a:latin typeface="Calibri"/>
                <a:ea typeface="Calibri"/>
                <a:cs typeface="Calibri"/>
                <a:sym typeface="Calibri"/>
              </a:defRPr>
            </a:lvl2pPr>
            <a:lvl3pPr marL="1524000" indent="-609600" defTabSz="914400">
              <a:spcBef>
                <a:spcPts val="1500"/>
              </a:spcBef>
              <a:buSzPct val="100000"/>
              <a:buFont typeface="Arial"/>
              <a:defRPr sz="6400">
                <a:latin typeface="Calibri"/>
                <a:ea typeface="Calibri"/>
                <a:cs typeface="Calibri"/>
                <a:sym typeface="Calibri"/>
              </a:defRPr>
            </a:lvl3pPr>
            <a:lvl4pPr marL="2103120" indent="-731520" defTabSz="914400">
              <a:spcBef>
                <a:spcPts val="1500"/>
              </a:spcBef>
              <a:buSzPct val="100000"/>
              <a:buFont typeface="Arial"/>
              <a:buChar char="–"/>
              <a:defRPr sz="6400">
                <a:latin typeface="Calibri"/>
                <a:ea typeface="Calibri"/>
                <a:cs typeface="Calibri"/>
                <a:sym typeface="Calibri"/>
              </a:defRPr>
            </a:lvl4pPr>
            <a:lvl5pPr marL="2560320" indent="-731520" defTabSz="914400">
              <a:spcBef>
                <a:spcPts val="1500"/>
              </a:spcBef>
              <a:buSzPct val="100000"/>
              <a:buFont typeface="Arial"/>
              <a:buChar char="»"/>
              <a:defRPr sz="6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8"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5" name="Slide Number"/>
          <p:cNvSpPr txBox="1"/>
          <p:nvPr>
            <p:ph type="sldNum" sz="quarter" idx="2"/>
          </p:nvPr>
        </p:nvSpPr>
        <p:spPr>
          <a:xfrm>
            <a:off x="23672258" y="13103268"/>
            <a:ext cx="453239" cy="46106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2" name="Title Text"/>
          <p:cNvSpPr txBox="1"/>
          <p:nvPr>
            <p:ph type="title"/>
          </p:nvPr>
        </p:nvSpPr>
        <p:spPr>
          <a:xfrm>
            <a:off x="4387453" y="357187"/>
            <a:ext cx="15609094" cy="3036095"/>
          </a:xfrm>
          <a:prstGeom prst="rect">
            <a:avLst/>
          </a:prstGeom>
        </p:spPr>
        <p:txBody>
          <a:bodyPr lIns="71437" tIns="71437" rIns="71437" bIns="71437"/>
          <a:lstStyle>
            <a:lvl1pPr defTabSz="821531">
              <a:defRPr sz="11200">
                <a:latin typeface="Helvetica Neue Medium"/>
                <a:ea typeface="Helvetica Neue Medium"/>
                <a:cs typeface="Helvetica Neue Medium"/>
                <a:sym typeface="Helvetica Neue Medium"/>
              </a:defRPr>
            </a:lvl1pPr>
          </a:lstStyle>
          <a:p>
            <a:pPr/>
            <a:r>
              <a:t>Title Text</a:t>
            </a:r>
          </a:p>
        </p:txBody>
      </p:sp>
      <p:sp>
        <p:nvSpPr>
          <p:cNvPr id="153" name="Body Level One…"/>
          <p:cNvSpPr txBox="1"/>
          <p:nvPr>
            <p:ph type="body" idx="1"/>
          </p:nvPr>
        </p:nvSpPr>
        <p:spPr>
          <a:xfrm>
            <a:off x="4387453" y="3643312"/>
            <a:ext cx="15609094" cy="8840392"/>
          </a:xfrm>
          <a:prstGeom prst="rect">
            <a:avLst/>
          </a:prstGeom>
        </p:spPr>
        <p:txBody>
          <a:bodyPr lIns="71437" tIns="71437" rIns="71437" bIns="71437"/>
          <a:lstStyle>
            <a:lvl1pPr marL="611187" indent="-611187" defTabSz="821531">
              <a:buSzPct val="145000"/>
              <a:defRPr sz="4400"/>
            </a:lvl1pPr>
            <a:lvl2pPr marL="1055687" indent="-611187" defTabSz="821531">
              <a:buSzPct val="145000"/>
              <a:defRPr sz="4400"/>
            </a:lvl2pPr>
            <a:lvl3pPr marL="1500187" indent="-611187" defTabSz="821531">
              <a:buSzPct val="145000"/>
              <a:defRPr sz="4400"/>
            </a:lvl3pPr>
            <a:lvl4pPr marL="1944687" indent="-611187" defTabSz="821531">
              <a:buSzPct val="145000"/>
              <a:defRPr sz="4400"/>
            </a:lvl4pPr>
            <a:lvl5pPr marL="2389187" indent="-611187" defTabSz="821531">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txBox="1"/>
          <p:nvPr>
            <p:ph type="sldNum" sz="quarter" idx="2"/>
          </p:nvPr>
        </p:nvSpPr>
        <p:spPr>
          <a:xfrm>
            <a:off x="11954103" y="13073062"/>
            <a:ext cx="466269" cy="477671"/>
          </a:xfrm>
          <a:prstGeom prst="rect">
            <a:avLst/>
          </a:prstGeom>
        </p:spPr>
        <p:txBody>
          <a:bodyPr lIns="71437" tIns="71437" rIns="71437" bIns="71437"/>
          <a:lstStyle>
            <a:lvl1pPr defTabSz="821531">
              <a:defRPr sz="2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7" name="Title Text"/>
          <p:cNvSpPr txBox="1"/>
          <p:nvPr>
            <p:ph type="title"/>
          </p:nvPr>
        </p:nvSpPr>
        <p:spPr>
          <a:xfrm>
            <a:off x="1778000" y="4533900"/>
            <a:ext cx="20828000" cy="4648200"/>
          </a:xfrm>
          <a:prstGeom prst="rect">
            <a:avLst/>
          </a:prstGeom>
        </p:spPr>
        <p:txBody>
          <a:bodyPr/>
          <a:lstStyle/>
          <a:p>
            <a:pPr/>
            <a:r>
              <a:t>Title Text</a:t>
            </a:r>
          </a:p>
        </p:txBody>
      </p:sp>
      <p:sp>
        <p:nvSpPr>
          <p:cNvPr id="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5" name="ADE_train_00008204_seg.png"/>
          <p:cNvSpPr/>
          <p:nvPr>
            <p:ph type="pic" sz="half" idx="21"/>
          </p:nvPr>
        </p:nvSpPr>
        <p:spPr>
          <a:xfrm>
            <a:off x="13294825" y="353213"/>
            <a:ext cx="9267312" cy="12356417"/>
          </a:xfrm>
          <a:prstGeom prst="rect">
            <a:avLst/>
          </a:prstGeom>
        </p:spPr>
        <p:txBody>
          <a:bodyPr lIns="91439" tIns="45719" rIns="91439" bIns="45719" anchor="t">
            <a:noAutofit/>
          </a:bodyPr>
          <a:lstStyle/>
          <a:p>
            <a:pPr/>
          </a:p>
        </p:txBody>
      </p:sp>
      <p:sp>
        <p:nvSpPr>
          <p:cNvPr id="36" name="Title Text"/>
          <p:cNvSpPr txBox="1"/>
          <p:nvPr>
            <p:ph type="title"/>
          </p:nvPr>
        </p:nvSpPr>
        <p:spPr>
          <a:xfrm>
            <a:off x="1651000" y="831850"/>
            <a:ext cx="10223500" cy="1391841"/>
          </a:xfrm>
          <a:prstGeom prst="rect">
            <a:avLst/>
          </a:prstGeom>
        </p:spPr>
        <p:txBody>
          <a:bodyPr anchor="b"/>
          <a:lstStyle>
            <a:lvl1pPr algn="l" defTabSz="825500">
              <a:defRPr sz="8400">
                <a:latin typeface="Helvetica Neue Medium"/>
                <a:ea typeface="Helvetica Neue Medium"/>
                <a:cs typeface="Helvetica Neue Medium"/>
                <a:sym typeface="Helvetica Neue Medium"/>
              </a:defRPr>
            </a:lvl1pPr>
          </a:lstStyle>
          <a:p>
            <a:pPr/>
            <a:r>
              <a:t>Title Text</a:t>
            </a:r>
          </a:p>
        </p:txBody>
      </p:sp>
      <p:sp>
        <p:nvSpPr>
          <p:cNvPr id="37" name="Body Level One…"/>
          <p:cNvSpPr txBox="1"/>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 name="Title Text"/>
          <p:cNvSpPr txBox="1"/>
          <p:nvPr>
            <p:ph type="title"/>
          </p:nvPr>
        </p:nvSpPr>
        <p:spPr>
          <a:prstGeom prst="rect">
            <a:avLst/>
          </a:prstGeom>
        </p:spPr>
        <p:txBody>
          <a:bodyPr/>
          <a:lstStyle/>
          <a:p>
            <a:pPr/>
            <a:r>
              <a:t>Title Text</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3" name="Title Text"/>
          <p:cNvSpPr txBox="1"/>
          <p:nvPr>
            <p:ph type="title"/>
          </p:nvPr>
        </p:nvSpPr>
        <p:spPr>
          <a:xfrm>
            <a:off x="1746386" y="507"/>
            <a:ext cx="21005801" cy="2286001"/>
          </a:xfrm>
          <a:prstGeom prst="rect">
            <a:avLst/>
          </a:prstGeom>
        </p:spPr>
        <p:txBody>
          <a:bodyPr/>
          <a:lstStyle/>
          <a:p>
            <a:pPr/>
            <a:r>
              <a:t>Title Text</a:t>
            </a:r>
          </a:p>
        </p:txBody>
      </p:sp>
      <p:sp>
        <p:nvSpPr>
          <p:cNvPr id="54"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xfrm>
            <a:off x="234144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2" name="Slide Number"/>
          <p:cNvSpPr txBox="1"/>
          <p:nvPr>
            <p:ph type="sldNum" sz="quarter" idx="2"/>
          </p:nvPr>
        </p:nvSpPr>
        <p:spPr>
          <a:xfrm>
            <a:off x="23439831" y="130048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9" name="Title Text"/>
          <p:cNvSpPr txBox="1"/>
          <p:nvPr>
            <p:ph type="title"/>
          </p:nvPr>
        </p:nvSpPr>
        <p:spPr>
          <a:xfrm>
            <a:off x="3962400" y="41276"/>
            <a:ext cx="16459200" cy="1640086"/>
          </a:xfrm>
          <a:prstGeom prst="rect">
            <a:avLst/>
          </a:prstGeom>
        </p:spPr>
        <p:txBody>
          <a:bodyPr lIns="91439" tIns="91439" rIns="91439" bIns="91439"/>
          <a:lstStyle>
            <a:lvl1pPr defTabSz="914400">
              <a:defRPr>
                <a:latin typeface="Calibri"/>
                <a:ea typeface="Calibri"/>
                <a:cs typeface="Calibri"/>
                <a:sym typeface="Calibri"/>
              </a:defRPr>
            </a:lvl1pPr>
          </a:lstStyle>
          <a:p>
            <a:pPr/>
            <a:r>
              <a:t>Title Text</a:t>
            </a:r>
          </a:p>
        </p:txBody>
      </p:sp>
      <p:sp>
        <p:nvSpPr>
          <p:cNvPr id="70" name="Slide Number"/>
          <p:cNvSpPr txBox="1"/>
          <p:nvPr>
            <p:ph type="sldNum" sz="quarter" idx="2"/>
          </p:nvPr>
        </p:nvSpPr>
        <p:spPr>
          <a:xfrm>
            <a:off x="23233737" y="12859385"/>
            <a:ext cx="515264" cy="538480"/>
          </a:xfrm>
          <a:prstGeom prst="rect">
            <a:avLst/>
          </a:prstGeom>
        </p:spPr>
        <p:txBody>
          <a:bodyPr lIns="91439" tIns="91439" rIns="91439" bIns="91439" anchor="ctr"/>
          <a:lstStyle>
            <a:lvl1pPr algn="r" defTabSz="9144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7" name="Slide Number"/>
          <p:cNvSpPr txBox="1"/>
          <p:nvPr>
            <p:ph type="sldNum" sz="quarter" idx="2"/>
          </p:nvPr>
        </p:nvSpPr>
        <p:spPr>
          <a:xfrm>
            <a:off x="22980084" y="12617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4" name="Title Text"/>
          <p:cNvSpPr txBox="1"/>
          <p:nvPr>
            <p:ph type="title"/>
          </p:nvPr>
        </p:nvSpPr>
        <p:spPr>
          <a:xfrm>
            <a:off x="3962400" y="-9524"/>
            <a:ext cx="16459200" cy="1745060"/>
          </a:xfrm>
          <a:prstGeom prst="rect">
            <a:avLst/>
          </a:prstGeom>
        </p:spPr>
        <p:txBody>
          <a:bodyPr lIns="91439" tIns="91439" rIns="91439" bIns="91439"/>
          <a:lstStyle/>
          <a:p>
            <a:pPr/>
            <a:r>
              <a:t>Title Text</a:t>
            </a:r>
          </a:p>
        </p:txBody>
      </p:sp>
      <p:sp>
        <p:nvSpPr>
          <p:cNvPr id="85" name="Slide Number"/>
          <p:cNvSpPr txBox="1"/>
          <p:nvPr>
            <p:ph type="sldNum" sz="quarter" idx="2"/>
          </p:nvPr>
        </p:nvSpPr>
        <p:spPr>
          <a:xfrm>
            <a:off x="23234084" y="12744450"/>
            <a:ext cx="591116" cy="577647"/>
          </a:xfrm>
          <a:prstGeom prst="rect">
            <a:avLst/>
          </a:prstGeom>
        </p:spPr>
        <p:txBody>
          <a:bodyPr lIns="91439" tIns="91439" rIns="91439" bIns="91439"/>
          <a:lstStyle>
            <a:lvl1pPr algn="r" defTabSz="914400">
              <a:defRPr sz="2800">
                <a:latin typeface="+mj-lt"/>
                <a:ea typeface="+mj-ea"/>
                <a:cs typeface="+mj-cs"/>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1pPr>
      <a:lvl2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2pPr>
      <a:lvl3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3pPr>
      <a:lvl4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4pPr>
      <a:lvl5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5pPr>
      <a:lvl6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6pPr>
      <a:lvl7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7pPr>
      <a:lvl8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8pPr>
      <a:lvl9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2.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52.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2.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52.pn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8.pn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png"/><Relationship Id="rId3" Type="http://schemas.openxmlformats.org/officeDocument/2006/relationships/image" Target="../media/image110.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7" Type="http://schemas.openxmlformats.org/officeDocument/2006/relationships/image" Target="../media/image116.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7.png"/><Relationship Id="rId3" Type="http://schemas.openxmlformats.org/officeDocument/2006/relationships/image" Target="../media/image118.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13.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12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8.png"/><Relationship Id="rId3" Type="http://schemas.openxmlformats.org/officeDocument/2006/relationships/image" Target="../media/image129.png"/><Relationship Id="rId4" Type="http://schemas.openxmlformats.org/officeDocument/2006/relationships/image" Target="../media/image130.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1.png"/><Relationship Id="rId3" Type="http://schemas.openxmlformats.org/officeDocument/2006/relationships/image" Target="../media/image128.png"/><Relationship Id="rId4" Type="http://schemas.openxmlformats.org/officeDocument/2006/relationships/image" Target="../media/image132.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0.png"/><Relationship Id="rId3" Type="http://schemas.openxmlformats.org/officeDocument/2006/relationships/image" Target="../media/image121.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0.png"/><Relationship Id="rId3" Type="http://schemas.openxmlformats.org/officeDocument/2006/relationships/image" Target="../media/image122.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1.png"/><Relationship Id="rId3" Type="http://schemas.openxmlformats.org/officeDocument/2006/relationships/image" Target="../media/image122.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3.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3.png"/><Relationship Id="rId3" Type="http://schemas.openxmlformats.org/officeDocument/2006/relationships/image" Target="../media/image134.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5.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video" Target="../media/media1.mov"/><Relationship Id="rId3" Type="http://schemas.microsoft.com/office/2007/relationships/media" Target="../media/media1.mov"/><Relationship Id="rId4" Type="http://schemas.openxmlformats.org/officeDocument/2006/relationships/image" Target="../media/image4.png"/><Relationship Id="rId5" Type="http://schemas.openxmlformats.org/officeDocument/2006/relationships/video" Target="../media/media2.mov"/><Relationship Id="rId6" Type="http://schemas.microsoft.com/office/2007/relationships/media" Target="../media/media2.mov"/><Relationship Id="rId7" Type="http://schemas.openxmlformats.org/officeDocument/2006/relationships/image" Target="../media/image5.png"/><Relationship Id="rId8" Type="http://schemas.openxmlformats.org/officeDocument/2006/relationships/image" Target="../media/image6.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6.png"/><Relationship Id="rId3" Type="http://schemas.openxmlformats.org/officeDocument/2006/relationships/image" Target="../media/image135.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5.png"/><Relationship Id="rId3" Type="http://schemas.openxmlformats.org/officeDocument/2006/relationships/image" Target="../media/image137.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8.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8.png"/><Relationship Id="rId3" Type="http://schemas.openxmlformats.org/officeDocument/2006/relationships/image" Target="../media/image139.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0.png"/><Relationship Id="rId3" Type="http://schemas.openxmlformats.org/officeDocument/2006/relationships/image" Target="../media/image141.png"/><Relationship Id="rId4" Type="http://schemas.openxmlformats.org/officeDocument/2006/relationships/image" Target="../media/image142.png"/><Relationship Id="rId5" Type="http://schemas.openxmlformats.org/officeDocument/2006/relationships/image" Target="../media/image138.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3.png"/><Relationship Id="rId3" Type="http://schemas.openxmlformats.org/officeDocument/2006/relationships/image" Target="../media/image144.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5.pn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6.png"/><Relationship Id="rId3" Type="http://schemas.openxmlformats.org/officeDocument/2006/relationships/image" Target="../media/image67.png"/><Relationship Id="rId4" Type="http://schemas.openxmlformats.org/officeDocument/2006/relationships/image" Target="../media/image66.png"/><Relationship Id="rId5" Type="http://schemas.openxmlformats.org/officeDocument/2006/relationships/image" Target="../media/image14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7.png"/><Relationship Id="rId3" Type="http://schemas.openxmlformats.org/officeDocument/2006/relationships/image" Target="../media/image66.png"/><Relationship Id="rId4" Type="http://schemas.openxmlformats.org/officeDocument/2006/relationships/image" Target="../media/image147.png"/><Relationship Id="rId5" Type="http://schemas.openxmlformats.org/officeDocument/2006/relationships/image" Target="../media/image146.png"/><Relationship Id="rId6" Type="http://schemas.openxmlformats.org/officeDocument/2006/relationships/image" Target="../media/image148.pn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9.png"/><Relationship Id="rId3" Type="http://schemas.openxmlformats.org/officeDocument/2006/relationships/image" Target="../media/image150.png"/><Relationship Id="rId4" Type="http://schemas.openxmlformats.org/officeDocument/2006/relationships/image" Target="../media/image151.pn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20.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7.png"/><Relationship Id="rId5" Type="http://schemas.openxmlformats.org/officeDocument/2006/relationships/image" Target="../media/image158.png"/><Relationship Id="rId6" Type="http://schemas.openxmlformats.org/officeDocument/2006/relationships/image" Target="../media/image154.png"/><Relationship Id="rId7" Type="http://schemas.openxmlformats.org/officeDocument/2006/relationships/image" Target="../media/image155.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9.png"/><Relationship Id="rId3" Type="http://schemas.openxmlformats.org/officeDocument/2006/relationships/image" Target="../media/image120.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6.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 Id="rId3" Type="http://schemas.openxmlformats.org/officeDocument/2006/relationships/image" Target="../media/image166.png"/><Relationship Id="rId4" Type="http://schemas.openxmlformats.org/officeDocument/2006/relationships/image" Target="../media/image148.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7.png"/><Relationship Id="rId3" Type="http://schemas.openxmlformats.org/officeDocument/2006/relationships/image" Target="../media/image8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8.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9.png"/><Relationship Id="rId3" Type="http://schemas.openxmlformats.org/officeDocument/2006/relationships/image" Target="../media/image148.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 Id="rId3" Type="http://schemas.openxmlformats.org/officeDocument/2006/relationships/image" Target="../media/image148.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 Id="rId3" Type="http://schemas.openxmlformats.org/officeDocument/2006/relationships/image" Target="../media/image148.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 Id="rId3" Type="http://schemas.openxmlformats.org/officeDocument/2006/relationships/image" Target="../media/image148.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5.png"/><Relationship Id="rId3" Type="http://schemas.openxmlformats.org/officeDocument/2006/relationships/image" Target="../media/image148.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0.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0.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1.png"/><Relationship Id="rId3" Type="http://schemas.openxmlformats.org/officeDocument/2006/relationships/image" Target="../media/image172.png"/><Relationship Id="rId4" Type="http://schemas.openxmlformats.org/officeDocument/2006/relationships/image" Target="../media/image173.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4.png"/><Relationship Id="rId3" Type="http://schemas.openxmlformats.org/officeDocument/2006/relationships/image" Target="../media/image175.png"/><Relationship Id="rId4" Type="http://schemas.openxmlformats.org/officeDocument/2006/relationships/image" Target="../media/image17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tif"/></Relationships>

</file>

<file path=ppt/slides/_rels/slide1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7.png"/><Relationship Id="rId3" Type="http://schemas.openxmlformats.org/officeDocument/2006/relationships/image" Target="../media/image178.png"/><Relationship Id="rId4" Type="http://schemas.openxmlformats.org/officeDocument/2006/relationships/image" Target="../media/image179.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pn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1.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png"/><Relationship Id="rId3" Type="http://schemas.openxmlformats.org/officeDocument/2006/relationships/image" Target="../media/image182.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png"/><Relationship Id="rId3" Type="http://schemas.openxmlformats.org/officeDocument/2006/relationships/image" Target="../media/image182.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0.png"/><Relationship Id="rId3" Type="http://schemas.openxmlformats.org/officeDocument/2006/relationships/image" Target="../media/image182.png"/><Relationship Id="rId4" Type="http://schemas.openxmlformats.org/officeDocument/2006/relationships/image" Target="../media/image183.png"/><Relationship Id="rId5" Type="http://schemas.openxmlformats.org/officeDocument/2006/relationships/image" Target="../media/image184.png"/><Relationship Id="rId6" Type="http://schemas.openxmlformats.org/officeDocument/2006/relationships/image" Target="../media/image185.png"/><Relationship Id="rId7" Type="http://schemas.openxmlformats.org/officeDocument/2006/relationships/image" Target="../media/image186.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187.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 Id="rId3" Type="http://schemas.openxmlformats.org/officeDocument/2006/relationships/image" Target="../media/image46.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8.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jpeg"/><Relationship Id="rId4" Type="http://schemas.openxmlformats.org/officeDocument/2006/relationships/image" Target="../media/image96.png"/><Relationship Id="rId5" Type="http://schemas.openxmlformats.org/officeDocument/2006/relationships/image" Target="../media/image9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9.png"/><Relationship Id="rId3" Type="http://schemas.openxmlformats.org/officeDocument/2006/relationships/image" Target="../media/image190.png"/><Relationship Id="rId4" Type="http://schemas.openxmlformats.org/officeDocument/2006/relationships/image" Target="../media/image191.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9.png"/><Relationship Id="rId5" Type="http://schemas.openxmlformats.org/officeDocument/2006/relationships/image" Target="../media/image1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8.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5.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9.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1.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2.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jpeg"/><Relationship Id="rId3" Type="http://schemas.openxmlformats.org/officeDocument/2006/relationships/image" Target="../media/image32.png"/><Relationship Id="rId4" Type="http://schemas.openxmlformats.org/officeDocument/2006/relationships/image" Target="../media/image18.jpeg"/><Relationship Id="rId5" Type="http://schemas.openxmlformats.org/officeDocument/2006/relationships/image" Target="../media/image33.png"/><Relationship Id="rId6" Type="http://schemas.openxmlformats.org/officeDocument/2006/relationships/image" Target="../media/image19.jpeg"/><Relationship Id="rId7" Type="http://schemas.openxmlformats.org/officeDocument/2006/relationships/image" Target="../media/image3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tif"/><Relationship Id="rId3" Type="http://schemas.openxmlformats.org/officeDocument/2006/relationships/image" Target="../media/image39.png"/><Relationship Id="rId4" Type="http://schemas.openxmlformats.org/officeDocument/2006/relationships/image" Target="../media/image6.tif"/><Relationship Id="rId5" Type="http://schemas.openxmlformats.org/officeDocument/2006/relationships/image" Target="../media/image40.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1.png"/><Relationship Id="rId3" Type="http://schemas.openxmlformats.org/officeDocument/2006/relationships/image" Target="../media/image5.tif"/><Relationship Id="rId4" Type="http://schemas.openxmlformats.org/officeDocument/2006/relationships/image" Target="../media/image6.tif"/><Relationship Id="rId5" Type="http://schemas.openxmlformats.org/officeDocument/2006/relationships/image" Target="../media/image4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4.png"/><Relationship Id="rId3" Type="http://schemas.openxmlformats.org/officeDocument/2006/relationships/image" Target="../media/image4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6.png"/><Relationship Id="rId3" Type="http://schemas.openxmlformats.org/officeDocument/2006/relationships/image" Target="../media/image50.png"/><Relationship Id="rId4" Type="http://schemas.openxmlformats.org/officeDocument/2006/relationships/image" Target="../media/image4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 Id="rId3" Type="http://schemas.openxmlformats.org/officeDocument/2006/relationships/image" Target="../media/image4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3.png"/><Relationship Id="rId3" Type="http://schemas.openxmlformats.org/officeDocument/2006/relationships/image" Target="../media/image52.png"/><Relationship Id="rId4" Type="http://schemas.openxmlformats.org/officeDocument/2006/relationships/image" Target="../media/image54.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 Id="rId3" Type="http://schemas.openxmlformats.org/officeDocument/2006/relationships/image" Target="../media/image56.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 Id="rId3" Type="http://schemas.openxmlformats.org/officeDocument/2006/relationships/image" Target="../media/image55.png"/><Relationship Id="rId4" Type="http://schemas.openxmlformats.org/officeDocument/2006/relationships/image" Target="../media/image60.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2.png"/><Relationship Id="rId5" Type="http://schemas.openxmlformats.org/officeDocument/2006/relationships/image" Target="../media/image55.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7.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68.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75.png"/><Relationship Id="rId8" Type="http://schemas.openxmlformats.org/officeDocument/2006/relationships/image" Target="../media/image68.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79.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 Id="rId3" Type="http://schemas.openxmlformats.org/officeDocument/2006/relationships/image" Target="../media/image80.png"/><Relationship Id="rId4" Type="http://schemas.openxmlformats.org/officeDocument/2006/relationships/image" Target="../media/image81.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5.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 Id="rId3" Type="http://schemas.openxmlformats.org/officeDocument/2006/relationships/image" Target="../media/image90.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 Id="rId3" Type="http://schemas.openxmlformats.org/officeDocument/2006/relationships/image" Target="../media/image91.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 Id="rId3" Type="http://schemas.openxmlformats.org/officeDocument/2006/relationships/image" Target="../media/image92.png"/><Relationship Id="rId4" Type="http://schemas.openxmlformats.org/officeDocument/2006/relationships/image" Target="../media/image91.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0.png"/><Relationship Id="rId5" Type="http://schemas.openxmlformats.org/officeDocument/2006/relationships/image" Target="../media/image91.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5.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0.jpeg"/><Relationship Id="rId4" Type="http://schemas.openxmlformats.org/officeDocument/2006/relationships/image" Target="../media/image96.png"/><Relationship Id="rId5" Type="http://schemas.openxmlformats.org/officeDocument/2006/relationships/image" Target="../media/image97.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pn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67.png"/><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9.tif"/></Relationships>

</file>

<file path=ppt/slides/_rels/slide9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png"/><Relationship Id="rId3" Type="http://schemas.openxmlformats.org/officeDocument/2006/relationships/image" Target="../media/image98.png"/><Relationship Id="rId4" Type="http://schemas.openxmlformats.org/officeDocument/2006/relationships/image" Target="../media/image67.png"/><Relationship Id="rId5" Type="http://schemas.openxmlformats.org/officeDocument/2006/relationships/image" Target="../media/image99.png"/><Relationship Id="rId6" Type="http://schemas.openxmlformats.org/officeDocument/2006/relationships/image" Target="../media/image7.tif"/><Relationship Id="rId7" Type="http://schemas.openxmlformats.org/officeDocument/2006/relationships/image" Target="../media/image8.tif"/><Relationship Id="rId8" Type="http://schemas.openxmlformats.org/officeDocument/2006/relationships/image" Target="../media/image9.tif"/></Relationships>

</file>

<file path=ppt/slides/_rels/slide9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video" Target="../media/media3.mov"/><Relationship Id="rId4" Type="http://schemas.microsoft.com/office/2007/relationships/media" Target="../media/media3.mov"/><Relationship Id="rId5"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Lecture 5"/>
          <p:cNvSpPr txBox="1"/>
          <p:nvPr>
            <p:ph type="ctrTitle"/>
          </p:nvPr>
        </p:nvSpPr>
        <p:spPr>
          <a:prstGeom prst="rect">
            <a:avLst/>
          </a:prstGeom>
        </p:spPr>
        <p:txBody>
          <a:bodyPr/>
          <a:lstStyle/>
          <a:p>
            <a:pPr/>
            <a:r>
              <a:t>Lecture 5</a:t>
            </a:r>
          </a:p>
        </p:txBody>
      </p:sp>
      <p:sp>
        <p:nvSpPr>
          <p:cNvPr id="164" name="Spatial Linear Filters"/>
          <p:cNvSpPr txBox="1"/>
          <p:nvPr>
            <p:ph type="body" idx="21"/>
          </p:nvPr>
        </p:nvSpPr>
        <p:spPr>
          <a:xfrm>
            <a:off x="3218750" y="5275205"/>
            <a:ext cx="17946500" cy="1787541"/>
          </a:xfrm>
          <a:prstGeom prst="rect">
            <a:avLst/>
          </a:prstGeom>
          <a:effectLst>
            <a:outerShdw sx="100000" sy="100000" kx="0" ky="0" algn="b" rotWithShape="0" blurRad="673100" dist="0" dir="5400000">
              <a:srgbClr val="FFFFFF"/>
            </a:outerShdw>
          </a:effectLst>
        </p:spPr>
        <p:txBody>
          <a:bodyPr/>
          <a:lstStyle/>
          <a:p>
            <a:pPr/>
            <a:r>
              <a:t>Spatial Linear Filters</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8" name="Rectangle"/>
          <p:cNvSpPr/>
          <p:nvPr/>
        </p:nvSpPr>
        <p:spPr>
          <a:xfrm>
            <a:off x="11519901" y="3452741"/>
            <a:ext cx="1344198" cy="637730"/>
          </a:xfrm>
          <a:prstGeom prst="rect">
            <a:avLst/>
          </a:prstGeom>
          <a:solidFill>
            <a:srgbClr val="D6D5D5"/>
          </a:solidFill>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9" name="Line"/>
          <p:cNvSpPr/>
          <p:nvPr/>
        </p:nvSpPr>
        <p:spPr>
          <a:xfrm flipH="1" flipV="1">
            <a:off x="12339995" y="4338423"/>
            <a:ext cx="2119695" cy="6112937"/>
          </a:xfrm>
          <a:prstGeom prst="line">
            <a:avLst/>
          </a:prstGeom>
          <a:ln w="508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0"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1" name="Line"/>
          <p:cNvSpPr/>
          <p:nvPr/>
        </p:nvSpPr>
        <p:spPr>
          <a:xfrm flipV="1">
            <a:off x="11344555" y="4494296"/>
            <a:ext cx="740183" cy="2193249"/>
          </a:xfrm>
          <a:prstGeom prst="line">
            <a:avLst/>
          </a:prstGeom>
          <a:ln w="50800">
            <a:solidFill>
              <a:schemeClr val="accent3">
                <a:hueOff val="362282"/>
                <a:satOff val="31803"/>
                <a:lumOff val="-18242"/>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2" name="Line"/>
          <p:cNvSpPr/>
          <p:nvPr/>
        </p:nvSpPr>
        <p:spPr>
          <a:xfrm flipH="1" flipV="1">
            <a:off x="13140568" y="6671832"/>
            <a:ext cx="1301188" cy="3678646"/>
          </a:xfrm>
          <a:prstGeom prst="line">
            <a:avLst/>
          </a:prstGeom>
          <a:ln w="50800">
            <a:solidFill>
              <a:schemeClr val="accent3">
                <a:hueOff val="362282"/>
                <a:satOff val="31803"/>
                <a:lumOff val="-18242"/>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3"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344" name="Line"/>
          <p:cNvSpPr/>
          <p:nvPr/>
        </p:nvSpPr>
        <p:spPr>
          <a:xfrm flipV="1">
            <a:off x="9964973" y="6773882"/>
            <a:ext cx="1309813" cy="3652208"/>
          </a:xfrm>
          <a:prstGeom prst="line">
            <a:avLst/>
          </a:prstGeom>
          <a:ln w="50800">
            <a:solidFill>
              <a:schemeClr val="accent3">
                <a:hueOff val="362282"/>
                <a:satOff val="31803"/>
                <a:lumOff val="-18242"/>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5"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6"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7" name="Circle"/>
          <p:cNvSpPr/>
          <p:nvPr/>
        </p:nvSpPr>
        <p:spPr>
          <a:xfrm>
            <a:off x="11952652" y="3840075"/>
            <a:ext cx="514414" cy="514415"/>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8" name="Square"/>
          <p:cNvSpPr/>
          <p:nvPr/>
        </p:nvSpPr>
        <p:spPr>
          <a:xfrm>
            <a:off x="13120969" y="10893924"/>
            <a:ext cx="2660304"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49" name="Circle"/>
          <p:cNvSpPr/>
          <p:nvPr/>
        </p:nvSpPr>
        <p:spPr>
          <a:xfrm>
            <a:off x="13592502" y="12068110"/>
            <a:ext cx="311931"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0" name="Square"/>
          <p:cNvSpPr/>
          <p:nvPr/>
        </p:nvSpPr>
        <p:spPr>
          <a:xfrm>
            <a:off x="8658065" y="10893924"/>
            <a:ext cx="2660304"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1" name="Line"/>
          <p:cNvSpPr/>
          <p:nvPr/>
        </p:nvSpPr>
        <p:spPr>
          <a:xfrm flipH="1" flipV="1">
            <a:off x="12848206" y="285793"/>
            <a:ext cx="953107" cy="6396178"/>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2" name="Line"/>
          <p:cNvSpPr/>
          <p:nvPr/>
        </p:nvSpPr>
        <p:spPr>
          <a:xfrm flipH="1" flipV="1">
            <a:off x="13797178" y="6682343"/>
            <a:ext cx="593418" cy="3586187"/>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3" name="Line"/>
          <p:cNvSpPr/>
          <p:nvPr/>
        </p:nvSpPr>
        <p:spPr>
          <a:xfrm flipV="1">
            <a:off x="10607268" y="302107"/>
            <a:ext cx="1190482" cy="6372602"/>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4" name="Line"/>
          <p:cNvSpPr/>
          <p:nvPr/>
        </p:nvSpPr>
        <p:spPr>
          <a:xfrm flipV="1">
            <a:off x="9995315" y="6692818"/>
            <a:ext cx="635901" cy="3645325"/>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5" name="Circle"/>
          <p:cNvSpPr/>
          <p:nvPr/>
        </p:nvSpPr>
        <p:spPr>
          <a:xfrm>
            <a:off x="14116561"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6" name="Circle"/>
          <p:cNvSpPr/>
          <p:nvPr/>
        </p:nvSpPr>
        <p:spPr>
          <a:xfrm>
            <a:off x="10201884"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57" name="Circle"/>
          <p:cNvSpPr/>
          <p:nvPr/>
        </p:nvSpPr>
        <p:spPr>
          <a:xfrm>
            <a:off x="10725943" y="12068110"/>
            <a:ext cx="311932"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317" name="Rectangle 6"/>
          <p:cNvSpPr txBox="1"/>
          <p:nvPr>
            <p:ph type="title"/>
          </p:nvPr>
        </p:nvSpPr>
        <p:spPr>
          <a:prstGeom prst="rect">
            <a:avLst/>
          </a:prstGeom>
        </p:spPr>
        <p:txBody>
          <a:bodyPr/>
          <a:lstStyle>
            <a:lvl1pPr>
              <a:defRPr>
                <a:solidFill>
                  <a:srgbClr val="FFFFFF"/>
                </a:solidFill>
              </a:defRPr>
            </a:lvl1pPr>
          </a:lstStyle>
          <a:p>
            <a:pPr/>
            <a:r>
              <a:t>Hybrid Images</a:t>
            </a:r>
          </a:p>
        </p:txBody>
      </p:sp>
      <p:sp>
        <p:nvSpPr>
          <p:cNvPr id="131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319" name="Object 2" descr="Object 2"/>
          <p:cNvPicPr>
            <a:picLocks noChangeAspect="1"/>
          </p:cNvPicPr>
          <p:nvPr/>
        </p:nvPicPr>
        <p:blipFill>
          <a:blip r:embed="rId2">
            <a:extLst/>
          </a:blip>
          <a:stretch>
            <a:fillRect/>
          </a:stretch>
        </p:blipFill>
        <p:spPr>
          <a:xfrm>
            <a:off x="9058276" y="3292473"/>
            <a:ext cx="6267451" cy="9051927"/>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Slide Number"/>
          <p:cNvSpPr txBox="1"/>
          <p:nvPr>
            <p:ph type="sldNum" sz="quarter" idx="2"/>
          </p:nvPr>
        </p:nvSpPr>
        <p:spPr>
          <a:xfrm>
            <a:off x="19906337" y="12808585"/>
            <a:ext cx="515264"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pic>
        <p:nvPicPr>
          <p:cNvPr id="1322" name="Picture 1" descr="Picture 1"/>
          <p:cNvPicPr>
            <a:picLocks noChangeAspect="1"/>
          </p:cNvPicPr>
          <p:nvPr/>
        </p:nvPicPr>
        <p:blipFill>
          <a:blip r:embed="rId2">
            <a:extLst/>
          </a:blip>
          <a:stretch>
            <a:fillRect/>
          </a:stretch>
        </p:blipFill>
        <p:spPr>
          <a:xfrm>
            <a:off x="4017540" y="1164221"/>
            <a:ext cx="10374653" cy="6575207"/>
          </a:xfrm>
          <a:prstGeom prst="rect">
            <a:avLst/>
          </a:prstGeom>
          <a:ln w="12700">
            <a:miter lim="400000"/>
          </a:ln>
        </p:spPr>
      </p:pic>
      <p:pic>
        <p:nvPicPr>
          <p:cNvPr id="1323" name="Picture 2" descr="Picture 2"/>
          <p:cNvPicPr>
            <a:picLocks noChangeAspect="1"/>
          </p:cNvPicPr>
          <p:nvPr/>
        </p:nvPicPr>
        <p:blipFill>
          <a:blip r:embed="rId3">
            <a:extLst/>
          </a:blip>
          <a:stretch>
            <a:fillRect/>
          </a:stretch>
        </p:blipFill>
        <p:spPr>
          <a:xfrm>
            <a:off x="15898807" y="1190680"/>
            <a:ext cx="4531061" cy="6566198"/>
          </a:xfrm>
          <a:prstGeom prst="rect">
            <a:avLst/>
          </a:prstGeom>
          <a:ln w="12700">
            <a:miter lim="400000"/>
          </a:ln>
        </p:spPr>
      </p:pic>
      <p:sp>
        <p:nvSpPr>
          <p:cNvPr id="1324" name="TextBox 3"/>
          <p:cNvSpPr txBox="1"/>
          <p:nvPr/>
        </p:nvSpPr>
        <p:spPr>
          <a:xfrm>
            <a:off x="14900478" y="4312918"/>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pic>
        <p:nvPicPr>
          <p:cNvPr id="1325" name="Picture 18" descr="Picture 18"/>
          <p:cNvPicPr>
            <a:picLocks noChangeAspect="1"/>
          </p:cNvPicPr>
          <p:nvPr/>
        </p:nvPicPr>
        <p:blipFill>
          <a:blip r:embed="rId4">
            <a:extLst/>
          </a:blip>
          <a:stretch>
            <a:fillRect/>
          </a:stretch>
        </p:blipFill>
        <p:spPr>
          <a:xfrm>
            <a:off x="3939118" y="8837320"/>
            <a:ext cx="16605251" cy="4552951"/>
          </a:xfrm>
          <a:prstGeom prst="rect">
            <a:avLst/>
          </a:prstGeom>
          <a:ln w="12700">
            <a:miter lim="400000"/>
          </a:ln>
        </p:spPr>
      </p:pic>
      <p:sp>
        <p:nvSpPr>
          <p:cNvPr id="1326" name="TextBox 5"/>
          <p:cNvSpPr txBox="1"/>
          <p:nvPr/>
        </p:nvSpPr>
        <p:spPr>
          <a:xfrm>
            <a:off x="8789044" y="3968941"/>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28" name="Object 2" descr="Object 2"/>
          <p:cNvPicPr>
            <a:picLocks noChangeAspect="1"/>
          </p:cNvPicPr>
          <p:nvPr/>
        </p:nvPicPr>
        <p:blipFill>
          <a:blip r:embed="rId2">
            <a:extLst/>
          </a:blip>
          <a:stretch>
            <a:fillRect/>
          </a:stretch>
        </p:blipFill>
        <p:spPr>
          <a:xfrm>
            <a:off x="13841944" y="1167221"/>
            <a:ext cx="6330951" cy="9147176"/>
          </a:xfrm>
          <a:prstGeom prst="rect">
            <a:avLst/>
          </a:prstGeom>
          <a:ln w="12700">
            <a:miter lim="400000"/>
          </a:ln>
        </p:spPr>
      </p:pic>
      <p:pic>
        <p:nvPicPr>
          <p:cNvPr id="1329" name="Object 3" descr="Object 3"/>
          <p:cNvPicPr>
            <a:picLocks noChangeAspect="1"/>
          </p:cNvPicPr>
          <p:nvPr/>
        </p:nvPicPr>
        <p:blipFill>
          <a:blip r:embed="rId3">
            <a:extLst/>
          </a:blip>
          <a:stretch>
            <a:fillRect/>
          </a:stretch>
        </p:blipFill>
        <p:spPr>
          <a:xfrm>
            <a:off x="9727144" y="2846796"/>
            <a:ext cx="3159127" cy="4572001"/>
          </a:xfrm>
          <a:prstGeom prst="rect">
            <a:avLst/>
          </a:prstGeom>
          <a:ln w="12700">
            <a:miter lim="400000"/>
          </a:ln>
        </p:spPr>
      </p:pic>
      <p:pic>
        <p:nvPicPr>
          <p:cNvPr id="1330" name="Object 4" descr="Object 4"/>
          <p:cNvPicPr>
            <a:picLocks noChangeAspect="1"/>
          </p:cNvPicPr>
          <p:nvPr/>
        </p:nvPicPr>
        <p:blipFill>
          <a:blip r:embed="rId4">
            <a:extLst/>
          </a:blip>
          <a:stretch>
            <a:fillRect/>
          </a:stretch>
        </p:blipFill>
        <p:spPr>
          <a:xfrm>
            <a:off x="6983944" y="3608796"/>
            <a:ext cx="1968501" cy="2844801"/>
          </a:xfrm>
          <a:prstGeom prst="rect">
            <a:avLst/>
          </a:prstGeom>
          <a:ln w="12700">
            <a:miter lim="400000"/>
          </a:ln>
        </p:spPr>
      </p:pic>
      <p:pic>
        <p:nvPicPr>
          <p:cNvPr id="1331" name="Object 5" descr="Object 5"/>
          <p:cNvPicPr>
            <a:picLocks noChangeAspect="1"/>
          </p:cNvPicPr>
          <p:nvPr/>
        </p:nvPicPr>
        <p:blipFill>
          <a:blip r:embed="rId5">
            <a:extLst/>
          </a:blip>
          <a:stretch>
            <a:fillRect/>
          </a:stretch>
        </p:blipFill>
        <p:spPr>
          <a:xfrm>
            <a:off x="4850344" y="4065996"/>
            <a:ext cx="1270001" cy="1828801"/>
          </a:xfrm>
          <a:prstGeom prst="rect">
            <a:avLst/>
          </a:prstGeom>
          <a:ln w="12700">
            <a:miter lim="400000"/>
          </a:ln>
        </p:spPr>
      </p:pic>
      <p:sp>
        <p:nvSpPr>
          <p:cNvPr id="1332" name="Rectangle 6"/>
          <p:cNvSpPr txBox="1"/>
          <p:nvPr>
            <p:ph type="title"/>
          </p:nvPr>
        </p:nvSpPr>
        <p:spPr>
          <a:prstGeom prst="rect">
            <a:avLst/>
          </a:prstGeom>
        </p:spPr>
        <p:txBody>
          <a:bodyPr/>
          <a:lstStyle>
            <a:lvl1pPr>
              <a:defRPr>
                <a:solidFill>
                  <a:srgbClr val="FFFFFF"/>
                </a:solidFill>
              </a:defRPr>
            </a:lvl1pPr>
          </a:lstStyle>
          <a:p>
            <a:pPr/>
            <a:r>
              <a:t>Hybrid Images</a:t>
            </a:r>
          </a:p>
        </p:txBody>
      </p:sp>
      <p:sp>
        <p:nvSpPr>
          <p:cNvPr id="1333" name="Double-click to edit"/>
          <p:cNvSpPr txBox="1"/>
          <p:nvPr>
            <p:ph type="body" idx="1"/>
          </p:nvPr>
        </p:nvSpPr>
        <p:spPr>
          <a:prstGeom prst="rect">
            <a:avLst/>
          </a:prstGeom>
        </p:spPr>
        <p:txBody>
          <a:bodyPr/>
          <a:lstStyle/>
          <a:p>
            <a:pPr/>
          </a:p>
        </p:txBody>
      </p:sp>
      <p:sp>
        <p:nvSpPr>
          <p:cNvPr id="133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5" name="Object 6" descr="Object 6"/>
          <p:cNvPicPr>
            <a:picLocks noChangeAspect="1"/>
          </p:cNvPicPr>
          <p:nvPr/>
        </p:nvPicPr>
        <p:blipFill>
          <a:blip r:embed="rId5">
            <a:extLst/>
          </a:blip>
          <a:stretch>
            <a:fillRect/>
          </a:stretch>
        </p:blipFill>
        <p:spPr>
          <a:xfrm>
            <a:off x="3478743" y="4523196"/>
            <a:ext cx="635001" cy="914401"/>
          </a:xfrm>
          <a:prstGeom prst="rect">
            <a:avLst/>
          </a:prstGeom>
          <a:ln w="12700">
            <a:miter lim="400000"/>
          </a:ln>
        </p:spPr>
      </p:pic>
      <p:pic>
        <p:nvPicPr>
          <p:cNvPr id="1336" name="Picture 18" descr="Picture 18"/>
          <p:cNvPicPr>
            <a:picLocks noChangeAspect="1"/>
          </p:cNvPicPr>
          <p:nvPr/>
        </p:nvPicPr>
        <p:blipFill>
          <a:blip r:embed="rId6">
            <a:extLst/>
          </a:blip>
          <a:stretch>
            <a:fillRect/>
          </a:stretch>
        </p:blipFill>
        <p:spPr>
          <a:xfrm>
            <a:off x="3833291" y="10478006"/>
            <a:ext cx="16605251" cy="3237995"/>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8" name="Slide Number"/>
          <p:cNvSpPr txBox="1"/>
          <p:nvPr>
            <p:ph type="sldNum" sz="quarter" idx="2"/>
          </p:nvPr>
        </p:nvSpPr>
        <p:spPr>
          <a:xfrm>
            <a:off x="19906337" y="12808585"/>
            <a:ext cx="515264" cy="538480"/>
          </a:xfrm>
          <a:prstGeom prst="rect">
            <a:avLst/>
          </a:prstGeom>
          <a:extLst>
            <a:ext uri="{C572A759-6A51-4108-AA02-DFA0A04FC94B}">
              <ma14:wrappingTextBoxFlag xmlns:ma14="http://schemas.microsoft.com/office/mac/drawingml/2011/main" val="1"/>
            </a:ext>
          </a:extLst>
        </p:spPr>
        <p:txBody>
          <a:bodyPr anchor="ctr"/>
          <a:lstStyle>
            <a:lvl1pPr defTabSz="1828800">
              <a:defRPr sz="2400">
                <a:solidFill>
                  <a:srgbClr val="898989"/>
                </a:solidFill>
                <a:latin typeface="Calibri"/>
                <a:ea typeface="Calibri"/>
                <a:cs typeface="Calibri"/>
                <a:sym typeface="Calibri"/>
              </a:defRPr>
            </a:lvl1pPr>
          </a:lstStyle>
          <a:p>
            <a:pPr/>
            <a:fld id="{86CB4B4D-7CA3-9044-876B-883B54F8677D}" type="slidenum"/>
          </a:p>
        </p:txBody>
      </p:sp>
      <p:pic>
        <p:nvPicPr>
          <p:cNvPr id="1339" name="Picture 3" descr="Picture 3"/>
          <p:cNvPicPr>
            <a:picLocks noChangeAspect="1"/>
          </p:cNvPicPr>
          <p:nvPr/>
        </p:nvPicPr>
        <p:blipFill>
          <a:blip r:embed="rId2">
            <a:extLst/>
          </a:blip>
          <a:stretch>
            <a:fillRect/>
          </a:stretch>
        </p:blipFill>
        <p:spPr>
          <a:xfrm>
            <a:off x="7340600" y="165100"/>
            <a:ext cx="9702800" cy="1338580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1" name="Slide Number"/>
          <p:cNvSpPr txBox="1"/>
          <p:nvPr>
            <p:ph type="sldNum" sz="quarter" idx="2"/>
          </p:nvPr>
        </p:nvSpPr>
        <p:spPr>
          <a:xfrm>
            <a:off x="19906337" y="12808585"/>
            <a:ext cx="515264"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pic>
        <p:nvPicPr>
          <p:cNvPr id="1342" name="Picture 3" descr="Picture 3"/>
          <p:cNvPicPr>
            <a:picLocks noChangeAspect="1"/>
          </p:cNvPicPr>
          <p:nvPr/>
        </p:nvPicPr>
        <p:blipFill>
          <a:blip r:embed="rId2">
            <a:extLst/>
          </a:blip>
          <a:stretch>
            <a:fillRect/>
          </a:stretch>
        </p:blipFill>
        <p:spPr>
          <a:xfrm>
            <a:off x="3200400" y="914400"/>
            <a:ext cx="8839200" cy="12194394"/>
          </a:xfrm>
          <a:prstGeom prst="rect">
            <a:avLst/>
          </a:prstGeom>
          <a:ln w="12700">
            <a:miter lim="400000"/>
          </a:ln>
        </p:spPr>
      </p:pic>
      <p:pic>
        <p:nvPicPr>
          <p:cNvPr id="1343" name="Picture 4" descr="Picture 4"/>
          <p:cNvPicPr>
            <a:picLocks noChangeAspect="1"/>
          </p:cNvPicPr>
          <p:nvPr/>
        </p:nvPicPr>
        <p:blipFill>
          <a:blip r:embed="rId2">
            <a:extLst/>
          </a:blip>
          <a:stretch>
            <a:fillRect/>
          </a:stretch>
        </p:blipFill>
        <p:spPr>
          <a:xfrm>
            <a:off x="17602632" y="6096000"/>
            <a:ext cx="2209369" cy="3048000"/>
          </a:xfrm>
          <a:prstGeom prst="rect">
            <a:avLst/>
          </a:prstGeom>
          <a:ln w="12700">
            <a:miter lim="400000"/>
          </a:ln>
        </p:spPr>
      </p:pic>
      <p:pic>
        <p:nvPicPr>
          <p:cNvPr id="1344" name="Picture 5" descr="Picture 5"/>
          <p:cNvPicPr>
            <a:picLocks noChangeAspect="1"/>
          </p:cNvPicPr>
          <p:nvPr/>
        </p:nvPicPr>
        <p:blipFill>
          <a:blip r:embed="rId2">
            <a:extLst/>
          </a:blip>
          <a:stretch>
            <a:fillRect/>
          </a:stretch>
        </p:blipFill>
        <p:spPr>
          <a:xfrm>
            <a:off x="12649200" y="4114800"/>
            <a:ext cx="4572000" cy="6307447"/>
          </a:xfrm>
          <a:prstGeom prst="rect">
            <a:avLst/>
          </a:prstGeom>
          <a:ln w="12700">
            <a:miter lim="400000"/>
          </a:ln>
        </p:spPr>
      </p:pic>
      <p:pic>
        <p:nvPicPr>
          <p:cNvPr id="1345" name="Picture 6" descr="Picture 6"/>
          <p:cNvPicPr>
            <a:picLocks noChangeAspect="1"/>
          </p:cNvPicPr>
          <p:nvPr/>
        </p:nvPicPr>
        <p:blipFill>
          <a:blip r:embed="rId2">
            <a:extLst/>
          </a:blip>
          <a:stretch>
            <a:fillRect/>
          </a:stretch>
        </p:blipFill>
        <p:spPr>
          <a:xfrm>
            <a:off x="20267127" y="7010400"/>
            <a:ext cx="764073" cy="1054100"/>
          </a:xfrm>
          <a:prstGeom prst="rect">
            <a:avLst/>
          </a:prstGeom>
          <a:ln w="12700">
            <a:miter lim="400000"/>
          </a:ln>
        </p:spPr>
      </p:pic>
      <p:sp>
        <p:nvSpPr>
          <p:cNvPr id="1346" name="Rectangle 7"/>
          <p:cNvSpPr txBox="1"/>
          <p:nvPr/>
        </p:nvSpPr>
        <p:spPr>
          <a:xfrm>
            <a:off x="12192000" y="12977335"/>
            <a:ext cx="9144000" cy="696859"/>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3600">
                <a:latin typeface="Times New Roman"/>
                <a:ea typeface="Times New Roman"/>
                <a:cs typeface="Times New Roman"/>
                <a:sym typeface="Times New Roman"/>
              </a:defRPr>
            </a:lvl1pPr>
          </a:lstStyle>
          <a:p>
            <a:pPr/>
            <a:r>
              <a:t>http://cvcl.mit.edu/hybrid_gallery/gallery.html</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08080"/>
        </a:solidFill>
      </p:bgPr>
    </p:bg>
    <p:spTree>
      <p:nvGrpSpPr>
        <p:cNvPr id="1" name=""/>
        <p:cNvGrpSpPr/>
        <p:nvPr/>
      </p:nvGrpSpPr>
      <p:grpSpPr>
        <a:xfrm>
          <a:off x="0" y="0"/>
          <a:ext cx="0" cy="0"/>
          <a:chOff x="0" y="0"/>
          <a:chExt cx="0" cy="0"/>
        </a:xfrm>
      </p:grpSpPr>
      <p:sp>
        <p:nvSpPr>
          <p:cNvPr id="1348" name="Slide Number Placeholder 3"/>
          <p:cNvSpPr txBox="1"/>
          <p:nvPr>
            <p:ph type="sldNum" sz="quarter" idx="2"/>
          </p:nvPr>
        </p:nvSpPr>
        <p:spPr>
          <a:xfrm>
            <a:off x="18028782" y="12808585"/>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pic>
        <p:nvPicPr>
          <p:cNvPr id="1349" name="Picture 5" descr="Picture 5"/>
          <p:cNvPicPr>
            <a:picLocks noChangeAspect="1"/>
          </p:cNvPicPr>
          <p:nvPr/>
        </p:nvPicPr>
        <p:blipFill>
          <a:blip r:embed="rId2">
            <a:extLst/>
          </a:blip>
          <a:srcRect l="13683" t="19606" r="10021" b="31378"/>
          <a:stretch>
            <a:fillRect/>
          </a:stretch>
        </p:blipFill>
        <p:spPr>
          <a:xfrm>
            <a:off x="5333999" y="3657600"/>
            <a:ext cx="14020801" cy="2286000"/>
          </a:xfrm>
          <a:prstGeom prst="rect">
            <a:avLst/>
          </a:prstGeom>
          <a:ln w="12700">
            <a:miter lim="400000"/>
          </a:ln>
        </p:spPr>
      </p:pic>
      <p:pic>
        <p:nvPicPr>
          <p:cNvPr id="1350" name="Picture 8" descr="Picture 8"/>
          <p:cNvPicPr>
            <a:picLocks noChangeAspect="1"/>
          </p:cNvPicPr>
          <p:nvPr/>
        </p:nvPicPr>
        <p:blipFill>
          <a:blip r:embed="rId3">
            <a:extLst/>
          </a:blip>
          <a:srcRect l="13078" t="14826" r="9934" b="19819"/>
          <a:stretch>
            <a:fillRect/>
          </a:stretch>
        </p:blipFill>
        <p:spPr>
          <a:xfrm>
            <a:off x="5334000" y="7010399"/>
            <a:ext cx="14173200" cy="2438401"/>
          </a:xfrm>
          <a:prstGeom prst="rect">
            <a:avLst/>
          </a:prstGeom>
          <a:ln w="12700">
            <a:miter lim="400000"/>
          </a:ln>
        </p:spPr>
      </p:pic>
      <p:sp>
        <p:nvSpPr>
          <p:cNvPr id="1351" name="TextBox 5"/>
          <p:cNvSpPr txBox="1"/>
          <p:nvPr/>
        </p:nvSpPr>
        <p:spPr>
          <a:xfrm>
            <a:off x="9622115" y="11803529"/>
            <a:ext cx="424192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High pass-filters</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3" name="Title 1"/>
          <p:cNvSpPr txBox="1"/>
          <p:nvPr>
            <p:ph type="title"/>
          </p:nvPr>
        </p:nvSpPr>
        <p:spPr>
          <a:prstGeom prst="rect">
            <a:avLst/>
          </a:prstGeom>
        </p:spPr>
        <p:txBody>
          <a:bodyPr/>
          <a:lstStyle/>
          <a:p>
            <a:pPr/>
            <a:r>
              <a:t>Finding edges in the image</a:t>
            </a:r>
          </a:p>
        </p:txBody>
      </p:sp>
      <p:sp>
        <p:nvSpPr>
          <p:cNvPr id="1354" name="Double-click to edit"/>
          <p:cNvSpPr txBox="1"/>
          <p:nvPr>
            <p:ph type="body" idx="1"/>
          </p:nvPr>
        </p:nvSpPr>
        <p:spPr>
          <a:prstGeom prst="rect">
            <a:avLst/>
          </a:prstGeom>
        </p:spPr>
        <p:txBody>
          <a:bodyPr/>
          <a:lstStyle/>
          <a:p>
            <a:pPr/>
          </a:p>
        </p:txBody>
      </p:sp>
      <p:sp>
        <p:nvSpPr>
          <p:cNvPr id="135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356" name="Picture 3" descr="Picture 3"/>
          <p:cNvPicPr>
            <a:picLocks noChangeAspect="1"/>
          </p:cNvPicPr>
          <p:nvPr/>
        </p:nvPicPr>
        <p:blipFill>
          <a:blip r:embed="rId2">
            <a:extLst/>
          </a:blip>
          <a:stretch>
            <a:fillRect/>
          </a:stretch>
        </p:blipFill>
        <p:spPr>
          <a:xfrm>
            <a:off x="12306300" y="2495550"/>
            <a:ext cx="4318000" cy="2184400"/>
          </a:xfrm>
          <a:prstGeom prst="rect">
            <a:avLst/>
          </a:prstGeom>
          <a:ln w="12700">
            <a:miter lim="400000"/>
          </a:ln>
        </p:spPr>
      </p:pic>
      <p:pic>
        <p:nvPicPr>
          <p:cNvPr id="1357" name="Picture 4" descr="Picture 4"/>
          <p:cNvPicPr>
            <a:picLocks noChangeAspect="1"/>
          </p:cNvPicPr>
          <p:nvPr/>
        </p:nvPicPr>
        <p:blipFill>
          <a:blip r:embed="rId3">
            <a:extLst/>
          </a:blip>
          <a:stretch>
            <a:fillRect/>
          </a:stretch>
        </p:blipFill>
        <p:spPr>
          <a:xfrm>
            <a:off x="3375026" y="2508250"/>
            <a:ext cx="7537451" cy="4860927"/>
          </a:xfrm>
          <a:prstGeom prst="rect">
            <a:avLst/>
          </a:prstGeom>
          <a:ln w="12700">
            <a:miter lim="400000"/>
          </a:ln>
        </p:spPr>
      </p:pic>
      <p:pic>
        <p:nvPicPr>
          <p:cNvPr id="1358" name="Picture 5" descr="Picture 5"/>
          <p:cNvPicPr>
            <a:picLocks noChangeAspect="1"/>
          </p:cNvPicPr>
          <p:nvPr/>
        </p:nvPicPr>
        <p:blipFill>
          <a:blip r:embed="rId4">
            <a:extLst/>
          </a:blip>
          <a:stretch>
            <a:fillRect/>
          </a:stretch>
        </p:blipFill>
        <p:spPr>
          <a:xfrm>
            <a:off x="12652375" y="5429250"/>
            <a:ext cx="6934201" cy="1397000"/>
          </a:xfrm>
          <a:prstGeom prst="rect">
            <a:avLst/>
          </a:prstGeom>
          <a:ln w="12700">
            <a:miter lim="400000"/>
          </a:ln>
        </p:spPr>
      </p:pic>
      <p:pic>
        <p:nvPicPr>
          <p:cNvPr id="1359" name="Picture 6" descr="Picture 6"/>
          <p:cNvPicPr>
            <a:picLocks noChangeAspect="1"/>
          </p:cNvPicPr>
          <p:nvPr/>
        </p:nvPicPr>
        <p:blipFill>
          <a:blip r:embed="rId5">
            <a:extLst/>
          </a:blip>
          <a:stretch>
            <a:fillRect/>
          </a:stretch>
        </p:blipFill>
        <p:spPr>
          <a:xfrm>
            <a:off x="11245850" y="8178800"/>
            <a:ext cx="5156200" cy="1422400"/>
          </a:xfrm>
          <a:prstGeom prst="rect">
            <a:avLst/>
          </a:prstGeom>
          <a:ln w="12700">
            <a:miter lim="400000"/>
          </a:ln>
        </p:spPr>
      </p:pic>
      <p:pic>
        <p:nvPicPr>
          <p:cNvPr id="1360" name="Picture 7" descr="Picture 7"/>
          <p:cNvPicPr>
            <a:picLocks noChangeAspect="1"/>
          </p:cNvPicPr>
          <p:nvPr/>
        </p:nvPicPr>
        <p:blipFill>
          <a:blip r:embed="rId6">
            <a:extLst/>
          </a:blip>
          <a:stretch>
            <a:fillRect/>
          </a:stretch>
        </p:blipFill>
        <p:spPr>
          <a:xfrm>
            <a:off x="11404600" y="9563100"/>
            <a:ext cx="7747000" cy="1600200"/>
          </a:xfrm>
          <a:prstGeom prst="rect">
            <a:avLst/>
          </a:prstGeom>
          <a:ln w="12700">
            <a:miter lim="400000"/>
          </a:ln>
        </p:spPr>
      </p:pic>
      <p:pic>
        <p:nvPicPr>
          <p:cNvPr id="1361" name="Picture 8" descr="Picture 8"/>
          <p:cNvPicPr>
            <a:picLocks noChangeAspect="1"/>
          </p:cNvPicPr>
          <p:nvPr/>
        </p:nvPicPr>
        <p:blipFill>
          <a:blip r:embed="rId7">
            <a:extLst/>
          </a:blip>
          <a:stretch>
            <a:fillRect/>
          </a:stretch>
        </p:blipFill>
        <p:spPr>
          <a:xfrm>
            <a:off x="11395075" y="10810875"/>
            <a:ext cx="2616201" cy="1854201"/>
          </a:xfrm>
          <a:prstGeom prst="rect">
            <a:avLst/>
          </a:prstGeom>
          <a:ln w="12700">
            <a:miter lim="400000"/>
          </a:ln>
        </p:spPr>
      </p:pic>
      <p:sp>
        <p:nvSpPr>
          <p:cNvPr id="1362" name="TextBox 10"/>
          <p:cNvSpPr txBox="1"/>
          <p:nvPr/>
        </p:nvSpPr>
        <p:spPr>
          <a:xfrm>
            <a:off x="10842625" y="2257425"/>
            <a:ext cx="3372541"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Image gradient:</a:t>
            </a:r>
          </a:p>
        </p:txBody>
      </p:sp>
      <p:sp>
        <p:nvSpPr>
          <p:cNvPr id="1363" name="TextBox 11"/>
          <p:cNvSpPr txBox="1"/>
          <p:nvPr/>
        </p:nvSpPr>
        <p:spPr>
          <a:xfrm>
            <a:off x="10909300" y="4597400"/>
            <a:ext cx="670108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Approximation image derivative:</a:t>
            </a:r>
          </a:p>
        </p:txBody>
      </p:sp>
      <p:sp>
        <p:nvSpPr>
          <p:cNvPr id="1364" name="TextBox 12"/>
          <p:cNvSpPr txBox="1"/>
          <p:nvPr/>
        </p:nvSpPr>
        <p:spPr>
          <a:xfrm>
            <a:off x="6334126" y="8540750"/>
            <a:ext cx="3042365"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Edge strength</a:t>
            </a:r>
          </a:p>
        </p:txBody>
      </p:sp>
      <p:sp>
        <p:nvSpPr>
          <p:cNvPr id="1365" name="TextBox 13"/>
          <p:cNvSpPr txBox="1"/>
          <p:nvPr/>
        </p:nvSpPr>
        <p:spPr>
          <a:xfrm>
            <a:off x="6356350" y="9966325"/>
            <a:ext cx="365248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Edge orientation:</a:t>
            </a:r>
          </a:p>
        </p:txBody>
      </p:sp>
      <p:sp>
        <p:nvSpPr>
          <p:cNvPr id="1366" name="TextBox 14"/>
          <p:cNvSpPr txBox="1"/>
          <p:nvPr/>
        </p:nvSpPr>
        <p:spPr>
          <a:xfrm>
            <a:off x="6423026" y="11376025"/>
            <a:ext cx="2914894"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Edge normal:</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68" name="Title 1"/>
          <p:cNvSpPr txBox="1"/>
          <p:nvPr>
            <p:ph type="title"/>
          </p:nvPr>
        </p:nvSpPr>
        <p:spPr>
          <a:prstGeom prst="rect">
            <a:avLst/>
          </a:prstGeom>
        </p:spPr>
        <p:txBody>
          <a:bodyPr/>
          <a:lstStyle>
            <a:lvl1pPr defTabSz="868680">
              <a:defRPr sz="8360"/>
            </a:lvl1pPr>
          </a:lstStyle>
          <a:p>
            <a:pPr/>
            <a:r>
              <a:t>Differential Geometry Descriptors</a:t>
            </a:r>
          </a:p>
        </p:txBody>
      </p:sp>
      <p:sp>
        <p:nvSpPr>
          <p:cNvPr id="1369" name="Double-click to edit"/>
          <p:cNvSpPr txBox="1"/>
          <p:nvPr>
            <p:ph type="body" idx="1"/>
          </p:nvPr>
        </p:nvSpPr>
        <p:spPr>
          <a:prstGeom prst="rect">
            <a:avLst/>
          </a:prstGeom>
        </p:spPr>
        <p:txBody>
          <a:bodyPr/>
          <a:lstStyle/>
          <a:p>
            <a:pPr/>
          </a:p>
        </p:txBody>
      </p:sp>
      <p:sp>
        <p:nvSpPr>
          <p:cNvPr id="1370" name="Slide Number"/>
          <p:cNvSpPr txBox="1"/>
          <p:nvPr>
            <p:ph type="sldNum" sz="quarter" idx="2"/>
          </p:nvPr>
        </p:nvSpPr>
        <p:spPr>
          <a:xfrm>
            <a:off x="23459955" y="129101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1" name="Picture 26" descr="Picture 26"/>
          <p:cNvPicPr>
            <a:picLocks noChangeAspect="1"/>
          </p:cNvPicPr>
          <p:nvPr/>
        </p:nvPicPr>
        <p:blipFill>
          <a:blip r:embed="rId2">
            <a:extLst/>
          </a:blip>
          <a:stretch>
            <a:fillRect/>
          </a:stretch>
        </p:blipFill>
        <p:spPr>
          <a:xfrm>
            <a:off x="12123271" y="2713317"/>
            <a:ext cx="6400801" cy="9646575"/>
          </a:xfrm>
          <a:prstGeom prst="rect">
            <a:avLst/>
          </a:prstGeom>
          <a:ln w="12700">
            <a:miter lim="400000"/>
          </a:ln>
        </p:spPr>
      </p:pic>
      <p:pic>
        <p:nvPicPr>
          <p:cNvPr id="1372" name="Picture 6" descr="Picture 6"/>
          <p:cNvPicPr>
            <a:picLocks noChangeAspect="1"/>
          </p:cNvPicPr>
          <p:nvPr/>
        </p:nvPicPr>
        <p:blipFill>
          <a:blip r:embed="rId3">
            <a:extLst/>
          </a:blip>
          <a:stretch>
            <a:fillRect/>
          </a:stretch>
        </p:blipFill>
        <p:spPr>
          <a:xfrm>
            <a:off x="5348944" y="2713317"/>
            <a:ext cx="6386329" cy="9645744"/>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4" name="Title 1"/>
          <p:cNvSpPr txBox="1"/>
          <p:nvPr>
            <p:ph type="title"/>
          </p:nvPr>
        </p:nvSpPr>
        <p:spPr>
          <a:prstGeom prst="rect">
            <a:avLst/>
          </a:prstGeom>
        </p:spPr>
        <p:txBody>
          <a:bodyPr/>
          <a:lstStyle/>
          <a:p>
            <a:pPr/>
            <a:r>
              <a:t>[-1 1]</a:t>
            </a:r>
          </a:p>
        </p:txBody>
      </p:sp>
      <p:sp>
        <p:nvSpPr>
          <p:cNvPr id="1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76" name="Object 2" descr="Object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377" name="TextBox 7"/>
          <p:cNvSpPr txBox="1"/>
          <p:nvPr/>
        </p:nvSpPr>
        <p:spPr>
          <a:xfrm>
            <a:off x="5689600" y="9626600"/>
            <a:ext cx="14660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g[m,n]</a:t>
            </a:r>
          </a:p>
        </p:txBody>
      </p:sp>
      <p:sp>
        <p:nvSpPr>
          <p:cNvPr id="1378" name="TextBox 8"/>
          <p:cNvSpPr txBox="1"/>
          <p:nvPr/>
        </p:nvSpPr>
        <p:spPr>
          <a:xfrm>
            <a:off x="10972800" y="7775575"/>
            <a:ext cx="146605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h[m,n]</a:t>
            </a:r>
          </a:p>
        </p:txBody>
      </p:sp>
      <p:sp>
        <p:nvSpPr>
          <p:cNvPr id="1379" name="TextBox 10"/>
          <p:cNvSpPr txBox="1"/>
          <p:nvPr/>
        </p:nvSpPr>
        <p:spPr>
          <a:xfrm>
            <a:off x="13325475" y="5981700"/>
            <a:ext cx="4625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380" name="Rectangle 23"/>
          <p:cNvSpPr/>
          <p:nvPr/>
        </p:nvSpPr>
        <p:spPr>
          <a:xfrm>
            <a:off x="14398625" y="2473325"/>
            <a:ext cx="6146800" cy="1073151"/>
          </a:xfrm>
          <a:prstGeom prst="rect">
            <a:avLst/>
          </a:prstGeom>
          <a:solidFill>
            <a:srgbClr val="FFFFFF"/>
          </a:solidFill>
          <a:ln w="12700">
            <a:solidFill>
              <a:srgbClr val="FFFFFF"/>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381" name="TextBox 9"/>
          <p:cNvSpPr txBox="1"/>
          <p:nvPr/>
        </p:nvSpPr>
        <p:spPr>
          <a:xfrm>
            <a:off x="16824326" y="9334500"/>
            <a:ext cx="133880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f[m,n]</a:t>
            </a:r>
          </a:p>
        </p:txBody>
      </p:sp>
      <p:pic>
        <p:nvPicPr>
          <p:cNvPr id="1382" name="Picture 25" descr="Picture 25"/>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pic>
        <p:nvPicPr>
          <p:cNvPr id="1383" name="Picture 13" descr="Picture 13"/>
          <p:cNvPicPr>
            <a:picLocks noChangeAspect="1"/>
          </p:cNvPicPr>
          <p:nvPr/>
        </p:nvPicPr>
        <p:blipFill>
          <a:blip r:embed="rId4">
            <a:extLst/>
          </a:blip>
          <a:srcRect l="23212" t="7526" r="22897" b="16879"/>
          <a:stretch>
            <a:fillRect/>
          </a:stretch>
        </p:blipFill>
        <p:spPr>
          <a:xfrm>
            <a:off x="14027149" y="3295649"/>
            <a:ext cx="5768977" cy="5781678"/>
          </a:xfrm>
          <a:prstGeom prst="rect">
            <a:avLst/>
          </a:prstGeom>
          <a:ln w="12700">
            <a:miter lim="400000"/>
          </a:ln>
        </p:spPr>
      </p:pic>
      <p:sp>
        <p:nvSpPr>
          <p:cNvPr id="1384" name="TextBox 15"/>
          <p:cNvSpPr txBox="1"/>
          <p:nvPr/>
        </p:nvSpPr>
        <p:spPr>
          <a:xfrm>
            <a:off x="10995025" y="6080126"/>
            <a:ext cx="136447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[-1, 1]</a:t>
            </a:r>
          </a:p>
        </p:txBody>
      </p:sp>
      <p:pic>
        <p:nvPicPr>
          <p:cNvPr id="1385" name="Picture 5" descr="Picture 5"/>
          <p:cNvPicPr>
            <a:picLocks noChangeAspect="1"/>
          </p:cNvPicPr>
          <p:nvPr/>
        </p:nvPicPr>
        <p:blipFill>
          <a:blip r:embed="rId5">
            <a:extLst/>
          </a:blip>
          <a:stretch>
            <a:fillRect/>
          </a:stretch>
        </p:blipFill>
        <p:spPr>
          <a:xfrm>
            <a:off x="8686800" y="1676400"/>
            <a:ext cx="6934200" cy="1397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83" grpId="1"/>
    </p:bldLst>
  </p:timing>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7" name="Title 1"/>
          <p:cNvSpPr txBox="1"/>
          <p:nvPr>
            <p:ph type="title"/>
          </p:nvPr>
        </p:nvSpPr>
        <p:spPr>
          <a:prstGeom prst="rect">
            <a:avLst/>
          </a:prstGeom>
        </p:spPr>
        <p:txBody>
          <a:bodyPr/>
          <a:lstStyle/>
          <a:p>
            <a:pPr/>
            <a:r>
              <a:t>[-1 1]</a:t>
            </a:r>
            <a:r>
              <a:rPr baseline="31000"/>
              <a:t>T</a:t>
            </a:r>
          </a:p>
        </p:txBody>
      </p:sp>
      <p:sp>
        <p:nvSpPr>
          <p:cNvPr id="1388" name="Double-click to edit"/>
          <p:cNvSpPr txBox="1"/>
          <p:nvPr>
            <p:ph type="body" idx="1"/>
          </p:nvPr>
        </p:nvSpPr>
        <p:spPr>
          <a:prstGeom prst="rect">
            <a:avLst/>
          </a:prstGeom>
        </p:spPr>
        <p:txBody>
          <a:bodyPr/>
          <a:lstStyle/>
          <a:p>
            <a:pPr/>
          </a:p>
        </p:txBody>
      </p:sp>
      <p:sp>
        <p:nvSpPr>
          <p:cNvPr id="13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90" name="Object 2" descr="Object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391" name="TextBox 7"/>
          <p:cNvSpPr txBox="1"/>
          <p:nvPr/>
        </p:nvSpPr>
        <p:spPr>
          <a:xfrm>
            <a:off x="5689600" y="9626600"/>
            <a:ext cx="14660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g[m,n]</a:t>
            </a:r>
          </a:p>
        </p:txBody>
      </p:sp>
      <p:sp>
        <p:nvSpPr>
          <p:cNvPr id="1392" name="TextBox 8"/>
          <p:cNvSpPr txBox="1"/>
          <p:nvPr/>
        </p:nvSpPr>
        <p:spPr>
          <a:xfrm>
            <a:off x="10972800" y="7775575"/>
            <a:ext cx="146605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h[m,n]</a:t>
            </a:r>
          </a:p>
        </p:txBody>
      </p:sp>
      <p:sp>
        <p:nvSpPr>
          <p:cNvPr id="1393" name="TextBox 10"/>
          <p:cNvSpPr txBox="1"/>
          <p:nvPr/>
        </p:nvSpPr>
        <p:spPr>
          <a:xfrm>
            <a:off x="13325475" y="5981700"/>
            <a:ext cx="4625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394" name="Rectangle 23"/>
          <p:cNvSpPr/>
          <p:nvPr/>
        </p:nvSpPr>
        <p:spPr>
          <a:xfrm>
            <a:off x="14398625" y="2473325"/>
            <a:ext cx="6146800" cy="1073151"/>
          </a:xfrm>
          <a:prstGeom prst="rect">
            <a:avLst/>
          </a:prstGeom>
          <a:solidFill>
            <a:srgbClr val="FFFFFF"/>
          </a:solidFill>
          <a:ln w="12700">
            <a:solidFill>
              <a:srgbClr val="FFFFFF"/>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395" name="TextBox 9"/>
          <p:cNvSpPr txBox="1"/>
          <p:nvPr/>
        </p:nvSpPr>
        <p:spPr>
          <a:xfrm>
            <a:off x="16824326" y="9334500"/>
            <a:ext cx="133880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f[m,n]</a:t>
            </a:r>
          </a:p>
        </p:txBody>
      </p:sp>
      <p:pic>
        <p:nvPicPr>
          <p:cNvPr id="1396" name="Picture 25" descr="Picture 25"/>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sp>
        <p:nvSpPr>
          <p:cNvPr id="1397" name="TextBox 15"/>
          <p:cNvSpPr txBox="1"/>
          <p:nvPr/>
        </p:nvSpPr>
        <p:spPr>
          <a:xfrm>
            <a:off x="10995025" y="6080126"/>
            <a:ext cx="155066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[-1, 1]</a:t>
            </a:r>
            <a:r>
              <a:rPr baseline="31000"/>
              <a:t>T</a:t>
            </a:r>
          </a:p>
        </p:txBody>
      </p:sp>
      <p:pic>
        <p:nvPicPr>
          <p:cNvPr id="1398" name="Picture 11" descr="Picture 11"/>
          <p:cNvPicPr>
            <a:picLocks noChangeAspect="1"/>
          </p:cNvPicPr>
          <p:nvPr/>
        </p:nvPicPr>
        <p:blipFill>
          <a:blip r:embed="rId4">
            <a:extLst/>
          </a:blip>
          <a:srcRect l="19640" t="7683" r="19394" b="16628"/>
          <a:stretch>
            <a:fillRect/>
          </a:stretch>
        </p:blipFill>
        <p:spPr>
          <a:xfrm>
            <a:off x="14614525" y="3451226"/>
            <a:ext cx="5648325" cy="56737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98"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59" name="Rectangle"/>
          <p:cNvSpPr/>
          <p:nvPr/>
        </p:nvSpPr>
        <p:spPr>
          <a:xfrm>
            <a:off x="6876463" y="3452741"/>
            <a:ext cx="1344199" cy="637730"/>
          </a:xfrm>
          <a:prstGeom prst="rect">
            <a:avLst/>
          </a:prstGeom>
          <a:solidFill>
            <a:srgbClr val="D6D5D5"/>
          </a:solidFill>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0" name="Line"/>
          <p:cNvSpPr/>
          <p:nvPr/>
        </p:nvSpPr>
        <p:spPr>
          <a:xfrm flipH="1" flipV="1">
            <a:off x="7696558" y="4338423"/>
            <a:ext cx="2119695" cy="6112937"/>
          </a:xfrm>
          <a:prstGeom prst="line">
            <a:avLst/>
          </a:prstGeom>
          <a:ln w="508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1" name="Triangle"/>
          <p:cNvSpPr/>
          <p:nvPr/>
        </p:nvSpPr>
        <p:spPr>
          <a:xfrm rot="10800000">
            <a:off x="7759991"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2" name="Line"/>
          <p:cNvSpPr/>
          <p:nvPr/>
        </p:nvSpPr>
        <p:spPr>
          <a:xfrm flipV="1">
            <a:off x="6701118" y="4494296"/>
            <a:ext cx="740183" cy="2193249"/>
          </a:xfrm>
          <a:prstGeom prst="line">
            <a:avLst/>
          </a:prstGeom>
          <a:ln w="50800">
            <a:solidFill>
              <a:schemeClr val="accent3">
                <a:hueOff val="362282"/>
                <a:satOff val="31803"/>
                <a:lumOff val="-18242"/>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3" name="Line"/>
          <p:cNvSpPr/>
          <p:nvPr/>
        </p:nvSpPr>
        <p:spPr>
          <a:xfrm flipH="1" flipV="1">
            <a:off x="8497130" y="6671832"/>
            <a:ext cx="1301189" cy="3678646"/>
          </a:xfrm>
          <a:prstGeom prst="line">
            <a:avLst/>
          </a:prstGeom>
          <a:ln w="50800">
            <a:solidFill>
              <a:schemeClr val="accent3">
                <a:hueOff val="362282"/>
                <a:satOff val="31803"/>
                <a:lumOff val="-18242"/>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4" name="Triangle"/>
          <p:cNvSpPr/>
          <p:nvPr/>
        </p:nvSpPr>
        <p:spPr>
          <a:xfrm rot="10800000">
            <a:off x="3297087"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365" name="Line"/>
          <p:cNvSpPr/>
          <p:nvPr/>
        </p:nvSpPr>
        <p:spPr>
          <a:xfrm flipV="1">
            <a:off x="5321536" y="6773882"/>
            <a:ext cx="1309812" cy="3652208"/>
          </a:xfrm>
          <a:prstGeom prst="line">
            <a:avLst/>
          </a:prstGeom>
          <a:ln w="50800">
            <a:solidFill>
              <a:schemeClr val="accent3">
                <a:hueOff val="362282"/>
                <a:satOff val="31803"/>
                <a:lumOff val="-18242"/>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6" name="Circle"/>
          <p:cNvSpPr/>
          <p:nvPr/>
        </p:nvSpPr>
        <p:spPr>
          <a:xfrm>
            <a:off x="5087572"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7" name="Circle"/>
          <p:cNvSpPr/>
          <p:nvPr/>
        </p:nvSpPr>
        <p:spPr>
          <a:xfrm>
            <a:off x="9550478"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8" name="Circle"/>
          <p:cNvSpPr/>
          <p:nvPr/>
        </p:nvSpPr>
        <p:spPr>
          <a:xfrm>
            <a:off x="7309215" y="3840075"/>
            <a:ext cx="514414" cy="514415"/>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69" name="Square"/>
          <p:cNvSpPr/>
          <p:nvPr/>
        </p:nvSpPr>
        <p:spPr>
          <a:xfrm>
            <a:off x="8477532" y="10893924"/>
            <a:ext cx="2660303"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0" name="Circle"/>
          <p:cNvSpPr/>
          <p:nvPr/>
        </p:nvSpPr>
        <p:spPr>
          <a:xfrm>
            <a:off x="8949063" y="12068110"/>
            <a:ext cx="311932"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1" name="Square"/>
          <p:cNvSpPr/>
          <p:nvPr/>
        </p:nvSpPr>
        <p:spPr>
          <a:xfrm>
            <a:off x="4014627" y="10893924"/>
            <a:ext cx="2660304"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2" name="Line"/>
          <p:cNvSpPr/>
          <p:nvPr/>
        </p:nvSpPr>
        <p:spPr>
          <a:xfrm flipH="1" flipV="1">
            <a:off x="8204768" y="285793"/>
            <a:ext cx="953107" cy="6396178"/>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3" name="Line"/>
          <p:cNvSpPr/>
          <p:nvPr/>
        </p:nvSpPr>
        <p:spPr>
          <a:xfrm flipH="1" flipV="1">
            <a:off x="9153741" y="6682343"/>
            <a:ext cx="593417" cy="3586187"/>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4" name="Line"/>
          <p:cNvSpPr/>
          <p:nvPr/>
        </p:nvSpPr>
        <p:spPr>
          <a:xfrm flipV="1">
            <a:off x="5963830" y="302107"/>
            <a:ext cx="1190482" cy="6372602"/>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5" name="Line"/>
          <p:cNvSpPr/>
          <p:nvPr/>
        </p:nvSpPr>
        <p:spPr>
          <a:xfrm flipV="1">
            <a:off x="5351878" y="6692818"/>
            <a:ext cx="635901" cy="3645325"/>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6" name="Circle"/>
          <p:cNvSpPr/>
          <p:nvPr/>
        </p:nvSpPr>
        <p:spPr>
          <a:xfrm>
            <a:off x="9473124" y="12068110"/>
            <a:ext cx="311931"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7" name="Circle"/>
          <p:cNvSpPr/>
          <p:nvPr/>
        </p:nvSpPr>
        <p:spPr>
          <a:xfrm>
            <a:off x="5558446"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8" name="Circle"/>
          <p:cNvSpPr/>
          <p:nvPr/>
        </p:nvSpPr>
        <p:spPr>
          <a:xfrm>
            <a:off x="6082506" y="12068110"/>
            <a:ext cx="311932"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79" name="Line"/>
          <p:cNvSpPr/>
          <p:nvPr/>
        </p:nvSpPr>
        <p:spPr>
          <a:xfrm flipH="1" flipV="1">
            <a:off x="16281857" y="2576856"/>
            <a:ext cx="2868897" cy="7880457"/>
          </a:xfrm>
          <a:prstGeom prst="line">
            <a:avLst/>
          </a:prstGeom>
          <a:ln w="508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0" name="Triangle"/>
          <p:cNvSpPr/>
          <p:nvPr/>
        </p:nvSpPr>
        <p:spPr>
          <a:xfrm rot="10800000">
            <a:off x="17058772" y="6705890"/>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1" name="Line"/>
          <p:cNvSpPr/>
          <p:nvPr/>
        </p:nvSpPr>
        <p:spPr>
          <a:xfrm flipV="1">
            <a:off x="15999899" y="2474297"/>
            <a:ext cx="1491021" cy="4219201"/>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00" name="Connection Line"/>
          <p:cNvSpPr/>
          <p:nvPr/>
        </p:nvSpPr>
        <p:spPr>
          <a:xfrm>
            <a:off x="13349558" y="332110"/>
            <a:ext cx="7607196" cy="1955547"/>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383" name="Line"/>
          <p:cNvSpPr/>
          <p:nvPr/>
        </p:nvSpPr>
        <p:spPr>
          <a:xfrm flipH="1" flipV="1">
            <a:off x="17795912" y="6677786"/>
            <a:ext cx="1301188" cy="3678646"/>
          </a:xfrm>
          <a:prstGeom prst="line">
            <a:avLst/>
          </a:prstGeom>
          <a:ln w="50800">
            <a:solidFill>
              <a:schemeClr val="accent3">
                <a:hueOff val="362282"/>
                <a:satOff val="31803"/>
                <a:lumOff val="-18242"/>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4" name="Triangle"/>
          <p:cNvSpPr/>
          <p:nvPr/>
        </p:nvSpPr>
        <p:spPr>
          <a:xfrm rot="10800000">
            <a:off x="12595869" y="6705890"/>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385" name="Line"/>
          <p:cNvSpPr/>
          <p:nvPr/>
        </p:nvSpPr>
        <p:spPr>
          <a:xfrm flipV="1">
            <a:off x="14620316" y="6779836"/>
            <a:ext cx="1309813" cy="3652208"/>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6" name="Circle"/>
          <p:cNvSpPr/>
          <p:nvPr/>
        </p:nvSpPr>
        <p:spPr>
          <a:xfrm>
            <a:off x="14386352" y="10282157"/>
            <a:ext cx="514415" cy="514415"/>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7" name="Circle"/>
          <p:cNvSpPr/>
          <p:nvPr/>
        </p:nvSpPr>
        <p:spPr>
          <a:xfrm>
            <a:off x="18849260" y="10282157"/>
            <a:ext cx="514414" cy="514415"/>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8" name="Circle"/>
          <p:cNvSpPr/>
          <p:nvPr/>
        </p:nvSpPr>
        <p:spPr>
          <a:xfrm>
            <a:off x="15958456" y="1988653"/>
            <a:ext cx="514415" cy="514415"/>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89" name="Square"/>
          <p:cNvSpPr/>
          <p:nvPr/>
        </p:nvSpPr>
        <p:spPr>
          <a:xfrm>
            <a:off x="17776313" y="10899877"/>
            <a:ext cx="2660304"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0" name="Circle"/>
          <p:cNvSpPr/>
          <p:nvPr/>
        </p:nvSpPr>
        <p:spPr>
          <a:xfrm>
            <a:off x="18247845" y="12074063"/>
            <a:ext cx="311932"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1" name="Square"/>
          <p:cNvSpPr/>
          <p:nvPr/>
        </p:nvSpPr>
        <p:spPr>
          <a:xfrm>
            <a:off x="13313409" y="10899877"/>
            <a:ext cx="2660303"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2" name="Line"/>
          <p:cNvSpPr/>
          <p:nvPr/>
        </p:nvSpPr>
        <p:spPr>
          <a:xfrm flipH="1" flipV="1">
            <a:off x="17792369" y="2311157"/>
            <a:ext cx="664287" cy="4376767"/>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3" name="Circle"/>
          <p:cNvSpPr/>
          <p:nvPr/>
        </p:nvSpPr>
        <p:spPr>
          <a:xfrm>
            <a:off x="17456627" y="1810060"/>
            <a:ext cx="514414" cy="514414"/>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4" name="Line"/>
          <p:cNvSpPr/>
          <p:nvPr/>
        </p:nvSpPr>
        <p:spPr>
          <a:xfrm flipH="1" flipV="1">
            <a:off x="18452523" y="6688297"/>
            <a:ext cx="593417" cy="3586186"/>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5" name="Line"/>
          <p:cNvSpPr/>
          <p:nvPr/>
        </p:nvSpPr>
        <p:spPr>
          <a:xfrm flipV="1">
            <a:off x="15262611" y="2652891"/>
            <a:ext cx="799157" cy="4027771"/>
          </a:xfrm>
          <a:prstGeom prst="line">
            <a:avLst/>
          </a:prstGeom>
          <a:ln w="50800">
            <a:solidFill>
              <a:schemeClr val="accent3"/>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6" name="Line"/>
          <p:cNvSpPr/>
          <p:nvPr/>
        </p:nvSpPr>
        <p:spPr>
          <a:xfrm flipV="1">
            <a:off x="14650660" y="6698772"/>
            <a:ext cx="635900" cy="3645325"/>
          </a:xfrm>
          <a:prstGeom prst="line">
            <a:avLst/>
          </a:prstGeom>
          <a:ln w="50800">
            <a:solidFill>
              <a:schemeClr val="accent3"/>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7" name="Circle"/>
          <p:cNvSpPr/>
          <p:nvPr/>
        </p:nvSpPr>
        <p:spPr>
          <a:xfrm>
            <a:off x="18771905" y="12074063"/>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8" name="Circle"/>
          <p:cNvSpPr/>
          <p:nvPr/>
        </p:nvSpPr>
        <p:spPr>
          <a:xfrm>
            <a:off x="14857228" y="12074063"/>
            <a:ext cx="311931" cy="311932"/>
          </a:xfrm>
          <a:prstGeom prst="ellipse">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99" name="Circle"/>
          <p:cNvSpPr/>
          <p:nvPr/>
        </p:nvSpPr>
        <p:spPr>
          <a:xfrm>
            <a:off x="15381287" y="12074063"/>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0" name="Title 1"/>
          <p:cNvSpPr txBox="1"/>
          <p:nvPr>
            <p:ph type="title"/>
          </p:nvPr>
        </p:nvSpPr>
        <p:spPr>
          <a:prstGeom prst="rect">
            <a:avLst/>
          </a:prstGeom>
        </p:spPr>
        <p:txBody>
          <a:bodyPr/>
          <a:lstStyle/>
          <a:p>
            <a:pPr/>
            <a:r>
              <a:t>Discrete derivatives</a:t>
            </a:r>
          </a:p>
        </p:txBody>
      </p:sp>
      <p:sp>
        <p:nvSpPr>
          <p:cNvPr id="1401"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02" name="Picture 4" descr="Picture 4"/>
          <p:cNvPicPr>
            <a:picLocks noChangeAspect="1"/>
          </p:cNvPicPr>
          <p:nvPr/>
        </p:nvPicPr>
        <p:blipFill>
          <a:blip r:embed="rId2">
            <a:extLst/>
          </a:blip>
          <a:stretch>
            <a:fillRect/>
          </a:stretch>
        </p:blipFill>
        <p:spPr>
          <a:xfrm>
            <a:off x="4636994" y="2948639"/>
            <a:ext cx="3928617" cy="921066"/>
          </a:xfrm>
          <a:prstGeom prst="rect">
            <a:avLst/>
          </a:prstGeom>
          <a:ln w="12700">
            <a:miter lim="400000"/>
          </a:ln>
        </p:spPr>
      </p:pic>
      <p:pic>
        <p:nvPicPr>
          <p:cNvPr id="1403" name="Picture 5" descr="Picture 5"/>
          <p:cNvPicPr>
            <a:picLocks noChangeAspect="1"/>
          </p:cNvPicPr>
          <p:nvPr/>
        </p:nvPicPr>
        <p:blipFill>
          <a:blip r:embed="rId3">
            <a:extLst/>
          </a:blip>
          <a:stretch>
            <a:fillRect/>
          </a:stretch>
        </p:blipFill>
        <p:spPr>
          <a:xfrm>
            <a:off x="7823200" y="4012448"/>
            <a:ext cx="7970016" cy="1071441"/>
          </a:xfrm>
          <a:prstGeom prst="rect">
            <a:avLst/>
          </a:prstGeom>
          <a:ln w="12700">
            <a:miter lim="400000"/>
          </a:ln>
        </p:spPr>
      </p:pic>
      <p:grpSp>
        <p:nvGrpSpPr>
          <p:cNvPr id="1406" name="Group 9"/>
          <p:cNvGrpSpPr/>
          <p:nvPr/>
        </p:nvGrpSpPr>
        <p:grpSpPr>
          <a:xfrm>
            <a:off x="4654177" y="7418296"/>
            <a:ext cx="5477178" cy="965292"/>
            <a:chOff x="0" y="0"/>
            <a:chExt cx="5477176" cy="965291"/>
          </a:xfrm>
        </p:grpSpPr>
        <p:pic>
          <p:nvPicPr>
            <p:cNvPr id="1404" name="Picture 6" descr="Picture 6"/>
            <p:cNvPicPr>
              <a:picLocks noChangeAspect="1"/>
            </p:cNvPicPr>
            <p:nvPr/>
          </p:nvPicPr>
          <p:blipFill>
            <a:blip r:embed="rId4">
              <a:extLst/>
            </a:blip>
            <a:stretch>
              <a:fillRect/>
            </a:stretch>
          </p:blipFill>
          <p:spPr>
            <a:xfrm>
              <a:off x="-1" y="0"/>
              <a:ext cx="1691750" cy="939860"/>
            </a:xfrm>
            <a:prstGeom prst="rect">
              <a:avLst/>
            </a:prstGeom>
            <a:ln w="12700" cap="flat">
              <a:noFill/>
              <a:miter lim="400000"/>
            </a:ln>
            <a:effectLst/>
          </p:spPr>
        </p:pic>
        <p:pic>
          <p:nvPicPr>
            <p:cNvPr id="1405" name="Picture 7" descr="Picture 7"/>
            <p:cNvPicPr>
              <a:picLocks noChangeAspect="1"/>
            </p:cNvPicPr>
            <p:nvPr/>
          </p:nvPicPr>
          <p:blipFill>
            <a:blip r:embed="rId5">
              <a:extLst/>
            </a:blip>
            <a:stretch>
              <a:fillRect/>
            </a:stretch>
          </p:blipFill>
          <p:spPr>
            <a:xfrm>
              <a:off x="1698937" y="63026"/>
              <a:ext cx="3778240" cy="902266"/>
            </a:xfrm>
            <a:prstGeom prst="rect">
              <a:avLst/>
            </a:prstGeom>
            <a:ln w="12700" cap="flat">
              <a:noFill/>
              <a:miter lim="400000"/>
            </a:ln>
            <a:effectLst/>
          </p:spPr>
        </p:pic>
      </p:grpSp>
      <p:pic>
        <p:nvPicPr>
          <p:cNvPr id="1407" name="Picture 8" descr="Picture 8"/>
          <p:cNvPicPr>
            <a:picLocks noChangeAspect="1"/>
          </p:cNvPicPr>
          <p:nvPr/>
        </p:nvPicPr>
        <p:blipFill>
          <a:blip r:embed="rId6">
            <a:extLst/>
          </a:blip>
          <a:stretch>
            <a:fillRect/>
          </a:stretch>
        </p:blipFill>
        <p:spPr>
          <a:xfrm>
            <a:off x="7907616" y="8227359"/>
            <a:ext cx="9304619" cy="2086491"/>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Title 1"/>
          <p:cNvSpPr txBox="1"/>
          <p:nvPr>
            <p:ph type="title"/>
          </p:nvPr>
        </p:nvSpPr>
        <p:spPr>
          <a:prstGeom prst="rect">
            <a:avLst/>
          </a:prstGeom>
        </p:spPr>
        <p:txBody>
          <a:bodyPr/>
          <a:lstStyle/>
          <a:p>
            <a:pPr/>
            <a:r>
              <a:t>Discrete derivatives</a:t>
            </a:r>
          </a:p>
        </p:txBody>
      </p:sp>
      <p:sp>
        <p:nvSpPr>
          <p:cNvPr id="1410"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11" name="Picture 4" descr="Picture 4"/>
          <p:cNvPicPr>
            <a:picLocks noChangeAspect="1"/>
          </p:cNvPicPr>
          <p:nvPr/>
        </p:nvPicPr>
        <p:blipFill>
          <a:blip r:embed="rId2">
            <a:extLst/>
          </a:blip>
          <a:stretch>
            <a:fillRect/>
          </a:stretch>
        </p:blipFill>
        <p:spPr>
          <a:xfrm>
            <a:off x="4140948" y="2905330"/>
            <a:ext cx="9126819" cy="4739322"/>
          </a:xfrm>
          <a:prstGeom prst="rect">
            <a:avLst/>
          </a:prstGeom>
          <a:ln w="12700">
            <a:miter lim="400000"/>
          </a:ln>
        </p:spPr>
      </p:pic>
      <p:pic>
        <p:nvPicPr>
          <p:cNvPr id="1412" name="Picture 5" descr="Picture 5"/>
          <p:cNvPicPr>
            <a:picLocks noChangeAspect="1"/>
          </p:cNvPicPr>
          <p:nvPr/>
        </p:nvPicPr>
        <p:blipFill>
          <a:blip r:embed="rId3">
            <a:extLst/>
          </a:blip>
          <a:stretch>
            <a:fillRect/>
          </a:stretch>
        </p:blipFill>
        <p:spPr>
          <a:xfrm>
            <a:off x="14445132" y="4203489"/>
            <a:ext cx="4888755" cy="3898362"/>
          </a:xfrm>
          <a:prstGeom prst="rect">
            <a:avLst/>
          </a:prstGeom>
          <a:ln w="12700">
            <a:miter lim="400000"/>
          </a:ln>
        </p:spPr>
      </p:pic>
      <p:sp>
        <p:nvSpPr>
          <p:cNvPr id="1413" name="Oval 6"/>
          <p:cNvSpPr/>
          <p:nvPr/>
        </p:nvSpPr>
        <p:spPr>
          <a:xfrm>
            <a:off x="13608356" y="6496486"/>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14" name="TextBox 7"/>
          <p:cNvSpPr txBox="1"/>
          <p:nvPr/>
        </p:nvSpPr>
        <p:spPr>
          <a:xfrm>
            <a:off x="19722357" y="6155768"/>
            <a:ext cx="53937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pic>
        <p:nvPicPr>
          <p:cNvPr id="1415" name="Picture 8" descr="Picture 8"/>
          <p:cNvPicPr>
            <a:picLocks noChangeAspect="1"/>
          </p:cNvPicPr>
          <p:nvPr/>
        </p:nvPicPr>
        <p:blipFill>
          <a:blip r:embed="rId4">
            <a:extLst/>
          </a:blip>
          <a:stretch>
            <a:fillRect/>
          </a:stretch>
        </p:blipFill>
        <p:spPr>
          <a:xfrm>
            <a:off x="3813731" y="7669863"/>
            <a:ext cx="9454035" cy="3864727"/>
          </a:xfrm>
          <a:prstGeom prst="rect">
            <a:avLst/>
          </a:prstGeom>
          <a:ln w="12700">
            <a:miter lim="400000"/>
          </a:ln>
        </p:spPr>
      </p:pic>
      <p:sp>
        <p:nvSpPr>
          <p:cNvPr id="1416" name="TextBox 9"/>
          <p:cNvSpPr txBox="1"/>
          <p:nvPr/>
        </p:nvSpPr>
        <p:spPr>
          <a:xfrm>
            <a:off x="3322923" y="9568332"/>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grpSp>
        <p:nvGrpSpPr>
          <p:cNvPr id="1419" name="Group 13"/>
          <p:cNvGrpSpPr/>
          <p:nvPr/>
        </p:nvGrpSpPr>
        <p:grpSpPr>
          <a:xfrm>
            <a:off x="6990883" y="3742856"/>
            <a:ext cx="3027271" cy="8032379"/>
            <a:chOff x="0" y="0"/>
            <a:chExt cx="3027269" cy="8032377"/>
          </a:xfrm>
        </p:grpSpPr>
        <p:sp>
          <p:nvSpPr>
            <p:cNvPr id="1417" name="Straight Connector 11"/>
            <p:cNvSpPr/>
            <p:nvPr/>
          </p:nvSpPr>
          <p:spPr>
            <a:xfrm flipH="1">
              <a:off x="-1" y="83672"/>
              <a:ext cx="3176" cy="7948707"/>
            </a:xfrm>
            <a:prstGeom prst="line">
              <a:avLst/>
            </a:prstGeom>
            <a:solidFill>
              <a:srgbClr val="00CC99"/>
            </a:solidFill>
            <a:ln w="12700" cap="flat">
              <a:solidFill>
                <a:srgbClr val="A6A6A6"/>
              </a:solidFill>
              <a:prstDash val="sysDash"/>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418" name="Straight Connector 12"/>
            <p:cNvSpPr/>
            <p:nvPr/>
          </p:nvSpPr>
          <p:spPr>
            <a:xfrm flipH="1">
              <a:off x="3024093" y="0"/>
              <a:ext cx="3176" cy="7948708"/>
            </a:xfrm>
            <a:prstGeom prst="line">
              <a:avLst/>
            </a:prstGeom>
            <a:solidFill>
              <a:srgbClr val="00CC99"/>
            </a:solidFill>
            <a:ln w="12700" cap="flat">
              <a:solidFill>
                <a:srgbClr val="A6A6A6"/>
              </a:solidFill>
              <a:prstDash val="sysDash"/>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1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19" grpId="2"/>
      <p:bldP build="whole" bldLvl="1" animBg="1" rev="0" advAuto="0" spid="1415" grpId="1"/>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1" name="Picture 14" descr="Picture 14"/>
          <p:cNvPicPr>
            <a:picLocks noChangeAspect="1"/>
          </p:cNvPicPr>
          <p:nvPr/>
        </p:nvPicPr>
        <p:blipFill>
          <a:blip r:embed="rId2">
            <a:extLst/>
          </a:blip>
          <a:stretch>
            <a:fillRect/>
          </a:stretch>
        </p:blipFill>
        <p:spPr>
          <a:xfrm>
            <a:off x="3754718" y="7623943"/>
            <a:ext cx="9610199" cy="3910643"/>
          </a:xfrm>
          <a:prstGeom prst="rect">
            <a:avLst/>
          </a:prstGeom>
          <a:ln w="12700">
            <a:miter lim="400000"/>
          </a:ln>
        </p:spPr>
      </p:pic>
      <p:sp>
        <p:nvSpPr>
          <p:cNvPr id="1422" name="Title 1"/>
          <p:cNvSpPr txBox="1"/>
          <p:nvPr>
            <p:ph type="title"/>
          </p:nvPr>
        </p:nvSpPr>
        <p:spPr>
          <a:prstGeom prst="rect">
            <a:avLst/>
          </a:prstGeom>
        </p:spPr>
        <p:txBody>
          <a:bodyPr/>
          <a:lstStyle/>
          <a:p>
            <a:pPr/>
            <a:r>
              <a:t>Discrete derivatives</a:t>
            </a:r>
          </a:p>
        </p:txBody>
      </p:sp>
      <p:sp>
        <p:nvSpPr>
          <p:cNvPr id="1423"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424" name="Picture 4" descr="Picture 4"/>
          <p:cNvPicPr>
            <a:picLocks noChangeAspect="1"/>
          </p:cNvPicPr>
          <p:nvPr/>
        </p:nvPicPr>
        <p:blipFill>
          <a:blip r:embed="rId3">
            <a:extLst/>
          </a:blip>
          <a:stretch>
            <a:fillRect/>
          </a:stretch>
        </p:blipFill>
        <p:spPr>
          <a:xfrm>
            <a:off x="4140948" y="2905330"/>
            <a:ext cx="9126819" cy="4739322"/>
          </a:xfrm>
          <a:prstGeom prst="rect">
            <a:avLst/>
          </a:prstGeom>
          <a:ln w="12700">
            <a:miter lim="400000"/>
          </a:ln>
        </p:spPr>
      </p:pic>
      <p:sp>
        <p:nvSpPr>
          <p:cNvPr id="1425" name="Oval 6"/>
          <p:cNvSpPr/>
          <p:nvPr/>
        </p:nvSpPr>
        <p:spPr>
          <a:xfrm>
            <a:off x="13608356" y="6496486"/>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426" name="TextBox 7"/>
          <p:cNvSpPr txBox="1"/>
          <p:nvPr/>
        </p:nvSpPr>
        <p:spPr>
          <a:xfrm>
            <a:off x="19722357" y="6155768"/>
            <a:ext cx="53937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sp>
        <p:nvSpPr>
          <p:cNvPr id="1427" name="TextBox 9"/>
          <p:cNvSpPr txBox="1"/>
          <p:nvPr/>
        </p:nvSpPr>
        <p:spPr>
          <a:xfrm>
            <a:off x="3322923" y="9568332"/>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grpSp>
        <p:nvGrpSpPr>
          <p:cNvPr id="1430" name="Group 13"/>
          <p:cNvGrpSpPr/>
          <p:nvPr/>
        </p:nvGrpSpPr>
        <p:grpSpPr>
          <a:xfrm>
            <a:off x="6990883" y="3742856"/>
            <a:ext cx="3027271" cy="8032379"/>
            <a:chOff x="0" y="0"/>
            <a:chExt cx="3027269" cy="8032377"/>
          </a:xfrm>
        </p:grpSpPr>
        <p:sp>
          <p:nvSpPr>
            <p:cNvPr id="1428" name="Straight Connector 11"/>
            <p:cNvSpPr/>
            <p:nvPr/>
          </p:nvSpPr>
          <p:spPr>
            <a:xfrm flipH="1">
              <a:off x="-1" y="83672"/>
              <a:ext cx="3176" cy="7948707"/>
            </a:xfrm>
            <a:prstGeom prst="line">
              <a:avLst/>
            </a:prstGeom>
            <a:solidFill>
              <a:srgbClr val="00CC99"/>
            </a:solidFill>
            <a:ln w="12700" cap="flat">
              <a:solidFill>
                <a:srgbClr val="A6A6A6"/>
              </a:solidFill>
              <a:prstDash val="sysDash"/>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429" name="Straight Connector 12"/>
            <p:cNvSpPr/>
            <p:nvPr/>
          </p:nvSpPr>
          <p:spPr>
            <a:xfrm flipH="1">
              <a:off x="3024093" y="0"/>
              <a:ext cx="3176" cy="7948708"/>
            </a:xfrm>
            <a:prstGeom prst="line">
              <a:avLst/>
            </a:prstGeom>
            <a:solidFill>
              <a:srgbClr val="00CC99"/>
            </a:solidFill>
            <a:ln w="12700" cap="flat">
              <a:solidFill>
                <a:srgbClr val="A6A6A6"/>
              </a:solidFill>
              <a:prstDash val="sysDash"/>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pic>
        <p:nvPicPr>
          <p:cNvPr id="1431" name="Picture 13" descr="Picture 13"/>
          <p:cNvPicPr>
            <a:picLocks noChangeAspect="1"/>
          </p:cNvPicPr>
          <p:nvPr/>
        </p:nvPicPr>
        <p:blipFill>
          <a:blip r:embed="rId4">
            <a:extLst/>
          </a:blip>
          <a:stretch>
            <a:fillRect/>
          </a:stretch>
        </p:blipFill>
        <p:spPr>
          <a:xfrm>
            <a:off x="14492196" y="4478616"/>
            <a:ext cx="4722158" cy="374935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4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21" grpId="1"/>
      <p:bldP build="whole" bldLvl="1" animBg="1" rev="0" advAuto="0" spid="1430" grpId="2"/>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33" name="Title 1"/>
          <p:cNvSpPr txBox="1"/>
          <p:nvPr>
            <p:ph type="title"/>
          </p:nvPr>
        </p:nvSpPr>
        <p:spPr>
          <a:prstGeom prst="rect">
            <a:avLst/>
          </a:prstGeom>
        </p:spPr>
        <p:txBody>
          <a:bodyPr/>
          <a:lstStyle/>
          <a:p>
            <a:pPr/>
            <a:r>
              <a:t>[-1 1]</a:t>
            </a:r>
          </a:p>
        </p:txBody>
      </p:sp>
      <p:sp>
        <p:nvSpPr>
          <p:cNvPr id="1434"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435" name="TextBox 7"/>
          <p:cNvSpPr txBox="1"/>
          <p:nvPr/>
        </p:nvSpPr>
        <p:spPr>
          <a:xfrm>
            <a:off x="5689600" y="9626600"/>
            <a:ext cx="14660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g[m,n]</a:t>
            </a:r>
          </a:p>
        </p:txBody>
      </p:sp>
      <p:sp>
        <p:nvSpPr>
          <p:cNvPr id="1436" name="TextBox 8"/>
          <p:cNvSpPr txBox="1"/>
          <p:nvPr/>
        </p:nvSpPr>
        <p:spPr>
          <a:xfrm>
            <a:off x="10972800" y="7775575"/>
            <a:ext cx="146605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h[m,n]</a:t>
            </a:r>
          </a:p>
        </p:txBody>
      </p:sp>
      <p:sp>
        <p:nvSpPr>
          <p:cNvPr id="1437" name="TextBox 10"/>
          <p:cNvSpPr txBox="1"/>
          <p:nvPr/>
        </p:nvSpPr>
        <p:spPr>
          <a:xfrm>
            <a:off x="13325475" y="5981700"/>
            <a:ext cx="462578"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438" name="Rectangle 23"/>
          <p:cNvSpPr/>
          <p:nvPr/>
        </p:nvSpPr>
        <p:spPr>
          <a:xfrm>
            <a:off x="14398625" y="2473325"/>
            <a:ext cx="6146800" cy="1073151"/>
          </a:xfrm>
          <a:prstGeom prst="rect">
            <a:avLst/>
          </a:prstGeom>
          <a:solidFill>
            <a:srgbClr val="FFFFFF"/>
          </a:solidFill>
          <a:ln w="12700">
            <a:solidFill>
              <a:srgbClr val="FFFFFF"/>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39" name="TextBox 9"/>
          <p:cNvSpPr txBox="1"/>
          <p:nvPr/>
        </p:nvSpPr>
        <p:spPr>
          <a:xfrm>
            <a:off x="16824326" y="9334500"/>
            <a:ext cx="133880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f[m,n]</a:t>
            </a:r>
          </a:p>
        </p:txBody>
      </p:sp>
      <p:pic>
        <p:nvPicPr>
          <p:cNvPr id="1440" name="Picture 25" descr="Picture 25"/>
          <p:cNvPicPr>
            <a:picLocks noChangeAspect="1"/>
          </p:cNvPicPr>
          <p:nvPr/>
        </p:nvPicPr>
        <p:blipFill>
          <a:blip r:embed="rId2">
            <a:extLst/>
          </a:blip>
          <a:stretch>
            <a:fillRect/>
          </a:stretch>
        </p:blipFill>
        <p:spPr>
          <a:xfrm>
            <a:off x="3514726" y="3479800"/>
            <a:ext cx="5648324" cy="5648327"/>
          </a:xfrm>
          <a:prstGeom prst="rect">
            <a:avLst/>
          </a:prstGeom>
          <a:ln w="12700">
            <a:miter lim="400000"/>
          </a:ln>
        </p:spPr>
      </p:pic>
      <p:pic>
        <p:nvPicPr>
          <p:cNvPr id="1441" name="Picture 13" descr="Picture 13"/>
          <p:cNvPicPr>
            <a:picLocks noChangeAspect="1"/>
          </p:cNvPicPr>
          <p:nvPr/>
        </p:nvPicPr>
        <p:blipFill>
          <a:blip r:embed="rId3">
            <a:extLst/>
          </a:blip>
          <a:srcRect l="23212" t="7526" r="22897" b="16879"/>
          <a:stretch>
            <a:fillRect/>
          </a:stretch>
        </p:blipFill>
        <p:spPr>
          <a:xfrm>
            <a:off x="14027149" y="3295649"/>
            <a:ext cx="5768977" cy="5781678"/>
          </a:xfrm>
          <a:prstGeom prst="rect">
            <a:avLst/>
          </a:prstGeom>
          <a:ln w="12700">
            <a:miter lim="400000"/>
          </a:ln>
        </p:spPr>
      </p:pic>
      <p:sp>
        <p:nvSpPr>
          <p:cNvPr id="1442" name="TextBox 15"/>
          <p:cNvSpPr txBox="1"/>
          <p:nvPr/>
        </p:nvSpPr>
        <p:spPr>
          <a:xfrm>
            <a:off x="10995025" y="6080126"/>
            <a:ext cx="1364477"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[-1, 1]</a:t>
            </a:r>
          </a:p>
        </p:txBody>
      </p:sp>
      <p:sp>
        <p:nvSpPr>
          <p:cNvPr id="1443" name="Oval 12"/>
          <p:cNvSpPr/>
          <p:nvPr/>
        </p:nvSpPr>
        <p:spPr>
          <a:xfrm>
            <a:off x="10112161" y="6376958"/>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41" grpId="1"/>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45" name="Title 1"/>
          <p:cNvSpPr txBox="1"/>
          <p:nvPr>
            <p:ph type="title"/>
          </p:nvPr>
        </p:nvSpPr>
        <p:spPr>
          <a:prstGeom prst="rect">
            <a:avLst/>
          </a:prstGeom>
        </p:spPr>
        <p:txBody>
          <a:bodyPr/>
          <a:lstStyle/>
          <a:p>
            <a:pPr/>
            <a:r>
              <a:t>[-1 1]</a:t>
            </a:r>
            <a:r>
              <a:rPr baseline="31000"/>
              <a:t>T</a:t>
            </a:r>
          </a:p>
        </p:txBody>
      </p:sp>
      <p:sp>
        <p:nvSpPr>
          <p:cNvPr id="1446"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447" name="TextBox 7"/>
          <p:cNvSpPr txBox="1"/>
          <p:nvPr/>
        </p:nvSpPr>
        <p:spPr>
          <a:xfrm>
            <a:off x="5689600" y="9626600"/>
            <a:ext cx="14660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g[m,n]</a:t>
            </a:r>
          </a:p>
        </p:txBody>
      </p:sp>
      <p:sp>
        <p:nvSpPr>
          <p:cNvPr id="1448" name="TextBox 8"/>
          <p:cNvSpPr txBox="1"/>
          <p:nvPr/>
        </p:nvSpPr>
        <p:spPr>
          <a:xfrm>
            <a:off x="10972800" y="7775575"/>
            <a:ext cx="1466052"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h[m,n]</a:t>
            </a:r>
          </a:p>
        </p:txBody>
      </p:sp>
      <p:sp>
        <p:nvSpPr>
          <p:cNvPr id="1449" name="TextBox 10"/>
          <p:cNvSpPr txBox="1"/>
          <p:nvPr/>
        </p:nvSpPr>
        <p:spPr>
          <a:xfrm>
            <a:off x="13325475" y="6101227"/>
            <a:ext cx="462578"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
        <p:nvSpPr>
          <p:cNvPr id="1450" name="Rectangle 23"/>
          <p:cNvSpPr/>
          <p:nvPr/>
        </p:nvSpPr>
        <p:spPr>
          <a:xfrm>
            <a:off x="14398625" y="2473325"/>
            <a:ext cx="6146800" cy="1073151"/>
          </a:xfrm>
          <a:prstGeom prst="rect">
            <a:avLst/>
          </a:prstGeom>
          <a:solidFill>
            <a:srgbClr val="FFFFFF"/>
          </a:solidFill>
          <a:ln w="12700">
            <a:solidFill>
              <a:srgbClr val="FFFFFF"/>
            </a:solidFill>
          </a:ln>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51" name="TextBox 9"/>
          <p:cNvSpPr txBox="1"/>
          <p:nvPr/>
        </p:nvSpPr>
        <p:spPr>
          <a:xfrm>
            <a:off x="16824326" y="9334500"/>
            <a:ext cx="1338804"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f[m,n]</a:t>
            </a:r>
          </a:p>
        </p:txBody>
      </p:sp>
      <p:pic>
        <p:nvPicPr>
          <p:cNvPr id="1452" name="Picture 25" descr="Picture 25"/>
          <p:cNvPicPr>
            <a:picLocks noChangeAspect="1"/>
          </p:cNvPicPr>
          <p:nvPr/>
        </p:nvPicPr>
        <p:blipFill>
          <a:blip r:embed="rId2">
            <a:extLst/>
          </a:blip>
          <a:stretch>
            <a:fillRect/>
          </a:stretch>
        </p:blipFill>
        <p:spPr>
          <a:xfrm>
            <a:off x="3514726" y="3479800"/>
            <a:ext cx="5648324" cy="5648327"/>
          </a:xfrm>
          <a:prstGeom prst="rect">
            <a:avLst/>
          </a:prstGeom>
          <a:ln w="12700">
            <a:miter lim="400000"/>
          </a:ln>
        </p:spPr>
      </p:pic>
      <p:sp>
        <p:nvSpPr>
          <p:cNvPr id="1453" name="TextBox 15"/>
          <p:cNvSpPr txBox="1"/>
          <p:nvPr/>
        </p:nvSpPr>
        <p:spPr>
          <a:xfrm>
            <a:off x="10995025" y="6080126"/>
            <a:ext cx="1550661"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[-1, 1]</a:t>
            </a:r>
            <a:r>
              <a:rPr baseline="31000"/>
              <a:t>T</a:t>
            </a:r>
          </a:p>
        </p:txBody>
      </p:sp>
      <p:pic>
        <p:nvPicPr>
          <p:cNvPr id="1454" name="Picture 11" descr="Picture 11"/>
          <p:cNvPicPr>
            <a:picLocks noChangeAspect="1"/>
          </p:cNvPicPr>
          <p:nvPr/>
        </p:nvPicPr>
        <p:blipFill>
          <a:blip r:embed="rId3">
            <a:extLst/>
          </a:blip>
          <a:srcRect l="19640" t="7683" r="19394" b="16628"/>
          <a:stretch>
            <a:fillRect/>
          </a:stretch>
        </p:blipFill>
        <p:spPr>
          <a:xfrm>
            <a:off x="14614525" y="3451226"/>
            <a:ext cx="5648325" cy="5673725"/>
          </a:xfrm>
          <a:prstGeom prst="rect">
            <a:avLst/>
          </a:prstGeom>
          <a:ln w="12700">
            <a:miter lim="400000"/>
          </a:ln>
        </p:spPr>
      </p:pic>
      <p:sp>
        <p:nvSpPr>
          <p:cNvPr id="1455" name="Oval 12"/>
          <p:cNvSpPr/>
          <p:nvPr/>
        </p:nvSpPr>
        <p:spPr>
          <a:xfrm>
            <a:off x="10171925" y="6347076"/>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54" grpId="1"/>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7" name="Title 1"/>
          <p:cNvSpPr txBox="1"/>
          <p:nvPr>
            <p:ph type="title"/>
          </p:nvPr>
        </p:nvSpPr>
        <p:spPr>
          <a:xfrm>
            <a:off x="3683000" y="-82550"/>
            <a:ext cx="16459200" cy="1920876"/>
          </a:xfrm>
          <a:prstGeom prst="rect">
            <a:avLst/>
          </a:prstGeom>
        </p:spPr>
        <p:txBody>
          <a:bodyPr/>
          <a:lstStyle/>
          <a:p>
            <a:pPr defTabSz="612648">
              <a:defRPr sz="5896"/>
            </a:pPr>
            <a:r>
              <a:t>Can you go from the derivatives </a:t>
            </a:r>
          </a:p>
          <a:p>
            <a:pPr defTabSz="612648">
              <a:defRPr sz="5896"/>
            </a:pPr>
            <a:r>
              <a:t>back to the original image?</a:t>
            </a:r>
          </a:p>
        </p:txBody>
      </p:sp>
      <p:sp>
        <p:nvSpPr>
          <p:cNvPr id="14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459" name="Picture 3" descr="Picture 3"/>
          <p:cNvPicPr>
            <a:picLocks noChangeAspect="1"/>
          </p:cNvPicPr>
          <p:nvPr/>
        </p:nvPicPr>
        <p:blipFill>
          <a:blip r:embed="rId2">
            <a:extLst/>
          </a:blip>
          <a:srcRect l="23212" t="7526" r="22897" b="16878"/>
          <a:stretch>
            <a:fillRect/>
          </a:stretch>
        </p:blipFill>
        <p:spPr>
          <a:xfrm>
            <a:off x="14884399" y="7566026"/>
            <a:ext cx="5768977" cy="5784851"/>
          </a:xfrm>
          <a:prstGeom prst="rect">
            <a:avLst/>
          </a:prstGeom>
          <a:ln w="12700">
            <a:miter lim="400000"/>
          </a:ln>
        </p:spPr>
      </p:pic>
      <p:pic>
        <p:nvPicPr>
          <p:cNvPr id="1460" name="Picture 4" descr="Picture 4"/>
          <p:cNvPicPr>
            <a:picLocks noChangeAspect="1"/>
          </p:cNvPicPr>
          <p:nvPr/>
        </p:nvPicPr>
        <p:blipFill>
          <a:blip r:embed="rId3">
            <a:extLst/>
          </a:blip>
          <a:srcRect l="19640" t="7683" r="19394" b="16628"/>
          <a:stretch>
            <a:fillRect/>
          </a:stretch>
        </p:blipFill>
        <p:spPr>
          <a:xfrm>
            <a:off x="14906625" y="1828800"/>
            <a:ext cx="5648325" cy="5673727"/>
          </a:xfrm>
          <a:prstGeom prst="rect">
            <a:avLst/>
          </a:prstGeom>
          <a:ln w="12700">
            <a:miter lim="400000"/>
          </a:ln>
        </p:spPr>
      </p:pic>
      <p:sp>
        <p:nvSpPr>
          <p:cNvPr id="1461" name="Straight Arrow Connector 6"/>
          <p:cNvSpPr/>
          <p:nvPr/>
        </p:nvSpPr>
        <p:spPr>
          <a:xfrm>
            <a:off x="11509375" y="8963026"/>
            <a:ext cx="2781302" cy="1746250"/>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462" name="Straight Arrow Connector 8"/>
          <p:cNvSpPr/>
          <p:nvPr/>
        </p:nvSpPr>
        <p:spPr>
          <a:xfrm flipV="1">
            <a:off x="11557000" y="4238626"/>
            <a:ext cx="2362201" cy="1876425"/>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463" name="Rectangle 9"/>
          <p:cNvSpPr/>
          <p:nvPr/>
        </p:nvSpPr>
        <p:spPr>
          <a:xfrm>
            <a:off x="4908550" y="4692650"/>
            <a:ext cx="5984877" cy="5514977"/>
          </a:xfrm>
          <a:prstGeom prst="rect">
            <a:avLst/>
          </a:prstGeom>
          <a:ln w="50800">
            <a:solidFill>
              <a:srgbClr val="000000"/>
            </a:solidFill>
          </a:ln>
          <a:effectLst>
            <a:outerShdw sx="100000" sy="100000" kx="0" ky="0" algn="b" rotWithShape="0" blurRad="76200" dist="38100" dir="5400000">
              <a:srgbClr val="000000">
                <a:alpha val="35000"/>
              </a:srgbClr>
            </a:outerShdw>
          </a:effectLst>
        </p:spPr>
        <p:txBody>
          <a:bodyPr tIns="91439" bIns="91439" anchor="ctr"/>
          <a:lstStyle/>
          <a:p>
            <a:pPr defTabSz="914400">
              <a:defRPr b="0" sz="3600">
                <a:solidFill>
                  <a:srgbClr val="FFFFFF"/>
                </a:solidFill>
                <a:latin typeface="Calibri"/>
                <a:ea typeface="Calibri"/>
                <a:cs typeface="Calibri"/>
                <a:sym typeface="Calibri"/>
              </a:defRPr>
            </a:pPr>
          </a:p>
        </p:txBody>
      </p:sp>
      <p:sp>
        <p:nvSpPr>
          <p:cNvPr id="1464" name="TextBox 10"/>
          <p:cNvSpPr txBox="1"/>
          <p:nvPr/>
        </p:nvSpPr>
        <p:spPr>
          <a:xfrm>
            <a:off x="7626350" y="7086600"/>
            <a:ext cx="449853"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66" name="Title 1"/>
          <p:cNvSpPr txBox="1"/>
          <p:nvPr>
            <p:ph type="title"/>
          </p:nvPr>
        </p:nvSpPr>
        <p:spPr>
          <a:prstGeom prst="rect">
            <a:avLst/>
          </a:prstGeom>
        </p:spPr>
        <p:txBody>
          <a:bodyPr/>
          <a:lstStyle>
            <a:lvl1pPr defTabSz="841247">
              <a:defRPr sz="8096"/>
            </a:lvl1pPr>
          </a:lstStyle>
          <a:p>
            <a:pPr/>
            <a:r>
              <a:t>Reconstruction from 1D derivatives</a:t>
            </a:r>
          </a:p>
        </p:txBody>
      </p:sp>
      <p:sp>
        <p:nvSpPr>
          <p:cNvPr id="1467"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grpSp>
        <p:nvGrpSpPr>
          <p:cNvPr id="1470" name="Rectangle 5"/>
          <p:cNvGrpSpPr/>
          <p:nvPr/>
        </p:nvGrpSpPr>
        <p:grpSpPr>
          <a:xfrm>
            <a:off x="7927976" y="2651125"/>
            <a:ext cx="146051" cy="4457701"/>
            <a:chOff x="0" y="0"/>
            <a:chExt cx="146050" cy="4457700"/>
          </a:xfrm>
        </p:grpSpPr>
        <p:sp>
          <p:nvSpPr>
            <p:cNvPr id="1468" name="Rectangle"/>
            <p:cNvSpPr/>
            <p:nvPr/>
          </p:nvSpPr>
          <p:spPr>
            <a:xfrm>
              <a:off x="0" y="0"/>
              <a:ext cx="146050" cy="4457700"/>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469" name="c"/>
            <p:cNvSpPr txBox="1"/>
            <p:nvPr/>
          </p:nvSpPr>
          <p:spPr>
            <a:xfrm>
              <a:off x="0" y="2137410"/>
              <a:ext cx="146050" cy="182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914400">
                <a:defRPr b="0" sz="3600">
                  <a:solidFill>
                    <a:srgbClr val="FFFFFF"/>
                  </a:solidFill>
                  <a:latin typeface="Calibri"/>
                  <a:ea typeface="Calibri"/>
                  <a:cs typeface="Calibri"/>
                  <a:sym typeface="Calibri"/>
                </a:defRPr>
              </a:lvl1pPr>
            </a:lstStyle>
            <a:p>
              <a:pPr/>
              <a:r>
                <a:t>c</a:t>
              </a:r>
            </a:p>
          </p:txBody>
        </p:sp>
      </p:grpSp>
      <p:sp>
        <p:nvSpPr>
          <p:cNvPr id="1471" name="TextBox 6"/>
          <p:cNvSpPr txBox="1"/>
          <p:nvPr/>
        </p:nvSpPr>
        <p:spPr>
          <a:xfrm>
            <a:off x="8296276" y="4518026"/>
            <a:ext cx="46257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grpSp>
        <p:nvGrpSpPr>
          <p:cNvPr id="1474" name="Rectangle 8"/>
          <p:cNvGrpSpPr/>
          <p:nvPr/>
        </p:nvGrpSpPr>
        <p:grpSpPr>
          <a:xfrm>
            <a:off x="15532100" y="2609849"/>
            <a:ext cx="107950" cy="4479928"/>
            <a:chOff x="0" y="0"/>
            <a:chExt cx="107950" cy="4479926"/>
          </a:xfrm>
        </p:grpSpPr>
        <p:sp>
          <p:nvSpPr>
            <p:cNvPr id="1472" name="Rectangle"/>
            <p:cNvSpPr/>
            <p:nvPr/>
          </p:nvSpPr>
          <p:spPr>
            <a:xfrm>
              <a:off x="0" y="-1"/>
              <a:ext cx="107950" cy="4479928"/>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473" name="c"/>
            <p:cNvSpPr txBox="1"/>
            <p:nvPr/>
          </p:nvSpPr>
          <p:spPr>
            <a:xfrm>
              <a:off x="0" y="2148523"/>
              <a:ext cx="107950" cy="182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914400">
                <a:defRPr b="0" sz="3600">
                  <a:solidFill>
                    <a:srgbClr val="FFFFFF"/>
                  </a:solidFill>
                  <a:latin typeface="Calibri"/>
                  <a:ea typeface="Calibri"/>
                  <a:cs typeface="Calibri"/>
                  <a:sym typeface="Calibri"/>
                </a:defRPr>
              </a:lvl1pPr>
            </a:lstStyle>
            <a:p>
              <a:pPr/>
              <a:r>
                <a:t>c</a:t>
              </a:r>
            </a:p>
          </p:txBody>
        </p:sp>
      </p:grpSp>
      <p:pic>
        <p:nvPicPr>
          <p:cNvPr id="1475" name="Picture 22" descr="Picture 22"/>
          <p:cNvPicPr>
            <a:picLocks noChangeAspect="1"/>
          </p:cNvPicPr>
          <p:nvPr/>
        </p:nvPicPr>
        <p:blipFill>
          <a:blip r:embed="rId2">
            <a:extLst/>
          </a:blip>
          <a:stretch>
            <a:fillRect/>
          </a:stretch>
        </p:blipFill>
        <p:spPr>
          <a:xfrm>
            <a:off x="9344787" y="2636372"/>
            <a:ext cx="5822001" cy="4804334"/>
          </a:xfrm>
          <a:prstGeom prst="rect">
            <a:avLst/>
          </a:prstGeom>
          <a:ln w="12700">
            <a:miter lim="400000"/>
          </a:ln>
        </p:spPr>
      </p:pic>
      <p:sp>
        <p:nvSpPr>
          <p:cNvPr id="1476" name="TextBox 24"/>
          <p:cNvSpPr txBox="1"/>
          <p:nvPr/>
        </p:nvSpPr>
        <p:spPr>
          <a:xfrm>
            <a:off x="8307294" y="7799293"/>
            <a:ext cx="737266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Can we compute the inverse?</a:t>
            </a:r>
          </a:p>
        </p:txBody>
      </p:sp>
      <p:sp>
        <p:nvSpPr>
          <p:cNvPr id="1477" name="TextBox 4"/>
          <p:cNvSpPr txBox="1"/>
          <p:nvPr/>
        </p:nvSpPr>
        <p:spPr>
          <a:xfrm>
            <a:off x="11071225" y="1937872"/>
            <a:ext cx="155512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 = D g</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79" name="Title 1"/>
          <p:cNvSpPr txBox="1"/>
          <p:nvPr>
            <p:ph type="title"/>
          </p:nvPr>
        </p:nvSpPr>
        <p:spPr>
          <a:prstGeom prst="rect">
            <a:avLst/>
          </a:prstGeom>
        </p:spPr>
        <p:txBody>
          <a:bodyPr/>
          <a:lstStyle>
            <a:lvl1pPr defTabSz="841247">
              <a:defRPr sz="8096"/>
            </a:lvl1pPr>
          </a:lstStyle>
          <a:p>
            <a:pPr/>
            <a:r>
              <a:t>Reconstruction from 1D derivatives</a:t>
            </a:r>
          </a:p>
        </p:txBody>
      </p:sp>
      <p:sp>
        <p:nvSpPr>
          <p:cNvPr id="1480"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481" name="TextBox 4"/>
          <p:cNvSpPr txBox="1"/>
          <p:nvPr/>
        </p:nvSpPr>
        <p:spPr>
          <a:xfrm>
            <a:off x="11071225" y="1937872"/>
            <a:ext cx="155512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f = D g</a:t>
            </a:r>
          </a:p>
        </p:txBody>
      </p:sp>
      <p:grpSp>
        <p:nvGrpSpPr>
          <p:cNvPr id="1484" name="Rectangle 5"/>
          <p:cNvGrpSpPr/>
          <p:nvPr/>
        </p:nvGrpSpPr>
        <p:grpSpPr>
          <a:xfrm>
            <a:off x="7927976" y="2651125"/>
            <a:ext cx="146051" cy="4457701"/>
            <a:chOff x="0" y="0"/>
            <a:chExt cx="146050" cy="4457700"/>
          </a:xfrm>
        </p:grpSpPr>
        <p:sp>
          <p:nvSpPr>
            <p:cNvPr id="1482" name="Rectangle"/>
            <p:cNvSpPr/>
            <p:nvPr/>
          </p:nvSpPr>
          <p:spPr>
            <a:xfrm>
              <a:off x="0" y="0"/>
              <a:ext cx="146050" cy="4457700"/>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483" name="c"/>
            <p:cNvSpPr txBox="1"/>
            <p:nvPr/>
          </p:nvSpPr>
          <p:spPr>
            <a:xfrm>
              <a:off x="0" y="2137410"/>
              <a:ext cx="146050" cy="182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914400">
                <a:defRPr b="0" sz="3600">
                  <a:solidFill>
                    <a:srgbClr val="FFFFFF"/>
                  </a:solidFill>
                  <a:latin typeface="Calibri"/>
                  <a:ea typeface="Calibri"/>
                  <a:cs typeface="Calibri"/>
                  <a:sym typeface="Calibri"/>
                </a:defRPr>
              </a:lvl1pPr>
            </a:lstStyle>
            <a:p>
              <a:pPr/>
              <a:r>
                <a:t>c</a:t>
              </a:r>
            </a:p>
          </p:txBody>
        </p:sp>
      </p:grpSp>
      <p:sp>
        <p:nvSpPr>
          <p:cNvPr id="1485" name="TextBox 6"/>
          <p:cNvSpPr txBox="1"/>
          <p:nvPr/>
        </p:nvSpPr>
        <p:spPr>
          <a:xfrm>
            <a:off x="8296276" y="4518026"/>
            <a:ext cx="462579"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a:t>
            </a:r>
          </a:p>
        </p:txBody>
      </p:sp>
      <p:grpSp>
        <p:nvGrpSpPr>
          <p:cNvPr id="1488" name="Rectangle 8"/>
          <p:cNvGrpSpPr/>
          <p:nvPr/>
        </p:nvGrpSpPr>
        <p:grpSpPr>
          <a:xfrm>
            <a:off x="15532100" y="2609849"/>
            <a:ext cx="107950" cy="4479928"/>
            <a:chOff x="0" y="0"/>
            <a:chExt cx="107950" cy="4479926"/>
          </a:xfrm>
        </p:grpSpPr>
        <p:sp>
          <p:nvSpPr>
            <p:cNvPr id="1486" name="Rectangle"/>
            <p:cNvSpPr/>
            <p:nvPr/>
          </p:nvSpPr>
          <p:spPr>
            <a:xfrm>
              <a:off x="0" y="-1"/>
              <a:ext cx="107950" cy="4479928"/>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487" name="c"/>
            <p:cNvSpPr txBox="1"/>
            <p:nvPr/>
          </p:nvSpPr>
          <p:spPr>
            <a:xfrm>
              <a:off x="0" y="2148523"/>
              <a:ext cx="107950" cy="1828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spAutoFit/>
            </a:bodyPr>
            <a:lstStyle>
              <a:lvl1pPr defTabSz="914400">
                <a:defRPr b="0" sz="3600">
                  <a:solidFill>
                    <a:srgbClr val="FFFFFF"/>
                  </a:solidFill>
                  <a:latin typeface="Calibri"/>
                  <a:ea typeface="Calibri"/>
                  <a:cs typeface="Calibri"/>
                  <a:sym typeface="Calibri"/>
                </a:defRPr>
              </a:lvl1pPr>
            </a:lstStyle>
            <a:p>
              <a:pPr/>
              <a:r>
                <a:t>c</a:t>
              </a:r>
            </a:p>
          </p:txBody>
        </p:sp>
      </p:grpSp>
      <p:pic>
        <p:nvPicPr>
          <p:cNvPr id="1489" name="Picture 22" descr="Picture 22"/>
          <p:cNvPicPr>
            <a:picLocks noChangeAspect="1"/>
          </p:cNvPicPr>
          <p:nvPr/>
        </p:nvPicPr>
        <p:blipFill>
          <a:blip r:embed="rId2">
            <a:extLst/>
          </a:blip>
          <a:stretch>
            <a:fillRect/>
          </a:stretch>
        </p:blipFill>
        <p:spPr>
          <a:xfrm>
            <a:off x="9344787" y="2636372"/>
            <a:ext cx="5822001" cy="4804334"/>
          </a:xfrm>
          <a:prstGeom prst="rect">
            <a:avLst/>
          </a:prstGeom>
          <a:ln w="12700">
            <a:miter lim="400000"/>
          </a:ln>
        </p:spPr>
      </p:pic>
      <p:pic>
        <p:nvPicPr>
          <p:cNvPr id="1490" name="Picture 9" descr="Picture 9"/>
          <p:cNvPicPr>
            <a:picLocks noChangeAspect="1"/>
          </p:cNvPicPr>
          <p:nvPr/>
        </p:nvPicPr>
        <p:blipFill>
          <a:blip r:embed="rId3">
            <a:extLst/>
          </a:blip>
          <a:stretch>
            <a:fillRect/>
          </a:stretch>
        </p:blipFill>
        <p:spPr>
          <a:xfrm>
            <a:off x="7351805" y="8331200"/>
            <a:ext cx="7289801" cy="5384800"/>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92" name="Title 1"/>
          <p:cNvSpPr txBox="1"/>
          <p:nvPr>
            <p:ph type="title"/>
          </p:nvPr>
        </p:nvSpPr>
        <p:spPr>
          <a:prstGeom prst="rect">
            <a:avLst/>
          </a:prstGeom>
        </p:spPr>
        <p:txBody>
          <a:bodyPr/>
          <a:lstStyle>
            <a:lvl1pPr defTabSz="841247">
              <a:defRPr sz="8096"/>
            </a:lvl1pPr>
          </a:lstStyle>
          <a:p>
            <a:pPr/>
            <a:r>
              <a:t>Reconstruction from 1D derivatives</a:t>
            </a:r>
          </a:p>
        </p:txBody>
      </p:sp>
      <p:sp>
        <p:nvSpPr>
          <p:cNvPr id="1493"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494" name="TextBox 3"/>
          <p:cNvSpPr txBox="1"/>
          <p:nvPr/>
        </p:nvSpPr>
        <p:spPr>
          <a:xfrm>
            <a:off x="3163040" y="2300945"/>
            <a:ext cx="1773825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What happens if we remove the output pixels affected by the boundary?</a:t>
            </a:r>
          </a:p>
        </p:txBody>
      </p:sp>
      <p:pic>
        <p:nvPicPr>
          <p:cNvPr id="1495" name="Picture 4" descr="Picture 4"/>
          <p:cNvPicPr>
            <a:picLocks noChangeAspect="1"/>
          </p:cNvPicPr>
          <p:nvPr/>
        </p:nvPicPr>
        <p:blipFill>
          <a:blip r:embed="rId2">
            <a:extLst/>
          </a:blip>
          <a:stretch>
            <a:fillRect/>
          </a:stretch>
        </p:blipFill>
        <p:spPr>
          <a:xfrm>
            <a:off x="7454898" y="3738281"/>
            <a:ext cx="8458201" cy="4267201"/>
          </a:xfrm>
          <a:prstGeom prst="rect">
            <a:avLst/>
          </a:prstGeom>
          <a:ln w="12700">
            <a:miter lim="400000"/>
          </a:ln>
        </p:spPr>
      </p:pic>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97" name="Picture 10" descr="Picture 10"/>
          <p:cNvPicPr>
            <a:picLocks noChangeAspect="1"/>
          </p:cNvPicPr>
          <p:nvPr/>
        </p:nvPicPr>
        <p:blipFill>
          <a:blip r:embed="rId2">
            <a:extLst/>
          </a:blip>
          <a:srcRect l="94444" t="0" r="0" b="0"/>
          <a:stretch>
            <a:fillRect/>
          </a:stretch>
        </p:blipFill>
        <p:spPr>
          <a:xfrm>
            <a:off x="14134352" y="3475325"/>
            <a:ext cx="469899" cy="4267201"/>
          </a:xfrm>
          <a:prstGeom prst="rect">
            <a:avLst/>
          </a:prstGeom>
          <a:ln w="12700">
            <a:miter lim="400000"/>
          </a:ln>
        </p:spPr>
      </p:pic>
      <p:pic>
        <p:nvPicPr>
          <p:cNvPr id="1498" name="Picture 9" descr="Picture 9"/>
          <p:cNvPicPr>
            <a:picLocks noChangeAspect="1"/>
          </p:cNvPicPr>
          <p:nvPr/>
        </p:nvPicPr>
        <p:blipFill>
          <a:blip r:embed="rId2">
            <a:extLst/>
          </a:blip>
          <a:srcRect l="23503" t="0" r="70562" b="0"/>
          <a:stretch>
            <a:fillRect/>
          </a:stretch>
        </p:blipFill>
        <p:spPr>
          <a:xfrm>
            <a:off x="13363389" y="3475328"/>
            <a:ext cx="502025" cy="4267201"/>
          </a:xfrm>
          <a:prstGeom prst="rect">
            <a:avLst/>
          </a:prstGeom>
          <a:ln w="12700">
            <a:miter lim="400000"/>
          </a:ln>
        </p:spPr>
      </p:pic>
      <p:sp>
        <p:nvSpPr>
          <p:cNvPr id="1499" name="Title 1"/>
          <p:cNvSpPr txBox="1"/>
          <p:nvPr>
            <p:ph type="title"/>
          </p:nvPr>
        </p:nvSpPr>
        <p:spPr>
          <a:prstGeom prst="rect">
            <a:avLst/>
          </a:prstGeom>
        </p:spPr>
        <p:txBody>
          <a:bodyPr/>
          <a:lstStyle>
            <a:lvl1pPr defTabSz="841247">
              <a:defRPr sz="8096"/>
            </a:lvl1pPr>
          </a:lstStyle>
          <a:p>
            <a:pPr/>
            <a:r>
              <a:t>Reconstruction from 1D derivatives</a:t>
            </a:r>
          </a:p>
        </p:txBody>
      </p:sp>
      <p:sp>
        <p:nvSpPr>
          <p:cNvPr id="1500"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501" name="TextBox 3"/>
          <p:cNvSpPr txBox="1"/>
          <p:nvPr/>
        </p:nvSpPr>
        <p:spPr>
          <a:xfrm>
            <a:off x="3163040" y="2300945"/>
            <a:ext cx="1773825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What happens if we remove the output pixels affected by the boundary?</a:t>
            </a:r>
          </a:p>
        </p:txBody>
      </p:sp>
      <p:pic>
        <p:nvPicPr>
          <p:cNvPr id="1502" name="Picture 4" descr="Picture 4"/>
          <p:cNvPicPr>
            <a:picLocks noChangeAspect="1"/>
          </p:cNvPicPr>
          <p:nvPr/>
        </p:nvPicPr>
        <p:blipFill>
          <a:blip r:embed="rId2">
            <a:extLst/>
          </a:blip>
          <a:srcRect l="23503" t="0" r="0" b="0"/>
          <a:stretch>
            <a:fillRect/>
          </a:stretch>
        </p:blipFill>
        <p:spPr>
          <a:xfrm>
            <a:off x="6783294" y="3409584"/>
            <a:ext cx="6470275" cy="4267201"/>
          </a:xfrm>
          <a:prstGeom prst="rect">
            <a:avLst/>
          </a:prstGeom>
          <a:ln w="12700">
            <a:miter lim="400000"/>
          </a:ln>
        </p:spPr>
      </p:pic>
      <p:sp>
        <p:nvSpPr>
          <p:cNvPr id="1503" name="TextBox 8"/>
          <p:cNvSpPr txBox="1"/>
          <p:nvPr/>
        </p:nvSpPr>
        <p:spPr>
          <a:xfrm>
            <a:off x="13686118" y="3735299"/>
            <a:ext cx="500381" cy="364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2</a:t>
            </a:r>
          </a:p>
          <a:p>
            <a:pPr algn="l" defTabSz="1828800">
              <a:defRPr b="0" sz="4800">
                <a:latin typeface="Times New Roman"/>
                <a:ea typeface="Times New Roman"/>
                <a:cs typeface="Times New Roman"/>
                <a:sym typeface="Times New Roman"/>
              </a:defRPr>
            </a:pPr>
            <a:r>
              <a:t>2</a:t>
            </a:r>
          </a:p>
          <a:p>
            <a:pPr algn="l" defTabSz="1828800">
              <a:defRPr b="0" sz="4800">
                <a:latin typeface="Times New Roman"/>
                <a:ea typeface="Times New Roman"/>
                <a:cs typeface="Times New Roman"/>
                <a:sym typeface="Times New Roman"/>
              </a:defRPr>
            </a:pPr>
            <a:r>
              <a:t>0</a:t>
            </a:r>
          </a:p>
        </p:txBody>
      </p:sp>
      <p:sp>
        <p:nvSpPr>
          <p:cNvPr id="1504" name="TextBox 11"/>
          <p:cNvSpPr txBox="1"/>
          <p:nvPr/>
        </p:nvSpPr>
        <p:spPr>
          <a:xfrm>
            <a:off x="14552708" y="4960484"/>
            <a:ext cx="653972" cy="10881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a:t>
            </a:r>
          </a:p>
        </p:txBody>
      </p:sp>
      <p:grpSp>
        <p:nvGrpSpPr>
          <p:cNvPr id="1508" name="Group 15"/>
          <p:cNvGrpSpPr/>
          <p:nvPr/>
        </p:nvGrpSpPr>
        <p:grpSpPr>
          <a:xfrm>
            <a:off x="15281836" y="3630714"/>
            <a:ext cx="1183341" cy="3511175"/>
            <a:chOff x="0" y="0"/>
            <a:chExt cx="1183340" cy="3511174"/>
          </a:xfrm>
        </p:grpSpPr>
        <p:pic>
          <p:nvPicPr>
            <p:cNvPr id="1505" name="Picture 12" descr="Picture 12"/>
            <p:cNvPicPr>
              <a:picLocks noChangeAspect="1"/>
            </p:cNvPicPr>
            <p:nvPr/>
          </p:nvPicPr>
          <p:blipFill>
            <a:blip r:embed="rId2">
              <a:extLst/>
            </a:blip>
            <a:srcRect l="94444" t="0" r="0" b="0"/>
            <a:stretch>
              <a:fillRect/>
            </a:stretch>
          </p:blipFill>
          <p:spPr>
            <a:xfrm>
              <a:off x="800846" y="0"/>
              <a:ext cx="382495" cy="3473475"/>
            </a:xfrm>
            <a:prstGeom prst="rect">
              <a:avLst/>
            </a:prstGeom>
            <a:ln w="12700" cap="flat">
              <a:noFill/>
              <a:miter lim="400000"/>
            </a:ln>
            <a:effectLst/>
          </p:spPr>
        </p:pic>
        <p:pic>
          <p:nvPicPr>
            <p:cNvPr id="1506" name="Picture 13" descr="Picture 13"/>
            <p:cNvPicPr>
              <a:picLocks noChangeAspect="1"/>
            </p:cNvPicPr>
            <p:nvPr/>
          </p:nvPicPr>
          <p:blipFill>
            <a:blip r:embed="rId2">
              <a:extLst/>
            </a:blip>
            <a:srcRect l="23502" t="0" r="70562" b="0"/>
            <a:stretch>
              <a:fillRect/>
            </a:stretch>
          </p:blipFill>
          <p:spPr>
            <a:xfrm>
              <a:off x="0" y="1"/>
              <a:ext cx="413081" cy="3511174"/>
            </a:xfrm>
            <a:prstGeom prst="rect">
              <a:avLst/>
            </a:prstGeom>
            <a:ln w="12700" cap="flat">
              <a:noFill/>
              <a:miter lim="400000"/>
            </a:ln>
            <a:effectLst/>
          </p:spPr>
        </p:pic>
        <p:sp>
          <p:nvSpPr>
            <p:cNvPr id="1507" name="TextBox 14"/>
            <p:cNvSpPr txBox="1"/>
            <p:nvPr/>
          </p:nvSpPr>
          <p:spPr>
            <a:xfrm>
              <a:off x="173317" y="259974"/>
              <a:ext cx="703383" cy="2950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 2</a:t>
              </a:r>
            </a:p>
          </p:txBody>
        </p:sp>
      </p:grpSp>
      <p:sp>
        <p:nvSpPr>
          <p:cNvPr id="1509" name="TextBox 17"/>
          <p:cNvSpPr txBox="1"/>
          <p:nvPr/>
        </p:nvSpPr>
        <p:spPr>
          <a:xfrm>
            <a:off x="3107764" y="7948711"/>
            <a:ext cx="766079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Can we still recover the input?</a:t>
            </a:r>
          </a:p>
        </p:txBody>
      </p:sp>
      <p:grpSp>
        <p:nvGrpSpPr>
          <p:cNvPr id="1514" name="Group 25"/>
          <p:cNvGrpSpPr/>
          <p:nvPr/>
        </p:nvGrpSpPr>
        <p:grpSpPr>
          <a:xfrm>
            <a:off x="4027580" y="10365069"/>
            <a:ext cx="7256434" cy="2438857"/>
            <a:chOff x="0" y="0"/>
            <a:chExt cx="7256433" cy="2438855"/>
          </a:xfrm>
        </p:grpSpPr>
        <p:sp>
          <p:nvSpPr>
            <p:cNvPr id="1510" name="TextBox 10"/>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4000">
                  <a:latin typeface="+mj-lt"/>
                  <a:ea typeface="+mj-ea"/>
                  <a:cs typeface="+mj-cs"/>
                  <a:sym typeface="Arial"/>
                </a:defRPr>
              </a:lvl1pPr>
            </a:lstStyle>
            <a:p>
              <a:pPr/>
              <a:r>
                <a:t>If the derivative D is not invertible, we can compute the pseudo-inverse:</a:t>
              </a:r>
            </a:p>
          </p:txBody>
        </p:sp>
        <p:grpSp>
          <p:nvGrpSpPr>
            <p:cNvPr id="1513" name="Group 14"/>
            <p:cNvGrpSpPr/>
            <p:nvPr/>
          </p:nvGrpSpPr>
          <p:grpSpPr>
            <a:xfrm>
              <a:off x="5915167" y="922469"/>
              <a:ext cx="1341267" cy="1516387"/>
              <a:chOff x="0" y="0"/>
              <a:chExt cx="1341266" cy="1516386"/>
            </a:xfrm>
          </p:grpSpPr>
          <p:sp>
            <p:nvSpPr>
              <p:cNvPr id="1511" name="TextBox 9"/>
              <p:cNvSpPr/>
              <p:nvPr/>
            </p:nvSpPr>
            <p:spPr>
              <a:xfrm>
                <a:off x="0" y="246386"/>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914400">
                  <a:defRPr b="0" sz="3600">
                    <a:latin typeface="+mj-lt"/>
                    <a:ea typeface="+mj-ea"/>
                    <a:cs typeface="+mj-cs"/>
                    <a:sym typeface="Arial"/>
                  </a:defRPr>
                </a:pPr>
                <a:r>
                  <a:t>D = (D</a:t>
                </a:r>
                <a:r>
                  <a:rPr baseline="31000"/>
                  <a:t>T</a:t>
                </a:r>
                <a:r>
                  <a:t>D)</a:t>
                </a:r>
                <a:r>
                  <a:rPr baseline="31000"/>
                  <a:t>-1</a:t>
                </a:r>
                <a:r>
                  <a:t> D</a:t>
                </a:r>
                <a:r>
                  <a:rPr baseline="31000"/>
                  <a:t>T </a:t>
                </a:r>
              </a:p>
            </p:txBody>
          </p:sp>
          <p:sp>
            <p:nvSpPr>
              <p:cNvPr id="1512" name="TextBox 13"/>
              <p:cNvSpPr/>
              <p:nvPr/>
            </p:nvSpPr>
            <p:spPr>
              <a:xfrm>
                <a:off x="71266"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mj-lt"/>
                    <a:ea typeface="+mj-ea"/>
                    <a:cs typeface="+mj-cs"/>
                    <a:sym typeface="Arial"/>
                  </a:defRPr>
                </a:lvl1pPr>
              </a:lstStyle>
              <a:p>
                <a:pPr/>
                <a:r>
                  <a:t>^</a:t>
                </a: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14"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02" name="world"/>
          <p:cNvSpPr txBox="1"/>
          <p:nvPr/>
        </p:nvSpPr>
        <p:spPr>
          <a:xfrm>
            <a:off x="13688902" y="980233"/>
            <a:ext cx="2657882" cy="8619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world</a:t>
            </a:r>
          </a:p>
        </p:txBody>
      </p:sp>
      <p:sp>
        <p:nvSpPr>
          <p:cNvPr id="403" name="Triangle"/>
          <p:cNvSpPr/>
          <p:nvPr/>
        </p:nvSpPr>
        <p:spPr>
          <a:xfrm rot="10800000">
            <a:off x="14271135" y="8375986"/>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408" name="Group"/>
          <p:cNvGrpSpPr/>
          <p:nvPr/>
        </p:nvGrpSpPr>
        <p:grpSpPr>
          <a:xfrm rot="20753654">
            <a:off x="12578989" y="3336018"/>
            <a:ext cx="1681179" cy="4953278"/>
            <a:chOff x="0" y="0"/>
            <a:chExt cx="1681177" cy="4953277"/>
          </a:xfrm>
        </p:grpSpPr>
        <p:sp>
          <p:nvSpPr>
            <p:cNvPr id="404" name="Line"/>
            <p:cNvSpPr/>
            <p:nvPr/>
          </p:nvSpPr>
          <p:spPr>
            <a:xfrm flipH="1" flipV="1">
              <a:off x="-1" y="67619"/>
              <a:ext cx="1368531" cy="4849384"/>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05" name="Line"/>
            <p:cNvSpPr/>
            <p:nvPr/>
          </p:nvSpPr>
          <p:spPr>
            <a:xfrm flipH="1" flipV="1">
              <a:off x="365744" y="41753"/>
              <a:ext cx="1127801" cy="4910968"/>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06" name="Line"/>
            <p:cNvSpPr/>
            <p:nvPr/>
          </p:nvSpPr>
          <p:spPr>
            <a:xfrm flipH="1" flipV="1">
              <a:off x="800508" y="2436"/>
              <a:ext cx="801566" cy="4950842"/>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07" name="Line"/>
            <p:cNvSpPr/>
            <p:nvPr/>
          </p:nvSpPr>
          <p:spPr>
            <a:xfrm flipH="1" flipV="1">
              <a:off x="1230381" y="0"/>
              <a:ext cx="450797" cy="489670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413" name="Group"/>
          <p:cNvGrpSpPr/>
          <p:nvPr/>
        </p:nvGrpSpPr>
        <p:grpSpPr>
          <a:xfrm rot="12874125">
            <a:off x="10185833" y="3336017"/>
            <a:ext cx="1681179" cy="4953279"/>
            <a:chOff x="0" y="0"/>
            <a:chExt cx="1681177" cy="4953277"/>
          </a:xfrm>
        </p:grpSpPr>
        <p:sp>
          <p:nvSpPr>
            <p:cNvPr id="409" name="Line"/>
            <p:cNvSpPr/>
            <p:nvPr/>
          </p:nvSpPr>
          <p:spPr>
            <a:xfrm flipH="1" flipV="1">
              <a:off x="-1" y="67619"/>
              <a:ext cx="1368531" cy="4849384"/>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10" name="Line"/>
            <p:cNvSpPr/>
            <p:nvPr/>
          </p:nvSpPr>
          <p:spPr>
            <a:xfrm flipH="1" flipV="1">
              <a:off x="365744" y="41753"/>
              <a:ext cx="1127801" cy="4910968"/>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11" name="Line"/>
            <p:cNvSpPr/>
            <p:nvPr/>
          </p:nvSpPr>
          <p:spPr>
            <a:xfrm flipH="1" flipV="1">
              <a:off x="800508" y="2436"/>
              <a:ext cx="801566" cy="4950842"/>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12" name="Line"/>
            <p:cNvSpPr/>
            <p:nvPr/>
          </p:nvSpPr>
          <p:spPr>
            <a:xfrm flipH="1" flipV="1">
              <a:off x="1230381" y="0"/>
              <a:ext cx="450797" cy="4896706"/>
            </a:xfrm>
            <a:prstGeom prst="line">
              <a:avLst/>
            </a:prstGeom>
            <a:noFill/>
            <a:ln w="25400" cap="flat">
              <a:solidFill>
                <a:srgbClr val="000000"/>
              </a:solidFill>
              <a:prstDash val="solid"/>
              <a:miter lim="400000"/>
              <a:tailEnd type="triangle"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414" name="Triangle"/>
          <p:cNvSpPr/>
          <p:nvPr/>
        </p:nvSpPr>
        <p:spPr>
          <a:xfrm rot="10800000">
            <a:off x="9401477" y="8375986"/>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415" name="light2.mov" descr="light2.mov"/>
          <p:cNvPicPr>
            <a:picLocks noChangeAspect="0"/>
          </p:cNvPicPr>
          <p:nvPr>
            <a:videoFile r:link="rId2"/>
            <p:extLst>
              <p:ext uri="{DAA4B4D4-6D71-4841-9C94-3DE7FCFB9230}">
                <p14:media xmlns:p14="http://schemas.microsoft.com/office/powerpoint/2010/main" r:embed="rId3"/>
              </p:ext>
            </p:extLst>
          </p:nvPr>
        </p:nvPicPr>
        <p:blipFill>
          <a:blip r:embed="rId4">
            <a:extLst/>
          </a:blip>
          <a:stretch>
            <a:fillRect/>
          </a:stretch>
        </p:blipFill>
        <p:spPr>
          <a:xfrm>
            <a:off x="12848052" y="9604204"/>
            <a:ext cx="5256717" cy="3524390"/>
          </a:xfrm>
          <a:prstGeom prst="rect">
            <a:avLst/>
          </a:prstGeom>
          <a:ln w="50800">
            <a:solidFill>
              <a:schemeClr val="accent1">
                <a:lumOff val="-13575"/>
              </a:schemeClr>
            </a:solidFill>
            <a:miter lim="400000"/>
          </a:ln>
        </p:spPr>
      </p:pic>
      <p:pic>
        <p:nvPicPr>
          <p:cNvPr id="416" name="light1.mov" descr="light1.mov"/>
          <p:cNvPicPr>
            <a:picLocks noChangeAspect="0"/>
          </p:cNvPicPr>
          <p:nvPr>
            <a:videoFile r:link="rId5"/>
            <p:extLst>
              <p:ext uri="{DAA4B4D4-6D71-4841-9C94-3DE7FCFB9230}">
                <p14:media xmlns:p14="http://schemas.microsoft.com/office/powerpoint/2010/main" r:embed="rId6"/>
              </p:ext>
            </p:extLst>
          </p:nvPr>
        </p:nvPicPr>
        <p:blipFill>
          <a:blip r:embed="rId7">
            <a:extLst/>
          </a:blip>
          <a:stretch>
            <a:fillRect/>
          </a:stretch>
        </p:blipFill>
        <p:spPr>
          <a:xfrm>
            <a:off x="6558449" y="9599311"/>
            <a:ext cx="5256717" cy="3534177"/>
          </a:xfrm>
          <a:prstGeom prst="rect">
            <a:avLst/>
          </a:prstGeom>
          <a:ln w="50800">
            <a:solidFill>
              <a:schemeClr val="accent4">
                <a:hueOff val="-461056"/>
                <a:satOff val="4338"/>
                <a:lumOff val="-10225"/>
              </a:schemeClr>
            </a:solidFill>
            <a:miter lim="400000"/>
          </a:ln>
        </p:spPr>
      </p:pic>
      <p:pic>
        <p:nvPicPr>
          <p:cNvPr id="417" name="Image" descr="Image"/>
          <p:cNvPicPr>
            <a:picLocks noChangeAspect="1"/>
          </p:cNvPicPr>
          <p:nvPr/>
        </p:nvPicPr>
        <p:blipFill>
          <a:blip r:embed="rId8">
            <a:extLst/>
          </a:blip>
          <a:stretch>
            <a:fillRect/>
          </a:stretch>
        </p:blipFill>
        <p:spPr>
          <a:xfrm>
            <a:off x="10020275" y="394587"/>
            <a:ext cx="4129137" cy="2747585"/>
          </a:xfrm>
          <a:prstGeom prst="rect">
            <a:avLst/>
          </a:prstGeom>
          <a:ln w="50800">
            <a:solidFill>
              <a:srgbClr val="000000"/>
            </a:solidFill>
            <a:miter lim="400000"/>
          </a:ln>
        </p:spPr>
      </p:pic>
      <p:sp>
        <p:nvSpPr>
          <p:cNvPr id="419" name="Connection Line"/>
          <p:cNvSpPr/>
          <p:nvPr/>
        </p:nvSpPr>
        <p:spPr>
          <a:xfrm>
            <a:off x="14359075" y="1842150"/>
            <a:ext cx="536621" cy="2184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324" y="14362"/>
                  <a:pt x="16524" y="7162"/>
                  <a:pt x="21600" y="0"/>
                </a:cubicBezTo>
              </a:path>
            </a:pathLst>
          </a:custGeom>
          <a:ln w="25400">
            <a:solidFill>
              <a:srgbClr val="929292"/>
            </a:solidFill>
            <a:miter lim="400000"/>
            <a:headEnd type="arrow"/>
          </a:ln>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7000000" fill="hold"/>
                                        <p:tgtEl>
                                          <p:spTgt spid="415"/>
                                        </p:tgtEl>
                                      </p:cBhvr>
                                    </p:cmd>
                                  </p:childTnLst>
                                </p:cTn>
                              </p:par>
                            </p:childTnLst>
                          </p:cTn>
                        </p:par>
                        <p:par>
                          <p:cTn id="7" fill="hold">
                            <p:stCondLst>
                              <p:cond delay="7000000"/>
                            </p:stCondLst>
                            <p:childTnLst>
                              <p:par>
                                <p:cTn id="8" presetClass="mediacall" nodeType="afterEffect" presetSubtype="0" presetID="1" grpId="2" fill="hold">
                                  <p:stCondLst>
                                    <p:cond delay="0"/>
                                  </p:stCondLst>
                                  <p:childTnLst>
                                    <p:cmd type="call" cmd="playFrom(0.0)">
                                      <p:cBhvr>
                                        <p:cTn id="9" dur="5583333" fill="hold"/>
                                        <p:tgtEl>
                                          <p:spTgt spid="4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415"/>
                </p:tgtEl>
              </p:cMediaNode>
            </p:video>
            <p:video fullScrn="0">
              <p:cMediaNode mute="0" showWhenStopped="1" numSld="1" vol="100000">
                <p:cTn id="11" fill="hold" display="0">
                  <p:stCondLst>
                    <p:cond delay="indefinite"/>
                  </p:stCondLst>
                </p:cTn>
                <p:tgtEl>
                  <p:spTgt spid="416"/>
                </p:tgtEl>
              </p:cMediaNode>
            </p:vide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16" name="Title 1"/>
          <p:cNvSpPr txBox="1"/>
          <p:nvPr>
            <p:ph type="title"/>
          </p:nvPr>
        </p:nvSpPr>
        <p:spPr>
          <a:prstGeom prst="rect">
            <a:avLst/>
          </a:prstGeom>
        </p:spPr>
        <p:txBody>
          <a:bodyPr/>
          <a:lstStyle>
            <a:lvl1pPr defTabSz="841247">
              <a:defRPr sz="8096"/>
            </a:lvl1pPr>
          </a:lstStyle>
          <a:p>
            <a:pPr/>
            <a:r>
              <a:t>Reconstruction from 1D derivatives</a:t>
            </a:r>
          </a:p>
        </p:txBody>
      </p:sp>
      <p:sp>
        <p:nvSpPr>
          <p:cNvPr id="1517"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518" name="Picture 3" descr="Picture 3"/>
          <p:cNvPicPr>
            <a:picLocks noChangeAspect="1"/>
          </p:cNvPicPr>
          <p:nvPr/>
        </p:nvPicPr>
        <p:blipFill>
          <a:blip r:embed="rId2">
            <a:extLst/>
          </a:blip>
          <a:stretch>
            <a:fillRect/>
          </a:stretch>
        </p:blipFill>
        <p:spPr>
          <a:xfrm>
            <a:off x="14255374" y="3070852"/>
            <a:ext cx="5616390" cy="4790448"/>
          </a:xfrm>
          <a:prstGeom prst="rect">
            <a:avLst/>
          </a:prstGeom>
          <a:ln w="12700">
            <a:miter lim="400000"/>
          </a:ln>
        </p:spPr>
      </p:pic>
      <p:grpSp>
        <p:nvGrpSpPr>
          <p:cNvPr id="1521" name="Group 6"/>
          <p:cNvGrpSpPr/>
          <p:nvPr/>
        </p:nvGrpSpPr>
        <p:grpSpPr>
          <a:xfrm>
            <a:off x="12849411" y="4631766"/>
            <a:ext cx="1359647" cy="1568823"/>
            <a:chOff x="0" y="0"/>
            <a:chExt cx="1359646" cy="1568821"/>
          </a:xfrm>
        </p:grpSpPr>
        <p:sp>
          <p:nvSpPr>
            <p:cNvPr id="1519" name="TextBox 4"/>
            <p:cNvSpPr/>
            <p:nvPr/>
          </p:nvSpPr>
          <p:spPr>
            <a:xfrm>
              <a:off x="0" y="298821"/>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D =</a:t>
              </a:r>
            </a:p>
          </p:txBody>
        </p:sp>
        <p:sp>
          <p:nvSpPr>
            <p:cNvPr id="1520" name="TextBox 5"/>
            <p:cNvSpPr/>
            <p:nvPr/>
          </p:nvSpPr>
          <p:spPr>
            <a:xfrm>
              <a:off x="89646" y="0"/>
              <a:ext cx="1270001"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 </a:t>
              </a:r>
            </a:p>
          </p:txBody>
        </p:sp>
      </p:grpSp>
      <p:pic>
        <p:nvPicPr>
          <p:cNvPr id="1522" name="Picture 7" descr="Picture 7"/>
          <p:cNvPicPr>
            <a:picLocks noChangeAspect="1"/>
          </p:cNvPicPr>
          <p:nvPr/>
        </p:nvPicPr>
        <p:blipFill>
          <a:blip r:embed="rId3">
            <a:extLst/>
          </a:blip>
          <a:srcRect l="23503" t="0" r="0" b="0"/>
          <a:stretch>
            <a:fillRect/>
          </a:stretch>
        </p:blipFill>
        <p:spPr>
          <a:xfrm>
            <a:off x="4751294" y="3379701"/>
            <a:ext cx="6470275" cy="4267201"/>
          </a:xfrm>
          <a:prstGeom prst="rect">
            <a:avLst/>
          </a:prstGeom>
          <a:ln w="12700">
            <a:miter lim="400000"/>
          </a:ln>
        </p:spPr>
      </p:pic>
      <p:sp>
        <p:nvSpPr>
          <p:cNvPr id="1523" name="TextBox 8"/>
          <p:cNvSpPr txBox="1"/>
          <p:nvPr/>
        </p:nvSpPr>
        <p:spPr>
          <a:xfrm>
            <a:off x="3526120" y="5050125"/>
            <a:ext cx="128440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 = </a:t>
            </a:r>
          </a:p>
        </p:txBody>
      </p:sp>
      <p:sp>
        <p:nvSpPr>
          <p:cNvPr id="1524" name="TextBox 9"/>
          <p:cNvSpPr txBox="1"/>
          <p:nvPr/>
        </p:nvSpPr>
        <p:spPr>
          <a:xfrm>
            <a:off x="5058688" y="8202477"/>
            <a:ext cx="4919088"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Derivative matrix</a:t>
            </a:r>
            <a:br/>
            <a:r>
              <a:t>(without boundary)</a:t>
            </a:r>
          </a:p>
        </p:txBody>
      </p:sp>
      <p:sp>
        <p:nvSpPr>
          <p:cNvPr id="1525" name="TextBox 10"/>
          <p:cNvSpPr txBox="1"/>
          <p:nvPr/>
        </p:nvSpPr>
        <p:spPr>
          <a:xfrm>
            <a:off x="14596777" y="7898707"/>
            <a:ext cx="5036662"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Pseudo-inverse</a:t>
            </a:r>
            <a:br/>
            <a:r>
              <a:t>of derivative matrix</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527" name="Title 1"/>
          <p:cNvSpPr txBox="1"/>
          <p:nvPr>
            <p:ph type="title"/>
          </p:nvPr>
        </p:nvSpPr>
        <p:spPr>
          <a:prstGeom prst="rect">
            <a:avLst/>
          </a:prstGeom>
        </p:spPr>
        <p:txBody>
          <a:bodyPr/>
          <a:lstStyle/>
          <a:p>
            <a:pPr/>
            <a:r>
              <a:t>Reconstruction from derivatives</a:t>
            </a:r>
          </a:p>
        </p:txBody>
      </p:sp>
      <p:sp>
        <p:nvSpPr>
          <p:cNvPr id="1528"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529" name="Picture 9" descr="Picture 9"/>
          <p:cNvPicPr>
            <a:picLocks noChangeAspect="1"/>
          </p:cNvPicPr>
          <p:nvPr/>
        </p:nvPicPr>
        <p:blipFill>
          <a:blip r:embed="rId2">
            <a:extLst/>
          </a:blip>
          <a:srcRect l="94444" t="0" r="0" b="0"/>
          <a:stretch>
            <a:fillRect/>
          </a:stretch>
        </p:blipFill>
        <p:spPr>
          <a:xfrm>
            <a:off x="13686116" y="2698392"/>
            <a:ext cx="469898" cy="4267201"/>
          </a:xfrm>
          <a:prstGeom prst="rect">
            <a:avLst/>
          </a:prstGeom>
          <a:ln w="12700">
            <a:miter lim="400000"/>
          </a:ln>
        </p:spPr>
      </p:pic>
      <p:pic>
        <p:nvPicPr>
          <p:cNvPr id="1530" name="Picture 10" descr="Picture 10"/>
          <p:cNvPicPr>
            <a:picLocks noChangeAspect="1"/>
          </p:cNvPicPr>
          <p:nvPr/>
        </p:nvPicPr>
        <p:blipFill>
          <a:blip r:embed="rId2">
            <a:extLst/>
          </a:blip>
          <a:srcRect l="23503" t="0" r="70562" b="0"/>
          <a:stretch>
            <a:fillRect/>
          </a:stretch>
        </p:blipFill>
        <p:spPr>
          <a:xfrm>
            <a:off x="12915154" y="2698394"/>
            <a:ext cx="502025" cy="4267201"/>
          </a:xfrm>
          <a:prstGeom prst="rect">
            <a:avLst/>
          </a:prstGeom>
          <a:ln w="12700">
            <a:miter lim="400000"/>
          </a:ln>
        </p:spPr>
      </p:pic>
      <p:pic>
        <p:nvPicPr>
          <p:cNvPr id="1531" name="Picture 11" descr="Picture 11"/>
          <p:cNvPicPr>
            <a:picLocks noChangeAspect="1"/>
          </p:cNvPicPr>
          <p:nvPr/>
        </p:nvPicPr>
        <p:blipFill>
          <a:blip r:embed="rId2">
            <a:extLst/>
          </a:blip>
          <a:srcRect l="23503" t="0" r="0" b="0"/>
          <a:stretch>
            <a:fillRect/>
          </a:stretch>
        </p:blipFill>
        <p:spPr>
          <a:xfrm>
            <a:off x="6335057" y="2632649"/>
            <a:ext cx="6470275" cy="4267201"/>
          </a:xfrm>
          <a:prstGeom prst="rect">
            <a:avLst/>
          </a:prstGeom>
          <a:ln w="12700">
            <a:miter lim="400000"/>
          </a:ln>
        </p:spPr>
      </p:pic>
      <p:sp>
        <p:nvSpPr>
          <p:cNvPr id="1532" name="TextBox 12"/>
          <p:cNvSpPr txBox="1"/>
          <p:nvPr/>
        </p:nvSpPr>
        <p:spPr>
          <a:xfrm>
            <a:off x="13237881" y="2958365"/>
            <a:ext cx="500381" cy="3649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2</a:t>
            </a:r>
          </a:p>
          <a:p>
            <a:pPr algn="l" defTabSz="1828800">
              <a:defRPr b="0" sz="4800">
                <a:latin typeface="Times New Roman"/>
                <a:ea typeface="Times New Roman"/>
                <a:cs typeface="Times New Roman"/>
                <a:sym typeface="Times New Roman"/>
              </a:defRPr>
            </a:pPr>
            <a:r>
              <a:t>2</a:t>
            </a:r>
          </a:p>
          <a:p>
            <a:pPr algn="l" defTabSz="1828800">
              <a:defRPr b="0" sz="4800">
                <a:latin typeface="Times New Roman"/>
                <a:ea typeface="Times New Roman"/>
                <a:cs typeface="Times New Roman"/>
                <a:sym typeface="Times New Roman"/>
              </a:defRPr>
            </a:pPr>
            <a:r>
              <a:t>0</a:t>
            </a:r>
          </a:p>
        </p:txBody>
      </p:sp>
      <p:sp>
        <p:nvSpPr>
          <p:cNvPr id="1533" name="TextBox 13"/>
          <p:cNvSpPr txBox="1"/>
          <p:nvPr/>
        </p:nvSpPr>
        <p:spPr>
          <a:xfrm>
            <a:off x="14104472" y="4183550"/>
            <a:ext cx="653972" cy="10881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a:t>
            </a:r>
          </a:p>
        </p:txBody>
      </p:sp>
      <p:grpSp>
        <p:nvGrpSpPr>
          <p:cNvPr id="1537" name="Group 14"/>
          <p:cNvGrpSpPr/>
          <p:nvPr/>
        </p:nvGrpSpPr>
        <p:grpSpPr>
          <a:xfrm>
            <a:off x="14833599" y="2853780"/>
            <a:ext cx="1183342" cy="3511175"/>
            <a:chOff x="0" y="0"/>
            <a:chExt cx="1183340" cy="3511174"/>
          </a:xfrm>
        </p:grpSpPr>
        <p:pic>
          <p:nvPicPr>
            <p:cNvPr id="1534" name="Picture 15" descr="Picture 15"/>
            <p:cNvPicPr>
              <a:picLocks noChangeAspect="1"/>
            </p:cNvPicPr>
            <p:nvPr/>
          </p:nvPicPr>
          <p:blipFill>
            <a:blip r:embed="rId2">
              <a:extLst/>
            </a:blip>
            <a:srcRect l="94444" t="0" r="0" b="0"/>
            <a:stretch>
              <a:fillRect/>
            </a:stretch>
          </p:blipFill>
          <p:spPr>
            <a:xfrm>
              <a:off x="800846" y="0"/>
              <a:ext cx="382495" cy="3473475"/>
            </a:xfrm>
            <a:prstGeom prst="rect">
              <a:avLst/>
            </a:prstGeom>
            <a:ln w="12700" cap="flat">
              <a:noFill/>
              <a:miter lim="400000"/>
            </a:ln>
            <a:effectLst/>
          </p:spPr>
        </p:pic>
        <p:pic>
          <p:nvPicPr>
            <p:cNvPr id="1535" name="Picture 16" descr="Picture 16"/>
            <p:cNvPicPr>
              <a:picLocks noChangeAspect="1"/>
            </p:cNvPicPr>
            <p:nvPr/>
          </p:nvPicPr>
          <p:blipFill>
            <a:blip r:embed="rId2">
              <a:extLst/>
            </a:blip>
            <a:srcRect l="23502" t="0" r="70562" b="0"/>
            <a:stretch>
              <a:fillRect/>
            </a:stretch>
          </p:blipFill>
          <p:spPr>
            <a:xfrm>
              <a:off x="0" y="1"/>
              <a:ext cx="413081" cy="3511174"/>
            </a:xfrm>
            <a:prstGeom prst="rect">
              <a:avLst/>
            </a:prstGeom>
            <a:ln w="12700" cap="flat">
              <a:noFill/>
              <a:miter lim="400000"/>
            </a:ln>
            <a:effectLst/>
          </p:spPr>
        </p:pic>
        <p:sp>
          <p:nvSpPr>
            <p:cNvPr id="1536" name="TextBox 17"/>
            <p:cNvSpPr txBox="1"/>
            <p:nvPr/>
          </p:nvSpPr>
          <p:spPr>
            <a:xfrm>
              <a:off x="173317" y="259974"/>
              <a:ext cx="703383" cy="29509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 2</a:t>
              </a:r>
            </a:p>
          </p:txBody>
        </p:sp>
      </p:grpSp>
      <p:sp>
        <p:nvSpPr>
          <p:cNvPr id="1538" name="TextBox 18"/>
          <p:cNvSpPr txBox="1"/>
          <p:nvPr/>
        </p:nvSpPr>
        <p:spPr>
          <a:xfrm>
            <a:off x="4213411" y="1912476"/>
            <a:ext cx="293759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Derivative:</a:t>
            </a:r>
          </a:p>
        </p:txBody>
      </p:sp>
      <p:sp>
        <p:nvSpPr>
          <p:cNvPr id="1539" name="TextBox 19"/>
          <p:cNvSpPr txBox="1"/>
          <p:nvPr/>
        </p:nvSpPr>
        <p:spPr>
          <a:xfrm>
            <a:off x="4213411" y="7171772"/>
            <a:ext cx="405558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Reconstruction:</a:t>
            </a:r>
          </a:p>
        </p:txBody>
      </p:sp>
      <p:pic>
        <p:nvPicPr>
          <p:cNvPr id="1540" name="Picture 20" descr="Picture 20"/>
          <p:cNvPicPr>
            <a:picLocks noChangeAspect="1"/>
          </p:cNvPicPr>
          <p:nvPr/>
        </p:nvPicPr>
        <p:blipFill>
          <a:blip r:embed="rId3">
            <a:extLst/>
          </a:blip>
          <a:stretch>
            <a:fillRect/>
          </a:stretch>
        </p:blipFill>
        <p:spPr>
          <a:xfrm>
            <a:off x="5815853" y="8337181"/>
            <a:ext cx="5328270" cy="4362077"/>
          </a:xfrm>
          <a:prstGeom prst="rect">
            <a:avLst/>
          </a:prstGeom>
          <a:ln w="12700">
            <a:miter lim="400000"/>
          </a:ln>
        </p:spPr>
      </p:pic>
      <p:sp>
        <p:nvSpPr>
          <p:cNvPr id="1541" name="TextBox 22"/>
          <p:cNvSpPr txBox="1"/>
          <p:nvPr/>
        </p:nvSpPr>
        <p:spPr>
          <a:xfrm>
            <a:off x="12670118" y="2121654"/>
            <a:ext cx="1482349"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Input</a:t>
            </a:r>
          </a:p>
        </p:txBody>
      </p:sp>
      <p:sp>
        <p:nvSpPr>
          <p:cNvPr id="1542" name="TextBox 23"/>
          <p:cNvSpPr txBox="1"/>
          <p:nvPr/>
        </p:nvSpPr>
        <p:spPr>
          <a:xfrm>
            <a:off x="14767858" y="2127630"/>
            <a:ext cx="276822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Derivative</a:t>
            </a:r>
          </a:p>
        </p:txBody>
      </p:sp>
      <p:grpSp>
        <p:nvGrpSpPr>
          <p:cNvPr id="1548" name="Group 35"/>
          <p:cNvGrpSpPr/>
          <p:nvPr/>
        </p:nvGrpSpPr>
        <p:grpSpPr>
          <a:xfrm>
            <a:off x="10620189" y="7631961"/>
            <a:ext cx="1957293" cy="4476382"/>
            <a:chOff x="0" y="0"/>
            <a:chExt cx="1957291" cy="4476380"/>
          </a:xfrm>
        </p:grpSpPr>
        <p:grpSp>
          <p:nvGrpSpPr>
            <p:cNvPr id="1546" name="Group 25"/>
            <p:cNvGrpSpPr/>
            <p:nvPr/>
          </p:nvGrpSpPr>
          <p:grpSpPr>
            <a:xfrm>
              <a:off x="513973" y="965206"/>
              <a:ext cx="1443319" cy="3511175"/>
              <a:chOff x="0" y="0"/>
              <a:chExt cx="1443317" cy="3511174"/>
            </a:xfrm>
          </p:grpSpPr>
          <p:pic>
            <p:nvPicPr>
              <p:cNvPr id="1543" name="Picture 26" descr="Picture 26"/>
              <p:cNvPicPr>
                <a:picLocks noChangeAspect="1"/>
              </p:cNvPicPr>
              <p:nvPr/>
            </p:nvPicPr>
            <p:blipFill>
              <a:blip r:embed="rId2">
                <a:extLst/>
              </a:blip>
              <a:srcRect l="94444" t="0" r="0" b="0"/>
              <a:stretch>
                <a:fillRect/>
              </a:stretch>
            </p:blipFill>
            <p:spPr>
              <a:xfrm>
                <a:off x="800846" y="0"/>
                <a:ext cx="382495" cy="3473475"/>
              </a:xfrm>
              <a:prstGeom prst="rect">
                <a:avLst/>
              </a:prstGeom>
              <a:ln w="12700" cap="flat">
                <a:noFill/>
                <a:miter lim="400000"/>
              </a:ln>
              <a:effectLst/>
            </p:spPr>
          </p:pic>
          <p:pic>
            <p:nvPicPr>
              <p:cNvPr id="1544" name="Picture 27" descr="Picture 27"/>
              <p:cNvPicPr>
                <a:picLocks noChangeAspect="1"/>
              </p:cNvPicPr>
              <p:nvPr/>
            </p:nvPicPr>
            <p:blipFill>
              <a:blip r:embed="rId2">
                <a:extLst/>
              </a:blip>
              <a:srcRect l="23502" t="0" r="70562" b="0"/>
              <a:stretch>
                <a:fillRect/>
              </a:stretch>
            </p:blipFill>
            <p:spPr>
              <a:xfrm>
                <a:off x="0" y="1"/>
                <a:ext cx="413081" cy="3511174"/>
              </a:xfrm>
              <a:prstGeom prst="rect">
                <a:avLst/>
              </a:prstGeom>
              <a:ln w="12700" cap="flat">
                <a:noFill/>
                <a:miter lim="400000"/>
              </a:ln>
              <a:effectLst/>
            </p:spPr>
          </p:pic>
          <p:sp>
            <p:nvSpPr>
              <p:cNvPr id="1545" name="TextBox 28"/>
              <p:cNvSpPr/>
              <p:nvPr/>
            </p:nvSpPr>
            <p:spPr>
              <a:xfrm>
                <a:off x="173317" y="25997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 0</a:t>
                </a:r>
              </a:p>
              <a:p>
                <a:pPr algn="l" defTabSz="1828800">
                  <a:defRPr b="0" sz="4800">
                    <a:latin typeface="Times New Roman"/>
                    <a:ea typeface="Times New Roman"/>
                    <a:cs typeface="Times New Roman"/>
                    <a:sym typeface="Times New Roman"/>
                  </a:defRPr>
                </a:pPr>
                <a:r>
                  <a:t> 2</a:t>
                </a:r>
              </a:p>
            </p:txBody>
          </p:sp>
        </p:grpSp>
        <p:sp>
          <p:nvSpPr>
            <p:cNvPr id="1547" name="TextBox 24"/>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Derivative</a:t>
              </a:r>
            </a:p>
          </p:txBody>
        </p:sp>
      </p:grpSp>
      <p:grpSp>
        <p:nvGrpSpPr>
          <p:cNvPr id="1554" name="Group 36"/>
          <p:cNvGrpSpPr/>
          <p:nvPr/>
        </p:nvGrpSpPr>
        <p:grpSpPr>
          <a:xfrm>
            <a:off x="12347389" y="8322250"/>
            <a:ext cx="7771988" cy="4267203"/>
            <a:chOff x="0" y="0"/>
            <a:chExt cx="7771986" cy="4267202"/>
          </a:xfrm>
        </p:grpSpPr>
        <p:sp>
          <p:nvSpPr>
            <p:cNvPr id="1549" name="TextBox 29"/>
            <p:cNvSpPr txBox="1"/>
            <p:nvPr/>
          </p:nvSpPr>
          <p:spPr>
            <a:xfrm>
              <a:off x="0" y="1395511"/>
              <a:ext cx="653971" cy="10881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6400">
                  <a:latin typeface="Times New Roman"/>
                  <a:ea typeface="Times New Roman"/>
                  <a:cs typeface="Times New Roman"/>
                  <a:sym typeface="Times New Roman"/>
                </a:defRPr>
              </a:lvl1pPr>
            </a:lstStyle>
            <a:p>
              <a:pPr/>
              <a:r>
                <a:t>=</a:t>
              </a:r>
            </a:p>
          </p:txBody>
        </p:sp>
        <p:pic>
          <p:nvPicPr>
            <p:cNvPr id="1550" name="Picture 31" descr="Picture 31"/>
            <p:cNvPicPr>
              <a:picLocks noChangeAspect="1"/>
            </p:cNvPicPr>
            <p:nvPr/>
          </p:nvPicPr>
          <p:blipFill>
            <a:blip r:embed="rId2">
              <a:extLst/>
            </a:blip>
            <a:srcRect l="94444" t="0" r="0" b="0"/>
            <a:stretch>
              <a:fillRect/>
            </a:stretch>
          </p:blipFill>
          <p:spPr>
            <a:xfrm>
              <a:off x="2151518" y="0"/>
              <a:ext cx="469898" cy="4267200"/>
            </a:xfrm>
            <a:prstGeom prst="rect">
              <a:avLst/>
            </a:prstGeom>
            <a:ln w="12700" cap="flat">
              <a:noFill/>
              <a:miter lim="400000"/>
            </a:ln>
            <a:effectLst/>
          </p:spPr>
        </p:pic>
        <p:pic>
          <p:nvPicPr>
            <p:cNvPr id="1551" name="Picture 32" descr="Picture 32"/>
            <p:cNvPicPr>
              <a:picLocks noChangeAspect="1"/>
            </p:cNvPicPr>
            <p:nvPr/>
          </p:nvPicPr>
          <p:blipFill>
            <a:blip r:embed="rId2">
              <a:extLst/>
            </a:blip>
            <a:srcRect l="23503" t="0" r="70562" b="0"/>
            <a:stretch>
              <a:fillRect/>
            </a:stretch>
          </p:blipFill>
          <p:spPr>
            <a:xfrm>
              <a:off x="723152" y="2"/>
              <a:ext cx="502025" cy="4267201"/>
            </a:xfrm>
            <a:prstGeom prst="rect">
              <a:avLst/>
            </a:prstGeom>
            <a:ln w="12700" cap="flat">
              <a:noFill/>
              <a:miter lim="400000"/>
            </a:ln>
            <a:effectLst/>
          </p:spPr>
        </p:pic>
        <p:sp>
          <p:nvSpPr>
            <p:cNvPr id="1552" name="TextBox 33"/>
            <p:cNvSpPr txBox="1"/>
            <p:nvPr/>
          </p:nvSpPr>
          <p:spPr>
            <a:xfrm>
              <a:off x="926352" y="259973"/>
              <a:ext cx="1160582" cy="3649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-0.2</a:t>
              </a:r>
            </a:p>
            <a:p>
              <a:pPr algn="l" defTabSz="1828800">
                <a:defRPr b="0" sz="4800">
                  <a:latin typeface="Times New Roman"/>
                  <a:ea typeface="Times New Roman"/>
                  <a:cs typeface="Times New Roman"/>
                  <a:sym typeface="Times New Roman"/>
                </a:defRPr>
              </a:pPr>
              <a:r>
                <a:t>-0.2</a:t>
              </a:r>
            </a:p>
            <a:p>
              <a:pPr algn="l" defTabSz="1828800">
                <a:defRPr b="0" sz="4800">
                  <a:latin typeface="Times New Roman"/>
                  <a:ea typeface="Times New Roman"/>
                  <a:cs typeface="Times New Roman"/>
                  <a:sym typeface="Times New Roman"/>
                </a:defRPr>
              </a:pPr>
              <a:r>
                <a:t> 0.8</a:t>
              </a:r>
            </a:p>
            <a:p>
              <a:pPr algn="l" defTabSz="1828800">
                <a:defRPr b="0" sz="4800">
                  <a:latin typeface="Times New Roman"/>
                  <a:ea typeface="Times New Roman"/>
                  <a:cs typeface="Times New Roman"/>
                  <a:sym typeface="Times New Roman"/>
                </a:defRPr>
              </a:pPr>
              <a:r>
                <a:t> 0.8</a:t>
              </a:r>
            </a:p>
            <a:p>
              <a:pPr algn="l" defTabSz="1828800">
                <a:defRPr b="0" sz="4800">
                  <a:latin typeface="Times New Roman"/>
                  <a:ea typeface="Times New Roman"/>
                  <a:cs typeface="Times New Roman"/>
                  <a:sym typeface="Times New Roman"/>
                </a:defRPr>
              </a:pPr>
              <a:r>
                <a:t>-1.2</a:t>
              </a:r>
            </a:p>
          </p:txBody>
        </p:sp>
        <p:sp>
          <p:nvSpPr>
            <p:cNvPr id="1553" name="TextBox 34"/>
            <p:cNvSpPr txBox="1"/>
            <p:nvPr/>
          </p:nvSpPr>
          <p:spPr>
            <a:xfrm>
              <a:off x="2480234" y="1724204"/>
              <a:ext cx="5291753"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Reconstruction input</a:t>
              </a:r>
            </a:p>
          </p:txBody>
        </p:sp>
      </p:grpSp>
      <p:sp>
        <p:nvSpPr>
          <p:cNvPr id="1555" name="TextBox 37"/>
          <p:cNvSpPr txBox="1"/>
          <p:nvPr/>
        </p:nvSpPr>
        <p:spPr>
          <a:xfrm>
            <a:off x="15598588" y="11567493"/>
            <a:ext cx="3815875" cy="990869"/>
          </a:xfrm>
          <a:prstGeom prst="rect">
            <a:avLst/>
          </a:prstGeom>
          <a:ln w="25400">
            <a:solidFill>
              <a:srgbClr val="FF0000"/>
            </a:solidFill>
          </a:ln>
          <a:extLst>
            <a:ext uri="{C572A759-6A51-4108-AA02-DFA0A04FC94B}">
              <ma14:wrappingTextBoxFlag xmlns:ma14="http://schemas.microsoft.com/office/mac/drawingml/2011/main" val="1"/>
            </a:ext>
          </a:extLst>
        </p:spPr>
        <p:txBody>
          <a:bodyPr wrap="none" tIns="91439" bIns="91439">
            <a:spAutoFit/>
          </a:bodyPr>
          <a:lstStyle>
            <a:lvl1pPr algn="l" defTabSz="1828800">
              <a:defRPr b="0" sz="5600">
                <a:latin typeface="Times New Roman"/>
                <a:ea typeface="Times New Roman"/>
                <a:cs typeface="Times New Roman"/>
                <a:sym typeface="Times New Roman"/>
              </a:defRPr>
            </a:lvl1pPr>
          </a:lstStyle>
          <a:p>
            <a:pPr/>
            <a:r>
              <a:t>Did it work?</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5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4" grpId="4"/>
      <p:bldP build="whole" bldLvl="1" animBg="1" rev="0" advAuto="0" spid="1555" grpId="5"/>
      <p:bldP build="whole" bldLvl="1" animBg="1" rev="0" advAuto="0" spid="1548" grpId="3"/>
      <p:bldP build="whole" bldLvl="1" animBg="1" rev="0" advAuto="0" spid="1540" grpId="2"/>
      <p:bldP build="whole" bldLvl="1" animBg="1" rev="0" advAuto="0" spid="1539" grpId="1"/>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7" name="Title 1"/>
          <p:cNvSpPr txBox="1"/>
          <p:nvPr>
            <p:ph type="title"/>
          </p:nvPr>
        </p:nvSpPr>
        <p:spPr>
          <a:prstGeom prst="rect">
            <a:avLst/>
          </a:prstGeom>
        </p:spPr>
        <p:txBody>
          <a:bodyPr/>
          <a:lstStyle>
            <a:lvl1pPr defTabSz="841247">
              <a:defRPr sz="8096"/>
            </a:lvl1pPr>
          </a:lstStyle>
          <a:p>
            <a:pPr/>
            <a:r>
              <a:t>Reconstruction from 2D derivatives</a:t>
            </a:r>
          </a:p>
        </p:txBody>
      </p:sp>
      <p:sp>
        <p:nvSpPr>
          <p:cNvPr id="15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grpSp>
        <p:nvGrpSpPr>
          <p:cNvPr id="1573" name="Group 24"/>
          <p:cNvGrpSpPr/>
          <p:nvPr/>
        </p:nvGrpSpPr>
        <p:grpSpPr>
          <a:xfrm>
            <a:off x="6256255" y="3941554"/>
            <a:ext cx="9138877" cy="8152610"/>
            <a:chOff x="0" y="0"/>
            <a:chExt cx="9138875" cy="8152608"/>
          </a:xfrm>
        </p:grpSpPr>
        <p:sp>
          <p:nvSpPr>
            <p:cNvPr id="1559" name="Rectangle 15"/>
            <p:cNvSpPr/>
            <p:nvPr/>
          </p:nvSpPr>
          <p:spPr>
            <a:xfrm>
              <a:off x="3372395" y="63629"/>
              <a:ext cx="4342753" cy="3937117"/>
            </a:xfrm>
            <a:prstGeom prst="rect">
              <a:avLst/>
            </a:prstGeom>
            <a:solidFill>
              <a:srgbClr val="C0504D"/>
            </a:soli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sp>
          <p:nvSpPr>
            <p:cNvPr id="1560" name="Rectangle 16"/>
            <p:cNvSpPr/>
            <p:nvPr/>
          </p:nvSpPr>
          <p:spPr>
            <a:xfrm>
              <a:off x="3396259" y="4032560"/>
              <a:ext cx="4350706" cy="3937110"/>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3600">
                  <a:solidFill>
                    <a:srgbClr val="FFFFFF"/>
                  </a:solidFill>
                  <a:latin typeface="Calibri"/>
                  <a:ea typeface="Calibri"/>
                  <a:cs typeface="Calibri"/>
                  <a:sym typeface="Calibri"/>
                </a:defRPr>
              </a:pPr>
            </a:p>
          </p:txBody>
        </p:sp>
        <p:sp>
          <p:nvSpPr>
            <p:cNvPr id="1561" name="TextBox 18"/>
            <p:cNvSpPr txBox="1"/>
            <p:nvPr/>
          </p:nvSpPr>
          <p:spPr>
            <a:xfrm>
              <a:off x="4343460" y="1495437"/>
              <a:ext cx="3555334" cy="94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914400">
                <a:defRPr b="0" sz="3600">
                  <a:latin typeface="+mj-lt"/>
                  <a:ea typeface="+mj-ea"/>
                  <a:cs typeface="+mj-cs"/>
                  <a:sym typeface="Arial"/>
                </a:defRPr>
              </a:lvl1pPr>
            </a:lstStyle>
            <a:p>
              <a:pPr/>
              <a:r>
                <a:t>[-1 1]</a:t>
              </a:r>
            </a:p>
          </p:txBody>
        </p:sp>
        <p:sp>
          <p:nvSpPr>
            <p:cNvPr id="1562" name="TextBox 19"/>
            <p:cNvSpPr txBox="1"/>
            <p:nvPr/>
          </p:nvSpPr>
          <p:spPr>
            <a:xfrm>
              <a:off x="4312798" y="5324531"/>
              <a:ext cx="4016651" cy="94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p>
              <a:pPr algn="l" defTabSz="914400">
                <a:defRPr b="0" sz="3600">
                  <a:latin typeface="+mj-lt"/>
                  <a:ea typeface="+mj-ea"/>
                  <a:cs typeface="+mj-cs"/>
                  <a:sym typeface="Arial"/>
                </a:defRPr>
              </a:pPr>
              <a:r>
                <a:t>[-1 1]</a:t>
              </a:r>
              <a:r>
                <a:rPr baseline="31000"/>
                <a:t>T</a:t>
              </a:r>
            </a:p>
          </p:txBody>
        </p:sp>
        <p:grpSp>
          <p:nvGrpSpPr>
            <p:cNvPr id="1565" name="Rectangle 20"/>
            <p:cNvGrpSpPr/>
            <p:nvPr/>
          </p:nvGrpSpPr>
          <p:grpSpPr>
            <a:xfrm>
              <a:off x="8852541" y="15907"/>
              <a:ext cx="286335" cy="4613182"/>
              <a:chOff x="0" y="0"/>
              <a:chExt cx="286334" cy="4613181"/>
            </a:xfrm>
          </p:grpSpPr>
          <p:sp>
            <p:nvSpPr>
              <p:cNvPr id="1563" name="Rectangle"/>
              <p:cNvSpPr/>
              <p:nvPr/>
            </p:nvSpPr>
            <p:spPr>
              <a:xfrm>
                <a:off x="0" y="0"/>
                <a:ext cx="286335" cy="4613182"/>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564" name="c"/>
              <p:cNvSpPr txBox="1"/>
              <p:nvPr/>
            </p:nvSpPr>
            <p:spPr>
              <a:xfrm>
                <a:off x="0" y="1823043"/>
                <a:ext cx="286335" cy="967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914400">
                  <a:defRPr b="0" sz="3600">
                    <a:solidFill>
                      <a:srgbClr val="FFFFFF"/>
                    </a:solidFill>
                    <a:latin typeface="Calibri"/>
                    <a:ea typeface="Calibri"/>
                    <a:cs typeface="Calibri"/>
                    <a:sym typeface="Calibri"/>
                  </a:defRPr>
                </a:lvl1pPr>
              </a:lstStyle>
              <a:p>
                <a:pPr/>
                <a:r>
                  <a:t>c</a:t>
                </a:r>
              </a:p>
            </p:txBody>
          </p:sp>
        </p:grpSp>
        <p:grpSp>
          <p:nvGrpSpPr>
            <p:cNvPr id="1568" name="Rectangle 21"/>
            <p:cNvGrpSpPr/>
            <p:nvPr/>
          </p:nvGrpSpPr>
          <p:grpSpPr>
            <a:xfrm>
              <a:off x="15907" y="4048467"/>
              <a:ext cx="334058" cy="4104142"/>
              <a:chOff x="0" y="0"/>
              <a:chExt cx="334057" cy="4104140"/>
            </a:xfrm>
          </p:grpSpPr>
          <p:sp>
            <p:nvSpPr>
              <p:cNvPr id="1566" name="Rectangle"/>
              <p:cNvSpPr/>
              <p:nvPr/>
            </p:nvSpPr>
            <p:spPr>
              <a:xfrm>
                <a:off x="0" y="-1"/>
                <a:ext cx="334058" cy="4104142"/>
              </a:xfrm>
              <a:prstGeom prst="rect">
                <a:avLst/>
              </a:prstGeom>
              <a:gradFill flip="none" rotWithShape="1">
                <a:gsLst>
                  <a:gs pos="0">
                    <a:srgbClr val="3F80CE"/>
                  </a:gs>
                  <a:gs pos="100000">
                    <a:srgbClr val="A2C3FF"/>
                  </a:gs>
                </a:gsLst>
                <a:lin ang="16200000" scaled="0"/>
              </a:gra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567" name="c"/>
              <p:cNvSpPr txBox="1"/>
              <p:nvPr/>
            </p:nvSpPr>
            <p:spPr>
              <a:xfrm>
                <a:off x="0" y="1568523"/>
                <a:ext cx="334058" cy="967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914400">
                  <a:defRPr b="0" sz="3600">
                    <a:solidFill>
                      <a:srgbClr val="FFFFFF"/>
                    </a:solidFill>
                    <a:latin typeface="Calibri"/>
                    <a:ea typeface="Calibri"/>
                    <a:cs typeface="Calibri"/>
                    <a:sym typeface="Calibri"/>
                  </a:defRPr>
                </a:lvl1pPr>
              </a:lstStyle>
              <a:p>
                <a:pPr/>
                <a:r>
                  <a:t>c</a:t>
                </a:r>
              </a:p>
            </p:txBody>
          </p:sp>
        </p:grpSp>
        <p:sp>
          <p:nvSpPr>
            <p:cNvPr id="1569" name="TextBox 22"/>
            <p:cNvSpPr txBox="1"/>
            <p:nvPr/>
          </p:nvSpPr>
          <p:spPr>
            <a:xfrm>
              <a:off x="986266" y="1296465"/>
              <a:ext cx="1598709" cy="946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914400">
                <a:defRPr b="0" sz="3600">
                  <a:latin typeface="+mj-lt"/>
                  <a:ea typeface="+mj-ea"/>
                  <a:cs typeface="+mj-cs"/>
                  <a:sym typeface="Arial"/>
                </a:defRPr>
              </a:lvl1pPr>
            </a:lstStyle>
            <a:p>
              <a:pPr/>
              <a:r>
                <a:t>=</a:t>
              </a:r>
            </a:p>
          </p:txBody>
        </p:sp>
        <p:grpSp>
          <p:nvGrpSpPr>
            <p:cNvPr id="1572" name="Rectangle 23"/>
            <p:cNvGrpSpPr/>
            <p:nvPr/>
          </p:nvGrpSpPr>
          <p:grpSpPr>
            <a:xfrm>
              <a:off x="-1" y="-1"/>
              <a:ext cx="334058" cy="4104142"/>
              <a:chOff x="0" y="0"/>
              <a:chExt cx="334057" cy="4104140"/>
            </a:xfrm>
          </p:grpSpPr>
          <p:sp>
            <p:nvSpPr>
              <p:cNvPr id="1570" name="Rectangle"/>
              <p:cNvSpPr/>
              <p:nvPr/>
            </p:nvSpPr>
            <p:spPr>
              <a:xfrm>
                <a:off x="0" y="-1"/>
                <a:ext cx="334058" cy="4104142"/>
              </a:xfrm>
              <a:prstGeom prst="rect">
                <a:avLst/>
              </a:prstGeom>
              <a:solidFill>
                <a:srgbClr val="C0504D"/>
              </a:solidFill>
              <a:ln w="12700" cap="flat">
                <a:solidFill>
                  <a:srgbClr val="4A7EBB"/>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914400">
                  <a:defRPr b="0" sz="4800">
                    <a:solidFill>
                      <a:srgbClr val="FFFFFF"/>
                    </a:solidFill>
                    <a:latin typeface="Calibri"/>
                    <a:ea typeface="Calibri"/>
                    <a:cs typeface="Calibri"/>
                    <a:sym typeface="Calibri"/>
                  </a:defRPr>
                </a:pPr>
              </a:p>
            </p:txBody>
          </p:sp>
          <p:sp>
            <p:nvSpPr>
              <p:cNvPr id="1571" name="c"/>
              <p:cNvSpPr txBox="1"/>
              <p:nvPr/>
            </p:nvSpPr>
            <p:spPr>
              <a:xfrm>
                <a:off x="0" y="1568523"/>
                <a:ext cx="334058" cy="9670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ctr">
                <a:noAutofit/>
              </a:bodyPr>
              <a:lstStyle>
                <a:lvl1pPr defTabSz="914400">
                  <a:defRPr b="0" sz="3600">
                    <a:solidFill>
                      <a:srgbClr val="FFFFFF"/>
                    </a:solidFill>
                    <a:latin typeface="Calibri"/>
                    <a:ea typeface="Calibri"/>
                    <a:cs typeface="Calibri"/>
                    <a:sym typeface="Calibri"/>
                  </a:defRPr>
                </a:lvl1pPr>
              </a:lstStyle>
              <a:p>
                <a:pPr/>
                <a:r>
                  <a:t>c</a:t>
                </a:r>
              </a:p>
            </p:txBody>
          </p:sp>
        </p:grpSp>
      </p:grpSp>
      <p:sp>
        <p:nvSpPr>
          <p:cNvPr id="1574" name="TextBox 22"/>
          <p:cNvSpPr txBox="1"/>
          <p:nvPr/>
        </p:nvSpPr>
        <p:spPr>
          <a:xfrm>
            <a:off x="4362822" y="2988234"/>
            <a:ext cx="12925743"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In 2D, we have multiple derivatives (along </a:t>
            </a:r>
            <a:r>
              <a:rPr i="1"/>
              <a:t>n</a:t>
            </a:r>
            <a:r>
              <a:t> and </a:t>
            </a:r>
            <a:r>
              <a:rPr i="1"/>
              <a:t>m</a:t>
            </a:r>
            <a:r>
              <a:t>)</a:t>
            </a:r>
          </a:p>
        </p:txBody>
      </p:sp>
      <p:sp>
        <p:nvSpPr>
          <p:cNvPr id="1575" name="TextBox 25"/>
          <p:cNvSpPr txBox="1"/>
          <p:nvPr/>
        </p:nvSpPr>
        <p:spPr>
          <a:xfrm>
            <a:off x="4781175" y="12192000"/>
            <a:ext cx="13382646"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and we compute the pseudo-inverse of the full matrix.</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7" name="Title 1"/>
          <p:cNvSpPr txBox="1"/>
          <p:nvPr>
            <p:ph type="title"/>
          </p:nvPr>
        </p:nvSpPr>
        <p:spPr>
          <a:prstGeom prst="rect">
            <a:avLst/>
          </a:prstGeom>
        </p:spPr>
        <p:txBody>
          <a:bodyPr/>
          <a:lstStyle>
            <a:lvl1pPr defTabSz="841247">
              <a:defRPr sz="8096"/>
            </a:lvl1pPr>
          </a:lstStyle>
          <a:p>
            <a:pPr/>
            <a:r>
              <a:t>Reconstruction from 2D derivatives</a:t>
            </a:r>
          </a:p>
        </p:txBody>
      </p:sp>
      <p:sp>
        <p:nvSpPr>
          <p:cNvPr id="15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579" name="Picture 3" descr="Picture 3"/>
          <p:cNvPicPr>
            <a:picLocks noChangeAspect="1"/>
          </p:cNvPicPr>
          <p:nvPr/>
        </p:nvPicPr>
        <p:blipFill>
          <a:blip r:embed="rId2">
            <a:extLst/>
          </a:blip>
          <a:srcRect l="62505" t="7327" r="15021" b="58310"/>
          <a:stretch>
            <a:fillRect/>
          </a:stretch>
        </p:blipFill>
        <p:spPr>
          <a:xfrm>
            <a:off x="15509875" y="5070476"/>
            <a:ext cx="4079875" cy="4089401"/>
          </a:xfrm>
          <a:prstGeom prst="rect">
            <a:avLst/>
          </a:prstGeom>
          <a:ln w="12700">
            <a:miter lim="400000"/>
          </a:ln>
        </p:spPr>
      </p:pic>
      <p:pic>
        <p:nvPicPr>
          <p:cNvPr id="1580" name="Picture 4" descr="Picture 4"/>
          <p:cNvPicPr>
            <a:picLocks noChangeAspect="1"/>
          </p:cNvPicPr>
          <p:nvPr/>
        </p:nvPicPr>
        <p:blipFill>
          <a:blip r:embed="rId2">
            <a:extLst/>
          </a:blip>
          <a:srcRect l="62575" t="55132" r="15021" b="10973"/>
          <a:stretch>
            <a:fillRect/>
          </a:stretch>
        </p:blipFill>
        <p:spPr>
          <a:xfrm>
            <a:off x="9766862" y="7604125"/>
            <a:ext cx="4067175" cy="4035425"/>
          </a:xfrm>
          <a:prstGeom prst="rect">
            <a:avLst/>
          </a:prstGeom>
          <a:ln w="12700">
            <a:miter lim="400000"/>
          </a:ln>
        </p:spPr>
      </p:pic>
      <p:pic>
        <p:nvPicPr>
          <p:cNvPr id="1581" name="Picture 5" descr="Picture 5"/>
          <p:cNvPicPr>
            <a:picLocks noChangeAspect="1"/>
          </p:cNvPicPr>
          <p:nvPr/>
        </p:nvPicPr>
        <p:blipFill>
          <a:blip r:embed="rId2">
            <a:extLst/>
          </a:blip>
          <a:srcRect l="18465" t="7327" r="59027" b="58310"/>
          <a:stretch>
            <a:fillRect/>
          </a:stretch>
        </p:blipFill>
        <p:spPr>
          <a:xfrm>
            <a:off x="3771900" y="5327650"/>
            <a:ext cx="4086227" cy="4089400"/>
          </a:xfrm>
          <a:prstGeom prst="rect">
            <a:avLst/>
          </a:prstGeom>
          <a:ln w="12700">
            <a:miter lim="400000"/>
          </a:ln>
        </p:spPr>
      </p:pic>
      <p:pic>
        <p:nvPicPr>
          <p:cNvPr id="1582" name="Picture 6" descr="Picture 6"/>
          <p:cNvPicPr>
            <a:picLocks noChangeAspect="1"/>
          </p:cNvPicPr>
          <p:nvPr/>
        </p:nvPicPr>
        <p:blipFill>
          <a:blip r:embed="rId2">
            <a:extLst/>
          </a:blip>
          <a:srcRect l="18465" t="55132" r="59045" b="10973"/>
          <a:stretch>
            <a:fillRect/>
          </a:stretch>
        </p:blipFill>
        <p:spPr>
          <a:xfrm>
            <a:off x="9696450" y="2892426"/>
            <a:ext cx="4083050" cy="4035424"/>
          </a:xfrm>
          <a:prstGeom prst="rect">
            <a:avLst/>
          </a:prstGeom>
          <a:ln w="12700">
            <a:miter lim="400000"/>
          </a:ln>
        </p:spPr>
      </p:pic>
      <p:sp>
        <p:nvSpPr>
          <p:cNvPr id="1583" name="Straight Arrow Connector 8"/>
          <p:cNvSpPr/>
          <p:nvPr/>
        </p:nvSpPr>
        <p:spPr>
          <a:xfrm flipV="1">
            <a:off x="8159750" y="5714999"/>
            <a:ext cx="1063627" cy="904877"/>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84" name="Straight Arrow Connector 10"/>
          <p:cNvSpPr/>
          <p:nvPr/>
        </p:nvSpPr>
        <p:spPr>
          <a:xfrm>
            <a:off x="8223250" y="8207375"/>
            <a:ext cx="1190627" cy="825501"/>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85" name="TextBox 11"/>
          <p:cNvSpPr txBox="1"/>
          <p:nvPr/>
        </p:nvSpPr>
        <p:spPr>
          <a:xfrm>
            <a:off x="8096250" y="4857750"/>
            <a:ext cx="12374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[1 -1]</a:t>
            </a:r>
          </a:p>
        </p:txBody>
      </p:sp>
      <p:sp>
        <p:nvSpPr>
          <p:cNvPr id="1586" name="TextBox 12"/>
          <p:cNvSpPr txBox="1"/>
          <p:nvPr/>
        </p:nvSpPr>
        <p:spPr>
          <a:xfrm>
            <a:off x="8194676" y="7337425"/>
            <a:ext cx="1423636"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[1 -1]</a:t>
            </a:r>
            <a:r>
              <a:rPr baseline="31000"/>
              <a:t>T</a:t>
            </a:r>
          </a:p>
        </p:txBody>
      </p:sp>
      <p:sp>
        <p:nvSpPr>
          <p:cNvPr id="1587" name="Straight Arrow Connector 13"/>
          <p:cNvSpPr/>
          <p:nvPr/>
        </p:nvSpPr>
        <p:spPr>
          <a:xfrm>
            <a:off x="14004925" y="5416549"/>
            <a:ext cx="1190625" cy="825502"/>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88" name="Straight Arrow Connector 14"/>
          <p:cNvSpPr/>
          <p:nvPr/>
        </p:nvSpPr>
        <p:spPr>
          <a:xfrm flipV="1">
            <a:off x="14179549" y="8496300"/>
            <a:ext cx="1063627" cy="904877"/>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5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82" grpId="1"/>
      <p:bldP build="whole" bldLvl="1" animBg="1" rev="0" advAuto="0" spid="1580" grpId="2"/>
      <p:bldP build="whole" bldLvl="1" animBg="1" rev="0" advAuto="0" spid="1579" grpId="3"/>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0" name="Title 1"/>
          <p:cNvSpPr txBox="1"/>
          <p:nvPr>
            <p:ph type="title"/>
          </p:nvPr>
        </p:nvSpPr>
        <p:spPr>
          <a:prstGeom prst="rect">
            <a:avLst/>
          </a:prstGeom>
        </p:spPr>
        <p:txBody>
          <a:bodyPr/>
          <a:lstStyle/>
          <a:p>
            <a:pPr/>
            <a:r>
              <a:t>Editing the edge image</a:t>
            </a:r>
          </a:p>
        </p:txBody>
      </p:sp>
      <p:sp>
        <p:nvSpPr>
          <p:cNvPr id="15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592" name="Picture 4" descr="Picture 4"/>
          <p:cNvPicPr>
            <a:picLocks noChangeAspect="1"/>
          </p:cNvPicPr>
          <p:nvPr/>
        </p:nvPicPr>
        <p:blipFill>
          <a:blip r:embed="rId2">
            <a:extLst/>
          </a:blip>
          <a:srcRect l="62575" t="55132" r="15021" b="10973"/>
          <a:stretch>
            <a:fillRect/>
          </a:stretch>
        </p:blipFill>
        <p:spPr>
          <a:xfrm>
            <a:off x="8229599" y="7572375"/>
            <a:ext cx="4064001" cy="4035425"/>
          </a:xfrm>
          <a:prstGeom prst="rect">
            <a:avLst/>
          </a:prstGeom>
          <a:ln w="12700">
            <a:miter lim="400000"/>
          </a:ln>
        </p:spPr>
      </p:pic>
      <p:pic>
        <p:nvPicPr>
          <p:cNvPr id="1593" name="Picture 6" descr="Picture 6"/>
          <p:cNvPicPr>
            <a:picLocks noChangeAspect="1"/>
          </p:cNvPicPr>
          <p:nvPr/>
        </p:nvPicPr>
        <p:blipFill>
          <a:blip r:embed="rId2">
            <a:extLst/>
          </a:blip>
          <a:srcRect l="18465" t="55132" r="59045" b="10973"/>
          <a:stretch>
            <a:fillRect/>
          </a:stretch>
        </p:blipFill>
        <p:spPr>
          <a:xfrm>
            <a:off x="8210550" y="2860676"/>
            <a:ext cx="4083050" cy="4035424"/>
          </a:xfrm>
          <a:prstGeom prst="rect">
            <a:avLst/>
          </a:prstGeom>
          <a:ln w="12700">
            <a:miter lim="400000"/>
          </a:ln>
        </p:spPr>
      </p:pic>
      <p:sp>
        <p:nvSpPr>
          <p:cNvPr id="1594" name="Straight Arrow Connector 8"/>
          <p:cNvSpPr/>
          <p:nvPr/>
        </p:nvSpPr>
        <p:spPr>
          <a:xfrm flipV="1">
            <a:off x="7165976" y="5778499"/>
            <a:ext cx="1063625" cy="904877"/>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95" name="Straight Arrow Connector 10"/>
          <p:cNvSpPr/>
          <p:nvPr/>
        </p:nvSpPr>
        <p:spPr>
          <a:xfrm>
            <a:off x="7070725" y="8270875"/>
            <a:ext cx="1190625" cy="825501"/>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96" name="TextBox 11"/>
          <p:cNvSpPr txBox="1"/>
          <p:nvPr/>
        </p:nvSpPr>
        <p:spPr>
          <a:xfrm>
            <a:off x="6769100" y="4572000"/>
            <a:ext cx="1237452"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Arial"/>
              </a:defRPr>
            </a:lvl1pPr>
          </a:lstStyle>
          <a:p>
            <a:pPr/>
            <a:r>
              <a:t>[1 -1]</a:t>
            </a:r>
          </a:p>
        </p:txBody>
      </p:sp>
      <p:sp>
        <p:nvSpPr>
          <p:cNvPr id="1597" name="TextBox 12"/>
          <p:cNvSpPr txBox="1"/>
          <p:nvPr/>
        </p:nvSpPr>
        <p:spPr>
          <a:xfrm>
            <a:off x="6804026" y="9448800"/>
            <a:ext cx="1423636" cy="70132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914400">
              <a:defRPr b="0" sz="3600">
                <a:latin typeface="+mj-lt"/>
                <a:ea typeface="+mj-ea"/>
                <a:cs typeface="+mj-cs"/>
                <a:sym typeface="Arial"/>
              </a:defRPr>
            </a:pPr>
            <a:r>
              <a:t>[1 -1]</a:t>
            </a:r>
            <a:r>
              <a:rPr baseline="31000"/>
              <a:t>T</a:t>
            </a:r>
          </a:p>
        </p:txBody>
      </p:sp>
      <p:sp>
        <p:nvSpPr>
          <p:cNvPr id="1598" name="Straight Arrow Connector 13"/>
          <p:cNvSpPr/>
          <p:nvPr/>
        </p:nvSpPr>
        <p:spPr>
          <a:xfrm>
            <a:off x="16567149" y="5226049"/>
            <a:ext cx="708027" cy="479427"/>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1599" name="Straight Arrow Connector 14"/>
          <p:cNvSpPr/>
          <p:nvPr/>
        </p:nvSpPr>
        <p:spPr>
          <a:xfrm flipV="1">
            <a:off x="16722725" y="8905875"/>
            <a:ext cx="536575" cy="482601"/>
          </a:xfrm>
          <a:prstGeom prst="line">
            <a:avLst/>
          </a:prstGeom>
          <a:ln w="50800">
            <a:solidFill>
              <a:srgbClr val="4F81BD"/>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pic>
        <p:nvPicPr>
          <p:cNvPr id="1600" name="Picture 5" descr="Picture 5"/>
          <p:cNvPicPr>
            <a:picLocks noChangeAspect="1"/>
          </p:cNvPicPr>
          <p:nvPr/>
        </p:nvPicPr>
        <p:blipFill>
          <a:blip r:embed="rId2">
            <a:extLst/>
          </a:blip>
          <a:srcRect l="18465" t="7327" r="59027" b="58310"/>
          <a:stretch>
            <a:fillRect/>
          </a:stretch>
        </p:blipFill>
        <p:spPr>
          <a:xfrm>
            <a:off x="3048000" y="5311776"/>
            <a:ext cx="4086227" cy="4089401"/>
          </a:xfrm>
          <a:prstGeom prst="rect">
            <a:avLst/>
          </a:prstGeom>
          <a:ln w="12700">
            <a:miter lim="400000"/>
          </a:ln>
        </p:spPr>
      </p:pic>
      <p:pic>
        <p:nvPicPr>
          <p:cNvPr id="1601" name="Picture 15" descr="Picture 15"/>
          <p:cNvPicPr>
            <a:picLocks noChangeAspect="1"/>
          </p:cNvPicPr>
          <p:nvPr/>
        </p:nvPicPr>
        <p:blipFill>
          <a:blip r:embed="rId3">
            <a:extLst/>
          </a:blip>
          <a:srcRect l="61104" t="7701" r="13651" b="58372"/>
          <a:stretch>
            <a:fillRect/>
          </a:stretch>
        </p:blipFill>
        <p:spPr>
          <a:xfrm>
            <a:off x="17332326" y="5305426"/>
            <a:ext cx="4003675" cy="3952875"/>
          </a:xfrm>
          <a:prstGeom prst="rect">
            <a:avLst/>
          </a:prstGeom>
          <a:ln w="12700">
            <a:miter lim="400000"/>
          </a:ln>
        </p:spPr>
      </p:pic>
      <p:grpSp>
        <p:nvGrpSpPr>
          <p:cNvPr id="1604" name="Group 24"/>
          <p:cNvGrpSpPr/>
          <p:nvPr/>
        </p:nvGrpSpPr>
        <p:grpSpPr>
          <a:xfrm>
            <a:off x="12547600" y="2876549"/>
            <a:ext cx="4067177" cy="8680451"/>
            <a:chOff x="0" y="0"/>
            <a:chExt cx="4067176" cy="8680450"/>
          </a:xfrm>
        </p:grpSpPr>
        <p:pic>
          <p:nvPicPr>
            <p:cNvPr id="1602" name="Picture 16" descr="Picture 16"/>
            <p:cNvPicPr>
              <a:picLocks noChangeAspect="1"/>
            </p:cNvPicPr>
            <p:nvPr/>
          </p:nvPicPr>
          <p:blipFill>
            <a:blip r:embed="rId3">
              <a:extLst/>
            </a:blip>
            <a:srcRect l="61412" t="55011" r="13544" b="10924"/>
            <a:stretch>
              <a:fillRect/>
            </a:stretch>
          </p:blipFill>
          <p:spPr>
            <a:xfrm>
              <a:off x="97073" y="4710233"/>
              <a:ext cx="3970104" cy="3970217"/>
            </a:xfrm>
            <a:prstGeom prst="rect">
              <a:avLst/>
            </a:prstGeom>
            <a:ln w="12700" cap="flat">
              <a:noFill/>
              <a:miter lim="400000"/>
            </a:ln>
            <a:effectLst/>
          </p:spPr>
        </p:pic>
        <p:pic>
          <p:nvPicPr>
            <p:cNvPr id="1603" name="Picture 17" descr="Picture 17"/>
            <p:cNvPicPr>
              <a:picLocks noChangeAspect="1"/>
            </p:cNvPicPr>
            <p:nvPr/>
          </p:nvPicPr>
          <p:blipFill>
            <a:blip r:embed="rId3">
              <a:extLst/>
            </a:blip>
            <a:srcRect l="17104" t="55011" r="57645" b="10924"/>
            <a:stretch>
              <a:fillRect/>
            </a:stretch>
          </p:blipFill>
          <p:spPr>
            <a:xfrm>
              <a:off x="0" y="-1"/>
              <a:ext cx="4002886" cy="3970217"/>
            </a:xfrm>
            <a:prstGeom prst="rect">
              <a:avLst/>
            </a:prstGeom>
            <a:ln w="12700" cap="flat">
              <a:noFill/>
              <a:miter lim="400000"/>
            </a:ln>
            <a:effectLst/>
          </p:spPr>
        </p:pic>
      </p:grpSp>
      <p:sp>
        <p:nvSpPr>
          <p:cNvPr id="1605" name="Freeform 19"/>
          <p:cNvSpPr/>
          <p:nvPr/>
        </p:nvSpPr>
        <p:spPr>
          <a:xfrm>
            <a:off x="5105400" y="5946776"/>
            <a:ext cx="403227"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32" y="0"/>
                </a:moveTo>
                <a:lnTo>
                  <a:pt x="0" y="2700"/>
                </a:lnTo>
                <a:lnTo>
                  <a:pt x="1728" y="18900"/>
                </a:lnTo>
                <a:lnTo>
                  <a:pt x="9504" y="21600"/>
                </a:lnTo>
                <a:lnTo>
                  <a:pt x="20736" y="21600"/>
                </a:lnTo>
                <a:lnTo>
                  <a:pt x="21600" y="13500"/>
                </a:lnTo>
                <a:lnTo>
                  <a:pt x="19008" y="2025"/>
                </a:lnTo>
              </a:path>
            </a:pathLst>
          </a:custGeom>
          <a:ln w="762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914400">
              <a:defRPr b="0" sz="3600">
                <a:latin typeface="Calibri"/>
                <a:ea typeface="Calibri"/>
                <a:cs typeface="Calibri"/>
                <a:sym typeface="Calibri"/>
              </a:defRPr>
            </a:pPr>
          </a:p>
        </p:txBody>
      </p:sp>
      <p:sp>
        <p:nvSpPr>
          <p:cNvPr id="1606" name="Freeform 20"/>
          <p:cNvSpPr/>
          <p:nvPr/>
        </p:nvSpPr>
        <p:spPr>
          <a:xfrm>
            <a:off x="10233025" y="3438526"/>
            <a:ext cx="403225"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32" y="0"/>
                </a:moveTo>
                <a:lnTo>
                  <a:pt x="0" y="2700"/>
                </a:lnTo>
                <a:lnTo>
                  <a:pt x="1728" y="18900"/>
                </a:lnTo>
                <a:lnTo>
                  <a:pt x="9504" y="21600"/>
                </a:lnTo>
                <a:lnTo>
                  <a:pt x="20736" y="21600"/>
                </a:lnTo>
                <a:lnTo>
                  <a:pt x="21600" y="13500"/>
                </a:lnTo>
                <a:lnTo>
                  <a:pt x="19008" y="2025"/>
                </a:lnTo>
              </a:path>
            </a:pathLst>
          </a:custGeom>
          <a:ln w="508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914400">
              <a:defRPr b="0" sz="3600">
                <a:latin typeface="Calibri"/>
                <a:ea typeface="Calibri"/>
                <a:cs typeface="Calibri"/>
                <a:sym typeface="Calibri"/>
              </a:defRPr>
            </a:pPr>
          </a:p>
        </p:txBody>
      </p:sp>
      <p:sp>
        <p:nvSpPr>
          <p:cNvPr id="1607" name="Freeform 21"/>
          <p:cNvSpPr/>
          <p:nvPr/>
        </p:nvSpPr>
        <p:spPr>
          <a:xfrm>
            <a:off x="10233025" y="8131175"/>
            <a:ext cx="400051" cy="514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32" y="0"/>
                </a:moveTo>
                <a:lnTo>
                  <a:pt x="0" y="2700"/>
                </a:lnTo>
                <a:lnTo>
                  <a:pt x="1728" y="18900"/>
                </a:lnTo>
                <a:lnTo>
                  <a:pt x="9504" y="21600"/>
                </a:lnTo>
                <a:lnTo>
                  <a:pt x="20736" y="21600"/>
                </a:lnTo>
                <a:lnTo>
                  <a:pt x="21600" y="13500"/>
                </a:lnTo>
                <a:lnTo>
                  <a:pt x="19008" y="2025"/>
                </a:lnTo>
              </a:path>
            </a:pathLst>
          </a:custGeom>
          <a:ln w="508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914400">
              <a:defRPr b="0" sz="3600">
                <a:latin typeface="Calibri"/>
                <a:ea typeface="Calibri"/>
                <a:cs typeface="Calibri"/>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ID="10" grpId="4" fill="hold">
                                  <p:stCondLst>
                                    <p:cond delay="0"/>
                                  </p:stCondLst>
                                  <p:iterate type="el" backwards="0">
                                    <p:tmAbs val="0"/>
                                  </p:iterate>
                                  <p:childTnLst>
                                    <p:set>
                                      <p:cBhvr>
                                        <p:cTn id="18" fill="hold"/>
                                        <p:tgtEl>
                                          <p:spTgt spid="1601"/>
                                        </p:tgtEl>
                                        <p:attrNameLst>
                                          <p:attrName>style.visibility</p:attrName>
                                        </p:attrNameLst>
                                      </p:cBhvr>
                                      <p:to>
                                        <p:strVal val="visible"/>
                                      </p:to>
                                    </p:set>
                                    <p:animEffect filter="fade" transition="in">
                                      <p:cBhvr>
                                        <p:cTn id="19" dur="2000"/>
                                        <p:tgtEl>
                                          <p:spTgt spid="1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6" grpId="1"/>
      <p:bldP build="whole" bldLvl="1" animBg="1" rev="0" advAuto="0" spid="1607" grpId="2"/>
      <p:bldP build="whole" bldLvl="1" animBg="1" rev="0" advAuto="0" spid="1601" grpId="4"/>
      <p:bldP build="whole" bldLvl="1" animBg="1" rev="0" advAuto="0" spid="1604" grpId="3"/>
    </p:bldLst>
  </p:timing>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9" name="Title 1"/>
          <p:cNvSpPr txBox="1"/>
          <p:nvPr>
            <p:ph type="title"/>
          </p:nvPr>
        </p:nvSpPr>
        <p:spPr>
          <a:prstGeom prst="rect">
            <a:avLst/>
          </a:prstGeom>
        </p:spPr>
        <p:txBody>
          <a:bodyPr/>
          <a:lstStyle/>
          <a:p>
            <a:pPr/>
            <a:r>
              <a:t>Thresholding edges</a:t>
            </a:r>
          </a:p>
        </p:txBody>
      </p:sp>
      <p:sp>
        <p:nvSpPr>
          <p:cNvPr id="16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11" name="Picture 3" descr="Picture 3"/>
          <p:cNvPicPr>
            <a:picLocks noChangeAspect="1"/>
          </p:cNvPicPr>
          <p:nvPr/>
        </p:nvPicPr>
        <p:blipFill>
          <a:blip r:embed="rId2">
            <a:extLst/>
          </a:blip>
          <a:srcRect l="57080" t="20003" r="9488" b="23486"/>
          <a:stretch>
            <a:fillRect/>
          </a:stretch>
        </p:blipFill>
        <p:spPr>
          <a:xfrm>
            <a:off x="12058650" y="2095499"/>
            <a:ext cx="5419727" cy="5445128"/>
          </a:xfrm>
          <a:prstGeom prst="rect">
            <a:avLst/>
          </a:prstGeom>
          <a:ln w="12700">
            <a:miter lim="400000"/>
          </a:ln>
        </p:spPr>
      </p:pic>
      <p:pic>
        <p:nvPicPr>
          <p:cNvPr id="1612" name="Picture 4" descr="Picture 4"/>
          <p:cNvPicPr>
            <a:picLocks noChangeAspect="1"/>
          </p:cNvPicPr>
          <p:nvPr/>
        </p:nvPicPr>
        <p:blipFill>
          <a:blip r:embed="rId3">
            <a:extLst/>
          </a:blip>
          <a:srcRect l="57156" t="20250" r="9565" b="23593"/>
          <a:stretch>
            <a:fillRect/>
          </a:stretch>
        </p:blipFill>
        <p:spPr>
          <a:xfrm>
            <a:off x="6127750" y="7791450"/>
            <a:ext cx="5397500" cy="5432427"/>
          </a:xfrm>
          <a:prstGeom prst="rect">
            <a:avLst/>
          </a:prstGeom>
          <a:ln w="12700">
            <a:miter lim="400000"/>
          </a:ln>
        </p:spPr>
      </p:pic>
      <p:pic>
        <p:nvPicPr>
          <p:cNvPr id="1613" name="Picture 5" descr="Picture 5"/>
          <p:cNvPicPr>
            <a:picLocks noChangeAspect="1"/>
          </p:cNvPicPr>
          <p:nvPr/>
        </p:nvPicPr>
        <p:blipFill>
          <a:blip r:embed="rId4">
            <a:extLst/>
          </a:blip>
          <a:srcRect l="57020" t="20505" r="9697" b="23720"/>
          <a:stretch>
            <a:fillRect/>
          </a:stretch>
        </p:blipFill>
        <p:spPr>
          <a:xfrm>
            <a:off x="12055475" y="7829549"/>
            <a:ext cx="5384801" cy="5394327"/>
          </a:xfrm>
          <a:prstGeom prst="rect">
            <a:avLst/>
          </a:prstGeom>
          <a:ln w="12700">
            <a:miter lim="400000"/>
          </a:ln>
        </p:spPr>
      </p:pic>
      <p:pic>
        <p:nvPicPr>
          <p:cNvPr id="1614" name="Picture 6" descr="Picture 6"/>
          <p:cNvPicPr>
            <a:picLocks noChangeAspect="1"/>
          </p:cNvPicPr>
          <p:nvPr/>
        </p:nvPicPr>
        <p:blipFill>
          <a:blip r:embed="rId5">
            <a:extLst/>
          </a:blip>
          <a:srcRect l="18465" t="7327" r="59027" b="58310"/>
          <a:stretch>
            <a:fillRect/>
          </a:stretch>
        </p:blipFill>
        <p:spPr>
          <a:xfrm>
            <a:off x="6096000" y="2089150"/>
            <a:ext cx="5429250" cy="54356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13" grpId="3"/>
      <p:bldP build="whole" bldLvl="1" animBg="1" rev="0" advAuto="0" spid="1611" grpId="1"/>
      <p:bldP build="whole" bldLvl="1" animBg="1" rev="0" advAuto="0" spid="1612" grpId="2"/>
    </p:bldLst>
  </p:timing>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16" name="Title 1"/>
          <p:cNvSpPr txBox="1"/>
          <p:nvPr>
            <p:ph type="title"/>
          </p:nvPr>
        </p:nvSpPr>
        <p:spPr>
          <a:prstGeom prst="rect">
            <a:avLst/>
          </a:prstGeom>
        </p:spPr>
        <p:txBody>
          <a:bodyPr/>
          <a:lstStyle/>
          <a:p>
            <a:pPr/>
            <a:r>
              <a:t>2D derivatives</a:t>
            </a:r>
          </a:p>
        </p:txBody>
      </p:sp>
      <p:sp>
        <p:nvSpPr>
          <p:cNvPr id="1617"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618" name="TextBox 3"/>
          <p:cNvSpPr txBox="1"/>
          <p:nvPr/>
        </p:nvSpPr>
        <p:spPr>
          <a:xfrm>
            <a:off x="3623917" y="1944921"/>
            <a:ext cx="17172703"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There are several ways in which 2D derivatives can be approximated.</a:t>
            </a:r>
          </a:p>
        </p:txBody>
      </p:sp>
      <p:pic>
        <p:nvPicPr>
          <p:cNvPr id="1619" name="Picture 4" descr="Picture 4"/>
          <p:cNvPicPr>
            <a:picLocks noChangeAspect="1"/>
          </p:cNvPicPr>
          <p:nvPr/>
        </p:nvPicPr>
        <p:blipFill>
          <a:blip r:embed="rId2">
            <a:extLst/>
          </a:blip>
          <a:srcRect l="0" t="0" r="52767" b="0"/>
          <a:stretch>
            <a:fillRect/>
          </a:stretch>
        </p:blipFill>
        <p:spPr>
          <a:xfrm>
            <a:off x="7848575" y="3520280"/>
            <a:ext cx="2088937" cy="2710127"/>
          </a:xfrm>
          <a:prstGeom prst="rect">
            <a:avLst/>
          </a:prstGeom>
          <a:ln w="12700">
            <a:miter lim="400000"/>
          </a:ln>
        </p:spPr>
      </p:pic>
      <p:sp>
        <p:nvSpPr>
          <p:cNvPr id="1620" name="Rectangle 5"/>
          <p:cNvSpPr txBox="1"/>
          <p:nvPr/>
        </p:nvSpPr>
        <p:spPr>
          <a:xfrm>
            <a:off x="3673314" y="7464180"/>
            <a:ext cx="595165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 Robert-Cross operator:</a:t>
            </a:r>
          </a:p>
        </p:txBody>
      </p:sp>
      <p:pic>
        <p:nvPicPr>
          <p:cNvPr id="1621" name="Picture 6" descr="Picture 6"/>
          <p:cNvPicPr>
            <a:picLocks noChangeAspect="1"/>
          </p:cNvPicPr>
          <p:nvPr/>
        </p:nvPicPr>
        <p:blipFill>
          <a:blip r:embed="rId3">
            <a:extLst/>
          </a:blip>
          <a:srcRect l="0" t="0" r="49483" b="0"/>
          <a:stretch>
            <a:fillRect/>
          </a:stretch>
        </p:blipFill>
        <p:spPr>
          <a:xfrm>
            <a:off x="7807011" y="8757804"/>
            <a:ext cx="2578878" cy="2561089"/>
          </a:xfrm>
          <a:prstGeom prst="rect">
            <a:avLst/>
          </a:prstGeom>
          <a:ln w="12700">
            <a:miter lim="400000"/>
          </a:ln>
        </p:spPr>
      </p:pic>
      <p:sp>
        <p:nvSpPr>
          <p:cNvPr id="1622" name="Rectangle 7"/>
          <p:cNvSpPr txBox="1"/>
          <p:nvPr/>
        </p:nvSpPr>
        <p:spPr>
          <a:xfrm>
            <a:off x="4006972" y="12415535"/>
            <a:ext cx="491908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And many more… </a:t>
            </a:r>
          </a:p>
        </p:txBody>
      </p:sp>
      <p:pic>
        <p:nvPicPr>
          <p:cNvPr id="1623" name="Picture 4" descr="Picture 4"/>
          <p:cNvPicPr>
            <a:picLocks noChangeAspect="1"/>
          </p:cNvPicPr>
          <p:nvPr/>
        </p:nvPicPr>
        <p:blipFill>
          <a:blip r:embed="rId2">
            <a:extLst/>
          </a:blip>
          <a:srcRect l="46449" t="0" r="0" b="0"/>
          <a:stretch>
            <a:fillRect/>
          </a:stretch>
        </p:blipFill>
        <p:spPr>
          <a:xfrm>
            <a:off x="13204900" y="3520280"/>
            <a:ext cx="2368336" cy="2710127"/>
          </a:xfrm>
          <a:prstGeom prst="rect">
            <a:avLst/>
          </a:prstGeom>
          <a:ln w="12700">
            <a:miter lim="400000"/>
          </a:ln>
        </p:spPr>
      </p:pic>
      <p:pic>
        <p:nvPicPr>
          <p:cNvPr id="1624" name="Picture 6" descr="Picture 6"/>
          <p:cNvPicPr>
            <a:picLocks noChangeAspect="1"/>
          </p:cNvPicPr>
          <p:nvPr/>
        </p:nvPicPr>
        <p:blipFill>
          <a:blip r:embed="rId3">
            <a:extLst/>
          </a:blip>
          <a:srcRect l="50812" t="0" r="0" b="0"/>
          <a:stretch>
            <a:fillRect/>
          </a:stretch>
        </p:blipFill>
        <p:spPr>
          <a:xfrm>
            <a:off x="13321986" y="8757804"/>
            <a:ext cx="2511012" cy="2561089"/>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6" name="Title 1"/>
          <p:cNvSpPr txBox="1"/>
          <p:nvPr>
            <p:ph type="title"/>
          </p:nvPr>
        </p:nvSpPr>
        <p:spPr>
          <a:prstGeom prst="rect">
            <a:avLst/>
          </a:prstGeom>
        </p:spPr>
        <p:txBody>
          <a:bodyPr/>
          <a:lstStyle/>
          <a:p>
            <a:pPr/>
            <a:r>
              <a:t>Issues with image derivatives</a:t>
            </a:r>
          </a:p>
        </p:txBody>
      </p:sp>
      <p:sp>
        <p:nvSpPr>
          <p:cNvPr id="1627" name="Content Placeholder 2"/>
          <p:cNvSpPr txBox="1"/>
          <p:nvPr>
            <p:ph type="body" idx="1"/>
          </p:nvPr>
        </p:nvSpPr>
        <p:spPr>
          <a:prstGeom prst="rect">
            <a:avLst/>
          </a:prstGeom>
        </p:spPr>
        <p:txBody>
          <a:bodyPr/>
          <a:lstStyle/>
          <a:p>
            <a:pPr/>
            <a:r>
              <a:t>Derivatives are sensitive to noise</a:t>
            </a:r>
          </a:p>
          <a:p>
            <a:pPr/>
          </a:p>
          <a:p>
            <a:pPr/>
            <a:r>
              <a:t>If we consider continuous image derivatives, they might not be defined in some regions (e.g., object boundaries, …)</a:t>
            </a:r>
          </a:p>
        </p:txBody>
      </p:sp>
      <p:sp>
        <p:nvSpPr>
          <p:cNvPr id="162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629" name="Freeform 3"/>
          <p:cNvSpPr/>
          <p:nvPr/>
        </p:nvSpPr>
        <p:spPr>
          <a:xfrm>
            <a:off x="8429601" y="10197826"/>
            <a:ext cx="6140191" cy="16748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345" y="0"/>
                </a:lnTo>
                <a:lnTo>
                  <a:pt x="8345" y="21600"/>
                </a:lnTo>
                <a:lnTo>
                  <a:pt x="21600" y="21600"/>
                </a:lnTo>
              </a:path>
            </a:pathLst>
          </a:custGeom>
          <a:ln w="50800">
            <a:solidFill>
              <a:srgbClr val="4F81BD"/>
            </a:solidFill>
          </a:ln>
          <a:effectLst>
            <a:outerShdw sx="100000" sy="100000" kx="0" ky="0" algn="b" rotWithShape="0" blurRad="76200" dist="38100" dir="5400000">
              <a:srgbClr val="000000">
                <a:alpha val="38000"/>
              </a:srgbClr>
            </a:outerShdw>
          </a:effectLst>
        </p:spPr>
        <p:txBody>
          <a:bodyPr tIns="91439" bIns="91439" anchor="ctr"/>
          <a:lstStyle/>
          <a:p>
            <a:pPr defTabSz="1828800">
              <a:defRPr b="0" sz="4800">
                <a:latin typeface="Calibri"/>
                <a:ea typeface="Calibri"/>
                <a:cs typeface="Calibri"/>
                <a:sym typeface="Calibri"/>
              </a:defRPr>
            </a:pP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1" name="Title 1"/>
          <p:cNvSpPr txBox="1"/>
          <p:nvPr>
            <p:ph type="title"/>
          </p:nvPr>
        </p:nvSpPr>
        <p:spPr>
          <a:prstGeom prst="rect">
            <a:avLst/>
          </a:prstGeom>
        </p:spPr>
        <p:txBody>
          <a:bodyPr/>
          <a:lstStyle/>
          <a:p>
            <a:pPr/>
            <a:r>
              <a:t>Derivatives</a:t>
            </a:r>
          </a:p>
        </p:txBody>
      </p:sp>
      <p:sp>
        <p:nvSpPr>
          <p:cNvPr id="16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33" name="Picture 4" descr="Picture 4"/>
          <p:cNvPicPr>
            <a:picLocks noChangeAspect="1"/>
          </p:cNvPicPr>
          <p:nvPr/>
        </p:nvPicPr>
        <p:blipFill>
          <a:blip r:embed="rId2">
            <a:extLst/>
          </a:blip>
          <a:stretch>
            <a:fillRect/>
          </a:stretch>
        </p:blipFill>
        <p:spPr>
          <a:xfrm>
            <a:off x="5929264" y="10499032"/>
            <a:ext cx="11290221" cy="2163168"/>
          </a:xfrm>
          <a:prstGeom prst="rect">
            <a:avLst/>
          </a:prstGeom>
          <a:ln w="12700">
            <a:miter lim="400000"/>
          </a:ln>
        </p:spPr>
      </p:pic>
      <p:pic>
        <p:nvPicPr>
          <p:cNvPr id="1634" name="Picture 5" descr="Picture 5"/>
          <p:cNvPicPr>
            <a:picLocks noChangeAspect="1"/>
          </p:cNvPicPr>
          <p:nvPr/>
        </p:nvPicPr>
        <p:blipFill>
          <a:blip r:embed="rId2">
            <a:extLst/>
          </a:blip>
          <a:srcRect l="0" t="0" r="76879" b="0"/>
          <a:stretch>
            <a:fillRect/>
          </a:stretch>
        </p:blipFill>
        <p:spPr>
          <a:xfrm>
            <a:off x="4019274" y="3081540"/>
            <a:ext cx="2461653" cy="2039871"/>
          </a:xfrm>
          <a:prstGeom prst="rect">
            <a:avLst/>
          </a:prstGeom>
          <a:ln w="12700">
            <a:miter lim="400000"/>
          </a:ln>
        </p:spPr>
      </p:pic>
      <p:sp>
        <p:nvSpPr>
          <p:cNvPr id="1635" name="TextBox 6"/>
          <p:cNvSpPr txBox="1"/>
          <p:nvPr/>
        </p:nvSpPr>
        <p:spPr>
          <a:xfrm>
            <a:off x="3857387" y="1981857"/>
            <a:ext cx="1050609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We want to compute the image derivative:</a:t>
            </a:r>
          </a:p>
        </p:txBody>
      </p:sp>
      <p:sp>
        <p:nvSpPr>
          <p:cNvPr id="1636" name="TextBox 7"/>
          <p:cNvSpPr txBox="1"/>
          <p:nvPr/>
        </p:nvSpPr>
        <p:spPr>
          <a:xfrm>
            <a:off x="3855178" y="5245475"/>
            <a:ext cx="1661727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If there is noise, we might want to “smooth” it with a blurring filter</a:t>
            </a:r>
          </a:p>
        </p:txBody>
      </p:sp>
      <p:pic>
        <p:nvPicPr>
          <p:cNvPr id="1637" name="Picture 8" descr="Picture 8"/>
          <p:cNvPicPr>
            <a:picLocks noChangeAspect="1"/>
          </p:cNvPicPr>
          <p:nvPr/>
        </p:nvPicPr>
        <p:blipFill>
          <a:blip r:embed="rId2">
            <a:extLst/>
          </a:blip>
          <a:srcRect l="0" t="0" r="52502" b="0"/>
          <a:stretch>
            <a:fillRect/>
          </a:stretch>
        </p:blipFill>
        <p:spPr>
          <a:xfrm>
            <a:off x="3737361" y="6301667"/>
            <a:ext cx="5113099" cy="2062495"/>
          </a:xfrm>
          <a:prstGeom prst="rect">
            <a:avLst/>
          </a:prstGeom>
          <a:ln w="12700">
            <a:miter lim="400000"/>
          </a:ln>
        </p:spPr>
      </p:pic>
      <p:sp>
        <p:nvSpPr>
          <p:cNvPr id="1638" name="TextBox 9"/>
          <p:cNvSpPr txBox="1"/>
          <p:nvPr/>
        </p:nvSpPr>
        <p:spPr>
          <a:xfrm>
            <a:off x="3964608" y="8564933"/>
            <a:ext cx="16446421"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But derivatives and convolutions are linear and we can move them</a:t>
            </a:r>
            <a:br/>
            <a:r>
              <a:t>around: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38" grpId="3"/>
      <p:bldP build="whole" bldLvl="1" animBg="1" rev="0" advAuto="0" spid="1637" grpId="2"/>
      <p:bldP build="whole" bldLvl="1" animBg="1" rev="0" advAuto="0" spid="1636" grpId="1"/>
      <p:bldP build="whole" bldLvl="1" animBg="1" rev="0" advAuto="0" spid="1633" grpId="4"/>
    </p:bldLst>
  </p:timing>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0" name="Title 1"/>
          <p:cNvSpPr txBox="1"/>
          <p:nvPr>
            <p:ph type="title"/>
          </p:nvPr>
        </p:nvSpPr>
        <p:spPr>
          <a:xfrm>
            <a:off x="1746386" y="507"/>
            <a:ext cx="21005801" cy="1684860"/>
          </a:xfrm>
          <a:prstGeom prst="rect">
            <a:avLst/>
          </a:prstGeom>
        </p:spPr>
        <p:txBody>
          <a:bodyPr/>
          <a:lstStyle/>
          <a:p>
            <a:pPr/>
            <a:r>
              <a:t>Gaussian derivatives</a:t>
            </a:r>
          </a:p>
        </p:txBody>
      </p:sp>
      <p:sp>
        <p:nvSpPr>
          <p:cNvPr id="16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42" name="Picture 3" descr="Picture 3"/>
          <p:cNvPicPr>
            <a:picLocks noChangeAspect="1"/>
          </p:cNvPicPr>
          <p:nvPr/>
        </p:nvPicPr>
        <p:blipFill>
          <a:blip r:embed="rId2">
            <a:extLst/>
          </a:blip>
          <a:srcRect l="0" t="0" r="57097" b="11611"/>
          <a:stretch>
            <a:fillRect/>
          </a:stretch>
        </p:blipFill>
        <p:spPr>
          <a:xfrm>
            <a:off x="6118981" y="7531572"/>
            <a:ext cx="7899419" cy="1977248"/>
          </a:xfrm>
          <a:prstGeom prst="rect">
            <a:avLst/>
          </a:prstGeom>
          <a:ln w="12700">
            <a:miter lim="400000"/>
          </a:ln>
        </p:spPr>
      </p:pic>
      <p:pic>
        <p:nvPicPr>
          <p:cNvPr id="1643" name="Picture 4" descr="Picture 4"/>
          <p:cNvPicPr>
            <a:picLocks noChangeAspect="1"/>
          </p:cNvPicPr>
          <p:nvPr/>
        </p:nvPicPr>
        <p:blipFill>
          <a:blip r:embed="rId3">
            <a:extLst/>
          </a:blip>
          <a:stretch>
            <a:fillRect/>
          </a:stretch>
        </p:blipFill>
        <p:spPr>
          <a:xfrm>
            <a:off x="1076235" y="1262966"/>
            <a:ext cx="7345613" cy="5822948"/>
          </a:xfrm>
          <a:prstGeom prst="rect">
            <a:avLst/>
          </a:prstGeom>
          <a:ln w="12700">
            <a:miter lim="400000"/>
          </a:ln>
        </p:spPr>
      </p:pic>
      <p:pic>
        <p:nvPicPr>
          <p:cNvPr id="1644" name="Picture 5" descr="Picture 5"/>
          <p:cNvPicPr>
            <a:picLocks noChangeAspect="1"/>
          </p:cNvPicPr>
          <p:nvPr/>
        </p:nvPicPr>
        <p:blipFill>
          <a:blip r:embed="rId2">
            <a:extLst/>
          </a:blip>
          <a:srcRect l="39588" t="11302" r="24736" b="0"/>
          <a:stretch>
            <a:fillRect/>
          </a:stretch>
        </p:blipFill>
        <p:spPr>
          <a:xfrm>
            <a:off x="9422141" y="9624262"/>
            <a:ext cx="6568669" cy="1984169"/>
          </a:xfrm>
          <a:prstGeom prst="rect">
            <a:avLst/>
          </a:prstGeom>
          <a:ln w="12700">
            <a:miter lim="400000"/>
          </a:ln>
        </p:spPr>
      </p:pic>
      <p:pic>
        <p:nvPicPr>
          <p:cNvPr id="1645" name="Picture 6" descr="Picture 6"/>
          <p:cNvPicPr>
            <a:picLocks noChangeAspect="1"/>
          </p:cNvPicPr>
          <p:nvPr/>
        </p:nvPicPr>
        <p:blipFill>
          <a:blip r:embed="rId2">
            <a:extLst/>
          </a:blip>
          <a:srcRect l="75076" t="0" r="0" b="0"/>
          <a:stretch>
            <a:fillRect/>
          </a:stretch>
        </p:blipFill>
        <p:spPr>
          <a:xfrm>
            <a:off x="9380444" y="11379016"/>
            <a:ext cx="4589136" cy="2236997"/>
          </a:xfrm>
          <a:prstGeom prst="rect">
            <a:avLst/>
          </a:prstGeom>
          <a:ln w="12700">
            <a:miter lim="400000"/>
          </a:ln>
        </p:spPr>
      </p:pic>
      <p:pic>
        <p:nvPicPr>
          <p:cNvPr id="1646" name="Picture 7" descr="Picture 7"/>
          <p:cNvPicPr>
            <a:picLocks noChangeAspect="1"/>
          </p:cNvPicPr>
          <p:nvPr/>
        </p:nvPicPr>
        <p:blipFill>
          <a:blip r:embed="rId4">
            <a:extLst/>
          </a:blip>
          <a:stretch>
            <a:fillRect/>
          </a:stretch>
        </p:blipFill>
        <p:spPr>
          <a:xfrm>
            <a:off x="6240933" y="2018029"/>
            <a:ext cx="7688048" cy="1684859"/>
          </a:xfrm>
          <a:prstGeom prst="rect">
            <a:avLst/>
          </a:prstGeom>
          <a:ln w="12700">
            <a:miter lim="400000"/>
          </a:ln>
        </p:spPr>
      </p:pic>
      <p:sp>
        <p:nvSpPr>
          <p:cNvPr id="1647" name="TextBox 8"/>
          <p:cNvSpPr txBox="1"/>
          <p:nvPr/>
        </p:nvSpPr>
        <p:spPr>
          <a:xfrm>
            <a:off x="3382919" y="6950461"/>
            <a:ext cx="728902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The continuous derivative is:</a:t>
            </a:r>
          </a:p>
        </p:txBody>
      </p:sp>
      <p:pic>
        <p:nvPicPr>
          <p:cNvPr id="1648" name="Picture 5" descr="Picture 5"/>
          <p:cNvPicPr>
            <a:picLocks noChangeAspect="1"/>
          </p:cNvPicPr>
          <p:nvPr/>
        </p:nvPicPr>
        <p:blipFill>
          <a:blip r:embed="rId5">
            <a:extLst/>
          </a:blip>
          <a:stretch>
            <a:fillRect/>
          </a:stretch>
        </p:blipFill>
        <p:spPr>
          <a:xfrm>
            <a:off x="16535919" y="7754494"/>
            <a:ext cx="7514075" cy="512005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6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6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6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44" grpId="3"/>
      <p:bldP build="whole" bldLvl="1" animBg="1" rev="0" advAuto="0" spid="1645" grpId="4"/>
      <p:bldP build="whole" bldLvl="1" animBg="1" rev="0" advAuto="0" spid="1642" grpId="2"/>
      <p:bldP build="whole" bldLvl="1" animBg="1" rev="0" advAuto="0" spid="1648" grpId="5"/>
      <p:bldP build="whole" bldLvl="1" animBg="1" rev="0" advAuto="0" spid="1647"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21" name="Triangle"/>
          <p:cNvSpPr/>
          <p:nvPr/>
        </p:nvSpPr>
        <p:spPr>
          <a:xfrm rot="10800000">
            <a:off x="9113093"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2" name="Line"/>
          <p:cNvSpPr/>
          <p:nvPr/>
        </p:nvSpPr>
        <p:spPr>
          <a:xfrm flipH="1" flipV="1">
            <a:off x="7311500" y="5540761"/>
            <a:ext cx="2117835" cy="3863846"/>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3" name="Line"/>
          <p:cNvSpPr/>
          <p:nvPr/>
        </p:nvSpPr>
        <p:spPr>
          <a:xfrm flipH="1" flipV="1">
            <a:off x="7323120" y="3785798"/>
            <a:ext cx="2285797" cy="5540745"/>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4" name="Line"/>
          <p:cNvSpPr/>
          <p:nvPr/>
        </p:nvSpPr>
        <p:spPr>
          <a:xfrm flipH="1">
            <a:off x="5220153" y="5660885"/>
            <a:ext cx="1899541" cy="3640630"/>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5" name="Line"/>
          <p:cNvSpPr/>
          <p:nvPr/>
        </p:nvSpPr>
        <p:spPr>
          <a:xfrm flipH="1">
            <a:off x="4829854" y="3707695"/>
            <a:ext cx="2393953" cy="5577827"/>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6" name="Triangle"/>
          <p:cNvSpPr/>
          <p:nvPr/>
        </p:nvSpPr>
        <p:spPr>
          <a:xfrm rot="10800000">
            <a:off x="4588718"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7" name="Triangle"/>
          <p:cNvSpPr/>
          <p:nvPr/>
        </p:nvSpPr>
        <p:spPr>
          <a:xfrm rot="10800000">
            <a:off x="17361148"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8" name="Line"/>
          <p:cNvSpPr/>
          <p:nvPr/>
        </p:nvSpPr>
        <p:spPr>
          <a:xfrm flipH="1" flipV="1">
            <a:off x="15115769" y="4734765"/>
            <a:ext cx="2600316" cy="4598406"/>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29" name="Line"/>
          <p:cNvSpPr/>
          <p:nvPr/>
        </p:nvSpPr>
        <p:spPr>
          <a:xfrm flipH="1" flipV="1">
            <a:off x="15609870" y="4453131"/>
            <a:ext cx="2285798" cy="4801975"/>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0" name="Line"/>
          <p:cNvSpPr/>
          <p:nvPr/>
        </p:nvSpPr>
        <p:spPr>
          <a:xfrm flipH="1">
            <a:off x="13154087" y="4743391"/>
            <a:ext cx="1895170" cy="4596690"/>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1" name="Line"/>
          <p:cNvSpPr/>
          <p:nvPr/>
        </p:nvSpPr>
        <p:spPr>
          <a:xfrm flipH="1">
            <a:off x="13770983" y="4377112"/>
            <a:ext cx="1823940" cy="4968124"/>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2" name="Triangle"/>
          <p:cNvSpPr/>
          <p:nvPr/>
        </p:nvSpPr>
        <p:spPr>
          <a:xfrm rot="10800000">
            <a:off x="12961788" y="9518987"/>
            <a:ext cx="921919"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2" name="Connection Line"/>
          <p:cNvSpPr/>
          <p:nvPr/>
        </p:nvSpPr>
        <p:spPr>
          <a:xfrm>
            <a:off x="6187223" y="3330971"/>
            <a:ext cx="2275730" cy="566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ln>
        </p:spPr>
        <p:txBody>
          <a:bodyPr/>
          <a:lstStyle/>
          <a:p>
            <a:pPr/>
          </a:p>
        </p:txBody>
      </p:sp>
      <p:sp>
        <p:nvSpPr>
          <p:cNvPr id="443" name="Connection Line"/>
          <p:cNvSpPr/>
          <p:nvPr/>
        </p:nvSpPr>
        <p:spPr>
          <a:xfrm>
            <a:off x="6821231" y="5520032"/>
            <a:ext cx="902046" cy="26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miter lim="400000"/>
          </a:ln>
        </p:spPr>
        <p:txBody>
          <a:bodyPr/>
          <a:lstStyle/>
          <a:p>
            <a:pPr/>
          </a:p>
        </p:txBody>
      </p:sp>
      <p:sp>
        <p:nvSpPr>
          <p:cNvPr id="444" name="Connection Line"/>
          <p:cNvSpPr/>
          <p:nvPr/>
        </p:nvSpPr>
        <p:spPr>
          <a:xfrm>
            <a:off x="14650183" y="4152548"/>
            <a:ext cx="1368157" cy="533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miter lim="400000"/>
          </a:ln>
        </p:spPr>
        <p:txBody>
          <a:bodyPr/>
          <a:lstStyle/>
          <a:p>
            <a:pPr/>
          </a:p>
        </p:txBody>
      </p:sp>
      <p:sp>
        <p:nvSpPr>
          <p:cNvPr id="436" name="Square"/>
          <p:cNvSpPr/>
          <p:nvPr/>
        </p:nvSpPr>
        <p:spPr>
          <a:xfrm>
            <a:off x="3961874" y="10557457"/>
            <a:ext cx="2660304"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7" name="Square"/>
          <p:cNvSpPr/>
          <p:nvPr/>
        </p:nvSpPr>
        <p:spPr>
          <a:xfrm>
            <a:off x="4321968" y="11667645"/>
            <a:ext cx="439928"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8" name="Square"/>
          <p:cNvSpPr/>
          <p:nvPr/>
        </p:nvSpPr>
        <p:spPr>
          <a:xfrm>
            <a:off x="5595937" y="11667645"/>
            <a:ext cx="439928"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39" name="Square"/>
          <p:cNvSpPr/>
          <p:nvPr/>
        </p:nvSpPr>
        <p:spPr>
          <a:xfrm>
            <a:off x="12092595" y="10501017"/>
            <a:ext cx="2660304"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0" name="Square"/>
          <p:cNvSpPr/>
          <p:nvPr/>
        </p:nvSpPr>
        <p:spPr>
          <a:xfrm>
            <a:off x="12452691" y="11611206"/>
            <a:ext cx="439927"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1" name="Square"/>
          <p:cNvSpPr/>
          <p:nvPr/>
        </p:nvSpPr>
        <p:spPr>
          <a:xfrm>
            <a:off x="13726659" y="11611206"/>
            <a:ext cx="439928"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650" name="Title 1"/>
          <p:cNvSpPr txBox="1"/>
          <p:nvPr>
            <p:ph type="title"/>
          </p:nvPr>
        </p:nvSpPr>
        <p:spPr>
          <a:xfrm>
            <a:off x="1746386" y="507"/>
            <a:ext cx="21005801" cy="1899743"/>
          </a:xfrm>
          <a:prstGeom prst="rect">
            <a:avLst/>
          </a:prstGeom>
        </p:spPr>
        <p:txBody>
          <a:bodyPr/>
          <a:lstStyle/>
          <a:p>
            <a:pPr/>
            <a:r>
              <a:t>Gaussian derivatives</a:t>
            </a:r>
          </a:p>
        </p:txBody>
      </p:sp>
      <p:sp>
        <p:nvSpPr>
          <p:cNvPr id="1651"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52" name="Picture 3" descr="Picture 3"/>
          <p:cNvPicPr>
            <a:picLocks noChangeAspect="1"/>
          </p:cNvPicPr>
          <p:nvPr/>
        </p:nvPicPr>
        <p:blipFill>
          <a:blip r:embed="rId2">
            <a:extLst/>
          </a:blip>
          <a:stretch>
            <a:fillRect/>
          </a:stretch>
        </p:blipFill>
        <p:spPr>
          <a:xfrm>
            <a:off x="3480398" y="1444927"/>
            <a:ext cx="5290207" cy="4193606"/>
          </a:xfrm>
          <a:prstGeom prst="rect">
            <a:avLst/>
          </a:prstGeom>
          <a:ln w="12700">
            <a:miter lim="400000"/>
          </a:ln>
        </p:spPr>
      </p:pic>
      <p:pic>
        <p:nvPicPr>
          <p:cNvPr id="1653" name="Picture 4" descr="Picture 4"/>
          <p:cNvPicPr>
            <a:picLocks noChangeAspect="1"/>
          </p:cNvPicPr>
          <p:nvPr/>
        </p:nvPicPr>
        <p:blipFill>
          <a:blip r:embed="rId3">
            <a:extLst/>
          </a:blip>
          <a:stretch>
            <a:fillRect/>
          </a:stretch>
        </p:blipFill>
        <p:spPr>
          <a:xfrm>
            <a:off x="9035836" y="2562863"/>
            <a:ext cx="7688047" cy="1684859"/>
          </a:xfrm>
          <a:prstGeom prst="rect">
            <a:avLst/>
          </a:prstGeom>
          <a:ln w="12700">
            <a:miter lim="400000"/>
          </a:ln>
        </p:spPr>
      </p:pic>
      <p:pic>
        <p:nvPicPr>
          <p:cNvPr id="1654" name="Picture 5" descr="Picture 5"/>
          <p:cNvPicPr>
            <a:picLocks noChangeAspect="1"/>
          </p:cNvPicPr>
          <p:nvPr/>
        </p:nvPicPr>
        <p:blipFill>
          <a:blip r:embed="rId4">
            <a:extLst/>
          </a:blip>
          <a:stretch>
            <a:fillRect/>
          </a:stretch>
        </p:blipFill>
        <p:spPr>
          <a:xfrm>
            <a:off x="3409715" y="6475934"/>
            <a:ext cx="5612055" cy="3824028"/>
          </a:xfrm>
          <a:prstGeom prst="rect">
            <a:avLst/>
          </a:prstGeom>
          <a:ln w="12700">
            <a:miter lim="400000"/>
          </a:ln>
        </p:spPr>
      </p:pic>
      <p:pic>
        <p:nvPicPr>
          <p:cNvPr id="1655" name="Picture 6" descr="Picture 6"/>
          <p:cNvPicPr>
            <a:picLocks noChangeAspect="1"/>
          </p:cNvPicPr>
          <p:nvPr/>
        </p:nvPicPr>
        <p:blipFill>
          <a:blip r:embed="rId5">
            <a:extLst/>
          </a:blip>
          <a:srcRect l="39588" t="11302" r="24736" b="0"/>
          <a:stretch>
            <a:fillRect/>
          </a:stretch>
        </p:blipFill>
        <p:spPr>
          <a:xfrm>
            <a:off x="11379144" y="6679078"/>
            <a:ext cx="5707567" cy="1724059"/>
          </a:xfrm>
          <a:prstGeom prst="rect">
            <a:avLst/>
          </a:prstGeom>
          <a:ln w="12700">
            <a:miter lim="400000"/>
          </a:ln>
        </p:spPr>
      </p:pic>
      <p:sp>
        <p:nvSpPr>
          <p:cNvPr id="1656" name="TextBox 7"/>
          <p:cNvSpPr txBox="1"/>
          <p:nvPr/>
        </p:nvSpPr>
        <p:spPr>
          <a:xfrm>
            <a:off x="9411470" y="6978377"/>
            <a:ext cx="1871584" cy="91339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g</a:t>
            </a:r>
            <a:r>
              <a:rPr baseline="-15500"/>
              <a:t>x</a:t>
            </a:r>
            <a:r>
              <a:t>(x,y)</a:t>
            </a:r>
          </a:p>
        </p:txBody>
      </p:sp>
      <p:sp>
        <p:nvSpPr>
          <p:cNvPr id="1657" name="TextBox 8"/>
          <p:cNvSpPr txBox="1"/>
          <p:nvPr/>
        </p:nvSpPr>
        <p:spPr>
          <a:xfrm>
            <a:off x="3395467" y="11137364"/>
            <a:ext cx="281882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 general:</a:t>
            </a:r>
          </a:p>
        </p:txBody>
      </p:sp>
      <p:pic>
        <p:nvPicPr>
          <p:cNvPr id="1658" name="Picture 4" descr="Picture 4"/>
          <p:cNvPicPr>
            <a:picLocks noChangeAspect="1"/>
          </p:cNvPicPr>
          <p:nvPr/>
        </p:nvPicPr>
        <p:blipFill>
          <a:blip r:embed="rId6">
            <a:extLst/>
          </a:blip>
          <a:stretch>
            <a:fillRect/>
          </a:stretch>
        </p:blipFill>
        <p:spPr>
          <a:xfrm>
            <a:off x="3425370" y="12024910"/>
            <a:ext cx="17647833" cy="1389595"/>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0" name="Title 1"/>
          <p:cNvSpPr txBox="1"/>
          <p:nvPr>
            <p:ph type="title"/>
          </p:nvPr>
        </p:nvSpPr>
        <p:spPr>
          <a:prstGeom prst="rect">
            <a:avLst/>
          </a:prstGeom>
        </p:spPr>
        <p:txBody>
          <a:bodyPr/>
          <a:lstStyle/>
          <a:p>
            <a:pPr/>
            <a:r>
              <a:t>Gaussian Scale</a:t>
            </a:r>
          </a:p>
        </p:txBody>
      </p:sp>
      <p:sp>
        <p:nvSpPr>
          <p:cNvPr id="1661"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62" name="Picture 4" descr="Picture 4"/>
          <p:cNvPicPr>
            <a:picLocks noChangeAspect="1"/>
          </p:cNvPicPr>
          <p:nvPr/>
        </p:nvPicPr>
        <p:blipFill>
          <a:blip r:embed="rId2">
            <a:extLst/>
          </a:blip>
          <a:stretch>
            <a:fillRect/>
          </a:stretch>
        </p:blipFill>
        <p:spPr>
          <a:xfrm>
            <a:off x="3048000" y="2586079"/>
            <a:ext cx="5726963" cy="5726963"/>
          </a:xfrm>
          <a:prstGeom prst="rect">
            <a:avLst/>
          </a:prstGeom>
          <a:ln w="12700">
            <a:miter lim="400000"/>
          </a:ln>
        </p:spPr>
      </p:pic>
      <p:pic>
        <p:nvPicPr>
          <p:cNvPr id="1663" name="Picture 5" descr="Picture 5"/>
          <p:cNvPicPr>
            <a:picLocks noChangeAspect="1"/>
          </p:cNvPicPr>
          <p:nvPr/>
        </p:nvPicPr>
        <p:blipFill>
          <a:blip r:embed="rId3">
            <a:extLst/>
          </a:blip>
          <a:stretch>
            <a:fillRect/>
          </a:stretch>
        </p:blipFill>
        <p:spPr>
          <a:xfrm>
            <a:off x="9252322" y="2579366"/>
            <a:ext cx="5726963" cy="5746376"/>
          </a:xfrm>
          <a:prstGeom prst="rect">
            <a:avLst/>
          </a:prstGeom>
          <a:ln w="12700">
            <a:miter lim="400000"/>
          </a:ln>
        </p:spPr>
      </p:pic>
      <p:pic>
        <p:nvPicPr>
          <p:cNvPr id="1664" name="Picture 6" descr="Picture 6"/>
          <p:cNvPicPr>
            <a:picLocks noChangeAspect="1"/>
          </p:cNvPicPr>
          <p:nvPr/>
        </p:nvPicPr>
        <p:blipFill>
          <a:blip r:embed="rId4">
            <a:extLst/>
          </a:blip>
          <a:stretch>
            <a:fillRect/>
          </a:stretch>
        </p:blipFill>
        <p:spPr>
          <a:xfrm>
            <a:off x="15609037" y="2615962"/>
            <a:ext cx="5726963" cy="5726963"/>
          </a:xfrm>
          <a:prstGeom prst="rect">
            <a:avLst/>
          </a:prstGeom>
          <a:ln w="12700">
            <a:miter lim="400000"/>
          </a:ln>
        </p:spPr>
      </p:pic>
      <p:pic>
        <p:nvPicPr>
          <p:cNvPr id="1665" name="Picture 7" descr="Picture 7"/>
          <p:cNvPicPr>
            <a:picLocks noChangeAspect="1"/>
          </p:cNvPicPr>
          <p:nvPr/>
        </p:nvPicPr>
        <p:blipFill>
          <a:blip r:embed="rId5">
            <a:extLst/>
          </a:blip>
          <a:stretch>
            <a:fillRect/>
          </a:stretch>
        </p:blipFill>
        <p:spPr>
          <a:xfrm>
            <a:off x="3048000" y="8620669"/>
            <a:ext cx="5765788" cy="3999167"/>
          </a:xfrm>
          <a:prstGeom prst="rect">
            <a:avLst/>
          </a:prstGeom>
          <a:ln w="12700">
            <a:miter lim="400000"/>
          </a:ln>
        </p:spPr>
      </p:pic>
      <p:pic>
        <p:nvPicPr>
          <p:cNvPr id="1666" name="Picture 8" descr="Picture 8"/>
          <p:cNvPicPr>
            <a:picLocks noChangeAspect="1"/>
          </p:cNvPicPr>
          <p:nvPr/>
        </p:nvPicPr>
        <p:blipFill>
          <a:blip r:embed="rId6">
            <a:extLst/>
          </a:blip>
          <a:stretch>
            <a:fillRect/>
          </a:stretch>
        </p:blipFill>
        <p:spPr>
          <a:xfrm>
            <a:off x="9376333" y="8555683"/>
            <a:ext cx="5765791" cy="4018581"/>
          </a:xfrm>
          <a:prstGeom prst="rect">
            <a:avLst/>
          </a:prstGeom>
          <a:ln w="12700">
            <a:miter lim="400000"/>
          </a:ln>
        </p:spPr>
      </p:pic>
      <p:pic>
        <p:nvPicPr>
          <p:cNvPr id="1667" name="Picture 9" descr="Picture 9"/>
          <p:cNvPicPr>
            <a:picLocks noChangeAspect="1"/>
          </p:cNvPicPr>
          <p:nvPr/>
        </p:nvPicPr>
        <p:blipFill>
          <a:blip r:embed="rId7">
            <a:extLst/>
          </a:blip>
          <a:stretch>
            <a:fillRect/>
          </a:stretch>
        </p:blipFill>
        <p:spPr>
          <a:xfrm>
            <a:off x="15589623" y="8560913"/>
            <a:ext cx="5746377" cy="3999167"/>
          </a:xfrm>
          <a:prstGeom prst="rect">
            <a:avLst/>
          </a:prstGeom>
          <a:ln w="12700">
            <a:miter lim="400000"/>
          </a:ln>
        </p:spPr>
      </p:pic>
      <p:sp>
        <p:nvSpPr>
          <p:cNvPr id="1668" name="TextBox 10"/>
          <p:cNvSpPr txBox="1"/>
          <p:nvPr/>
        </p:nvSpPr>
        <p:spPr>
          <a:xfrm>
            <a:off x="5169158" y="12254038"/>
            <a:ext cx="1211779" cy="90578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=2</a:t>
            </a:r>
          </a:p>
        </p:txBody>
      </p:sp>
      <p:sp>
        <p:nvSpPr>
          <p:cNvPr id="1669" name="TextBox 11"/>
          <p:cNvSpPr txBox="1"/>
          <p:nvPr/>
        </p:nvSpPr>
        <p:spPr>
          <a:xfrm>
            <a:off x="11530420" y="12195961"/>
            <a:ext cx="1211779"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=4</a:t>
            </a:r>
          </a:p>
        </p:txBody>
      </p:sp>
      <p:sp>
        <p:nvSpPr>
          <p:cNvPr id="1670" name="TextBox 12"/>
          <p:cNvSpPr txBox="1"/>
          <p:nvPr/>
        </p:nvSpPr>
        <p:spPr>
          <a:xfrm>
            <a:off x="17891680" y="12249543"/>
            <a:ext cx="1211779"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=8</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2" name="Title 1"/>
          <p:cNvSpPr txBox="1"/>
          <p:nvPr>
            <p:ph type="title"/>
          </p:nvPr>
        </p:nvSpPr>
        <p:spPr>
          <a:prstGeom prst="rect">
            <a:avLst/>
          </a:prstGeom>
        </p:spPr>
        <p:txBody>
          <a:bodyPr/>
          <a:lstStyle/>
          <a:p>
            <a:pPr/>
            <a:r>
              <a:t>Derivatives of Gaussians: Scale</a:t>
            </a:r>
          </a:p>
        </p:txBody>
      </p:sp>
      <p:sp>
        <p:nvSpPr>
          <p:cNvPr id="16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74" name="Picture 3" descr="Picture 3"/>
          <p:cNvPicPr>
            <a:picLocks noChangeAspect="1"/>
          </p:cNvPicPr>
          <p:nvPr/>
        </p:nvPicPr>
        <p:blipFill>
          <a:blip r:embed="rId2">
            <a:extLst/>
          </a:blip>
          <a:stretch>
            <a:fillRect/>
          </a:stretch>
        </p:blipFill>
        <p:spPr>
          <a:xfrm>
            <a:off x="3048000" y="2506932"/>
            <a:ext cx="5711126" cy="9087639"/>
          </a:xfrm>
          <a:prstGeom prst="rect">
            <a:avLst/>
          </a:prstGeom>
          <a:ln w="12700">
            <a:miter lim="400000"/>
          </a:ln>
        </p:spPr>
      </p:pic>
      <p:pic>
        <p:nvPicPr>
          <p:cNvPr id="1675" name="Picture 4" descr="Picture 4"/>
          <p:cNvPicPr>
            <a:picLocks noChangeAspect="1"/>
          </p:cNvPicPr>
          <p:nvPr/>
        </p:nvPicPr>
        <p:blipFill>
          <a:blip r:embed="rId3">
            <a:extLst/>
          </a:blip>
          <a:stretch>
            <a:fillRect/>
          </a:stretch>
        </p:blipFill>
        <p:spPr>
          <a:xfrm>
            <a:off x="9340242" y="2512216"/>
            <a:ext cx="5730423" cy="9203405"/>
          </a:xfrm>
          <a:prstGeom prst="rect">
            <a:avLst/>
          </a:prstGeom>
          <a:ln w="12700">
            <a:miter lim="400000"/>
          </a:ln>
        </p:spPr>
      </p:pic>
      <p:pic>
        <p:nvPicPr>
          <p:cNvPr id="1676" name="Picture 5" descr="Picture 5"/>
          <p:cNvPicPr>
            <a:picLocks noChangeAspect="1"/>
          </p:cNvPicPr>
          <p:nvPr/>
        </p:nvPicPr>
        <p:blipFill>
          <a:blip r:embed="rId4">
            <a:extLst/>
          </a:blip>
          <a:stretch>
            <a:fillRect/>
          </a:stretch>
        </p:blipFill>
        <p:spPr>
          <a:xfrm>
            <a:off x="15624872" y="2462977"/>
            <a:ext cx="5711129" cy="9184111"/>
          </a:xfrm>
          <a:prstGeom prst="rect">
            <a:avLst/>
          </a:prstGeom>
          <a:ln w="12700">
            <a:miter lim="400000"/>
          </a:ln>
        </p:spPr>
      </p:pic>
      <p:sp>
        <p:nvSpPr>
          <p:cNvPr id="1677" name="TextBox 6"/>
          <p:cNvSpPr txBox="1"/>
          <p:nvPr/>
        </p:nvSpPr>
        <p:spPr>
          <a:xfrm>
            <a:off x="5169158" y="11807414"/>
            <a:ext cx="1211779" cy="90578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=2</a:t>
            </a:r>
          </a:p>
        </p:txBody>
      </p:sp>
      <p:sp>
        <p:nvSpPr>
          <p:cNvPr id="1678" name="TextBox 7"/>
          <p:cNvSpPr txBox="1"/>
          <p:nvPr/>
        </p:nvSpPr>
        <p:spPr>
          <a:xfrm>
            <a:off x="11530420" y="11749337"/>
            <a:ext cx="1211779"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=4</a:t>
            </a:r>
          </a:p>
        </p:txBody>
      </p:sp>
      <p:sp>
        <p:nvSpPr>
          <p:cNvPr id="1679" name="TextBox 8"/>
          <p:cNvSpPr txBox="1"/>
          <p:nvPr/>
        </p:nvSpPr>
        <p:spPr>
          <a:xfrm>
            <a:off x="17891680" y="11607521"/>
            <a:ext cx="1211779"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Symbol"/>
                <a:ea typeface="Symbol"/>
                <a:cs typeface="Symbol"/>
                <a:sym typeface="Symbol"/>
              </a:defRPr>
            </a:pPr>
            <a:r>
              <a:t>s</a:t>
            </a:r>
            <a:r>
              <a:rPr>
                <a:latin typeface="Times New Roman"/>
                <a:ea typeface="Times New Roman"/>
                <a:cs typeface="Times New Roman"/>
                <a:sym typeface="Times New Roman"/>
              </a:rPr>
              <a:t>=8</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1" name="Title 1"/>
          <p:cNvSpPr txBox="1"/>
          <p:nvPr>
            <p:ph type="title"/>
          </p:nvPr>
        </p:nvSpPr>
        <p:spPr>
          <a:xfrm>
            <a:off x="1746386" y="507"/>
            <a:ext cx="21005801" cy="1773735"/>
          </a:xfrm>
          <a:prstGeom prst="rect">
            <a:avLst/>
          </a:prstGeom>
        </p:spPr>
        <p:txBody>
          <a:bodyPr/>
          <a:lstStyle/>
          <a:p>
            <a:pPr/>
            <a:r>
              <a:t>Orientation</a:t>
            </a:r>
          </a:p>
        </p:txBody>
      </p:sp>
      <p:sp>
        <p:nvSpPr>
          <p:cNvPr id="16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83" name="Object 2" descr="Object 2"/>
          <p:cNvPicPr>
            <a:picLocks noChangeAspect="1"/>
          </p:cNvPicPr>
          <p:nvPr/>
        </p:nvPicPr>
        <p:blipFill>
          <a:blip r:embed="rId2">
            <a:extLst/>
          </a:blip>
          <a:stretch>
            <a:fillRect/>
          </a:stretch>
        </p:blipFill>
        <p:spPr>
          <a:xfrm>
            <a:off x="3498999" y="2425300"/>
            <a:ext cx="8217129" cy="1677985"/>
          </a:xfrm>
          <a:prstGeom prst="rect">
            <a:avLst/>
          </a:prstGeom>
          <a:ln w="12700">
            <a:miter lim="400000"/>
          </a:ln>
        </p:spPr>
      </p:pic>
      <p:pic>
        <p:nvPicPr>
          <p:cNvPr id="1684" name="Object 3" descr="Object 3"/>
          <p:cNvPicPr>
            <a:picLocks noChangeAspect="1"/>
          </p:cNvPicPr>
          <p:nvPr/>
        </p:nvPicPr>
        <p:blipFill>
          <a:blip r:embed="rId3">
            <a:extLst/>
          </a:blip>
          <a:stretch>
            <a:fillRect/>
          </a:stretch>
        </p:blipFill>
        <p:spPr>
          <a:xfrm>
            <a:off x="3444447" y="7485453"/>
            <a:ext cx="8740469" cy="1949313"/>
          </a:xfrm>
          <a:prstGeom prst="rect">
            <a:avLst/>
          </a:prstGeom>
          <a:ln w="12700">
            <a:miter lim="400000"/>
          </a:ln>
        </p:spPr>
      </p:pic>
      <p:pic>
        <p:nvPicPr>
          <p:cNvPr id="1685" name="Picture 9" descr="Picture 9"/>
          <p:cNvPicPr>
            <a:picLocks noChangeAspect="1"/>
          </p:cNvPicPr>
          <p:nvPr/>
        </p:nvPicPr>
        <p:blipFill>
          <a:blip r:embed="rId4">
            <a:extLst/>
          </a:blip>
          <a:stretch>
            <a:fillRect/>
          </a:stretch>
        </p:blipFill>
        <p:spPr>
          <a:xfrm>
            <a:off x="12556267" y="7522623"/>
            <a:ext cx="6512049" cy="4885897"/>
          </a:xfrm>
          <a:prstGeom prst="rect">
            <a:avLst/>
          </a:prstGeom>
          <a:ln w="12700">
            <a:miter lim="400000"/>
          </a:ln>
        </p:spPr>
      </p:pic>
      <p:pic>
        <p:nvPicPr>
          <p:cNvPr id="1686" name="Picture 10" descr="Picture 10"/>
          <p:cNvPicPr>
            <a:picLocks noChangeAspect="1"/>
          </p:cNvPicPr>
          <p:nvPr/>
        </p:nvPicPr>
        <p:blipFill>
          <a:blip r:embed="rId5">
            <a:extLst/>
          </a:blip>
          <a:srcRect l="7425" t="7117" r="4259" b="4240"/>
          <a:stretch>
            <a:fillRect/>
          </a:stretch>
        </p:blipFill>
        <p:spPr>
          <a:xfrm>
            <a:off x="12595607" y="2428476"/>
            <a:ext cx="6362301" cy="4788210"/>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8" name="Object 2" descr="Object 2"/>
          <p:cNvPicPr>
            <a:picLocks noChangeAspect="1"/>
          </p:cNvPicPr>
          <p:nvPr/>
        </p:nvPicPr>
        <p:blipFill>
          <a:blip r:embed="rId2">
            <a:extLst/>
          </a:blip>
          <a:stretch>
            <a:fillRect/>
          </a:stretch>
        </p:blipFill>
        <p:spPr>
          <a:xfrm>
            <a:off x="7183436" y="3001166"/>
            <a:ext cx="5737227" cy="1171575"/>
          </a:xfrm>
          <a:prstGeom prst="rect">
            <a:avLst/>
          </a:prstGeom>
          <a:ln w="12700">
            <a:miter lim="400000"/>
          </a:ln>
        </p:spPr>
      </p:pic>
      <p:pic>
        <p:nvPicPr>
          <p:cNvPr id="1689" name="Object 3" descr="Object 3"/>
          <p:cNvPicPr>
            <a:picLocks noChangeAspect="1"/>
          </p:cNvPicPr>
          <p:nvPr/>
        </p:nvPicPr>
        <p:blipFill>
          <a:blip r:embed="rId3">
            <a:extLst/>
          </a:blip>
          <a:stretch>
            <a:fillRect/>
          </a:stretch>
        </p:blipFill>
        <p:spPr>
          <a:xfrm>
            <a:off x="15608193" y="2775165"/>
            <a:ext cx="5737224" cy="1279525"/>
          </a:xfrm>
          <a:prstGeom prst="rect">
            <a:avLst/>
          </a:prstGeom>
          <a:ln w="12700">
            <a:miter lim="400000"/>
          </a:ln>
        </p:spPr>
      </p:pic>
      <p:pic>
        <p:nvPicPr>
          <p:cNvPr id="1690" name="Picture 9" descr="Picture 9"/>
          <p:cNvPicPr>
            <a:picLocks noChangeAspect="1"/>
          </p:cNvPicPr>
          <p:nvPr/>
        </p:nvPicPr>
        <p:blipFill>
          <a:blip r:embed="rId4">
            <a:extLst/>
          </a:blip>
          <a:srcRect l="7467" t="0" r="7467" b="0"/>
          <a:stretch>
            <a:fillRect/>
          </a:stretch>
        </p:blipFill>
        <p:spPr>
          <a:xfrm>
            <a:off x="21417558" y="2864442"/>
            <a:ext cx="1638218" cy="1444918"/>
          </a:xfrm>
          <a:prstGeom prst="rect">
            <a:avLst/>
          </a:prstGeom>
          <a:ln w="12700">
            <a:miter lim="400000"/>
          </a:ln>
        </p:spPr>
      </p:pic>
      <p:pic>
        <p:nvPicPr>
          <p:cNvPr id="1691" name="Picture 10" descr="Picture 10"/>
          <p:cNvPicPr>
            <a:picLocks noChangeAspect="1"/>
          </p:cNvPicPr>
          <p:nvPr/>
        </p:nvPicPr>
        <p:blipFill>
          <a:blip r:embed="rId5">
            <a:extLst/>
          </a:blip>
          <a:srcRect l="7425" t="7117" r="7426" b="4240"/>
          <a:stretch>
            <a:fillRect/>
          </a:stretch>
        </p:blipFill>
        <p:spPr>
          <a:xfrm>
            <a:off x="12958762" y="2910281"/>
            <a:ext cx="1734006" cy="1353535"/>
          </a:xfrm>
          <a:prstGeom prst="rect">
            <a:avLst/>
          </a:prstGeom>
          <a:ln w="12700">
            <a:miter lim="400000"/>
          </a:ln>
        </p:spPr>
      </p:pic>
      <p:pic>
        <p:nvPicPr>
          <p:cNvPr id="1692" name="Picture 12" descr="Picture 12"/>
          <p:cNvPicPr>
            <a:picLocks noChangeAspect="1"/>
          </p:cNvPicPr>
          <p:nvPr/>
        </p:nvPicPr>
        <p:blipFill>
          <a:blip r:embed="rId6">
            <a:extLst/>
          </a:blip>
          <a:srcRect l="16047" t="7179" r="58151" b="58458"/>
          <a:stretch>
            <a:fillRect/>
          </a:stretch>
        </p:blipFill>
        <p:spPr>
          <a:xfrm>
            <a:off x="8324783" y="5239870"/>
            <a:ext cx="6304042" cy="6301200"/>
          </a:xfrm>
          <a:prstGeom prst="rect">
            <a:avLst/>
          </a:prstGeom>
          <a:ln w="12700">
            <a:miter lim="400000"/>
          </a:ln>
        </p:spPr>
      </p:pic>
      <p:pic>
        <p:nvPicPr>
          <p:cNvPr id="1693" name="Picture 14" descr="Picture 14"/>
          <p:cNvPicPr>
            <a:picLocks noChangeAspect="1"/>
          </p:cNvPicPr>
          <p:nvPr/>
        </p:nvPicPr>
        <p:blipFill>
          <a:blip r:embed="rId6">
            <a:extLst/>
          </a:blip>
          <a:srcRect l="60989" t="7179" r="13670" b="58459"/>
          <a:stretch>
            <a:fillRect/>
          </a:stretch>
        </p:blipFill>
        <p:spPr>
          <a:xfrm>
            <a:off x="16584480" y="5239870"/>
            <a:ext cx="6191122" cy="6301190"/>
          </a:xfrm>
          <a:prstGeom prst="rect">
            <a:avLst/>
          </a:prstGeom>
          <a:ln w="12700">
            <a:miter lim="400000"/>
          </a:ln>
        </p:spPr>
      </p:pic>
      <p:sp>
        <p:nvSpPr>
          <p:cNvPr id="1694" name="Title 18"/>
          <p:cNvSpPr txBox="1"/>
          <p:nvPr>
            <p:ph type="title"/>
          </p:nvPr>
        </p:nvSpPr>
        <p:spPr>
          <a:prstGeom prst="rect">
            <a:avLst/>
          </a:prstGeom>
        </p:spPr>
        <p:txBody>
          <a:bodyPr/>
          <a:lstStyle/>
          <a:p>
            <a:pPr/>
            <a:r>
              <a:t>Orientation</a:t>
            </a:r>
          </a:p>
        </p:txBody>
      </p:sp>
      <p:sp>
        <p:nvSpPr>
          <p:cNvPr id="16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696" name="Picture 25" descr="Picture 25"/>
          <p:cNvPicPr>
            <a:picLocks noChangeAspect="1"/>
          </p:cNvPicPr>
          <p:nvPr/>
        </p:nvPicPr>
        <p:blipFill>
          <a:blip r:embed="rId7">
            <a:extLst/>
          </a:blip>
          <a:stretch>
            <a:fillRect/>
          </a:stretch>
        </p:blipFill>
        <p:spPr>
          <a:xfrm>
            <a:off x="831849" y="5240860"/>
            <a:ext cx="6299201" cy="6299204"/>
          </a:xfrm>
          <a:prstGeom prst="rect">
            <a:avLst/>
          </a:prstGeom>
          <a:ln w="12700">
            <a:miter lim="400000"/>
          </a:ln>
        </p:spPr>
      </p:pic>
      <p:sp>
        <p:nvSpPr>
          <p:cNvPr id="1697" name="TextBox 7"/>
          <p:cNvSpPr txBox="1"/>
          <p:nvPr/>
        </p:nvSpPr>
        <p:spPr>
          <a:xfrm>
            <a:off x="5671535" y="12792670"/>
            <a:ext cx="117407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What about other orientations not axis aligned?</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9" name="Object 2" descr="Object 2"/>
          <p:cNvPicPr>
            <a:picLocks noChangeAspect="1"/>
          </p:cNvPicPr>
          <p:nvPr/>
        </p:nvPicPr>
        <p:blipFill>
          <a:blip r:embed="rId2">
            <a:extLst/>
          </a:blip>
          <a:stretch>
            <a:fillRect/>
          </a:stretch>
        </p:blipFill>
        <p:spPr>
          <a:xfrm>
            <a:off x="3500436" y="2366166"/>
            <a:ext cx="5737227" cy="1171575"/>
          </a:xfrm>
          <a:prstGeom prst="rect">
            <a:avLst/>
          </a:prstGeom>
          <a:ln w="12700">
            <a:miter lim="400000"/>
          </a:ln>
        </p:spPr>
      </p:pic>
      <p:pic>
        <p:nvPicPr>
          <p:cNvPr id="1700" name="Object 3" descr="Object 3"/>
          <p:cNvPicPr>
            <a:picLocks noChangeAspect="1"/>
          </p:cNvPicPr>
          <p:nvPr/>
        </p:nvPicPr>
        <p:blipFill>
          <a:blip r:embed="rId3">
            <a:extLst/>
          </a:blip>
          <a:stretch>
            <a:fillRect/>
          </a:stretch>
        </p:blipFill>
        <p:spPr>
          <a:xfrm>
            <a:off x="12153793" y="2178580"/>
            <a:ext cx="5737224" cy="1279525"/>
          </a:xfrm>
          <a:prstGeom prst="rect">
            <a:avLst/>
          </a:prstGeom>
          <a:ln w="12700">
            <a:miter lim="400000"/>
          </a:ln>
        </p:spPr>
      </p:pic>
      <p:pic>
        <p:nvPicPr>
          <p:cNvPr id="1701" name="Object 4" descr="Object 4"/>
          <p:cNvPicPr>
            <a:picLocks noChangeAspect="1"/>
          </p:cNvPicPr>
          <p:nvPr/>
        </p:nvPicPr>
        <p:blipFill>
          <a:blip r:embed="rId4">
            <a:extLst/>
          </a:blip>
          <a:stretch>
            <a:fillRect/>
          </a:stretch>
        </p:blipFill>
        <p:spPr>
          <a:xfrm>
            <a:off x="6399469" y="5593950"/>
            <a:ext cx="11703051" cy="936626"/>
          </a:xfrm>
          <a:prstGeom prst="rect">
            <a:avLst/>
          </a:prstGeom>
          <a:ln w="12700">
            <a:miter lim="400000"/>
          </a:ln>
        </p:spPr>
      </p:pic>
      <p:grpSp>
        <p:nvGrpSpPr>
          <p:cNvPr id="1704" name="Group 19"/>
          <p:cNvGrpSpPr/>
          <p:nvPr/>
        </p:nvGrpSpPr>
        <p:grpSpPr>
          <a:xfrm>
            <a:off x="3823732" y="7741046"/>
            <a:ext cx="13762990" cy="2247909"/>
            <a:chOff x="0" y="0"/>
            <a:chExt cx="13762989" cy="2247907"/>
          </a:xfrm>
        </p:grpSpPr>
        <p:pic>
          <p:nvPicPr>
            <p:cNvPr id="1702" name="Object 5" descr="Object 5"/>
            <p:cNvPicPr>
              <a:picLocks noChangeAspect="1"/>
            </p:cNvPicPr>
            <p:nvPr/>
          </p:nvPicPr>
          <p:blipFill>
            <a:blip r:embed="rId5">
              <a:extLst/>
            </a:blip>
            <a:srcRect l="0" t="0" r="3606" b="0"/>
            <a:stretch>
              <a:fillRect/>
            </a:stretch>
          </p:blipFill>
          <p:spPr>
            <a:xfrm>
              <a:off x="2996167" y="1447807"/>
              <a:ext cx="10766823" cy="800101"/>
            </a:xfrm>
            <a:prstGeom prst="rect">
              <a:avLst/>
            </a:prstGeom>
            <a:ln w="12700" cap="flat">
              <a:noFill/>
              <a:miter lim="400000"/>
            </a:ln>
            <a:effectLst/>
          </p:spPr>
        </p:pic>
        <p:sp>
          <p:nvSpPr>
            <p:cNvPr id="1703" name="TextBox 8"/>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Any orientation can be computed as a linear combination of two filtered images</a:t>
              </a:r>
            </a:p>
          </p:txBody>
        </p:sp>
      </p:grpSp>
      <p:pic>
        <p:nvPicPr>
          <p:cNvPr id="1705" name="Picture 9" descr="Picture 9"/>
          <p:cNvPicPr>
            <a:picLocks noChangeAspect="1"/>
          </p:cNvPicPr>
          <p:nvPr/>
        </p:nvPicPr>
        <p:blipFill>
          <a:blip r:embed="rId6">
            <a:extLst/>
          </a:blip>
          <a:stretch>
            <a:fillRect/>
          </a:stretch>
        </p:blipFill>
        <p:spPr>
          <a:xfrm>
            <a:off x="18111787" y="1824962"/>
            <a:ext cx="2771777" cy="2079625"/>
          </a:xfrm>
          <a:prstGeom prst="rect">
            <a:avLst/>
          </a:prstGeom>
          <a:ln w="12700">
            <a:miter lim="400000"/>
          </a:ln>
        </p:spPr>
      </p:pic>
      <p:pic>
        <p:nvPicPr>
          <p:cNvPr id="1706" name="Picture 10" descr="Picture 10"/>
          <p:cNvPicPr>
            <a:picLocks noChangeAspect="1"/>
          </p:cNvPicPr>
          <p:nvPr/>
        </p:nvPicPr>
        <p:blipFill>
          <a:blip r:embed="rId7">
            <a:extLst/>
          </a:blip>
          <a:srcRect l="7425" t="7117" r="4258" b="4240"/>
          <a:stretch>
            <a:fillRect/>
          </a:stretch>
        </p:blipFill>
        <p:spPr>
          <a:xfrm>
            <a:off x="9275762" y="2001040"/>
            <a:ext cx="2451101" cy="1844676"/>
          </a:xfrm>
          <a:prstGeom prst="rect">
            <a:avLst/>
          </a:prstGeom>
          <a:ln w="12700">
            <a:miter lim="400000"/>
          </a:ln>
        </p:spPr>
      </p:pic>
      <p:sp>
        <p:nvSpPr>
          <p:cNvPr id="1707" name="TextBox 11"/>
          <p:cNvSpPr txBox="1"/>
          <p:nvPr/>
        </p:nvSpPr>
        <p:spPr>
          <a:xfrm>
            <a:off x="4214421" y="4467732"/>
            <a:ext cx="14979671"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The smoothed directional gradient is a linear combination of two kernels</a:t>
            </a:r>
          </a:p>
        </p:txBody>
      </p:sp>
      <p:sp>
        <p:nvSpPr>
          <p:cNvPr id="1708" name="TextBox 18"/>
          <p:cNvSpPr txBox="1"/>
          <p:nvPr/>
        </p:nvSpPr>
        <p:spPr>
          <a:xfrm>
            <a:off x="11741449" y="13126063"/>
            <a:ext cx="8826694" cy="57417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800">
                <a:latin typeface="Times New Roman"/>
                <a:ea typeface="Times New Roman"/>
                <a:cs typeface="Times New Roman"/>
                <a:sym typeface="Times New Roman"/>
              </a:defRPr>
            </a:lvl1pPr>
          </a:lstStyle>
          <a:p>
            <a:pPr/>
            <a:r>
              <a:t>Steereability of gaussian derivatives, Freeman &amp; Adelson 92</a:t>
            </a:r>
          </a:p>
        </p:txBody>
      </p:sp>
      <p:sp>
        <p:nvSpPr>
          <p:cNvPr id="1709" name="Title 18"/>
          <p:cNvSpPr txBox="1"/>
          <p:nvPr>
            <p:ph type="title"/>
          </p:nvPr>
        </p:nvSpPr>
        <p:spPr>
          <a:prstGeom prst="rect">
            <a:avLst/>
          </a:prstGeom>
        </p:spPr>
        <p:txBody>
          <a:bodyPr/>
          <a:lstStyle/>
          <a:p>
            <a:pPr/>
            <a:r>
              <a:t>Orientation</a:t>
            </a:r>
          </a:p>
        </p:txBody>
      </p:sp>
      <p:sp>
        <p:nvSpPr>
          <p:cNvPr id="17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4" grpId="1"/>
    </p:bldLst>
  </p:timing>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12" name="TextBox 18"/>
          <p:cNvSpPr txBox="1"/>
          <p:nvPr/>
        </p:nvSpPr>
        <p:spPr>
          <a:xfrm>
            <a:off x="11741449" y="13126063"/>
            <a:ext cx="8826694" cy="57417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800">
                <a:latin typeface="Times New Roman"/>
                <a:ea typeface="Times New Roman"/>
                <a:cs typeface="Times New Roman"/>
                <a:sym typeface="Times New Roman"/>
              </a:defRPr>
            </a:lvl1pPr>
          </a:lstStyle>
          <a:p>
            <a:pPr/>
            <a:r>
              <a:t>Steereability of gaussian derivatives, Freeman &amp; Adelson 92</a:t>
            </a:r>
          </a:p>
        </p:txBody>
      </p:sp>
      <p:sp>
        <p:nvSpPr>
          <p:cNvPr id="1713" name="Title 18"/>
          <p:cNvSpPr txBox="1"/>
          <p:nvPr>
            <p:ph type="title"/>
          </p:nvPr>
        </p:nvSpPr>
        <p:spPr>
          <a:prstGeom prst="rect">
            <a:avLst/>
          </a:prstGeom>
        </p:spPr>
        <p:txBody>
          <a:bodyPr/>
          <a:lstStyle/>
          <a:p>
            <a:pPr/>
            <a:r>
              <a:t>Orientation</a:t>
            </a:r>
          </a:p>
        </p:txBody>
      </p:sp>
      <p:sp>
        <p:nvSpPr>
          <p:cNvPr id="1714"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715" name="Image" descr="Image"/>
          <p:cNvPicPr>
            <a:picLocks noChangeAspect="1"/>
          </p:cNvPicPr>
          <p:nvPr/>
        </p:nvPicPr>
        <p:blipFill>
          <a:blip r:embed="rId2">
            <a:extLst/>
          </a:blip>
          <a:srcRect l="0" t="0" r="64939" b="0"/>
          <a:stretch>
            <a:fillRect/>
          </a:stretch>
        </p:blipFill>
        <p:spPr>
          <a:xfrm>
            <a:off x="10962054" y="2969801"/>
            <a:ext cx="3498414" cy="2085411"/>
          </a:xfrm>
          <a:prstGeom prst="rect">
            <a:avLst/>
          </a:prstGeom>
          <a:ln w="12700">
            <a:miter lim="400000"/>
          </a:ln>
        </p:spPr>
      </p:pic>
      <p:pic>
        <p:nvPicPr>
          <p:cNvPr id="1716" name="Picture 25" descr="Picture 25"/>
          <p:cNvPicPr>
            <a:picLocks noChangeAspect="1"/>
          </p:cNvPicPr>
          <p:nvPr/>
        </p:nvPicPr>
        <p:blipFill>
          <a:blip r:embed="rId3">
            <a:extLst/>
          </a:blip>
          <a:stretch>
            <a:fillRect/>
          </a:stretch>
        </p:blipFill>
        <p:spPr>
          <a:xfrm>
            <a:off x="1492249" y="2782538"/>
            <a:ext cx="8150921" cy="8150924"/>
          </a:xfrm>
          <a:prstGeom prst="rect">
            <a:avLst/>
          </a:prstGeom>
          <a:ln w="12700">
            <a:miter lim="400000"/>
          </a:ln>
        </p:spPr>
      </p:pic>
      <p:grpSp>
        <p:nvGrpSpPr>
          <p:cNvPr id="1719" name="Group"/>
          <p:cNvGrpSpPr/>
          <p:nvPr/>
        </p:nvGrpSpPr>
        <p:grpSpPr>
          <a:xfrm>
            <a:off x="4452015" y="6460815"/>
            <a:ext cx="2231389" cy="1359165"/>
            <a:chOff x="0" y="0"/>
            <a:chExt cx="2231388" cy="1359164"/>
          </a:xfrm>
        </p:grpSpPr>
        <p:sp>
          <p:nvSpPr>
            <p:cNvPr id="1717" name="Line"/>
            <p:cNvSpPr/>
            <p:nvPr/>
          </p:nvSpPr>
          <p:spPr>
            <a:xfrm>
              <a:off x="0" y="679581"/>
              <a:ext cx="1270000" cy="1"/>
            </a:xfrm>
            <a:prstGeom prst="line">
              <a:avLst/>
            </a:prstGeom>
            <a:noFill/>
            <a:ln w="1143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18" name="Image" descr="Image"/>
            <p:cNvPicPr>
              <a:picLocks noChangeAspect="1"/>
            </p:cNvPicPr>
            <p:nvPr/>
          </p:nvPicPr>
          <p:blipFill>
            <a:blip r:embed="rId4">
              <a:extLst/>
            </a:blip>
            <a:stretch>
              <a:fillRect/>
            </a:stretch>
          </p:blipFill>
          <p:spPr>
            <a:xfrm>
              <a:off x="1384696" y="0"/>
              <a:ext cx="846693" cy="1359165"/>
            </a:xfrm>
            <a:prstGeom prst="rect">
              <a:avLst/>
            </a:prstGeom>
            <a:ln w="12700" cap="flat">
              <a:noFill/>
              <a:miter lim="400000"/>
            </a:ln>
            <a:effectLst/>
          </p:spPr>
        </p:pic>
      </p:grpSp>
      <p:grpSp>
        <p:nvGrpSpPr>
          <p:cNvPr id="1722" name="Group"/>
          <p:cNvGrpSpPr/>
          <p:nvPr/>
        </p:nvGrpSpPr>
        <p:grpSpPr>
          <a:xfrm>
            <a:off x="3936999" y="3679647"/>
            <a:ext cx="1284347" cy="2490766"/>
            <a:chOff x="0" y="0"/>
            <a:chExt cx="1284345" cy="2490765"/>
          </a:xfrm>
        </p:grpSpPr>
        <p:sp>
          <p:nvSpPr>
            <p:cNvPr id="1720" name="Line"/>
            <p:cNvSpPr/>
            <p:nvPr/>
          </p:nvSpPr>
          <p:spPr>
            <a:xfrm flipV="1">
              <a:off x="-1" y="1131601"/>
              <a:ext cx="2" cy="1359165"/>
            </a:xfrm>
            <a:prstGeom prst="line">
              <a:avLst/>
            </a:prstGeom>
            <a:noFill/>
            <a:ln w="1143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21" name="Image" descr="Image"/>
            <p:cNvPicPr>
              <a:picLocks noChangeAspect="1"/>
            </p:cNvPicPr>
            <p:nvPr/>
          </p:nvPicPr>
          <p:blipFill>
            <a:blip r:embed="rId5">
              <a:extLst/>
            </a:blip>
            <a:stretch>
              <a:fillRect/>
            </a:stretch>
          </p:blipFill>
          <p:spPr>
            <a:xfrm>
              <a:off x="343220" y="0"/>
              <a:ext cx="941126" cy="1689200"/>
            </a:xfrm>
            <a:prstGeom prst="rect">
              <a:avLst/>
            </a:prstGeom>
            <a:ln w="12700" cap="flat">
              <a:noFill/>
              <a:miter lim="400000"/>
            </a:ln>
            <a:effectLst/>
          </p:spPr>
        </p:pic>
      </p:grpSp>
      <p:grpSp>
        <p:nvGrpSpPr>
          <p:cNvPr id="1725" name="Group"/>
          <p:cNvGrpSpPr/>
          <p:nvPr/>
        </p:nvGrpSpPr>
        <p:grpSpPr>
          <a:xfrm>
            <a:off x="6021448" y="3774319"/>
            <a:ext cx="1892795" cy="1882326"/>
            <a:chOff x="0" y="0"/>
            <a:chExt cx="1892794" cy="1882325"/>
          </a:xfrm>
        </p:grpSpPr>
        <p:sp>
          <p:nvSpPr>
            <p:cNvPr id="1723" name="Line"/>
            <p:cNvSpPr/>
            <p:nvPr/>
          </p:nvSpPr>
          <p:spPr>
            <a:xfrm flipV="1">
              <a:off x="-1" y="981610"/>
              <a:ext cx="900716" cy="900716"/>
            </a:xfrm>
            <a:prstGeom prst="line">
              <a:avLst/>
            </a:prstGeom>
            <a:noFill/>
            <a:ln w="1143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724" name="Image" descr="Image"/>
            <p:cNvPicPr>
              <a:picLocks noChangeAspect="1"/>
            </p:cNvPicPr>
            <p:nvPr/>
          </p:nvPicPr>
          <p:blipFill>
            <a:blip r:embed="rId6">
              <a:extLst/>
            </a:blip>
            <a:stretch>
              <a:fillRect/>
            </a:stretch>
          </p:blipFill>
          <p:spPr>
            <a:xfrm>
              <a:off x="1046101" y="0"/>
              <a:ext cx="846694" cy="1499856"/>
            </a:xfrm>
            <a:prstGeom prst="rect">
              <a:avLst/>
            </a:prstGeom>
            <a:ln w="12700" cap="flat">
              <a:noFill/>
              <a:miter lim="400000"/>
            </a:ln>
            <a:effectLst/>
          </p:spPr>
        </p:pic>
      </p:grpSp>
      <p:pic>
        <p:nvPicPr>
          <p:cNvPr id="1726" name="Image" descr="Image"/>
          <p:cNvPicPr>
            <a:picLocks noChangeAspect="1"/>
          </p:cNvPicPr>
          <p:nvPr/>
        </p:nvPicPr>
        <p:blipFill>
          <a:blip r:embed="rId2">
            <a:extLst/>
          </a:blip>
          <a:srcRect l="34996" t="0" r="0" b="0"/>
          <a:stretch>
            <a:fillRect/>
          </a:stretch>
        </p:blipFill>
        <p:spPr>
          <a:xfrm>
            <a:off x="14479458" y="2964502"/>
            <a:ext cx="6486288" cy="2085411"/>
          </a:xfrm>
          <a:prstGeom prst="rect">
            <a:avLst/>
          </a:prstGeom>
          <a:ln w="12700">
            <a:miter lim="400000"/>
          </a:ln>
        </p:spPr>
      </p:pic>
      <p:grpSp>
        <p:nvGrpSpPr>
          <p:cNvPr id="1730" name="Group"/>
          <p:cNvGrpSpPr/>
          <p:nvPr/>
        </p:nvGrpSpPr>
        <p:grpSpPr>
          <a:xfrm>
            <a:off x="13287015" y="4422646"/>
            <a:ext cx="5533402" cy="4633016"/>
            <a:chOff x="0" y="0"/>
            <a:chExt cx="5533401" cy="4633015"/>
          </a:xfrm>
        </p:grpSpPr>
        <p:pic>
          <p:nvPicPr>
            <p:cNvPr id="1727" name="Image" descr="Image"/>
            <p:cNvPicPr>
              <a:picLocks noChangeAspect="1"/>
            </p:cNvPicPr>
            <p:nvPr/>
          </p:nvPicPr>
          <p:blipFill>
            <a:blip r:embed="rId7">
              <a:extLst/>
            </a:blip>
            <a:stretch>
              <a:fillRect/>
            </a:stretch>
          </p:blipFill>
          <p:spPr>
            <a:xfrm>
              <a:off x="0" y="1751053"/>
              <a:ext cx="4821162" cy="1785616"/>
            </a:xfrm>
            <a:prstGeom prst="rect">
              <a:avLst/>
            </a:prstGeom>
            <a:ln w="12700" cap="flat">
              <a:noFill/>
              <a:miter lim="400000"/>
            </a:ln>
            <a:effectLst/>
          </p:spPr>
        </p:pic>
        <p:pic>
          <p:nvPicPr>
            <p:cNvPr id="1728" name="Image" descr="Image"/>
            <p:cNvPicPr>
              <a:picLocks noChangeAspect="1"/>
            </p:cNvPicPr>
            <p:nvPr/>
          </p:nvPicPr>
          <p:blipFill>
            <a:blip r:embed="rId8">
              <a:extLst/>
            </a:blip>
            <a:srcRect l="0" t="12861" r="0" b="0"/>
            <a:stretch>
              <a:fillRect/>
            </a:stretch>
          </p:blipFill>
          <p:spPr>
            <a:xfrm>
              <a:off x="591508" y="3839748"/>
              <a:ext cx="4941894" cy="793268"/>
            </a:xfrm>
            <a:prstGeom prst="rect">
              <a:avLst/>
            </a:prstGeom>
            <a:ln w="12700" cap="flat">
              <a:noFill/>
              <a:miter lim="400000"/>
            </a:ln>
            <a:effectLst/>
          </p:spPr>
        </p:pic>
        <p:sp>
          <p:nvSpPr>
            <p:cNvPr id="1729" name="Line"/>
            <p:cNvSpPr/>
            <p:nvPr/>
          </p:nvSpPr>
          <p:spPr>
            <a:xfrm flipV="1">
              <a:off x="1470384" y="0"/>
              <a:ext cx="1" cy="2085410"/>
            </a:xfrm>
            <a:prstGeom prst="line">
              <a:avLst/>
            </a:prstGeom>
            <a:noFill/>
            <a:ln w="381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731" name="The derivative along an arbitrary direction is a linear  combination of the derivatives along the two axis x and y."/>
          <p:cNvSpPr txBox="1"/>
          <p:nvPr/>
        </p:nvSpPr>
        <p:spPr>
          <a:xfrm>
            <a:off x="10807727" y="9520409"/>
            <a:ext cx="12466930" cy="123108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4500"/>
              </a:spcBef>
              <a:defRPr b="0" sz="3800"/>
            </a:pPr>
            <a:r>
              <a:t>The derivative along an arbitrary direction is a linear </a:t>
            </a:r>
            <a:br/>
            <a:r>
              <a:t>combination of the derivatives along the two axis x and 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7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7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7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15" grpId="4"/>
      <p:bldP build="whole" bldLvl="1" animBg="1" rev="0" advAuto="0" spid="1722" grpId="2"/>
      <p:bldP build="whole" bldLvl="1" animBg="1" rev="0" advAuto="0" spid="1725" grpId="3"/>
      <p:bldP build="whole" bldLvl="1" animBg="1" rev="0" advAuto="0" spid="1730" grpId="5"/>
      <p:bldP build="whole" bldLvl="1" animBg="1" rev="0" advAuto="0" spid="1719" grpId="1"/>
      <p:bldP build="whole" bldLvl="1" animBg="1" rev="0" advAuto="0" spid="1726" grpId="6"/>
      <p:bldP build="whole" bldLvl="1" animBg="1" rev="0" advAuto="0" spid="1731" grpId="7"/>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3" name="Picture 12" descr="Picture 12"/>
          <p:cNvPicPr>
            <a:picLocks noChangeAspect="1"/>
          </p:cNvPicPr>
          <p:nvPr/>
        </p:nvPicPr>
        <p:blipFill>
          <a:blip r:embed="rId2">
            <a:extLst/>
          </a:blip>
          <a:srcRect l="16047" t="7179" r="58150" b="58458"/>
          <a:stretch>
            <a:fillRect/>
          </a:stretch>
        </p:blipFill>
        <p:spPr>
          <a:xfrm>
            <a:off x="2437392" y="3253875"/>
            <a:ext cx="6384805" cy="6381926"/>
          </a:xfrm>
          <a:prstGeom prst="rect">
            <a:avLst/>
          </a:prstGeom>
          <a:ln w="12700">
            <a:miter lim="400000"/>
          </a:ln>
        </p:spPr>
      </p:pic>
      <p:pic>
        <p:nvPicPr>
          <p:cNvPr id="1734" name="Picture 14" descr="Picture 14"/>
          <p:cNvPicPr>
            <a:picLocks noChangeAspect="1"/>
          </p:cNvPicPr>
          <p:nvPr/>
        </p:nvPicPr>
        <p:blipFill>
          <a:blip r:embed="rId2">
            <a:extLst/>
          </a:blip>
          <a:srcRect l="60989" t="7179" r="13670" b="58459"/>
          <a:stretch>
            <a:fillRect/>
          </a:stretch>
        </p:blipFill>
        <p:spPr>
          <a:xfrm>
            <a:off x="10872907" y="3253874"/>
            <a:ext cx="6270211" cy="6381686"/>
          </a:xfrm>
          <a:prstGeom prst="rect">
            <a:avLst/>
          </a:prstGeom>
          <a:ln w="12700">
            <a:miter lim="400000"/>
          </a:ln>
        </p:spPr>
      </p:pic>
      <p:grpSp>
        <p:nvGrpSpPr>
          <p:cNvPr id="1737" name="Group"/>
          <p:cNvGrpSpPr/>
          <p:nvPr/>
        </p:nvGrpSpPr>
        <p:grpSpPr>
          <a:xfrm>
            <a:off x="584200" y="5991855"/>
            <a:ext cx="10269008" cy="905789"/>
            <a:chOff x="0" y="0"/>
            <a:chExt cx="10269006" cy="905787"/>
          </a:xfrm>
        </p:grpSpPr>
        <p:sp>
          <p:nvSpPr>
            <p:cNvPr id="1735" name="TextBox 15"/>
            <p:cNvSpPr txBox="1"/>
            <p:nvPr/>
          </p:nvSpPr>
          <p:spPr>
            <a:xfrm>
              <a:off x="0" y="0"/>
              <a:ext cx="1798757" cy="9057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cos(</a:t>
              </a:r>
              <a:r>
                <a:rPr>
                  <a:latin typeface="Symbol"/>
                  <a:ea typeface="Symbol"/>
                  <a:cs typeface="Symbol"/>
                  <a:sym typeface="Symbol"/>
                </a:rPr>
                <a:t>a</a:t>
              </a:r>
              <a:r>
                <a:t>)</a:t>
              </a:r>
            </a:p>
          </p:txBody>
        </p:sp>
        <p:sp>
          <p:nvSpPr>
            <p:cNvPr id="1736" name="TextBox 16"/>
            <p:cNvSpPr txBox="1"/>
            <p:nvPr/>
          </p:nvSpPr>
          <p:spPr>
            <a:xfrm>
              <a:off x="8227660" y="0"/>
              <a:ext cx="2041347" cy="9057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+sin(</a:t>
              </a:r>
              <a:r>
                <a:rPr>
                  <a:latin typeface="Symbol"/>
                  <a:ea typeface="Symbol"/>
                  <a:cs typeface="Symbol"/>
                  <a:sym typeface="Symbol"/>
                </a:rPr>
                <a:t>a</a:t>
              </a:r>
              <a:r>
                <a:t>)</a:t>
              </a:r>
            </a:p>
          </p:txBody>
        </p:sp>
      </p:grpSp>
      <p:grpSp>
        <p:nvGrpSpPr>
          <p:cNvPr id="1740" name="Group"/>
          <p:cNvGrpSpPr/>
          <p:nvPr/>
        </p:nvGrpSpPr>
        <p:grpSpPr>
          <a:xfrm>
            <a:off x="17180509" y="3253875"/>
            <a:ext cx="7009316" cy="6381679"/>
            <a:chOff x="0" y="0"/>
            <a:chExt cx="7009314" cy="6381678"/>
          </a:xfrm>
        </p:grpSpPr>
        <p:pic>
          <p:nvPicPr>
            <p:cNvPr id="1738" name="Picture 13" descr="Picture 13"/>
            <p:cNvPicPr>
              <a:picLocks noChangeAspect="1"/>
            </p:cNvPicPr>
            <p:nvPr/>
          </p:nvPicPr>
          <p:blipFill>
            <a:blip r:embed="rId2">
              <a:extLst/>
            </a:blip>
            <a:srcRect l="15932" t="54723" r="58266" b="11173"/>
            <a:stretch>
              <a:fillRect/>
            </a:stretch>
          </p:blipFill>
          <p:spPr>
            <a:xfrm>
              <a:off x="576746" y="0"/>
              <a:ext cx="6432569" cy="6381679"/>
            </a:xfrm>
            <a:prstGeom prst="rect">
              <a:avLst/>
            </a:prstGeom>
            <a:ln w="12700" cap="flat">
              <a:noFill/>
              <a:miter lim="400000"/>
            </a:ln>
            <a:effectLst/>
          </p:spPr>
        </p:pic>
        <p:sp>
          <p:nvSpPr>
            <p:cNvPr id="1739" name="TextBox 17"/>
            <p:cNvSpPr txBox="1"/>
            <p:nvPr/>
          </p:nvSpPr>
          <p:spPr>
            <a:xfrm>
              <a:off x="0" y="2763132"/>
              <a:ext cx="539373"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a:t>
              </a:r>
            </a:p>
          </p:txBody>
        </p:sp>
      </p:grpSp>
      <p:sp>
        <p:nvSpPr>
          <p:cNvPr id="1741" name="TextBox 18"/>
          <p:cNvSpPr txBox="1"/>
          <p:nvPr/>
        </p:nvSpPr>
        <p:spPr>
          <a:xfrm>
            <a:off x="12859049" y="12866937"/>
            <a:ext cx="8826694" cy="57417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800">
                <a:latin typeface="Times New Roman"/>
                <a:ea typeface="Times New Roman"/>
                <a:cs typeface="Times New Roman"/>
                <a:sym typeface="Times New Roman"/>
              </a:defRPr>
            </a:lvl1pPr>
          </a:lstStyle>
          <a:p>
            <a:pPr/>
            <a:r>
              <a:t>Steereability of gaussian derivatives, Freeman &amp; Adelson 92</a:t>
            </a:r>
          </a:p>
        </p:txBody>
      </p:sp>
      <p:sp>
        <p:nvSpPr>
          <p:cNvPr id="1742" name="Title 18"/>
          <p:cNvSpPr txBox="1"/>
          <p:nvPr>
            <p:ph type="title"/>
          </p:nvPr>
        </p:nvSpPr>
        <p:spPr>
          <a:prstGeom prst="rect">
            <a:avLst/>
          </a:prstGeom>
        </p:spPr>
        <p:txBody>
          <a:bodyPr/>
          <a:lstStyle/>
          <a:p>
            <a:pPr/>
            <a:r>
              <a:t>Orientation</a:t>
            </a:r>
          </a:p>
        </p:txBody>
      </p:sp>
      <p:sp>
        <p:nvSpPr>
          <p:cNvPr id="17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7" grpId="1"/>
      <p:bldP build="whole" bldLvl="1" animBg="1" rev="0" advAuto="0" spid="1740" grpId="2"/>
    </p:bldLst>
  </p:timing>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45" name="n-th order Gaussian derivatives"/>
          <p:cNvSpPr txBox="1"/>
          <p:nvPr>
            <p:ph type="title"/>
          </p:nvPr>
        </p:nvSpPr>
        <p:spPr>
          <a:prstGeom prst="rect">
            <a:avLst/>
          </a:prstGeom>
        </p:spPr>
        <p:txBody>
          <a:bodyPr/>
          <a:lstStyle/>
          <a:p>
            <a:pPr/>
            <a:r>
              <a:t>n-th order Gaussian derivatives</a:t>
            </a:r>
          </a:p>
        </p:txBody>
      </p:sp>
      <p:sp>
        <p:nvSpPr>
          <p:cNvPr id="1746"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47" name="Image" descr="Image"/>
          <p:cNvPicPr>
            <a:picLocks noChangeAspect="1"/>
          </p:cNvPicPr>
          <p:nvPr/>
        </p:nvPicPr>
        <p:blipFill>
          <a:blip r:embed="rId2">
            <a:extLst/>
          </a:blip>
          <a:stretch>
            <a:fillRect/>
          </a:stretch>
        </p:blipFill>
        <p:spPr>
          <a:xfrm>
            <a:off x="217662" y="2990941"/>
            <a:ext cx="11131604" cy="7734118"/>
          </a:xfrm>
          <a:prstGeom prst="rect">
            <a:avLst/>
          </a:prstGeom>
          <a:ln w="12700">
            <a:miter lim="400000"/>
          </a:ln>
        </p:spPr>
      </p:pic>
      <p:pic>
        <p:nvPicPr>
          <p:cNvPr id="1748" name="Image" descr="Image"/>
          <p:cNvPicPr>
            <a:picLocks noChangeAspect="1"/>
          </p:cNvPicPr>
          <p:nvPr/>
        </p:nvPicPr>
        <p:blipFill>
          <a:blip r:embed="rId3">
            <a:extLst/>
          </a:blip>
          <a:stretch>
            <a:fillRect/>
          </a:stretch>
        </p:blipFill>
        <p:spPr>
          <a:xfrm>
            <a:off x="12532560" y="3046185"/>
            <a:ext cx="11131604" cy="7623630"/>
          </a:xfrm>
          <a:prstGeom prst="rect">
            <a:avLst/>
          </a:prstGeom>
          <a:ln w="12700">
            <a:miter lim="400000"/>
          </a:ln>
        </p:spPr>
      </p:pic>
      <p:pic>
        <p:nvPicPr>
          <p:cNvPr id="1749" name="Picture 4" descr="Picture 4"/>
          <p:cNvPicPr>
            <a:picLocks noChangeAspect="1"/>
          </p:cNvPicPr>
          <p:nvPr/>
        </p:nvPicPr>
        <p:blipFill>
          <a:blip r:embed="rId4">
            <a:extLst/>
          </a:blip>
          <a:stretch>
            <a:fillRect/>
          </a:stretch>
        </p:blipFill>
        <p:spPr>
          <a:xfrm>
            <a:off x="3425370" y="12024910"/>
            <a:ext cx="17647833" cy="1389595"/>
          </a:xfrm>
          <a:prstGeom prst="rect">
            <a:avLst/>
          </a:prstGeom>
          <a:ln w="12700">
            <a:miter lim="400000"/>
          </a:ln>
        </p:spPr>
      </p:pic>
      <p:sp>
        <p:nvSpPr>
          <p:cNvPr id="1750" name="DFT"/>
          <p:cNvSpPr txBox="1"/>
          <p:nvPr/>
        </p:nvSpPr>
        <p:spPr>
          <a:xfrm>
            <a:off x="11764327" y="6577775"/>
            <a:ext cx="8553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DFT</a:t>
            </a:r>
          </a:p>
        </p:txBody>
      </p:sp>
      <p:sp>
        <p:nvSpPr>
          <p:cNvPr id="1751" name="Line"/>
          <p:cNvSpPr/>
          <p:nvPr/>
        </p:nvSpPr>
        <p:spPr>
          <a:xfrm>
            <a:off x="11318340" y="7340600"/>
            <a:ext cx="1747320" cy="0"/>
          </a:xfrm>
          <a:prstGeom prst="line">
            <a:avLst/>
          </a:prstGeom>
          <a:ln w="381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3" name="Title 1"/>
          <p:cNvSpPr txBox="1"/>
          <p:nvPr>
            <p:ph type="title"/>
          </p:nvPr>
        </p:nvSpPr>
        <p:spPr>
          <a:prstGeom prst="rect">
            <a:avLst/>
          </a:prstGeom>
        </p:spPr>
        <p:txBody>
          <a:bodyPr/>
          <a:lstStyle/>
          <a:p>
            <a:pPr/>
            <a:r>
              <a:t>Discretization Gaussian derivatives</a:t>
            </a:r>
          </a:p>
        </p:txBody>
      </p:sp>
      <p:sp>
        <p:nvSpPr>
          <p:cNvPr id="17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755" name="Rectangle 3"/>
          <p:cNvSpPr txBox="1"/>
          <p:nvPr/>
        </p:nvSpPr>
        <p:spPr>
          <a:xfrm>
            <a:off x="3717837" y="2058914"/>
            <a:ext cx="17164628" cy="2252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There are many discrete approximations. For instance, we can take samples of the continuous functions. In practice it is common to use the discrete approximation given by the binomial filters.</a:t>
            </a:r>
          </a:p>
        </p:txBody>
      </p:sp>
      <p:sp>
        <p:nvSpPr>
          <p:cNvPr id="1756" name="Rectangle 4"/>
          <p:cNvSpPr txBox="1"/>
          <p:nvPr/>
        </p:nvSpPr>
        <p:spPr>
          <a:xfrm>
            <a:off x="3996938" y="5657672"/>
            <a:ext cx="13899159"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Convolving the binomial coefficients with [1, -1]</a:t>
            </a:r>
          </a:p>
        </p:txBody>
      </p:sp>
      <p:pic>
        <p:nvPicPr>
          <p:cNvPr id="1757" name="Picture 5" descr="Picture 5"/>
          <p:cNvPicPr>
            <a:picLocks noChangeAspect="1"/>
          </p:cNvPicPr>
          <p:nvPr/>
        </p:nvPicPr>
        <p:blipFill>
          <a:blip r:embed="rId2">
            <a:extLst/>
          </a:blip>
          <a:srcRect l="19292" t="0" r="0" b="0"/>
          <a:stretch>
            <a:fillRect/>
          </a:stretch>
        </p:blipFill>
        <p:spPr>
          <a:xfrm>
            <a:off x="12341725" y="8282668"/>
            <a:ext cx="8402245" cy="3860471"/>
          </a:xfrm>
          <a:prstGeom prst="rect">
            <a:avLst/>
          </a:prstGeom>
          <a:ln w="12700">
            <a:miter lim="400000"/>
          </a:ln>
        </p:spPr>
      </p:pic>
      <p:pic>
        <p:nvPicPr>
          <p:cNvPr id="1758" name="Picture 6" descr="Picture 6"/>
          <p:cNvPicPr>
            <a:picLocks noChangeAspect="1"/>
          </p:cNvPicPr>
          <p:nvPr/>
        </p:nvPicPr>
        <p:blipFill>
          <a:blip r:embed="rId3">
            <a:extLst/>
          </a:blip>
          <a:srcRect l="14013" t="14099" r="21434" b="22566"/>
          <a:stretch>
            <a:fillRect/>
          </a:stretch>
        </p:blipFill>
        <p:spPr>
          <a:xfrm>
            <a:off x="3048000" y="8279891"/>
            <a:ext cx="8018523" cy="3870421"/>
          </a:xfrm>
          <a:prstGeom prst="rect">
            <a:avLst/>
          </a:prstGeom>
          <a:ln w="12700">
            <a:miter lim="400000"/>
          </a:ln>
        </p:spPr>
      </p:pic>
      <p:grpSp>
        <p:nvGrpSpPr>
          <p:cNvPr id="1761" name="Group 10"/>
          <p:cNvGrpSpPr/>
          <p:nvPr/>
        </p:nvGrpSpPr>
        <p:grpSpPr>
          <a:xfrm>
            <a:off x="10497409" y="8647462"/>
            <a:ext cx="1959765" cy="1081737"/>
            <a:chOff x="0" y="0"/>
            <a:chExt cx="1959764" cy="1081736"/>
          </a:xfrm>
        </p:grpSpPr>
        <p:sp>
          <p:nvSpPr>
            <p:cNvPr id="1759" name="Straight Arrow Connector 8"/>
            <p:cNvSpPr/>
            <p:nvPr/>
          </p:nvSpPr>
          <p:spPr>
            <a:xfrm>
              <a:off x="112564" y="1078560"/>
              <a:ext cx="1847201" cy="3177"/>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760" name="Rectangle 9"/>
            <p:cNvSpPr txBox="1"/>
            <p:nvPr/>
          </p:nvSpPr>
          <p:spPr>
            <a:xfrm>
              <a:off x="0" y="0"/>
              <a:ext cx="1871385"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 [1, -1]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6" grpId="1"/>
      <p:bldP build="whole" bldLvl="1" animBg="1" rev="0" advAuto="0" spid="1761" grpId="3"/>
      <p:bldP build="whole" bldLvl="1" animBg="1" rev="0" advAuto="0" spid="1757" grpId="4"/>
      <p:bldP build="whole" bldLvl="1" animBg="1" rev="0" advAuto="0" spid="1758"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446" name="Triangle"/>
          <p:cNvSpPr/>
          <p:nvPr/>
        </p:nvSpPr>
        <p:spPr>
          <a:xfrm rot="10800000">
            <a:off x="9113093"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7" name="Line"/>
          <p:cNvSpPr/>
          <p:nvPr/>
        </p:nvSpPr>
        <p:spPr>
          <a:xfrm flipH="1" flipV="1">
            <a:off x="7311500" y="5540761"/>
            <a:ext cx="2117835" cy="3863846"/>
          </a:xfrm>
          <a:prstGeom prst="line">
            <a:avLst/>
          </a:prstGeom>
          <a:ln w="254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8" name="Line"/>
          <p:cNvSpPr/>
          <p:nvPr/>
        </p:nvSpPr>
        <p:spPr>
          <a:xfrm flipH="1" flipV="1">
            <a:off x="7323120" y="3785798"/>
            <a:ext cx="2285797" cy="5540745"/>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49" name="Line"/>
          <p:cNvSpPr/>
          <p:nvPr/>
        </p:nvSpPr>
        <p:spPr>
          <a:xfrm flipH="1">
            <a:off x="5220153" y="5660885"/>
            <a:ext cx="1899541" cy="3640630"/>
          </a:xfrm>
          <a:prstGeom prst="line">
            <a:avLst/>
          </a:prstGeom>
          <a:ln w="254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0" name="Line"/>
          <p:cNvSpPr/>
          <p:nvPr/>
        </p:nvSpPr>
        <p:spPr>
          <a:xfrm flipH="1">
            <a:off x="4829854" y="3707695"/>
            <a:ext cx="2393953" cy="5577827"/>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1" name="Triangle"/>
          <p:cNvSpPr/>
          <p:nvPr/>
        </p:nvSpPr>
        <p:spPr>
          <a:xfrm rot="10800000">
            <a:off x="4588718"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2" name="Triangle"/>
          <p:cNvSpPr/>
          <p:nvPr/>
        </p:nvSpPr>
        <p:spPr>
          <a:xfrm rot="10800000">
            <a:off x="17361148" y="9518987"/>
            <a:ext cx="921918"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3" name="Line"/>
          <p:cNvSpPr/>
          <p:nvPr/>
        </p:nvSpPr>
        <p:spPr>
          <a:xfrm flipH="1" flipV="1">
            <a:off x="15115769" y="4734765"/>
            <a:ext cx="2600316" cy="4598406"/>
          </a:xfrm>
          <a:prstGeom prst="line">
            <a:avLst/>
          </a:prstGeom>
          <a:ln w="254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4" name="Line"/>
          <p:cNvSpPr/>
          <p:nvPr/>
        </p:nvSpPr>
        <p:spPr>
          <a:xfrm flipH="1" flipV="1">
            <a:off x="15609870" y="4453131"/>
            <a:ext cx="2285798" cy="4801975"/>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5" name="Line"/>
          <p:cNvSpPr/>
          <p:nvPr/>
        </p:nvSpPr>
        <p:spPr>
          <a:xfrm flipH="1">
            <a:off x="13154087" y="4743391"/>
            <a:ext cx="1895170" cy="4596690"/>
          </a:xfrm>
          <a:prstGeom prst="line">
            <a:avLst/>
          </a:prstGeom>
          <a:ln w="25400">
            <a:solidFill>
              <a:schemeClr val="accent3">
                <a:hueOff val="362282"/>
                <a:satOff val="31803"/>
                <a:lumOff val="-18242"/>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6" name="Line"/>
          <p:cNvSpPr/>
          <p:nvPr/>
        </p:nvSpPr>
        <p:spPr>
          <a:xfrm flipH="1">
            <a:off x="13770983" y="4377112"/>
            <a:ext cx="1823940" cy="4968124"/>
          </a:xfrm>
          <a:prstGeom prst="line">
            <a:avLst/>
          </a:prstGeom>
          <a:ln w="25400">
            <a:solidFill>
              <a:schemeClr val="accent5">
                <a:lumOff val="-29866"/>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57" name="Triangle"/>
          <p:cNvSpPr/>
          <p:nvPr/>
        </p:nvSpPr>
        <p:spPr>
          <a:xfrm rot="10800000">
            <a:off x="12961788" y="9518987"/>
            <a:ext cx="921919" cy="805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7" name="Connection Line"/>
          <p:cNvSpPr/>
          <p:nvPr/>
        </p:nvSpPr>
        <p:spPr>
          <a:xfrm>
            <a:off x="6187223" y="3330971"/>
            <a:ext cx="2275730" cy="566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path>
            </a:pathLst>
          </a:custGeom>
          <a:ln w="25400">
            <a:solidFill>
              <a:srgbClr val="000000"/>
            </a:solidFill>
            <a:miter lim="400000"/>
          </a:ln>
        </p:spPr>
        <p:txBody>
          <a:bodyPr/>
          <a:lstStyle/>
          <a:p>
            <a:pPr/>
          </a:p>
        </p:txBody>
      </p:sp>
      <p:sp>
        <p:nvSpPr>
          <p:cNvPr id="468" name="Connection Line"/>
          <p:cNvSpPr/>
          <p:nvPr/>
        </p:nvSpPr>
        <p:spPr>
          <a:xfrm>
            <a:off x="6821231" y="5520032"/>
            <a:ext cx="902046" cy="26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miter lim="400000"/>
          </a:ln>
        </p:spPr>
        <p:txBody>
          <a:bodyPr/>
          <a:lstStyle/>
          <a:p>
            <a:pPr/>
          </a:p>
        </p:txBody>
      </p:sp>
      <p:sp>
        <p:nvSpPr>
          <p:cNvPr id="469" name="Connection Line"/>
          <p:cNvSpPr/>
          <p:nvPr/>
        </p:nvSpPr>
        <p:spPr>
          <a:xfrm>
            <a:off x="14650183" y="4152548"/>
            <a:ext cx="1368157" cy="533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w="25400">
            <a:solidFill>
              <a:srgbClr val="000000"/>
            </a:solidFill>
            <a:miter lim="400000"/>
          </a:ln>
        </p:spPr>
        <p:txBody>
          <a:bodyPr/>
          <a:lstStyle/>
          <a:p>
            <a:pPr/>
          </a:p>
        </p:txBody>
      </p:sp>
      <p:sp>
        <p:nvSpPr>
          <p:cNvPr id="461" name="Square"/>
          <p:cNvSpPr/>
          <p:nvPr/>
        </p:nvSpPr>
        <p:spPr>
          <a:xfrm>
            <a:off x="3961874" y="10557457"/>
            <a:ext cx="2660304"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2" name="Square"/>
          <p:cNvSpPr/>
          <p:nvPr/>
        </p:nvSpPr>
        <p:spPr>
          <a:xfrm>
            <a:off x="4321968" y="11667645"/>
            <a:ext cx="439928"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3" name="Square"/>
          <p:cNvSpPr/>
          <p:nvPr/>
        </p:nvSpPr>
        <p:spPr>
          <a:xfrm>
            <a:off x="5595937" y="11667645"/>
            <a:ext cx="439928" cy="439928"/>
          </a:xfrm>
          <a:prstGeom prst="rect">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4" name="Square"/>
          <p:cNvSpPr/>
          <p:nvPr/>
        </p:nvSpPr>
        <p:spPr>
          <a:xfrm>
            <a:off x="12092595" y="10501017"/>
            <a:ext cx="2660304" cy="2660304"/>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5" name="Square"/>
          <p:cNvSpPr/>
          <p:nvPr/>
        </p:nvSpPr>
        <p:spPr>
          <a:xfrm>
            <a:off x="12452691" y="11611206"/>
            <a:ext cx="439927" cy="439928"/>
          </a:xfrm>
          <a:prstGeom prst="rect">
            <a:avLst/>
          </a:prstGeom>
          <a:solidFill>
            <a:schemeClr val="accent3"/>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466" name="Square"/>
          <p:cNvSpPr/>
          <p:nvPr/>
        </p:nvSpPr>
        <p:spPr>
          <a:xfrm>
            <a:off x="13726659" y="11611206"/>
            <a:ext cx="439928" cy="439928"/>
          </a:xfrm>
          <a:prstGeom prst="rect">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3" name="Title 1"/>
          <p:cNvSpPr txBox="1"/>
          <p:nvPr>
            <p:ph type="title"/>
          </p:nvPr>
        </p:nvSpPr>
        <p:spPr>
          <a:prstGeom prst="rect">
            <a:avLst/>
          </a:prstGeom>
        </p:spPr>
        <p:txBody>
          <a:bodyPr/>
          <a:lstStyle/>
          <a:p>
            <a:pPr/>
            <a:r>
              <a:t>Discretization 2D Gaussian derivatives</a:t>
            </a:r>
          </a:p>
        </p:txBody>
      </p:sp>
      <p:sp>
        <p:nvSpPr>
          <p:cNvPr id="17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765" name="Rectangle 3"/>
          <p:cNvSpPr txBox="1"/>
          <p:nvPr/>
        </p:nvSpPr>
        <p:spPr>
          <a:xfrm>
            <a:off x="3717837" y="2058914"/>
            <a:ext cx="17164628"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As Gaussians are separable, we can approximate two 1D derivatives and then convolve them. </a:t>
            </a:r>
          </a:p>
        </p:txBody>
      </p:sp>
      <p:pic>
        <p:nvPicPr>
          <p:cNvPr id="1766" name="Picture 10" descr="Picture 10"/>
          <p:cNvPicPr>
            <a:picLocks noChangeAspect="1"/>
          </p:cNvPicPr>
          <p:nvPr/>
        </p:nvPicPr>
        <p:blipFill>
          <a:blip r:embed="rId2">
            <a:extLst/>
          </a:blip>
          <a:stretch>
            <a:fillRect/>
          </a:stretch>
        </p:blipFill>
        <p:spPr>
          <a:xfrm>
            <a:off x="7146238" y="5733241"/>
            <a:ext cx="9996293" cy="7143101"/>
          </a:xfrm>
          <a:prstGeom prst="rect">
            <a:avLst/>
          </a:prstGeom>
          <a:ln w="12700">
            <a:miter lim="400000"/>
          </a:ln>
        </p:spPr>
      </p:pic>
      <p:sp>
        <p:nvSpPr>
          <p:cNvPr id="1767" name="TextBox 11"/>
          <p:cNvSpPr txBox="1"/>
          <p:nvPr/>
        </p:nvSpPr>
        <p:spPr>
          <a:xfrm>
            <a:off x="3801567" y="4242851"/>
            <a:ext cx="1126690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One example is the  Sobel-Feldman operator: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66" grpId="2"/>
      <p:bldP build="whole" bldLvl="1" animBg="1" rev="0" advAuto="0" spid="1767" grpId="1"/>
    </p:bld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9" name="Title 1"/>
          <p:cNvSpPr txBox="1"/>
          <p:nvPr>
            <p:ph type="title"/>
          </p:nvPr>
        </p:nvSpPr>
        <p:spPr>
          <a:prstGeom prst="rect">
            <a:avLst/>
          </a:prstGeom>
        </p:spPr>
        <p:txBody>
          <a:bodyPr/>
          <a:lstStyle/>
          <a:p>
            <a:pPr/>
            <a:r>
              <a:t>n-th order Gaussian derivatives</a:t>
            </a:r>
          </a:p>
        </p:txBody>
      </p:sp>
      <p:sp>
        <p:nvSpPr>
          <p:cNvPr id="17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771" name="Picture 3" descr="Picture 3"/>
          <p:cNvPicPr>
            <a:picLocks noChangeAspect="1"/>
          </p:cNvPicPr>
          <p:nvPr/>
        </p:nvPicPr>
        <p:blipFill>
          <a:blip r:embed="rId2">
            <a:extLst/>
          </a:blip>
          <a:stretch>
            <a:fillRect/>
          </a:stretch>
        </p:blipFill>
        <p:spPr>
          <a:xfrm>
            <a:off x="3074434" y="2134758"/>
            <a:ext cx="18232705" cy="8503644"/>
          </a:xfrm>
          <a:prstGeom prst="rect">
            <a:avLst/>
          </a:prstGeom>
          <a:ln w="12700">
            <a:miter lim="400000"/>
          </a:ln>
        </p:spPr>
      </p:pic>
      <p:pic>
        <p:nvPicPr>
          <p:cNvPr id="1772" name="Picture 4" descr="Picture 4"/>
          <p:cNvPicPr>
            <a:picLocks noChangeAspect="1"/>
          </p:cNvPicPr>
          <p:nvPr/>
        </p:nvPicPr>
        <p:blipFill>
          <a:blip r:embed="rId3">
            <a:extLst/>
          </a:blip>
          <a:stretch>
            <a:fillRect/>
          </a:stretch>
        </p:blipFill>
        <p:spPr>
          <a:xfrm>
            <a:off x="3425370" y="12024910"/>
            <a:ext cx="17647833" cy="1389595"/>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4" name="n-th order Gaussian derivatives"/>
          <p:cNvSpPr txBox="1"/>
          <p:nvPr>
            <p:ph type="title"/>
          </p:nvPr>
        </p:nvSpPr>
        <p:spPr>
          <a:prstGeom prst="rect">
            <a:avLst/>
          </a:prstGeom>
        </p:spPr>
        <p:txBody>
          <a:bodyPr/>
          <a:lstStyle/>
          <a:p>
            <a:pPr/>
            <a:r>
              <a:t>n-th order Gaussian derivatives</a:t>
            </a:r>
          </a:p>
        </p:txBody>
      </p:sp>
      <p:sp>
        <p:nvSpPr>
          <p:cNvPr id="17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76" name="Image" descr="Image"/>
          <p:cNvPicPr>
            <a:picLocks noChangeAspect="1"/>
          </p:cNvPicPr>
          <p:nvPr/>
        </p:nvPicPr>
        <p:blipFill>
          <a:blip r:embed="rId2">
            <a:extLst/>
          </a:blip>
          <a:srcRect l="0" t="0" r="0" b="79486"/>
          <a:stretch>
            <a:fillRect/>
          </a:stretch>
        </p:blipFill>
        <p:spPr>
          <a:xfrm>
            <a:off x="4877544" y="1904348"/>
            <a:ext cx="14259442" cy="2032312"/>
          </a:xfrm>
          <a:prstGeom prst="rect">
            <a:avLst/>
          </a:prstGeom>
          <a:ln w="12700">
            <a:miter lim="400000"/>
          </a:ln>
        </p:spPr>
      </p:pic>
      <p:pic>
        <p:nvPicPr>
          <p:cNvPr id="1777" name="Picture 4" descr="Picture 4"/>
          <p:cNvPicPr>
            <a:picLocks noChangeAspect="1"/>
          </p:cNvPicPr>
          <p:nvPr/>
        </p:nvPicPr>
        <p:blipFill>
          <a:blip r:embed="rId3">
            <a:extLst/>
          </a:blip>
          <a:stretch>
            <a:fillRect/>
          </a:stretch>
        </p:blipFill>
        <p:spPr>
          <a:xfrm>
            <a:off x="3425370" y="12024910"/>
            <a:ext cx="17647833" cy="1389595"/>
          </a:xfrm>
          <a:prstGeom prst="rect">
            <a:avLst/>
          </a:prstGeom>
          <a:ln w="12700">
            <a:miter lim="400000"/>
          </a:ln>
        </p:spPr>
      </p:pic>
      <p:sp>
        <p:nvSpPr>
          <p:cNvPr id="1778" name="Gaussian"/>
          <p:cNvSpPr txBox="1"/>
          <p:nvPr/>
        </p:nvSpPr>
        <p:spPr>
          <a:xfrm>
            <a:off x="14289087" y="2005775"/>
            <a:ext cx="180022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a:t>
            </a:r>
          </a:p>
        </p:txBody>
      </p:sp>
      <p:sp>
        <p:nvSpPr>
          <p:cNvPr id="1779" name="Line"/>
          <p:cNvSpPr/>
          <p:nvPr/>
        </p:nvSpPr>
        <p:spPr>
          <a:xfrm flipH="1">
            <a:off x="13538160" y="2413000"/>
            <a:ext cx="635041" cy="173336"/>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1" name="n-th order Gaussian derivatives"/>
          <p:cNvSpPr txBox="1"/>
          <p:nvPr>
            <p:ph type="title"/>
          </p:nvPr>
        </p:nvSpPr>
        <p:spPr>
          <a:prstGeom prst="rect">
            <a:avLst/>
          </a:prstGeom>
        </p:spPr>
        <p:txBody>
          <a:bodyPr/>
          <a:lstStyle/>
          <a:p>
            <a:pPr/>
            <a:r>
              <a:t>n-th order Gaussian derivatives</a:t>
            </a:r>
          </a:p>
        </p:txBody>
      </p:sp>
      <p:sp>
        <p:nvSpPr>
          <p:cNvPr id="17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3" name="Image" descr="Image"/>
          <p:cNvPicPr>
            <a:picLocks noChangeAspect="1"/>
          </p:cNvPicPr>
          <p:nvPr/>
        </p:nvPicPr>
        <p:blipFill>
          <a:blip r:embed="rId2">
            <a:extLst/>
          </a:blip>
          <a:srcRect l="0" t="0" r="0" b="59690"/>
          <a:stretch>
            <a:fillRect/>
          </a:stretch>
        </p:blipFill>
        <p:spPr>
          <a:xfrm>
            <a:off x="4877544" y="1904348"/>
            <a:ext cx="14259442" cy="3993569"/>
          </a:xfrm>
          <a:prstGeom prst="rect">
            <a:avLst/>
          </a:prstGeom>
          <a:ln w="12700">
            <a:miter lim="400000"/>
          </a:ln>
        </p:spPr>
      </p:pic>
      <p:pic>
        <p:nvPicPr>
          <p:cNvPr id="1784" name="Picture 4" descr="Picture 4"/>
          <p:cNvPicPr>
            <a:picLocks noChangeAspect="1"/>
          </p:cNvPicPr>
          <p:nvPr/>
        </p:nvPicPr>
        <p:blipFill>
          <a:blip r:embed="rId3">
            <a:extLst/>
          </a:blip>
          <a:stretch>
            <a:fillRect/>
          </a:stretch>
        </p:blipFill>
        <p:spPr>
          <a:xfrm>
            <a:off x="3425370" y="12024910"/>
            <a:ext cx="17647833" cy="1389595"/>
          </a:xfrm>
          <a:prstGeom prst="rect">
            <a:avLst/>
          </a:prstGeom>
          <a:ln w="12700">
            <a:miter lim="400000"/>
          </a:ln>
        </p:spPr>
      </p:pic>
      <p:sp>
        <p:nvSpPr>
          <p:cNvPr id="1785" name="Gaussian"/>
          <p:cNvSpPr txBox="1"/>
          <p:nvPr/>
        </p:nvSpPr>
        <p:spPr>
          <a:xfrm>
            <a:off x="14289087" y="2005775"/>
            <a:ext cx="180022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a:t>
            </a:r>
          </a:p>
        </p:txBody>
      </p:sp>
      <p:sp>
        <p:nvSpPr>
          <p:cNvPr id="1786" name="Line"/>
          <p:cNvSpPr/>
          <p:nvPr/>
        </p:nvSpPr>
        <p:spPr>
          <a:xfrm flipH="1">
            <a:off x="13538160" y="2413000"/>
            <a:ext cx="635041" cy="173336"/>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n-th order Gaussian derivatives"/>
          <p:cNvSpPr txBox="1"/>
          <p:nvPr>
            <p:ph type="title"/>
          </p:nvPr>
        </p:nvSpPr>
        <p:spPr>
          <a:prstGeom prst="rect">
            <a:avLst/>
          </a:prstGeom>
        </p:spPr>
        <p:txBody>
          <a:bodyPr/>
          <a:lstStyle/>
          <a:p>
            <a:pPr/>
            <a:r>
              <a:t>n-th order Gaussian derivatives</a:t>
            </a:r>
          </a:p>
        </p:txBody>
      </p:sp>
      <p:sp>
        <p:nvSpPr>
          <p:cNvPr id="178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90" name="Image" descr="Image"/>
          <p:cNvPicPr>
            <a:picLocks noChangeAspect="1"/>
          </p:cNvPicPr>
          <p:nvPr/>
        </p:nvPicPr>
        <p:blipFill>
          <a:blip r:embed="rId2">
            <a:extLst/>
          </a:blip>
          <a:srcRect l="0" t="0" r="0" b="39912"/>
          <a:stretch>
            <a:fillRect/>
          </a:stretch>
        </p:blipFill>
        <p:spPr>
          <a:xfrm>
            <a:off x="4877544" y="1904348"/>
            <a:ext cx="14259442" cy="5953040"/>
          </a:xfrm>
          <a:prstGeom prst="rect">
            <a:avLst/>
          </a:prstGeom>
          <a:ln w="12700">
            <a:miter lim="400000"/>
          </a:ln>
        </p:spPr>
      </p:pic>
      <p:pic>
        <p:nvPicPr>
          <p:cNvPr id="1791" name="Picture 4" descr="Picture 4"/>
          <p:cNvPicPr>
            <a:picLocks noChangeAspect="1"/>
          </p:cNvPicPr>
          <p:nvPr/>
        </p:nvPicPr>
        <p:blipFill>
          <a:blip r:embed="rId3">
            <a:extLst/>
          </a:blip>
          <a:stretch>
            <a:fillRect/>
          </a:stretch>
        </p:blipFill>
        <p:spPr>
          <a:xfrm>
            <a:off x="3425370" y="12024910"/>
            <a:ext cx="17647833" cy="1389595"/>
          </a:xfrm>
          <a:prstGeom prst="rect">
            <a:avLst/>
          </a:prstGeom>
          <a:ln w="12700">
            <a:miter lim="400000"/>
          </a:ln>
        </p:spPr>
      </p:pic>
      <p:sp>
        <p:nvSpPr>
          <p:cNvPr id="1792" name="Gaussian"/>
          <p:cNvSpPr txBox="1"/>
          <p:nvPr/>
        </p:nvSpPr>
        <p:spPr>
          <a:xfrm>
            <a:off x="14289087" y="2005775"/>
            <a:ext cx="180022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a:t>
            </a:r>
          </a:p>
        </p:txBody>
      </p:sp>
      <p:sp>
        <p:nvSpPr>
          <p:cNvPr id="1793" name="Line"/>
          <p:cNvSpPr/>
          <p:nvPr/>
        </p:nvSpPr>
        <p:spPr>
          <a:xfrm flipH="1">
            <a:off x="13538160" y="2413000"/>
            <a:ext cx="635041" cy="173336"/>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5" name="n-th order Gaussian derivatives"/>
          <p:cNvSpPr txBox="1"/>
          <p:nvPr>
            <p:ph type="title"/>
          </p:nvPr>
        </p:nvSpPr>
        <p:spPr>
          <a:prstGeom prst="rect">
            <a:avLst/>
          </a:prstGeom>
        </p:spPr>
        <p:txBody>
          <a:bodyPr/>
          <a:lstStyle/>
          <a:p>
            <a:pPr/>
            <a:r>
              <a:t>n-th order Gaussian derivatives</a:t>
            </a:r>
          </a:p>
        </p:txBody>
      </p:sp>
      <p:sp>
        <p:nvSpPr>
          <p:cNvPr id="17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97" name="Image" descr="Image"/>
          <p:cNvPicPr>
            <a:picLocks noChangeAspect="1"/>
          </p:cNvPicPr>
          <p:nvPr/>
        </p:nvPicPr>
        <p:blipFill>
          <a:blip r:embed="rId2">
            <a:extLst/>
          </a:blip>
          <a:stretch>
            <a:fillRect/>
          </a:stretch>
        </p:blipFill>
        <p:spPr>
          <a:xfrm>
            <a:off x="4877544" y="1904348"/>
            <a:ext cx="14259442" cy="9907304"/>
          </a:xfrm>
          <a:prstGeom prst="rect">
            <a:avLst/>
          </a:prstGeom>
          <a:ln w="12700">
            <a:miter lim="400000"/>
          </a:ln>
        </p:spPr>
      </p:pic>
      <p:pic>
        <p:nvPicPr>
          <p:cNvPr id="1798" name="Picture 4" descr="Picture 4"/>
          <p:cNvPicPr>
            <a:picLocks noChangeAspect="1"/>
          </p:cNvPicPr>
          <p:nvPr/>
        </p:nvPicPr>
        <p:blipFill>
          <a:blip r:embed="rId3">
            <a:extLst/>
          </a:blip>
          <a:stretch>
            <a:fillRect/>
          </a:stretch>
        </p:blipFill>
        <p:spPr>
          <a:xfrm>
            <a:off x="3425370" y="12024910"/>
            <a:ext cx="17647833" cy="1389595"/>
          </a:xfrm>
          <a:prstGeom prst="rect">
            <a:avLst/>
          </a:prstGeom>
          <a:ln w="12700">
            <a:miter lim="400000"/>
          </a:ln>
        </p:spPr>
      </p:pic>
      <p:sp>
        <p:nvSpPr>
          <p:cNvPr id="1799" name="Gaussian"/>
          <p:cNvSpPr txBox="1"/>
          <p:nvPr/>
        </p:nvSpPr>
        <p:spPr>
          <a:xfrm>
            <a:off x="14289087" y="2005775"/>
            <a:ext cx="180022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Gaussian</a:t>
            </a:r>
          </a:p>
        </p:txBody>
      </p:sp>
      <p:sp>
        <p:nvSpPr>
          <p:cNvPr id="1800" name="Line"/>
          <p:cNvSpPr/>
          <p:nvPr/>
        </p:nvSpPr>
        <p:spPr>
          <a:xfrm flipH="1">
            <a:off x="13538160" y="2413000"/>
            <a:ext cx="635041" cy="173336"/>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02" name="Title 1"/>
          <p:cNvSpPr txBox="1"/>
          <p:nvPr>
            <p:ph type="title"/>
          </p:nvPr>
        </p:nvSpPr>
        <p:spPr>
          <a:prstGeom prst="rect">
            <a:avLst/>
          </a:prstGeom>
        </p:spPr>
        <p:txBody>
          <a:bodyPr/>
          <a:lstStyle/>
          <a:p>
            <a:pPr/>
            <a:r>
              <a:t>Effect of different approximations</a:t>
            </a:r>
          </a:p>
        </p:txBody>
      </p:sp>
      <p:sp>
        <p:nvSpPr>
          <p:cNvPr id="1803" name="Double-click to edit"/>
          <p:cNvSpPr txBox="1"/>
          <p:nvPr>
            <p:ph type="body" idx="1"/>
          </p:nvPr>
        </p:nvSpPr>
        <p:spPr>
          <a:prstGeom prst="rect">
            <a:avLst/>
          </a:prstGeom>
        </p:spPr>
        <p:txBody>
          <a:bodyPr/>
          <a:lstStyle/>
          <a:p>
            <a:pPr/>
          </a:p>
        </p:txBody>
      </p:sp>
      <p:sp>
        <p:nvSpPr>
          <p:cNvPr id="1804"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05" name="Picture 3" descr="Picture 3"/>
          <p:cNvPicPr>
            <a:picLocks noChangeAspect="1"/>
          </p:cNvPicPr>
          <p:nvPr/>
        </p:nvPicPr>
        <p:blipFill>
          <a:blip r:embed="rId2">
            <a:extLst/>
          </a:blip>
          <a:srcRect l="0" t="0" r="84739" b="0"/>
          <a:stretch>
            <a:fillRect/>
          </a:stretch>
        </p:blipFill>
        <p:spPr>
          <a:xfrm>
            <a:off x="3048000" y="2135679"/>
            <a:ext cx="2790996" cy="8681247"/>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07" name="Title 1"/>
          <p:cNvSpPr txBox="1"/>
          <p:nvPr>
            <p:ph type="title"/>
          </p:nvPr>
        </p:nvSpPr>
        <p:spPr>
          <a:prstGeom prst="rect">
            <a:avLst/>
          </a:prstGeom>
        </p:spPr>
        <p:txBody>
          <a:bodyPr/>
          <a:lstStyle/>
          <a:p>
            <a:pPr/>
            <a:r>
              <a:t>Effect of different approximations</a:t>
            </a:r>
          </a:p>
        </p:txBody>
      </p:sp>
      <p:sp>
        <p:nvSpPr>
          <p:cNvPr id="1808" name="Double-click to edit"/>
          <p:cNvSpPr txBox="1"/>
          <p:nvPr>
            <p:ph type="body" idx="1"/>
          </p:nvPr>
        </p:nvSpPr>
        <p:spPr>
          <a:prstGeom prst="rect">
            <a:avLst/>
          </a:prstGeom>
        </p:spPr>
        <p:txBody>
          <a:bodyPr/>
          <a:lstStyle/>
          <a:p>
            <a:pPr/>
          </a:p>
        </p:txBody>
      </p:sp>
      <p:sp>
        <p:nvSpPr>
          <p:cNvPr id="1809"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10" name="Picture 3" descr="Picture 3"/>
          <p:cNvPicPr>
            <a:picLocks noChangeAspect="1"/>
          </p:cNvPicPr>
          <p:nvPr/>
        </p:nvPicPr>
        <p:blipFill>
          <a:blip r:embed="rId2">
            <a:extLst/>
          </a:blip>
          <a:stretch>
            <a:fillRect/>
          </a:stretch>
        </p:blipFill>
        <p:spPr>
          <a:xfrm>
            <a:off x="3048000" y="2135679"/>
            <a:ext cx="18288000" cy="8681247"/>
          </a:xfrm>
          <a:prstGeom prst="rect">
            <a:avLst/>
          </a:prstGeom>
          <a:ln w="12700">
            <a:miter lim="400000"/>
          </a:ln>
        </p:spPr>
      </p:pic>
      <p:sp>
        <p:nvSpPr>
          <p:cNvPr id="1811" name="TextBox 4"/>
          <p:cNvSpPr txBox="1"/>
          <p:nvPr/>
        </p:nvSpPr>
        <p:spPr>
          <a:xfrm>
            <a:off x="4433399" y="5974143"/>
            <a:ext cx="156658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[1,-1]</a:t>
            </a:r>
          </a:p>
        </p:txBody>
      </p:sp>
      <p:sp>
        <p:nvSpPr>
          <p:cNvPr id="1812" name="TextBox 5"/>
          <p:cNvSpPr txBox="1"/>
          <p:nvPr/>
        </p:nvSpPr>
        <p:spPr>
          <a:xfrm>
            <a:off x="3410525" y="8472350"/>
            <a:ext cx="2497953"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[1,0,-1]/2</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14" name="Title 1"/>
          <p:cNvSpPr txBox="1"/>
          <p:nvPr>
            <p:ph type="title"/>
          </p:nvPr>
        </p:nvSpPr>
        <p:spPr>
          <a:prstGeom prst="rect">
            <a:avLst/>
          </a:prstGeom>
        </p:spPr>
        <p:txBody>
          <a:bodyPr/>
          <a:lstStyle/>
          <a:p>
            <a:pPr/>
            <a:r>
              <a:t>Laplacian filter</a:t>
            </a:r>
          </a:p>
        </p:txBody>
      </p:sp>
      <p:sp>
        <p:nvSpPr>
          <p:cNvPr id="1815"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sp>
        <p:nvSpPr>
          <p:cNvPr id="1816" name="Rectangle 3"/>
          <p:cNvSpPr txBox="1"/>
          <p:nvPr/>
        </p:nvSpPr>
        <p:spPr>
          <a:xfrm>
            <a:off x="3824243" y="2413248"/>
            <a:ext cx="1751175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Made popular by Marr and Hildreth in 1980 in the search for</a:t>
            </a:r>
          </a:p>
          <a:p>
            <a:pPr algn="l" defTabSz="1828800">
              <a:defRPr b="0" sz="4800">
                <a:latin typeface="Times New Roman"/>
                <a:ea typeface="Times New Roman"/>
                <a:cs typeface="Times New Roman"/>
                <a:sym typeface="Times New Roman"/>
              </a:defRPr>
            </a:pPr>
            <a:r>
              <a:t>operators that locate the boundaries between objects.</a:t>
            </a:r>
          </a:p>
        </p:txBody>
      </p:sp>
      <p:sp>
        <p:nvSpPr>
          <p:cNvPr id="1817" name="Rectangle 4"/>
          <p:cNvSpPr txBox="1"/>
          <p:nvPr/>
        </p:nvSpPr>
        <p:spPr>
          <a:xfrm>
            <a:off x="3829477" y="4618416"/>
            <a:ext cx="16662248" cy="15539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The Laplacian operator is defined as the sum of the second order partial derivatives of a function:</a:t>
            </a:r>
          </a:p>
        </p:txBody>
      </p:sp>
      <p:pic>
        <p:nvPicPr>
          <p:cNvPr id="1818" name="Picture 5" descr="Picture 5"/>
          <p:cNvPicPr>
            <a:picLocks noChangeAspect="1"/>
          </p:cNvPicPr>
          <p:nvPr/>
        </p:nvPicPr>
        <p:blipFill>
          <a:blip r:embed="rId2">
            <a:extLst/>
          </a:blip>
          <a:stretch>
            <a:fillRect/>
          </a:stretch>
        </p:blipFill>
        <p:spPr>
          <a:xfrm>
            <a:off x="4019057" y="6468664"/>
            <a:ext cx="5461001" cy="2286001"/>
          </a:xfrm>
          <a:prstGeom prst="rect">
            <a:avLst/>
          </a:prstGeom>
          <a:ln w="12700">
            <a:miter lim="400000"/>
          </a:ln>
        </p:spPr>
      </p:pic>
      <p:pic>
        <p:nvPicPr>
          <p:cNvPr id="1819" name="Picture 6" descr="Picture 6"/>
          <p:cNvPicPr>
            <a:picLocks noChangeAspect="1"/>
          </p:cNvPicPr>
          <p:nvPr/>
        </p:nvPicPr>
        <p:blipFill>
          <a:blip r:embed="rId3">
            <a:extLst/>
          </a:blip>
          <a:stretch>
            <a:fillRect/>
          </a:stretch>
        </p:blipFill>
        <p:spPr>
          <a:xfrm>
            <a:off x="4157405" y="9551679"/>
            <a:ext cx="5505255" cy="1344519"/>
          </a:xfrm>
          <a:prstGeom prst="rect">
            <a:avLst/>
          </a:prstGeom>
          <a:ln w="12700">
            <a:miter lim="400000"/>
          </a:ln>
        </p:spPr>
      </p:pic>
      <p:sp>
        <p:nvSpPr>
          <p:cNvPr id="1820" name="TextBox 7"/>
          <p:cNvSpPr txBox="1"/>
          <p:nvPr/>
        </p:nvSpPr>
        <p:spPr>
          <a:xfrm>
            <a:off x="3857388" y="8569448"/>
            <a:ext cx="1621692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To reduce noise and undefined derivatives, we use the same trick:</a:t>
            </a:r>
          </a:p>
        </p:txBody>
      </p:sp>
      <p:sp>
        <p:nvSpPr>
          <p:cNvPr id="1821" name="TextBox 8"/>
          <p:cNvSpPr txBox="1"/>
          <p:nvPr/>
        </p:nvSpPr>
        <p:spPr>
          <a:xfrm>
            <a:off x="4220217" y="11667845"/>
            <a:ext cx="214165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Where: </a:t>
            </a:r>
          </a:p>
        </p:txBody>
      </p:sp>
      <p:pic>
        <p:nvPicPr>
          <p:cNvPr id="1822" name="Picture 9" descr="Picture 9"/>
          <p:cNvPicPr>
            <a:picLocks noChangeAspect="1"/>
          </p:cNvPicPr>
          <p:nvPr/>
        </p:nvPicPr>
        <p:blipFill>
          <a:blip r:embed="rId4">
            <a:extLst/>
          </a:blip>
          <a:stretch>
            <a:fillRect/>
          </a:stretch>
        </p:blipFill>
        <p:spPr>
          <a:xfrm>
            <a:off x="7070492" y="11162358"/>
            <a:ext cx="7755513" cy="1992853"/>
          </a:xfrm>
          <a:prstGeom prst="rect">
            <a:avLst/>
          </a:prstGeom>
          <a:ln w="12700">
            <a:miter lim="400000"/>
          </a:ln>
        </p:spPr>
      </p:pic>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24" name="Title 1"/>
          <p:cNvSpPr txBox="1"/>
          <p:nvPr>
            <p:ph type="title"/>
          </p:nvPr>
        </p:nvSpPr>
        <p:spPr>
          <a:prstGeom prst="rect">
            <a:avLst/>
          </a:prstGeom>
        </p:spPr>
        <p:txBody>
          <a:bodyPr/>
          <a:lstStyle/>
          <a:p>
            <a:pPr/>
            <a:r>
              <a:t>Laplacian filter</a:t>
            </a:r>
          </a:p>
        </p:txBody>
      </p:sp>
      <p:sp>
        <p:nvSpPr>
          <p:cNvPr id="1825"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26" name="Image" descr="Image"/>
          <p:cNvPicPr>
            <a:picLocks noChangeAspect="1"/>
          </p:cNvPicPr>
          <p:nvPr/>
        </p:nvPicPr>
        <p:blipFill>
          <a:blip r:embed="rId2">
            <a:extLst/>
          </a:blip>
          <a:stretch>
            <a:fillRect/>
          </a:stretch>
        </p:blipFill>
        <p:spPr>
          <a:xfrm>
            <a:off x="8731250" y="3623942"/>
            <a:ext cx="5520789" cy="2783208"/>
          </a:xfrm>
          <a:prstGeom prst="rect">
            <a:avLst/>
          </a:prstGeom>
          <a:ln w="12700">
            <a:miter lim="400000"/>
          </a:ln>
        </p:spPr>
      </p:pic>
      <p:sp>
        <p:nvSpPr>
          <p:cNvPr id="1827" name="The most popular approximation is the five-point formula which consists in convolving the image with the kernel"/>
          <p:cNvSpPr txBox="1"/>
          <p:nvPr/>
        </p:nvSpPr>
        <p:spPr>
          <a:xfrm>
            <a:off x="341223" y="2217430"/>
            <a:ext cx="23701554" cy="153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The most popular approximation is the five-point formula which consists in convolving the image with the kernel</a:t>
            </a:r>
          </a:p>
        </p:txBody>
      </p:sp>
      <p:pic>
        <p:nvPicPr>
          <p:cNvPr id="1828" name="Picture 1" descr="Picture 1"/>
          <p:cNvPicPr>
            <a:picLocks noChangeAspect="1"/>
          </p:cNvPicPr>
          <p:nvPr/>
        </p:nvPicPr>
        <p:blipFill>
          <a:blip r:embed="rId3">
            <a:extLst/>
          </a:blip>
          <a:stretch>
            <a:fillRect/>
          </a:stretch>
        </p:blipFill>
        <p:spPr>
          <a:xfrm>
            <a:off x="3839302" y="7195742"/>
            <a:ext cx="6127649" cy="5978195"/>
          </a:xfrm>
          <a:prstGeom prst="rect">
            <a:avLst/>
          </a:prstGeom>
          <a:ln w="12700">
            <a:miter lim="400000"/>
          </a:ln>
        </p:spPr>
      </p:pic>
      <p:grpSp>
        <p:nvGrpSpPr>
          <p:cNvPr id="1831" name="Group"/>
          <p:cNvGrpSpPr/>
          <p:nvPr/>
        </p:nvGrpSpPr>
        <p:grpSpPr>
          <a:xfrm>
            <a:off x="10161196" y="9214876"/>
            <a:ext cx="3358545" cy="1939833"/>
            <a:chOff x="0" y="0"/>
            <a:chExt cx="3358543" cy="1939831"/>
          </a:xfrm>
        </p:grpSpPr>
        <p:pic>
          <p:nvPicPr>
            <p:cNvPr id="1829" name="Image" descr="Image"/>
            <p:cNvPicPr>
              <a:picLocks noChangeAspect="1"/>
            </p:cNvPicPr>
            <p:nvPr/>
          </p:nvPicPr>
          <p:blipFill>
            <a:blip r:embed="rId2">
              <a:extLst/>
            </a:blip>
            <a:srcRect l="34786" t="0" r="0" b="0"/>
            <a:stretch>
              <a:fillRect/>
            </a:stretch>
          </p:blipFill>
          <p:spPr>
            <a:xfrm>
              <a:off x="849209" y="0"/>
              <a:ext cx="2509335" cy="1939832"/>
            </a:xfrm>
            <a:prstGeom prst="rect">
              <a:avLst/>
            </a:prstGeom>
            <a:ln w="12700" cap="flat">
              <a:noFill/>
              <a:miter lim="400000"/>
            </a:ln>
            <a:effectLst/>
          </p:spPr>
        </p:pic>
        <p:sp>
          <p:nvSpPr>
            <p:cNvPr id="1830" name="Circle"/>
            <p:cNvSpPr/>
            <p:nvPr/>
          </p:nvSpPr>
          <p:spPr>
            <a:xfrm>
              <a:off x="0" y="744080"/>
              <a:ext cx="451763" cy="451764"/>
            </a:xfrm>
            <a:prstGeom prst="ellipse">
              <a:avLst/>
            </a:prstGeom>
            <a:noFill/>
            <a:ln w="635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834" name="Group"/>
          <p:cNvGrpSpPr/>
          <p:nvPr/>
        </p:nvGrpSpPr>
        <p:grpSpPr>
          <a:xfrm>
            <a:off x="14254832" y="7320831"/>
            <a:ext cx="6289865" cy="5728017"/>
            <a:chOff x="0" y="0"/>
            <a:chExt cx="6289864" cy="5728015"/>
          </a:xfrm>
        </p:grpSpPr>
        <p:pic>
          <p:nvPicPr>
            <p:cNvPr id="1832" name="Picture 4" descr="Picture 4"/>
            <p:cNvPicPr>
              <a:picLocks noChangeAspect="1"/>
            </p:cNvPicPr>
            <p:nvPr/>
          </p:nvPicPr>
          <p:blipFill>
            <a:blip r:embed="rId4">
              <a:extLst/>
            </a:blip>
            <a:stretch>
              <a:fillRect/>
            </a:stretch>
          </p:blipFill>
          <p:spPr>
            <a:xfrm>
              <a:off x="526706" y="0"/>
              <a:ext cx="5763159" cy="5728016"/>
            </a:xfrm>
            <a:prstGeom prst="rect">
              <a:avLst/>
            </a:prstGeom>
            <a:ln w="12700" cap="flat">
              <a:noFill/>
              <a:miter lim="400000"/>
            </a:ln>
            <a:effectLst/>
          </p:spPr>
        </p:pic>
        <p:sp>
          <p:nvSpPr>
            <p:cNvPr id="1833" name="="/>
            <p:cNvSpPr txBox="1"/>
            <p:nvPr/>
          </p:nvSpPr>
          <p:spPr>
            <a:xfrm>
              <a:off x="-1" y="2434925"/>
              <a:ext cx="502921" cy="858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5100"/>
              </a:lvl1pPr>
            </a:lstStyle>
            <a:p>
              <a:pP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1" grpId="2"/>
      <p:bldP build="whole" bldLvl="1" animBg="1" rev="0" advAuto="0" spid="1834" grpId="3"/>
      <p:bldP build="whole" bldLvl="1" animBg="1" rev="0" advAuto="0" spid="1828"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471" name="Image" descr="Image"/>
          <p:cNvPicPr>
            <a:picLocks noChangeAspect="1"/>
          </p:cNvPicPr>
          <p:nvPr/>
        </p:nvPicPr>
        <p:blipFill>
          <a:blip r:embed="rId2">
            <a:extLst/>
          </a:blip>
          <a:stretch>
            <a:fillRect/>
          </a:stretch>
        </p:blipFill>
        <p:spPr>
          <a:xfrm>
            <a:off x="3048000" y="-11907"/>
            <a:ext cx="13583472" cy="7483725"/>
          </a:xfrm>
          <a:prstGeom prst="rect">
            <a:avLst/>
          </a:prstGeom>
          <a:ln w="12700">
            <a:miter lim="400000"/>
          </a:ln>
        </p:spPr>
      </p:pic>
      <p:grpSp>
        <p:nvGrpSpPr>
          <p:cNvPr id="479" name="Group"/>
          <p:cNvGrpSpPr/>
          <p:nvPr/>
        </p:nvGrpSpPr>
        <p:grpSpPr>
          <a:xfrm>
            <a:off x="3508402" y="4820728"/>
            <a:ext cx="11707907" cy="9062895"/>
            <a:chOff x="0" y="0"/>
            <a:chExt cx="11707905" cy="9062894"/>
          </a:xfrm>
        </p:grpSpPr>
        <p:grpSp>
          <p:nvGrpSpPr>
            <p:cNvPr id="477" name="Group"/>
            <p:cNvGrpSpPr/>
            <p:nvPr/>
          </p:nvGrpSpPr>
          <p:grpSpPr>
            <a:xfrm>
              <a:off x="3546050" y="0"/>
              <a:ext cx="8161856" cy="6708609"/>
              <a:chOff x="640981" y="0"/>
              <a:chExt cx="8161855" cy="6708608"/>
            </a:xfrm>
          </p:grpSpPr>
          <p:pic>
            <p:nvPicPr>
              <p:cNvPr id="472" name="Image" descr="Image"/>
              <p:cNvPicPr>
                <a:picLocks noChangeAspect="1"/>
              </p:cNvPicPr>
              <p:nvPr/>
            </p:nvPicPr>
            <p:blipFill>
              <a:blip r:embed="rId2">
                <a:extLst/>
              </a:blip>
              <a:srcRect l="37723" t="55950" r="55451" b="32170"/>
              <a:stretch>
                <a:fillRect/>
              </a:stretch>
            </p:blipFill>
            <p:spPr>
              <a:xfrm>
                <a:off x="1675210" y="3350310"/>
                <a:ext cx="3501961" cy="3358299"/>
              </a:xfrm>
              <a:prstGeom prst="rect">
                <a:avLst/>
              </a:prstGeom>
              <a:ln w="12700" cap="flat">
                <a:noFill/>
                <a:miter lim="400000"/>
              </a:ln>
              <a:effectLst/>
            </p:spPr>
          </p:pic>
          <p:sp>
            <p:nvSpPr>
              <p:cNvPr id="473" name="Line"/>
              <p:cNvSpPr/>
              <p:nvPr/>
            </p:nvSpPr>
            <p:spPr>
              <a:xfrm flipV="1">
                <a:off x="1712544" y="0"/>
                <a:ext cx="365932" cy="3287428"/>
              </a:xfrm>
              <a:prstGeom prst="line">
                <a:avLst/>
              </a:prstGeom>
              <a:noFill/>
              <a:ln w="889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74" name="Line"/>
              <p:cNvSpPr/>
              <p:nvPr/>
            </p:nvSpPr>
            <p:spPr>
              <a:xfrm flipH="1" flipV="1">
                <a:off x="2377340" y="0"/>
                <a:ext cx="2799924" cy="3287428"/>
              </a:xfrm>
              <a:prstGeom prst="line">
                <a:avLst/>
              </a:prstGeom>
              <a:noFill/>
              <a:ln w="889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75" name="F("/>
              <p:cNvSpPr/>
              <p:nvPr/>
            </p:nvSpPr>
            <p:spPr>
              <a:xfrm>
                <a:off x="640981" y="502937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11400">
                    <a:latin typeface="Helvetica Neue Light"/>
                    <a:ea typeface="Helvetica Neue Light"/>
                    <a:cs typeface="Helvetica Neue Light"/>
                    <a:sym typeface="Helvetica Neue Light"/>
                  </a:defRPr>
                </a:lvl1pPr>
              </a:lstStyle>
              <a:p>
                <a:pPr/>
                <a:r>
                  <a:t>F(</a:t>
                </a:r>
              </a:p>
            </p:txBody>
          </p:sp>
          <p:sp>
            <p:nvSpPr>
              <p:cNvPr id="476" name=")  = 32"/>
              <p:cNvSpPr/>
              <p:nvPr/>
            </p:nvSpPr>
            <p:spPr>
              <a:xfrm>
                <a:off x="7532837" y="502937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lvl1pPr defTabSz="821531">
                  <a:defRPr b="0" sz="11400">
                    <a:latin typeface="Helvetica Neue Light"/>
                    <a:ea typeface="Helvetica Neue Light"/>
                    <a:cs typeface="Helvetica Neue Light"/>
                    <a:sym typeface="Helvetica Neue Light"/>
                  </a:defRPr>
                </a:lvl1pPr>
              </a:lstStyle>
              <a:p>
                <a:pPr/>
                <a:r>
                  <a:t>)  = 32 </a:t>
                </a:r>
              </a:p>
            </p:txBody>
          </p:sp>
        </p:grpSp>
        <p:sp>
          <p:nvSpPr>
            <p:cNvPr id="478" name="F recognizes that this is the pattern that the projector projected at up=32 pixels."/>
            <p:cNvSpPr/>
            <p:nvPr/>
          </p:nvSpPr>
          <p:spPr>
            <a:xfrm>
              <a:off x="0" y="779289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71437" tIns="71437" rIns="71437" bIns="71437" numCol="1" anchor="ctr">
              <a:spAutoFit/>
            </a:bodyPr>
            <a:lstStyle/>
            <a:p>
              <a:pPr algn="l" defTabSz="821531">
                <a:defRPr b="0" sz="5000">
                  <a:latin typeface="Helvetica Neue Light"/>
                  <a:ea typeface="Helvetica Neue Light"/>
                  <a:cs typeface="Helvetica Neue Light"/>
                  <a:sym typeface="Helvetica Neue Light"/>
                </a:defRPr>
              </a:pPr>
              <a:r>
                <a:t>F recognizes that this is the pattern that the projector projected at u</a:t>
              </a:r>
              <a:r>
                <a:rPr baseline="-5999"/>
                <a:t>p</a:t>
              </a:r>
              <a:r>
                <a:t>=32 pixels.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9" grpId="1"/>
    </p:bldLst>
  </p:timing>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36" name="Title 1"/>
          <p:cNvSpPr txBox="1"/>
          <p:nvPr>
            <p:ph type="title"/>
          </p:nvPr>
        </p:nvSpPr>
        <p:spPr>
          <a:xfrm>
            <a:off x="3048000" y="69849"/>
            <a:ext cx="18288000" cy="1488624"/>
          </a:xfrm>
          <a:prstGeom prst="rect">
            <a:avLst/>
          </a:prstGeom>
        </p:spPr>
        <p:txBody>
          <a:bodyPr/>
          <a:lstStyle>
            <a:lvl1pPr defTabSz="905255">
              <a:defRPr sz="8712"/>
            </a:lvl1pPr>
          </a:lstStyle>
          <a:p>
            <a:pPr/>
            <a:r>
              <a:t>Comparison derivative and laplacian</a:t>
            </a:r>
          </a:p>
        </p:txBody>
      </p:sp>
      <p:sp>
        <p:nvSpPr>
          <p:cNvPr id="1837" name="Slide Number"/>
          <p:cNvSpPr txBox="1"/>
          <p:nvPr>
            <p:ph type="sldNum" sz="quarter" idx="2"/>
          </p:nvPr>
        </p:nvSpPr>
        <p:spPr>
          <a:xfrm>
            <a:off x="23434555" y="12884785"/>
            <a:ext cx="365245" cy="538480"/>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38" name="Picture 3" descr="Picture 3"/>
          <p:cNvPicPr>
            <a:picLocks noChangeAspect="1"/>
          </p:cNvPicPr>
          <p:nvPr/>
        </p:nvPicPr>
        <p:blipFill>
          <a:blip r:embed="rId2">
            <a:extLst/>
          </a:blip>
          <a:stretch>
            <a:fillRect/>
          </a:stretch>
        </p:blipFill>
        <p:spPr>
          <a:xfrm>
            <a:off x="5447024" y="1705837"/>
            <a:ext cx="14196912" cy="8257014"/>
          </a:xfrm>
          <a:prstGeom prst="rect">
            <a:avLst/>
          </a:prstGeom>
          <a:ln w="12700">
            <a:miter lim="400000"/>
          </a:ln>
        </p:spPr>
      </p:pic>
      <p:pic>
        <p:nvPicPr>
          <p:cNvPr id="1839" name="Picture 4" descr="Picture 4"/>
          <p:cNvPicPr>
            <a:picLocks noChangeAspect="1"/>
          </p:cNvPicPr>
          <p:nvPr/>
        </p:nvPicPr>
        <p:blipFill>
          <a:blip r:embed="rId3">
            <a:extLst/>
          </a:blip>
          <a:stretch>
            <a:fillRect/>
          </a:stretch>
        </p:blipFill>
        <p:spPr>
          <a:xfrm>
            <a:off x="5491150" y="10019654"/>
            <a:ext cx="4854903" cy="3696347"/>
          </a:xfrm>
          <a:prstGeom prst="rect">
            <a:avLst/>
          </a:prstGeom>
          <a:ln w="12700">
            <a:miter lim="400000"/>
          </a:ln>
        </p:spPr>
      </p:pic>
      <p:pic>
        <p:nvPicPr>
          <p:cNvPr id="1840" name="Picture 5" descr="Picture 5"/>
          <p:cNvPicPr>
            <a:picLocks noChangeAspect="1"/>
          </p:cNvPicPr>
          <p:nvPr/>
        </p:nvPicPr>
        <p:blipFill>
          <a:blip r:embed="rId4">
            <a:extLst/>
          </a:blip>
          <a:stretch>
            <a:fillRect/>
          </a:stretch>
        </p:blipFill>
        <p:spPr>
          <a:xfrm>
            <a:off x="10664349" y="9927705"/>
            <a:ext cx="9066163" cy="3788295"/>
          </a:xfrm>
          <a:prstGeom prst="rect">
            <a:avLst/>
          </a:prstGeom>
          <a:ln w="12700">
            <a:miter lim="400000"/>
          </a:ln>
        </p:spPr>
      </p:pic>
      <p:grpSp>
        <p:nvGrpSpPr>
          <p:cNvPr id="1843" name="Group 15"/>
          <p:cNvGrpSpPr/>
          <p:nvPr/>
        </p:nvGrpSpPr>
        <p:grpSpPr>
          <a:xfrm>
            <a:off x="14043022" y="2932701"/>
            <a:ext cx="2674700" cy="10460205"/>
            <a:chOff x="0" y="0"/>
            <a:chExt cx="2674699" cy="10460203"/>
          </a:xfrm>
        </p:grpSpPr>
        <p:sp>
          <p:nvSpPr>
            <p:cNvPr id="1841" name="Straight Connector 13"/>
            <p:cNvSpPr/>
            <p:nvPr/>
          </p:nvSpPr>
          <p:spPr>
            <a:xfrm flipH="1">
              <a:off x="0" y="128107"/>
              <a:ext cx="3176" cy="10332097"/>
            </a:xfrm>
            <a:prstGeom prst="line">
              <a:avLst/>
            </a:prstGeom>
            <a:noFill/>
            <a:ln w="50800" cap="flat">
              <a:solidFill>
                <a:srgbClr val="BFBFBF"/>
              </a:solidFill>
              <a:prstDash val="sysDash"/>
              <a:roun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842" name="Straight Connector 14"/>
            <p:cNvSpPr/>
            <p:nvPr/>
          </p:nvSpPr>
          <p:spPr>
            <a:xfrm flipH="1">
              <a:off x="2671524" y="-1"/>
              <a:ext cx="3176" cy="10332097"/>
            </a:xfrm>
            <a:prstGeom prst="line">
              <a:avLst/>
            </a:prstGeom>
            <a:noFill/>
            <a:ln w="50800" cap="flat">
              <a:solidFill>
                <a:srgbClr val="BFBFBF"/>
              </a:solidFill>
              <a:prstDash val="sysDash"/>
              <a:roun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1847" name="Group 11"/>
          <p:cNvGrpSpPr/>
          <p:nvPr/>
        </p:nvGrpSpPr>
        <p:grpSpPr>
          <a:xfrm>
            <a:off x="14304374" y="10014628"/>
            <a:ext cx="4402729" cy="2036437"/>
            <a:chOff x="0" y="0"/>
            <a:chExt cx="4402727" cy="2036435"/>
          </a:xfrm>
        </p:grpSpPr>
        <p:sp>
          <p:nvSpPr>
            <p:cNvPr id="1844" name="Straight Arrow Connector 7"/>
            <p:cNvSpPr/>
            <p:nvPr/>
          </p:nvSpPr>
          <p:spPr>
            <a:xfrm flipH="1">
              <a:off x="-1" y="808097"/>
              <a:ext cx="692702" cy="1212147"/>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845" name="Straight Arrow Connector 8"/>
            <p:cNvSpPr/>
            <p:nvPr/>
          </p:nvSpPr>
          <p:spPr>
            <a:xfrm>
              <a:off x="2308999" y="865821"/>
              <a:ext cx="102767" cy="1170615"/>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846" name="TextBox 10"/>
            <p:cNvSpPr txBox="1"/>
            <p:nvPr/>
          </p:nvSpPr>
          <p:spPr>
            <a:xfrm>
              <a:off x="634974" y="0"/>
              <a:ext cx="3767754"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Zero crossings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9" grpId="1"/>
      <p:bldP build="whole" bldLvl="1" animBg="1" rev="0" advAuto="0" spid="1843" grpId="3"/>
      <p:bldP build="whole" bldLvl="1" animBg="1" rev="0" advAuto="0" spid="1840" grpId="2"/>
      <p:bldP build="whole" bldLvl="1" animBg="1" rev="0" advAuto="0" spid="1847" grpId="4"/>
    </p:bldLst>
  </p:timing>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9" name="Title 1"/>
          <p:cNvSpPr txBox="1"/>
          <p:nvPr>
            <p:ph type="title"/>
          </p:nvPr>
        </p:nvSpPr>
        <p:spPr>
          <a:prstGeom prst="rect">
            <a:avLst/>
          </a:prstGeom>
        </p:spPr>
        <p:txBody>
          <a:bodyPr/>
          <a:lstStyle/>
          <a:p>
            <a:pPr/>
            <a:r>
              <a:t>Image sharpening filter</a:t>
            </a:r>
          </a:p>
        </p:txBody>
      </p:sp>
      <p:sp>
        <p:nvSpPr>
          <p:cNvPr id="18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51" name="Picture 3" descr="Picture 3"/>
          <p:cNvPicPr>
            <a:picLocks noChangeAspect="1"/>
          </p:cNvPicPr>
          <p:nvPr/>
        </p:nvPicPr>
        <p:blipFill>
          <a:blip r:embed="rId2">
            <a:extLst/>
          </a:blip>
          <a:stretch>
            <a:fillRect/>
          </a:stretch>
        </p:blipFill>
        <p:spPr>
          <a:xfrm>
            <a:off x="7696200" y="2180632"/>
            <a:ext cx="9450196" cy="9354736"/>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3" name="Title 1"/>
          <p:cNvSpPr txBox="1"/>
          <p:nvPr>
            <p:ph type="title"/>
          </p:nvPr>
        </p:nvSpPr>
        <p:spPr>
          <a:prstGeom prst="rect">
            <a:avLst/>
          </a:prstGeom>
        </p:spPr>
        <p:txBody>
          <a:bodyPr/>
          <a:lstStyle/>
          <a:p>
            <a:pPr/>
            <a:r>
              <a:t>Image sharpening filter</a:t>
            </a:r>
          </a:p>
        </p:txBody>
      </p:sp>
      <p:sp>
        <p:nvSpPr>
          <p:cNvPr id="185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55" name="Picture 3" descr="Picture 3"/>
          <p:cNvPicPr>
            <a:picLocks noChangeAspect="1"/>
          </p:cNvPicPr>
          <p:nvPr/>
        </p:nvPicPr>
        <p:blipFill>
          <a:blip r:embed="rId2">
            <a:extLst/>
          </a:blip>
          <a:stretch>
            <a:fillRect/>
          </a:stretch>
        </p:blipFill>
        <p:spPr>
          <a:xfrm>
            <a:off x="5278929" y="3328987"/>
            <a:ext cx="12319001" cy="3708401"/>
          </a:xfrm>
          <a:prstGeom prst="rect">
            <a:avLst/>
          </a:prstGeom>
          <a:ln w="12700">
            <a:miter lim="400000"/>
          </a:ln>
        </p:spPr>
      </p:pic>
      <p:sp>
        <p:nvSpPr>
          <p:cNvPr id="1856" name="Rectangle 4"/>
          <p:cNvSpPr txBox="1"/>
          <p:nvPr/>
        </p:nvSpPr>
        <p:spPr>
          <a:xfrm>
            <a:off x="4019614" y="2314506"/>
            <a:ext cx="16555838"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Subtract away the blurred components of the image:</a:t>
            </a:r>
          </a:p>
        </p:txBody>
      </p:sp>
      <p:sp>
        <p:nvSpPr>
          <p:cNvPr id="1857" name="TextBox 5"/>
          <p:cNvSpPr txBox="1"/>
          <p:nvPr/>
        </p:nvSpPr>
        <p:spPr>
          <a:xfrm>
            <a:off x="4443500" y="7480821"/>
            <a:ext cx="15549583"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This filter has an overall DC component of 1. It de-emphasizes</a:t>
            </a:r>
            <a:br/>
            <a:r>
              <a:t>the blur component of the image (low spatial frequencies).</a:t>
            </a: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grpSp>
        <p:nvGrpSpPr>
          <p:cNvPr id="1862" name="Group"/>
          <p:cNvGrpSpPr/>
          <p:nvPr/>
        </p:nvGrpSpPr>
        <p:grpSpPr>
          <a:xfrm>
            <a:off x="1199513" y="1663544"/>
            <a:ext cx="21984974" cy="10774404"/>
            <a:chOff x="0" y="0"/>
            <a:chExt cx="21984972" cy="10774403"/>
          </a:xfrm>
        </p:grpSpPr>
        <p:pic>
          <p:nvPicPr>
            <p:cNvPr id="1860" name="Picture 3" descr="Picture 3"/>
            <p:cNvPicPr>
              <a:picLocks noChangeAspect="1"/>
            </p:cNvPicPr>
            <p:nvPr/>
          </p:nvPicPr>
          <p:blipFill>
            <a:blip r:embed="rId2">
              <a:extLst/>
            </a:blip>
            <a:stretch>
              <a:fillRect/>
            </a:stretch>
          </p:blipFill>
          <p:spPr>
            <a:xfrm>
              <a:off x="0" y="62343"/>
              <a:ext cx="10810807" cy="10701604"/>
            </a:xfrm>
            <a:prstGeom prst="rect">
              <a:avLst/>
            </a:prstGeom>
            <a:ln w="12700" cap="flat">
              <a:noFill/>
              <a:miter lim="400000"/>
            </a:ln>
            <a:effectLst/>
          </p:spPr>
        </p:pic>
        <p:pic>
          <p:nvPicPr>
            <p:cNvPr id="1861" name="Picture 4" descr="Picture 4"/>
            <p:cNvPicPr>
              <a:picLocks noChangeAspect="1"/>
            </p:cNvPicPr>
            <p:nvPr/>
          </p:nvPicPr>
          <p:blipFill>
            <a:blip r:embed="rId3">
              <a:extLst/>
            </a:blip>
            <a:stretch>
              <a:fillRect/>
            </a:stretch>
          </p:blipFill>
          <p:spPr>
            <a:xfrm>
              <a:off x="11174169" y="0"/>
              <a:ext cx="10810804" cy="10774404"/>
            </a:xfrm>
            <a:prstGeom prst="rect">
              <a:avLst/>
            </a:prstGeom>
            <a:ln w="12700" cap="flat">
              <a:noFill/>
              <a:miter lim="400000"/>
            </a:ln>
            <a:effectLst/>
          </p:spPr>
        </p:pic>
      </p:grpSp>
      <p:sp>
        <p:nvSpPr>
          <p:cNvPr id="1863" name="TextBox 9"/>
          <p:cNvSpPr txBox="1"/>
          <p:nvPr/>
        </p:nvSpPr>
        <p:spPr>
          <a:xfrm>
            <a:off x="5208308" y="743606"/>
            <a:ext cx="3124220"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Input image</a:t>
            </a:r>
          </a:p>
        </p:txBody>
      </p:sp>
      <p:sp>
        <p:nvSpPr>
          <p:cNvPr id="1864" name="TextBox 9"/>
          <p:cNvSpPr txBox="1"/>
          <p:nvPr/>
        </p:nvSpPr>
        <p:spPr>
          <a:xfrm>
            <a:off x="16003308" y="743606"/>
            <a:ext cx="2768522"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Sharpened</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grpSp>
        <p:nvGrpSpPr>
          <p:cNvPr id="1869" name="Group"/>
          <p:cNvGrpSpPr/>
          <p:nvPr/>
        </p:nvGrpSpPr>
        <p:grpSpPr>
          <a:xfrm>
            <a:off x="-6979288" y="3661695"/>
            <a:ext cx="40894212" cy="24930653"/>
            <a:chOff x="0" y="0"/>
            <a:chExt cx="40894209" cy="24930651"/>
          </a:xfrm>
        </p:grpSpPr>
        <p:pic>
          <p:nvPicPr>
            <p:cNvPr id="1867" name="Picture 3" descr="Picture 3"/>
            <p:cNvPicPr>
              <a:picLocks noChangeAspect="1"/>
            </p:cNvPicPr>
            <p:nvPr/>
          </p:nvPicPr>
          <p:blipFill>
            <a:blip r:embed="rId2">
              <a:extLst/>
            </a:blip>
            <a:stretch>
              <a:fillRect/>
            </a:stretch>
          </p:blipFill>
          <p:spPr>
            <a:xfrm>
              <a:off x="0" y="131576"/>
              <a:ext cx="24477069" cy="24229820"/>
            </a:xfrm>
            <a:prstGeom prst="rect">
              <a:avLst/>
            </a:prstGeom>
            <a:ln w="12700" cap="flat">
              <a:noFill/>
              <a:miter lim="400000"/>
            </a:ln>
            <a:effectLst/>
          </p:spPr>
        </p:pic>
        <p:pic>
          <p:nvPicPr>
            <p:cNvPr id="1868" name="Picture 4" descr="Picture 4"/>
            <p:cNvPicPr>
              <a:picLocks noChangeAspect="1"/>
            </p:cNvPicPr>
            <p:nvPr/>
          </p:nvPicPr>
          <p:blipFill>
            <a:blip r:embed="rId3">
              <a:extLst/>
            </a:blip>
            <a:stretch>
              <a:fillRect/>
            </a:stretch>
          </p:blipFill>
          <p:spPr>
            <a:xfrm>
              <a:off x="15879333" y="0"/>
              <a:ext cx="25014877" cy="24930652"/>
            </a:xfrm>
            <a:prstGeom prst="rect">
              <a:avLst/>
            </a:prstGeom>
            <a:ln w="12700" cap="flat">
              <a:noFill/>
              <a:miter lim="400000"/>
            </a:ln>
            <a:effectLst/>
          </p:spPr>
        </p:pic>
      </p:grpSp>
      <p:sp>
        <p:nvSpPr>
          <p:cNvPr id="1870" name="TextBox 9"/>
          <p:cNvSpPr txBox="1"/>
          <p:nvPr/>
        </p:nvSpPr>
        <p:spPr>
          <a:xfrm>
            <a:off x="5208308" y="743606"/>
            <a:ext cx="3124220"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Input image</a:t>
            </a:r>
          </a:p>
        </p:txBody>
      </p:sp>
      <p:sp>
        <p:nvSpPr>
          <p:cNvPr id="1871" name="TextBox 9"/>
          <p:cNvSpPr txBox="1"/>
          <p:nvPr/>
        </p:nvSpPr>
        <p:spPr>
          <a:xfrm>
            <a:off x="16003308" y="743606"/>
            <a:ext cx="2768522"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Sharpened</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874" name="Picture 3" descr="Picture 3"/>
          <p:cNvPicPr>
            <a:picLocks noChangeAspect="1"/>
          </p:cNvPicPr>
          <p:nvPr/>
        </p:nvPicPr>
        <p:blipFill>
          <a:blip r:embed="rId2">
            <a:extLst/>
          </a:blip>
          <a:stretch>
            <a:fillRect/>
          </a:stretch>
        </p:blipFill>
        <p:spPr>
          <a:xfrm>
            <a:off x="3048000" y="1545632"/>
            <a:ext cx="5980463" cy="5920052"/>
          </a:xfrm>
          <a:prstGeom prst="rect">
            <a:avLst/>
          </a:prstGeom>
          <a:ln w="12700">
            <a:miter lim="400000"/>
          </a:ln>
        </p:spPr>
      </p:pic>
      <p:pic>
        <p:nvPicPr>
          <p:cNvPr id="1875" name="Picture 4" descr="Picture 4"/>
          <p:cNvPicPr>
            <a:picLocks noChangeAspect="1"/>
          </p:cNvPicPr>
          <p:nvPr/>
        </p:nvPicPr>
        <p:blipFill>
          <a:blip r:embed="rId3">
            <a:extLst/>
          </a:blip>
          <a:stretch>
            <a:fillRect/>
          </a:stretch>
        </p:blipFill>
        <p:spPr>
          <a:xfrm>
            <a:off x="9229472" y="1511144"/>
            <a:ext cx="5980461" cy="5960325"/>
          </a:xfrm>
          <a:prstGeom prst="rect">
            <a:avLst/>
          </a:prstGeom>
          <a:ln w="12700">
            <a:miter lim="400000"/>
          </a:ln>
        </p:spPr>
      </p:pic>
      <p:pic>
        <p:nvPicPr>
          <p:cNvPr id="1876" name="Picture 5" descr="Picture 5"/>
          <p:cNvPicPr>
            <a:picLocks noChangeAspect="1"/>
          </p:cNvPicPr>
          <p:nvPr/>
        </p:nvPicPr>
        <p:blipFill>
          <a:blip r:embed="rId4">
            <a:extLst/>
          </a:blip>
          <a:stretch>
            <a:fillRect/>
          </a:stretch>
        </p:blipFill>
        <p:spPr>
          <a:xfrm>
            <a:off x="15395812" y="1483227"/>
            <a:ext cx="5940189" cy="5960326"/>
          </a:xfrm>
          <a:prstGeom prst="rect">
            <a:avLst/>
          </a:prstGeom>
          <a:ln w="12700">
            <a:miter lim="400000"/>
          </a:ln>
        </p:spPr>
      </p:pic>
      <p:pic>
        <p:nvPicPr>
          <p:cNvPr id="1877" name="Picture 6" descr="Picture 6"/>
          <p:cNvPicPr>
            <a:picLocks noChangeAspect="1"/>
          </p:cNvPicPr>
          <p:nvPr/>
        </p:nvPicPr>
        <p:blipFill>
          <a:blip r:embed="rId5">
            <a:extLst/>
          </a:blip>
          <a:stretch>
            <a:fillRect/>
          </a:stretch>
        </p:blipFill>
        <p:spPr>
          <a:xfrm>
            <a:off x="3048000" y="7775812"/>
            <a:ext cx="5920052" cy="5940189"/>
          </a:xfrm>
          <a:prstGeom prst="rect">
            <a:avLst/>
          </a:prstGeom>
          <a:ln w="12700">
            <a:miter lim="400000"/>
          </a:ln>
        </p:spPr>
      </p:pic>
      <p:pic>
        <p:nvPicPr>
          <p:cNvPr id="1878" name="Picture 7" descr="Picture 7"/>
          <p:cNvPicPr>
            <a:picLocks noChangeAspect="1"/>
          </p:cNvPicPr>
          <p:nvPr/>
        </p:nvPicPr>
        <p:blipFill>
          <a:blip r:embed="rId6">
            <a:extLst/>
          </a:blip>
          <a:stretch>
            <a:fillRect/>
          </a:stretch>
        </p:blipFill>
        <p:spPr>
          <a:xfrm>
            <a:off x="9265677" y="7775812"/>
            <a:ext cx="5940190" cy="5940189"/>
          </a:xfrm>
          <a:prstGeom prst="rect">
            <a:avLst/>
          </a:prstGeom>
          <a:ln w="12700">
            <a:miter lim="400000"/>
          </a:ln>
        </p:spPr>
      </p:pic>
      <p:pic>
        <p:nvPicPr>
          <p:cNvPr id="1879" name="Picture 8" descr="Picture 8"/>
          <p:cNvPicPr>
            <a:picLocks noChangeAspect="1"/>
          </p:cNvPicPr>
          <p:nvPr/>
        </p:nvPicPr>
        <p:blipFill>
          <a:blip r:embed="rId7">
            <a:extLst/>
          </a:blip>
          <a:stretch>
            <a:fillRect/>
          </a:stretch>
        </p:blipFill>
        <p:spPr>
          <a:xfrm>
            <a:off x="15436085" y="7816085"/>
            <a:ext cx="5899915" cy="5899915"/>
          </a:xfrm>
          <a:prstGeom prst="rect">
            <a:avLst/>
          </a:prstGeom>
          <a:ln w="12700">
            <a:miter lim="400000"/>
          </a:ln>
        </p:spPr>
      </p:pic>
      <p:sp>
        <p:nvSpPr>
          <p:cNvPr id="1880" name="TextBox 9"/>
          <p:cNvSpPr txBox="1"/>
          <p:nvPr/>
        </p:nvSpPr>
        <p:spPr>
          <a:xfrm>
            <a:off x="4192308" y="642006"/>
            <a:ext cx="3124220"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Input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8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5" grpId="1"/>
      <p:bldP build="whole" bldLvl="1" animBg="1" rev="0" advAuto="0" spid="1878" grpId="4"/>
      <p:bldP build="whole" bldLvl="1" animBg="1" rev="0" advAuto="0" spid="1877" grpId="3"/>
      <p:bldP build="whole" bldLvl="1" animBg="1" rev="0" advAuto="0" spid="1879" grpId="5"/>
      <p:bldP build="whole" bldLvl="1" animBg="1" rev="0" advAuto="0" spid="1876" grpId="2"/>
    </p:bldLst>
  </p:timing>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82" name="Double-click to edit"/>
          <p:cNvSpPr txBox="1"/>
          <p:nvPr>
            <p:ph type="title"/>
          </p:nvPr>
        </p:nvSpPr>
        <p:spPr>
          <a:prstGeom prst="rect">
            <a:avLst/>
          </a:prstGeom>
        </p:spPr>
        <p:txBody>
          <a:bodyPr/>
          <a:lstStyle/>
          <a:p>
            <a:pPr/>
          </a:p>
        </p:txBody>
      </p:sp>
      <p:sp>
        <p:nvSpPr>
          <p:cNvPr id="1883" name="Slide Number"/>
          <p:cNvSpPr txBox="1"/>
          <p:nvPr>
            <p:ph type="sldNum" sz="quarter" idx="2"/>
          </p:nvPr>
        </p:nvSpPr>
        <p:spPr>
          <a:xfrm>
            <a:off x="23383755" y="128593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00" name="Group"/>
          <p:cNvGrpSpPr/>
          <p:nvPr/>
        </p:nvGrpSpPr>
        <p:grpSpPr>
          <a:xfrm>
            <a:off x="4304177" y="304800"/>
            <a:ext cx="15890219" cy="11560947"/>
            <a:chOff x="0" y="0"/>
            <a:chExt cx="15890218" cy="11560946"/>
          </a:xfrm>
        </p:grpSpPr>
        <p:pic>
          <p:nvPicPr>
            <p:cNvPr id="1884" name="Picture 1" descr="Picture 1"/>
            <p:cNvPicPr>
              <a:picLocks noChangeAspect="1"/>
            </p:cNvPicPr>
            <p:nvPr/>
          </p:nvPicPr>
          <p:blipFill>
            <a:blip r:embed="rId3">
              <a:extLst/>
            </a:blip>
            <a:stretch>
              <a:fillRect/>
            </a:stretch>
          </p:blipFill>
          <p:spPr>
            <a:xfrm>
              <a:off x="0" y="0"/>
              <a:ext cx="15596318" cy="11560947"/>
            </a:xfrm>
            <a:prstGeom prst="rect">
              <a:avLst/>
            </a:prstGeom>
            <a:ln w="12700" cap="flat">
              <a:noFill/>
              <a:miter lim="400000"/>
            </a:ln>
            <a:effectLst/>
          </p:spPr>
        </p:pic>
        <p:sp>
          <p:nvSpPr>
            <p:cNvPr id="1885" name="Oval 2"/>
            <p:cNvSpPr/>
            <p:nvPr/>
          </p:nvSpPr>
          <p:spPr>
            <a:xfrm>
              <a:off x="415363" y="969181"/>
              <a:ext cx="6507359" cy="9137994"/>
            </a:xfrm>
            <a:prstGeom prst="ellipse">
              <a:avLst/>
            </a:prstGeom>
            <a:noFill/>
            <a:ln w="1143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86" name="Line 3"/>
            <p:cNvSpPr/>
            <p:nvPr/>
          </p:nvSpPr>
          <p:spPr>
            <a:xfrm flipV="1">
              <a:off x="1522998" y="8168812"/>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887" name="Line 4"/>
            <p:cNvSpPr/>
            <p:nvPr/>
          </p:nvSpPr>
          <p:spPr>
            <a:xfrm flipV="1">
              <a:off x="3738269" y="7338085"/>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888" name="Line 5"/>
            <p:cNvSpPr/>
            <p:nvPr/>
          </p:nvSpPr>
          <p:spPr>
            <a:xfrm flipV="1">
              <a:off x="3738269" y="8307266"/>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889" name="Line 6"/>
            <p:cNvSpPr/>
            <p:nvPr/>
          </p:nvSpPr>
          <p:spPr>
            <a:xfrm flipV="1">
              <a:off x="3599814" y="4292087"/>
              <a:ext cx="969183" cy="276910"/>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1890" name="Oval 7"/>
            <p:cNvSpPr/>
            <p:nvPr/>
          </p:nvSpPr>
          <p:spPr>
            <a:xfrm>
              <a:off x="830726" y="2073933"/>
              <a:ext cx="3184453" cy="3325789"/>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1" name="Oval 8"/>
            <p:cNvSpPr/>
            <p:nvPr/>
          </p:nvSpPr>
          <p:spPr>
            <a:xfrm>
              <a:off x="827842" y="5261268"/>
              <a:ext cx="1664340" cy="1661455"/>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2" name="Oval 9"/>
            <p:cNvSpPr/>
            <p:nvPr/>
          </p:nvSpPr>
          <p:spPr>
            <a:xfrm>
              <a:off x="2353725" y="4707451"/>
              <a:ext cx="2630635" cy="2630635"/>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3" name="Oval 10"/>
            <p:cNvSpPr/>
            <p:nvPr/>
          </p:nvSpPr>
          <p:spPr>
            <a:xfrm>
              <a:off x="2076816" y="6784268"/>
              <a:ext cx="3184453" cy="3322907"/>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4" name="Oval 11"/>
            <p:cNvSpPr/>
            <p:nvPr/>
          </p:nvSpPr>
          <p:spPr>
            <a:xfrm>
              <a:off x="4292087" y="3876724"/>
              <a:ext cx="1523000" cy="1661454"/>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5" name="Oval 12"/>
            <p:cNvSpPr/>
            <p:nvPr/>
          </p:nvSpPr>
          <p:spPr>
            <a:xfrm>
              <a:off x="3876723" y="2907543"/>
              <a:ext cx="1107637" cy="1107637"/>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6" name="Oval 13"/>
            <p:cNvSpPr/>
            <p:nvPr/>
          </p:nvSpPr>
          <p:spPr>
            <a:xfrm>
              <a:off x="4430541" y="5261268"/>
              <a:ext cx="2284500" cy="2492181"/>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Arial"/>
                </a:defRPr>
              </a:pPr>
            </a:p>
          </p:txBody>
        </p:sp>
        <p:sp>
          <p:nvSpPr>
            <p:cNvPr id="1897" name="Rectangle 14"/>
            <p:cNvSpPr txBox="1"/>
            <p:nvPr/>
          </p:nvSpPr>
          <p:spPr>
            <a:xfrm>
              <a:off x="8884225" y="951504"/>
              <a:ext cx="4815978" cy="4845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39687" algn="l" defTabSz="914400">
                <a:defRPr b="0" sz="3600">
                  <a:latin typeface="Calibri"/>
                  <a:ea typeface="Calibri"/>
                  <a:cs typeface="Calibri"/>
                  <a:sym typeface="Calibri"/>
                </a:defRPr>
              </a:lvl1pPr>
            </a:lstStyle>
            <a:p>
              <a:pPr/>
              <a:r>
                <a:t>Some visual areas…</a:t>
              </a:r>
            </a:p>
          </p:txBody>
        </p:sp>
        <p:sp>
          <p:nvSpPr>
            <p:cNvPr id="1898" name="Rectangle 15"/>
            <p:cNvSpPr txBox="1"/>
            <p:nvPr/>
          </p:nvSpPr>
          <p:spPr>
            <a:xfrm>
              <a:off x="13750258" y="9325485"/>
              <a:ext cx="2139961" cy="3140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39687" algn="l" defTabSz="914400">
                <a:defRPr b="0" sz="2400">
                  <a:latin typeface="+mj-lt"/>
                  <a:ea typeface="+mj-ea"/>
                  <a:cs typeface="+mj-cs"/>
                  <a:sym typeface="Arial"/>
                </a:defRPr>
              </a:lvl1pPr>
            </a:lstStyle>
            <a:p>
              <a:pPr/>
              <a:r>
                <a:t>From M. Lewicky</a:t>
              </a:r>
            </a:p>
          </p:txBody>
        </p:sp>
        <p:pic>
          <p:nvPicPr>
            <p:cNvPr id="1899" name="Image" descr="Image"/>
            <p:cNvPicPr>
              <a:picLocks noChangeAspect="1"/>
            </p:cNvPicPr>
            <p:nvPr/>
          </p:nvPicPr>
          <p:blipFill>
            <a:blip r:embed="rId4">
              <a:extLst/>
            </a:blip>
            <a:stretch>
              <a:fillRect/>
            </a:stretch>
          </p:blipFill>
          <p:spPr>
            <a:xfrm>
              <a:off x="8514435" y="6827944"/>
              <a:ext cx="2020757" cy="457476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04" name="Slide Number"/>
          <p:cNvSpPr txBox="1"/>
          <p:nvPr>
            <p:ph type="sldNum" sz="quarter" idx="2"/>
          </p:nvPr>
        </p:nvSpPr>
        <p:spPr>
          <a:xfrm>
            <a:off x="23459955" y="129101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05" name="Picture 3" descr="Picture 3"/>
          <p:cNvPicPr>
            <a:picLocks noChangeAspect="1"/>
          </p:cNvPicPr>
          <p:nvPr/>
        </p:nvPicPr>
        <p:blipFill>
          <a:blip r:embed="rId2">
            <a:extLst/>
          </a:blip>
          <a:stretch>
            <a:fillRect/>
          </a:stretch>
        </p:blipFill>
        <p:spPr>
          <a:xfrm>
            <a:off x="3048001" y="1049865"/>
            <a:ext cx="18288001" cy="12666134"/>
          </a:xfrm>
          <a:prstGeom prst="rect">
            <a:avLst/>
          </a:prstGeom>
          <a:ln w="12700">
            <a:miter lim="400000"/>
          </a:ln>
        </p:spPr>
      </p:pic>
      <p:sp>
        <p:nvSpPr>
          <p:cNvPr id="1906" name="Freeform 4"/>
          <p:cNvSpPr/>
          <p:nvPr/>
        </p:nvSpPr>
        <p:spPr>
          <a:xfrm>
            <a:off x="3149600" y="1523996"/>
            <a:ext cx="18084800" cy="1026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1" y="11620"/>
                </a:lnTo>
                <a:lnTo>
                  <a:pt x="6836" y="2709"/>
                </a:lnTo>
                <a:lnTo>
                  <a:pt x="9020" y="143"/>
                </a:lnTo>
                <a:lnTo>
                  <a:pt x="11083" y="0"/>
                </a:lnTo>
                <a:lnTo>
                  <a:pt x="13429" y="713"/>
                </a:lnTo>
                <a:lnTo>
                  <a:pt x="16342" y="2994"/>
                </a:lnTo>
                <a:lnTo>
                  <a:pt x="20508" y="10907"/>
                </a:lnTo>
                <a:lnTo>
                  <a:pt x="21600" y="16111"/>
                </a:lnTo>
              </a:path>
            </a:pathLst>
          </a:custGeom>
          <a:ln w="635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1828800">
              <a:defRPr b="0" sz="4800">
                <a:latin typeface="Calibri"/>
                <a:ea typeface="Calibri"/>
                <a:cs typeface="Calibri"/>
                <a:sym typeface="Calibri"/>
              </a:defRPr>
            </a:pPr>
          </a:p>
        </p:txBody>
      </p:sp>
      <p:pic>
        <p:nvPicPr>
          <p:cNvPr id="1907" name="Picture 5" descr="Picture 5"/>
          <p:cNvPicPr>
            <a:picLocks noChangeAspect="1"/>
          </p:cNvPicPr>
          <p:nvPr/>
        </p:nvPicPr>
        <p:blipFill>
          <a:blip r:embed="rId3">
            <a:extLst/>
          </a:blip>
          <a:stretch>
            <a:fillRect/>
          </a:stretch>
        </p:blipFill>
        <p:spPr>
          <a:xfrm>
            <a:off x="7577667" y="0"/>
            <a:ext cx="9499601" cy="1041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6" grpId="1"/>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09" name="Title 1"/>
          <p:cNvSpPr txBox="1"/>
          <p:nvPr>
            <p:ph type="title"/>
          </p:nvPr>
        </p:nvSpPr>
        <p:spPr>
          <a:prstGeom prst="rect">
            <a:avLst/>
          </a:prstGeom>
        </p:spPr>
        <p:txBody>
          <a:bodyPr/>
          <a:lstStyle/>
          <a:p>
            <a:pPr/>
            <a:r>
              <a:t>Other “naturally” occurring filters</a:t>
            </a:r>
          </a:p>
        </p:txBody>
      </p:sp>
      <p:sp>
        <p:nvSpPr>
          <p:cNvPr id="1910" name="Double-click to edit"/>
          <p:cNvSpPr txBox="1"/>
          <p:nvPr>
            <p:ph type="body" idx="1"/>
          </p:nvPr>
        </p:nvSpPr>
        <p:spPr>
          <a:prstGeom prst="rect">
            <a:avLst/>
          </a:prstGeom>
        </p:spPr>
        <p:txBody>
          <a:bodyPr/>
          <a:lstStyle/>
          <a:p>
            <a:pPr/>
          </a:p>
        </p:txBody>
      </p:sp>
      <p:sp>
        <p:nvSpPr>
          <p:cNvPr id="1911"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912" name="Picture 3" descr="Picture 3"/>
          <p:cNvPicPr>
            <a:picLocks noChangeAspect="1"/>
          </p:cNvPicPr>
          <p:nvPr/>
        </p:nvPicPr>
        <p:blipFill>
          <a:blip r:embed="rId2">
            <a:extLst/>
          </a:blip>
          <a:srcRect l="0" t="0" r="40945" b="0"/>
          <a:stretch>
            <a:fillRect/>
          </a:stretch>
        </p:blipFill>
        <p:spPr>
          <a:xfrm>
            <a:off x="3048000" y="3261245"/>
            <a:ext cx="10823437" cy="7135784"/>
          </a:xfrm>
          <a:prstGeom prst="rect">
            <a:avLst/>
          </a:prstGeom>
          <a:ln w="12700">
            <a:miter lim="400000"/>
          </a:ln>
        </p:spPr>
      </p:pic>
      <p:pic>
        <p:nvPicPr>
          <p:cNvPr id="1913" name="Picture 4" descr="Picture 4"/>
          <p:cNvPicPr>
            <a:picLocks noChangeAspect="1"/>
          </p:cNvPicPr>
          <p:nvPr/>
        </p:nvPicPr>
        <p:blipFill>
          <a:blip r:embed="rId2">
            <a:extLst/>
          </a:blip>
          <a:srcRect l="58898" t="0" r="0" b="0"/>
          <a:stretch>
            <a:fillRect/>
          </a:stretch>
        </p:blipFill>
        <p:spPr>
          <a:xfrm>
            <a:off x="13842573" y="3277439"/>
            <a:ext cx="7533119" cy="713578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2" grpId="2"/>
      <p:bldP build="whole" bldLvl="1" animBg="1" rev="0" advAuto="0" spid="1913" grpId="1"/>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15" name="Slide Number"/>
          <p:cNvSpPr txBox="1"/>
          <p:nvPr>
            <p:ph type="sldNum" sz="quarter" idx="2"/>
          </p:nvPr>
        </p:nvSpPr>
        <p:spPr>
          <a:xfrm>
            <a:off x="20056355"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pic>
        <p:nvPicPr>
          <p:cNvPr id="1916" name="Picture 3" descr="Picture 3"/>
          <p:cNvPicPr>
            <a:picLocks noChangeAspect="1"/>
          </p:cNvPicPr>
          <p:nvPr/>
        </p:nvPicPr>
        <p:blipFill>
          <a:blip r:embed="rId3">
            <a:extLst/>
          </a:blip>
          <a:srcRect l="9125" t="9125" r="15783" b="10805"/>
          <a:stretch>
            <a:fillRect/>
          </a:stretch>
        </p:blipFill>
        <p:spPr>
          <a:xfrm>
            <a:off x="3505200" y="1371600"/>
            <a:ext cx="10032515" cy="8023225"/>
          </a:xfrm>
          <a:prstGeom prst="rect">
            <a:avLst/>
          </a:prstGeom>
          <a:ln w="12700">
            <a:miter lim="400000"/>
          </a:ln>
        </p:spPr>
      </p:pic>
      <p:grpSp>
        <p:nvGrpSpPr>
          <p:cNvPr id="1921" name="Group 13"/>
          <p:cNvGrpSpPr/>
          <p:nvPr/>
        </p:nvGrpSpPr>
        <p:grpSpPr>
          <a:xfrm>
            <a:off x="6689726" y="2470151"/>
            <a:ext cx="13827124" cy="4841876"/>
            <a:chOff x="0" y="1"/>
            <a:chExt cx="13827123" cy="4841874"/>
          </a:xfrm>
        </p:grpSpPr>
        <p:sp>
          <p:nvSpPr>
            <p:cNvPr id="1917" name="Rectangle 6"/>
            <p:cNvSpPr/>
            <p:nvPr/>
          </p:nvSpPr>
          <p:spPr>
            <a:xfrm>
              <a:off x="-1" y="968094"/>
              <a:ext cx="727121" cy="593553"/>
            </a:xfrm>
            <a:prstGeom prst="rect">
              <a:avLst/>
            </a:prstGeom>
            <a:noFill/>
            <a:ln w="38100" cap="flat">
              <a:solidFill>
                <a:srgbClr val="FF3300"/>
              </a:solidFill>
              <a:prstDash val="solid"/>
              <a:miter lim="800000"/>
            </a:ln>
            <a:effectLst/>
          </p:spPr>
          <p:txBody>
            <a:bodyPr wrap="square" lIns="91439" tIns="91439" rIns="91439" bIns="91439" numCol="1" anchor="ctr">
              <a:noAutofit/>
            </a:bodyPr>
            <a:lstStyle/>
            <a:p>
              <a:pPr algn="l" defTabSz="1828800">
                <a:defRPr b="0" sz="3600">
                  <a:latin typeface="Times New Roman"/>
                  <a:ea typeface="Times New Roman"/>
                  <a:cs typeface="Times New Roman"/>
                  <a:sym typeface="Times New Roman"/>
                </a:defRPr>
              </a:pPr>
            </a:p>
          </p:txBody>
        </p:sp>
        <p:sp>
          <p:nvSpPr>
            <p:cNvPr id="1918" name="Line 7"/>
            <p:cNvSpPr/>
            <p:nvPr/>
          </p:nvSpPr>
          <p:spPr>
            <a:xfrm flipV="1">
              <a:off x="695367" y="1"/>
              <a:ext cx="7245811" cy="983963"/>
            </a:xfrm>
            <a:prstGeom prst="line">
              <a:avLst/>
            </a:prstGeom>
            <a:noFill/>
            <a:ln w="38100" cap="flat">
              <a:solidFill>
                <a:srgbClr val="FF33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919" name="Line 8"/>
            <p:cNvSpPr/>
            <p:nvPr/>
          </p:nvSpPr>
          <p:spPr>
            <a:xfrm>
              <a:off x="720769" y="1552124"/>
              <a:ext cx="7261685" cy="3148686"/>
            </a:xfrm>
            <a:prstGeom prst="line">
              <a:avLst/>
            </a:prstGeom>
            <a:noFill/>
            <a:ln w="38100" cap="flat">
              <a:solidFill>
                <a:srgbClr val="FF33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920" name="Picture 11" descr="Picture 11"/>
            <p:cNvPicPr>
              <a:picLocks noChangeAspect="1"/>
            </p:cNvPicPr>
            <p:nvPr/>
          </p:nvPicPr>
          <p:blipFill>
            <a:blip r:embed="rId4">
              <a:extLst/>
            </a:blip>
            <a:stretch>
              <a:fillRect/>
            </a:stretch>
          </p:blipFill>
          <p:spPr>
            <a:xfrm>
              <a:off x="7755439" y="54108"/>
              <a:ext cx="6071685" cy="4787769"/>
            </a:xfrm>
            <a:prstGeom prst="rect">
              <a:avLst/>
            </a:prstGeom>
            <a:ln w="12700" cap="flat">
              <a:noFill/>
              <a:miter lim="400000"/>
            </a:ln>
            <a:effectLst/>
          </p:spPr>
        </p:pic>
      </p:grpSp>
      <p:pic>
        <p:nvPicPr>
          <p:cNvPr id="1922" name="Picture 12" descr="Picture 12"/>
          <p:cNvPicPr>
            <a:picLocks noChangeAspect="1"/>
          </p:cNvPicPr>
          <p:nvPr/>
        </p:nvPicPr>
        <p:blipFill>
          <a:blip r:embed="rId5">
            <a:extLst/>
          </a:blip>
          <a:srcRect l="30276" t="0" r="42860" b="0"/>
          <a:stretch>
            <a:fillRect/>
          </a:stretch>
        </p:blipFill>
        <p:spPr>
          <a:xfrm>
            <a:off x="12039600" y="8077200"/>
            <a:ext cx="4724400" cy="4784724"/>
          </a:xfrm>
          <a:prstGeom prst="rect">
            <a:avLst/>
          </a:prstGeom>
          <a:ln w="12700">
            <a:miter lim="400000"/>
          </a:ln>
        </p:spPr>
      </p:pic>
      <p:sp>
        <p:nvSpPr>
          <p:cNvPr id="1923" name="TextBox 10"/>
          <p:cNvSpPr txBox="1"/>
          <p:nvPr/>
        </p:nvSpPr>
        <p:spPr>
          <a:xfrm>
            <a:off x="9318902" y="-1"/>
            <a:ext cx="4776709"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Camera shake</a:t>
            </a:r>
          </a:p>
        </p:txBody>
      </p:sp>
      <p:sp>
        <p:nvSpPr>
          <p:cNvPr id="1924" name="TextBox 11"/>
          <p:cNvSpPr txBox="1"/>
          <p:nvPr/>
        </p:nvSpPr>
        <p:spPr>
          <a:xfrm>
            <a:off x="12496800" y="12792670"/>
            <a:ext cx="771259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This is not a Gaussian kernel...</a:t>
            </a:r>
          </a:p>
        </p:txBody>
      </p:sp>
      <p:sp>
        <p:nvSpPr>
          <p:cNvPr id="1925" name="TextBox 13"/>
          <p:cNvSpPr txBox="1"/>
          <p:nvPr/>
        </p:nvSpPr>
        <p:spPr>
          <a:xfrm>
            <a:off x="6400800" y="9448800"/>
            <a:ext cx="3754185" cy="57417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800">
                <a:latin typeface="Times New Roman"/>
                <a:ea typeface="Times New Roman"/>
                <a:cs typeface="Times New Roman"/>
                <a:sym typeface="Times New Roman"/>
              </a:defRPr>
            </a:lvl1pPr>
          </a:lstStyle>
          <a:p>
            <a:pPr/>
            <a:r>
              <a:t>(from Fergus et al, 2007)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9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24" grpId="3"/>
      <p:bldP build="whole" bldLvl="1" animBg="1" rev="0" advAuto="0" spid="1921" grpId="2"/>
      <p:bldP build="whole" bldLvl="1" animBg="1" rev="0" advAuto="0" spid="1922"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Rectangle 2"/>
          <p:cNvSpPr txBox="1"/>
          <p:nvPr>
            <p:ph type="title"/>
          </p:nvPr>
        </p:nvSpPr>
        <p:spPr>
          <a:xfrm>
            <a:off x="4419600" y="609600"/>
            <a:ext cx="15544800" cy="1524000"/>
          </a:xfrm>
          <a:prstGeom prst="rect">
            <a:avLst/>
          </a:prstGeom>
        </p:spPr>
        <p:txBody>
          <a:bodyPr/>
          <a:lstStyle>
            <a:lvl1pPr indent="38894" defTabSz="1792223">
              <a:defRPr sz="8624"/>
            </a:lvl1pPr>
          </a:lstStyle>
          <a:p>
            <a:pPr/>
            <a:r>
              <a:t>The Discrete Fourier transform</a:t>
            </a:r>
          </a:p>
        </p:txBody>
      </p:sp>
      <p:sp>
        <p:nvSpPr>
          <p:cNvPr id="482" name="Slide Number Placeholder 1"/>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3" name="Rectangle 11"/>
          <p:cNvSpPr txBox="1"/>
          <p:nvPr/>
        </p:nvSpPr>
        <p:spPr>
          <a:xfrm>
            <a:off x="1504499" y="2493889"/>
            <a:ext cx="21705233"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2D Discrete Fourier Transform (DFT) transforms an image </a:t>
            </a:r>
            <a:r>
              <a:rPr i="1">
                <a:latin typeface="NimbusRomNo9L"/>
                <a:ea typeface="NimbusRomNo9L"/>
                <a:cs typeface="NimbusRomNo9L"/>
                <a:sym typeface="NimbusRomNo9L"/>
              </a:rPr>
              <a:t>f </a:t>
            </a:r>
            <a:r>
              <a:t>[</a:t>
            </a:r>
            <a:r>
              <a:rPr i="1">
                <a:latin typeface="NimbusRomNo9L"/>
                <a:ea typeface="NimbusRomNo9L"/>
                <a:cs typeface="NimbusRomNo9L"/>
                <a:sym typeface="NimbusRomNo9L"/>
              </a:rPr>
              <a:t>n,m</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u,v</a:t>
            </a:r>
            <a:r>
              <a:t>] as:</a:t>
            </a:r>
          </a:p>
        </p:txBody>
      </p:sp>
      <p:sp>
        <p:nvSpPr>
          <p:cNvPr id="484" name="Rectangle"/>
          <p:cNvSpPr/>
          <p:nvPr/>
        </p:nvSpPr>
        <p:spPr>
          <a:xfrm>
            <a:off x="8811016" y="4061991"/>
            <a:ext cx="2321230" cy="2602693"/>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85" name="Rectangle"/>
          <p:cNvSpPr/>
          <p:nvPr/>
        </p:nvSpPr>
        <p:spPr>
          <a:xfrm>
            <a:off x="11191223" y="4060037"/>
            <a:ext cx="8264830"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86" name="Rectangle"/>
          <p:cNvSpPr/>
          <p:nvPr/>
        </p:nvSpPr>
        <p:spPr>
          <a:xfrm>
            <a:off x="3671170" y="4072778"/>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87" name="Equation"/>
          <p:cNvSpPr txBox="1"/>
          <p:nvPr/>
        </p:nvSpPr>
        <p:spPr>
          <a:xfrm>
            <a:off x="3701579" y="4210913"/>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000000"/>
        </a:solidFill>
      </p:bgPr>
    </p:bg>
    <p:spTree>
      <p:nvGrpSpPr>
        <p:cNvPr id="1" name=""/>
        <p:cNvGrpSpPr/>
        <p:nvPr/>
      </p:nvGrpSpPr>
      <p:grpSpPr>
        <a:xfrm>
          <a:off x="0" y="0"/>
          <a:ext cx="0" cy="0"/>
          <a:chOff x="0" y="0"/>
          <a:chExt cx="0" cy="0"/>
        </a:xfrm>
      </p:grpSpPr>
      <p:sp>
        <p:nvSpPr>
          <p:cNvPr id="1929" name="Title 1"/>
          <p:cNvSpPr txBox="1"/>
          <p:nvPr>
            <p:ph type="title"/>
          </p:nvPr>
        </p:nvSpPr>
        <p:spPr>
          <a:prstGeom prst="rect">
            <a:avLst/>
          </a:prstGeom>
        </p:spPr>
        <p:txBody>
          <a:bodyPr/>
          <a:lstStyle>
            <a:lvl1pPr>
              <a:defRPr>
                <a:solidFill>
                  <a:srgbClr val="FFFFFF"/>
                </a:solidFill>
              </a:defRPr>
            </a:lvl1pPr>
          </a:lstStyle>
          <a:p>
            <a:pPr/>
            <a:r>
              <a:t>Artistic effects</a:t>
            </a:r>
          </a:p>
        </p:txBody>
      </p:sp>
      <p:sp>
        <p:nvSpPr>
          <p:cNvPr id="1930" name="Double-click to edit"/>
          <p:cNvSpPr txBox="1"/>
          <p:nvPr>
            <p:ph type="body" idx="1"/>
          </p:nvPr>
        </p:nvSpPr>
        <p:spPr>
          <a:prstGeom prst="rect">
            <a:avLst/>
          </a:prstGeom>
        </p:spPr>
        <p:txBody>
          <a:bodyPr/>
          <a:lstStyle/>
          <a:p>
            <a:pPr/>
          </a:p>
        </p:txBody>
      </p:sp>
      <p:sp>
        <p:nvSpPr>
          <p:cNvPr id="1931" name="Slide Number"/>
          <p:cNvSpPr txBox="1"/>
          <p:nvPr>
            <p:ph type="sldNum" sz="quarter" idx="2"/>
          </p:nvPr>
        </p:nvSpPr>
        <p:spPr>
          <a:xfrm>
            <a:off x="23496422" y="13081000"/>
            <a:ext cx="289256" cy="461059"/>
          </a:xfrm>
          <a:prstGeom prst="rect">
            <a:avLst/>
          </a:prstGeom>
          <a:extLst>
            <a:ext uri="{C572A759-6A51-4108-AA02-DFA0A04FC94B}">
              <ma14:wrappingTextBoxFlag xmlns:ma14="http://schemas.microsoft.com/office/mac/drawingml/2011/main" val="1"/>
            </a:ext>
          </a:extLst>
        </p:spPr>
        <p:txBody>
          <a:bodyPr/>
          <a:lstStyle>
            <a:lvl1pPr defTabSz="1828800"/>
          </a:lstStyle>
          <a:p>
            <a:pPr/>
            <a:fld id="{86CB4B4D-7CA3-9044-876B-883B54F8677D}" type="slidenum"/>
          </a:p>
        </p:txBody>
      </p:sp>
      <p:pic>
        <p:nvPicPr>
          <p:cNvPr id="1932" name="Picture 3" descr="Picture 3"/>
          <p:cNvPicPr>
            <a:picLocks noChangeAspect="1"/>
          </p:cNvPicPr>
          <p:nvPr/>
        </p:nvPicPr>
        <p:blipFill>
          <a:blip r:embed="rId2">
            <a:extLst/>
          </a:blip>
          <a:stretch>
            <a:fillRect/>
          </a:stretch>
        </p:blipFill>
        <p:spPr>
          <a:xfrm>
            <a:off x="6341376" y="1814378"/>
            <a:ext cx="11877576" cy="11909506"/>
          </a:xfrm>
          <a:prstGeom prst="rect">
            <a:avLst/>
          </a:prstGeom>
          <a:ln w="12700">
            <a:miter lim="400000"/>
          </a:ln>
        </p:spPr>
      </p:pic>
      <p:pic>
        <p:nvPicPr>
          <p:cNvPr id="1933" name="Picture 4" descr="Picture 4"/>
          <p:cNvPicPr>
            <a:picLocks noChangeAspect="1"/>
          </p:cNvPicPr>
          <p:nvPr/>
        </p:nvPicPr>
        <p:blipFill>
          <a:blip r:embed="rId3">
            <a:extLst/>
          </a:blip>
          <a:stretch>
            <a:fillRect/>
          </a:stretch>
        </p:blipFill>
        <p:spPr>
          <a:xfrm>
            <a:off x="9848601" y="4683804"/>
            <a:ext cx="4757420" cy="4789349"/>
          </a:xfrm>
          <a:prstGeom prst="rect">
            <a:avLst/>
          </a:prstGeom>
          <a:ln w="12700">
            <a:miter lim="400000"/>
          </a:ln>
        </p:spPr>
      </p:pic>
      <p:pic>
        <p:nvPicPr>
          <p:cNvPr id="1934" name="Picture 5" descr="Picture 5"/>
          <p:cNvPicPr>
            <a:picLocks noChangeAspect="1"/>
          </p:cNvPicPr>
          <p:nvPr/>
        </p:nvPicPr>
        <p:blipFill>
          <a:blip r:embed="rId4">
            <a:extLst/>
          </a:blip>
          <a:stretch>
            <a:fillRect/>
          </a:stretch>
        </p:blipFill>
        <p:spPr>
          <a:xfrm>
            <a:off x="6338253" y="1870204"/>
            <a:ext cx="11867023" cy="1184579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4" grpId="2"/>
      <p:bldP build="whole" bldLvl="1" animBg="1" rev="0" advAuto="0" spid="1933" grpId="1"/>
    </p:bldLst>
  </p:timing>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000000"/>
        </a:solidFill>
      </p:bgPr>
    </p:bg>
    <p:spTree>
      <p:nvGrpSpPr>
        <p:cNvPr id="1" name=""/>
        <p:cNvGrpSpPr/>
        <p:nvPr/>
      </p:nvGrpSpPr>
      <p:grpSpPr>
        <a:xfrm>
          <a:off x="0" y="0"/>
          <a:ext cx="0" cy="0"/>
          <a:chOff x="0" y="0"/>
          <a:chExt cx="0" cy="0"/>
        </a:xfrm>
      </p:grpSpPr>
      <p:sp>
        <p:nvSpPr>
          <p:cNvPr id="1936" name="Slide Number"/>
          <p:cNvSpPr txBox="1"/>
          <p:nvPr>
            <p:ph type="sldNum" sz="quarter" idx="2"/>
          </p:nvPr>
        </p:nvSpPr>
        <p:spPr>
          <a:xfrm>
            <a:off x="20056355"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pic>
        <p:nvPicPr>
          <p:cNvPr id="1937" name="Picture 1" descr="Picture 1"/>
          <p:cNvPicPr>
            <a:picLocks noChangeAspect="1"/>
          </p:cNvPicPr>
          <p:nvPr/>
        </p:nvPicPr>
        <p:blipFill>
          <a:blip r:embed="rId2">
            <a:extLst/>
          </a:blip>
          <a:stretch>
            <a:fillRect/>
          </a:stretch>
        </p:blipFill>
        <p:spPr>
          <a:xfrm>
            <a:off x="5323595" y="130419"/>
            <a:ext cx="13585318" cy="13536712"/>
          </a:xfrm>
          <a:prstGeom prst="rect">
            <a:avLst/>
          </a:prstGeom>
          <a:ln w="12700">
            <a:miter lim="400000"/>
          </a:ln>
        </p:spPr>
      </p:pic>
      <p:pic>
        <p:nvPicPr>
          <p:cNvPr id="1938" name="Picture 2" descr="Picture 2"/>
          <p:cNvPicPr>
            <a:picLocks noChangeAspect="1"/>
          </p:cNvPicPr>
          <p:nvPr/>
        </p:nvPicPr>
        <p:blipFill>
          <a:blip r:embed="rId3">
            <a:extLst/>
          </a:blip>
          <a:stretch>
            <a:fillRect/>
          </a:stretch>
        </p:blipFill>
        <p:spPr>
          <a:xfrm>
            <a:off x="9616195" y="4397619"/>
            <a:ext cx="5370940" cy="5370940"/>
          </a:xfrm>
          <a:prstGeom prst="rect">
            <a:avLst/>
          </a:prstGeom>
          <a:ln w="12700">
            <a:miter lim="400000"/>
          </a:ln>
        </p:spPr>
      </p:pic>
      <p:pic>
        <p:nvPicPr>
          <p:cNvPr id="1939" name="Picture 3" descr="Picture 3"/>
          <p:cNvPicPr>
            <a:picLocks noChangeAspect="1"/>
          </p:cNvPicPr>
          <p:nvPr/>
        </p:nvPicPr>
        <p:blipFill>
          <a:blip r:embed="rId4">
            <a:extLst/>
          </a:blip>
          <a:stretch>
            <a:fillRect/>
          </a:stretch>
        </p:blipFill>
        <p:spPr>
          <a:xfrm>
            <a:off x="5286316" y="65739"/>
            <a:ext cx="13609618" cy="13585318"/>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9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38" grpId="1"/>
      <p:bldP build="whole" bldLvl="1" animBg="1" rev="0" advAuto="0" spid="1939" grpId="2"/>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Rectangle 2"/>
          <p:cNvSpPr txBox="1"/>
          <p:nvPr>
            <p:ph type="title"/>
          </p:nvPr>
        </p:nvSpPr>
        <p:spPr>
          <a:xfrm>
            <a:off x="4419600" y="609600"/>
            <a:ext cx="15544800" cy="1524000"/>
          </a:xfrm>
          <a:prstGeom prst="rect">
            <a:avLst/>
          </a:prstGeom>
        </p:spPr>
        <p:txBody>
          <a:bodyPr/>
          <a:lstStyle>
            <a:lvl1pPr indent="30956" defTabSz="1426463">
              <a:defRPr sz="6864"/>
            </a:lvl1pPr>
          </a:lstStyle>
          <a:p>
            <a:pPr/>
            <a:r>
              <a:t>The inverse Discrete Fourier transform</a:t>
            </a:r>
          </a:p>
        </p:txBody>
      </p:sp>
      <p:sp>
        <p:nvSpPr>
          <p:cNvPr id="490" name="Slide Number Placeholder 1"/>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91" name="Rectangle 11"/>
          <p:cNvSpPr txBox="1"/>
          <p:nvPr/>
        </p:nvSpPr>
        <p:spPr>
          <a:xfrm>
            <a:off x="1504499" y="2493889"/>
            <a:ext cx="21705233"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2D Discrete Fourier Transform (DFT) transforms an image </a:t>
            </a:r>
            <a:r>
              <a:rPr i="1">
                <a:latin typeface="NimbusRomNo9L"/>
                <a:ea typeface="NimbusRomNo9L"/>
                <a:cs typeface="NimbusRomNo9L"/>
                <a:sym typeface="NimbusRomNo9L"/>
              </a:rPr>
              <a:t>f </a:t>
            </a:r>
            <a:r>
              <a:t>[</a:t>
            </a:r>
            <a:r>
              <a:rPr i="1">
                <a:latin typeface="NimbusRomNo9L"/>
                <a:ea typeface="NimbusRomNo9L"/>
                <a:cs typeface="NimbusRomNo9L"/>
                <a:sym typeface="NimbusRomNo9L"/>
              </a:rPr>
              <a:t>n,m</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u,v</a:t>
            </a:r>
            <a:r>
              <a:t>] as:</a:t>
            </a:r>
          </a:p>
        </p:txBody>
      </p:sp>
      <p:sp>
        <p:nvSpPr>
          <p:cNvPr id="492" name="Rectangle"/>
          <p:cNvSpPr/>
          <p:nvPr/>
        </p:nvSpPr>
        <p:spPr>
          <a:xfrm>
            <a:off x="8811016" y="4061991"/>
            <a:ext cx="2321230" cy="2602693"/>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93" name="Rectangle"/>
          <p:cNvSpPr/>
          <p:nvPr/>
        </p:nvSpPr>
        <p:spPr>
          <a:xfrm>
            <a:off x="11191223" y="4060037"/>
            <a:ext cx="8264830"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94" name="Rectangle"/>
          <p:cNvSpPr/>
          <p:nvPr/>
        </p:nvSpPr>
        <p:spPr>
          <a:xfrm>
            <a:off x="3671170" y="4072778"/>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95" name="Equation"/>
          <p:cNvSpPr txBox="1"/>
          <p:nvPr/>
        </p:nvSpPr>
        <p:spPr>
          <a:xfrm>
            <a:off x="3701579" y="4210913"/>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nvGrpSpPr>
          <p:cNvPr id="501" name="Group"/>
          <p:cNvGrpSpPr/>
          <p:nvPr/>
        </p:nvGrpSpPr>
        <p:grpSpPr>
          <a:xfrm>
            <a:off x="1408582" y="7879409"/>
            <a:ext cx="19543822" cy="3795785"/>
            <a:chOff x="0" y="0"/>
            <a:chExt cx="19543821" cy="3795784"/>
          </a:xfrm>
        </p:grpSpPr>
        <p:sp>
          <p:nvSpPr>
            <p:cNvPr id="496" name="Rectangle 11"/>
            <p:cNvSpPr txBox="1"/>
            <p:nvPr/>
          </p:nvSpPr>
          <p:spPr>
            <a:xfrm>
              <a:off x="0" y="0"/>
              <a:ext cx="9295535" cy="88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a:spcBef>
                  <a:spcPts val="5900"/>
                </a:spcBef>
                <a:defRPr b="0" sz="4800"/>
              </a:lvl1pPr>
            </a:lstStyle>
            <a:p>
              <a:pPr/>
              <a:r>
                <a:t>The inverse of the 2D DFT is:</a:t>
              </a:r>
            </a:p>
          </p:txBody>
        </p:sp>
        <p:sp>
          <p:nvSpPr>
            <p:cNvPr id="497" name="Rectangle"/>
            <p:cNvSpPr/>
            <p:nvPr/>
          </p:nvSpPr>
          <p:spPr>
            <a:xfrm>
              <a:off x="2154709" y="1191138"/>
              <a:ext cx="2321230" cy="2602693"/>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98" name="Rectangle"/>
            <p:cNvSpPr/>
            <p:nvPr/>
          </p:nvSpPr>
          <p:spPr>
            <a:xfrm>
              <a:off x="11127983" y="1189184"/>
              <a:ext cx="8415839" cy="260660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99" name="Rectangle"/>
            <p:cNvSpPr/>
            <p:nvPr/>
          </p:nvSpPr>
          <p:spPr>
            <a:xfrm>
              <a:off x="8943148" y="1201925"/>
              <a:ext cx="2090195" cy="2581118"/>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00" name="Equation"/>
            <p:cNvSpPr txBox="1"/>
            <p:nvPr/>
          </p:nvSpPr>
          <p:spPr>
            <a:xfrm>
              <a:off x="2230169" y="1340060"/>
              <a:ext cx="17106499" cy="2153059"/>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1</m:t>
                        </m:r>
                      </m:num>
                      <m:den>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m:t>
                        </m:r>
                      </m:den>
                    </m:f>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03" name="Rectangle 2"/>
          <p:cNvSpPr txBox="1"/>
          <p:nvPr>
            <p:ph type="title"/>
          </p:nvPr>
        </p:nvSpPr>
        <p:spPr>
          <a:xfrm>
            <a:off x="4419600" y="609600"/>
            <a:ext cx="15544800" cy="1524000"/>
          </a:xfrm>
          <a:prstGeom prst="rect">
            <a:avLst/>
          </a:prstGeom>
        </p:spPr>
        <p:txBody>
          <a:bodyPr/>
          <a:lstStyle>
            <a:lvl1pPr indent="30956" defTabSz="1426463">
              <a:defRPr sz="6864"/>
            </a:lvl1pPr>
          </a:lstStyle>
          <a:p>
            <a:pPr/>
            <a:r>
              <a:t>The inverse Discrete Fourier transform</a:t>
            </a:r>
          </a:p>
        </p:txBody>
      </p:sp>
      <p:sp>
        <p:nvSpPr>
          <p:cNvPr id="504" name="TextBox 6"/>
          <p:cNvSpPr txBox="1"/>
          <p:nvPr/>
        </p:nvSpPr>
        <p:spPr>
          <a:xfrm>
            <a:off x="2322346" y="12196406"/>
            <a:ext cx="19017223" cy="110031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500">
                <a:latin typeface="Times New Roman"/>
                <a:ea typeface="Times New Roman"/>
                <a:cs typeface="Times New Roman"/>
                <a:sym typeface="Times New Roman"/>
              </a:defRPr>
            </a:lvl1pPr>
          </a:lstStyle>
          <a:p>
            <a:pPr/>
            <a:r>
              <a:t>How does summing waves end up giving back a picture?</a:t>
            </a:r>
          </a:p>
        </p:txBody>
      </p:sp>
      <p:sp>
        <p:nvSpPr>
          <p:cNvPr id="505"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6" name="Rectangle 11"/>
          <p:cNvSpPr txBox="1"/>
          <p:nvPr/>
        </p:nvSpPr>
        <p:spPr>
          <a:xfrm>
            <a:off x="1504499" y="2493889"/>
            <a:ext cx="21705233"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2D Discrete Fourier Transform (DFT) transforms an image </a:t>
            </a:r>
            <a:r>
              <a:rPr i="1">
                <a:latin typeface="NimbusRomNo9L"/>
                <a:ea typeface="NimbusRomNo9L"/>
                <a:cs typeface="NimbusRomNo9L"/>
                <a:sym typeface="NimbusRomNo9L"/>
              </a:rPr>
              <a:t>f </a:t>
            </a:r>
            <a:r>
              <a:t>[</a:t>
            </a:r>
            <a:r>
              <a:rPr i="1">
                <a:latin typeface="NimbusRomNo9L"/>
                <a:ea typeface="NimbusRomNo9L"/>
                <a:cs typeface="NimbusRomNo9L"/>
                <a:sym typeface="NimbusRomNo9L"/>
              </a:rPr>
              <a:t>n,m</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u,v</a:t>
            </a:r>
            <a:r>
              <a:t>] as:</a:t>
            </a:r>
          </a:p>
        </p:txBody>
      </p:sp>
      <p:sp>
        <p:nvSpPr>
          <p:cNvPr id="507" name="Rectangle"/>
          <p:cNvSpPr/>
          <p:nvPr/>
        </p:nvSpPr>
        <p:spPr>
          <a:xfrm>
            <a:off x="8811016" y="4061991"/>
            <a:ext cx="2321230" cy="2602693"/>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08" name="Rectangle"/>
          <p:cNvSpPr/>
          <p:nvPr/>
        </p:nvSpPr>
        <p:spPr>
          <a:xfrm>
            <a:off x="11191223" y="4060037"/>
            <a:ext cx="8264830"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09" name="Rectangle"/>
          <p:cNvSpPr/>
          <p:nvPr/>
        </p:nvSpPr>
        <p:spPr>
          <a:xfrm>
            <a:off x="3671170" y="4072778"/>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10" name="Equation"/>
          <p:cNvSpPr txBox="1"/>
          <p:nvPr/>
        </p:nvSpPr>
        <p:spPr>
          <a:xfrm>
            <a:off x="3701579" y="4210913"/>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nvGrpSpPr>
          <p:cNvPr id="516" name="Group"/>
          <p:cNvGrpSpPr/>
          <p:nvPr/>
        </p:nvGrpSpPr>
        <p:grpSpPr>
          <a:xfrm>
            <a:off x="1408582" y="7879409"/>
            <a:ext cx="19543822" cy="3795785"/>
            <a:chOff x="0" y="0"/>
            <a:chExt cx="19543821" cy="3795784"/>
          </a:xfrm>
        </p:grpSpPr>
        <p:sp>
          <p:nvSpPr>
            <p:cNvPr id="511" name="Rectangle 11"/>
            <p:cNvSpPr txBox="1"/>
            <p:nvPr/>
          </p:nvSpPr>
          <p:spPr>
            <a:xfrm>
              <a:off x="0" y="0"/>
              <a:ext cx="9295535" cy="88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a:spcBef>
                  <a:spcPts val="5900"/>
                </a:spcBef>
                <a:defRPr b="0" sz="4800"/>
              </a:lvl1pPr>
            </a:lstStyle>
            <a:p>
              <a:pPr/>
              <a:r>
                <a:t>The inverse of the 2D DFT is:</a:t>
              </a:r>
            </a:p>
          </p:txBody>
        </p:sp>
        <p:sp>
          <p:nvSpPr>
            <p:cNvPr id="512" name="Rectangle"/>
            <p:cNvSpPr/>
            <p:nvPr/>
          </p:nvSpPr>
          <p:spPr>
            <a:xfrm>
              <a:off x="2154709" y="1191138"/>
              <a:ext cx="2321230" cy="2602693"/>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13" name="Rectangle"/>
            <p:cNvSpPr/>
            <p:nvPr/>
          </p:nvSpPr>
          <p:spPr>
            <a:xfrm>
              <a:off x="11127983" y="1189184"/>
              <a:ext cx="8415839" cy="260660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14" name="Rectangle"/>
            <p:cNvSpPr/>
            <p:nvPr/>
          </p:nvSpPr>
          <p:spPr>
            <a:xfrm>
              <a:off x="8943148" y="1201925"/>
              <a:ext cx="2090195" cy="2581118"/>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515" name="Equation"/>
            <p:cNvSpPr txBox="1"/>
            <p:nvPr/>
          </p:nvSpPr>
          <p:spPr>
            <a:xfrm>
              <a:off x="2230169" y="1340060"/>
              <a:ext cx="17106499" cy="2153059"/>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1</m:t>
                        </m:r>
                      </m:num>
                      <m:den>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m:t>
                        </m:r>
                      </m:den>
                    </m:f>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6" grpId="1"/>
      <p:bldP build="whole" bldLvl="1" animBg="1" rev="0" advAuto="0" spid="504" grpId="2"/>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Title 1"/>
          <p:cNvSpPr txBox="1"/>
          <p:nvPr>
            <p:ph type="title"/>
          </p:nvPr>
        </p:nvSpPr>
        <p:spPr>
          <a:xfrm>
            <a:off x="2637685" y="0"/>
            <a:ext cx="20270680" cy="1677784"/>
          </a:xfrm>
          <a:prstGeom prst="rect">
            <a:avLst/>
          </a:prstGeom>
        </p:spPr>
        <p:txBody>
          <a:bodyPr/>
          <a:lstStyle/>
          <a:p>
            <a:pPr/>
            <a:r>
              <a:t>Visualizing the image Fourier transform</a:t>
            </a:r>
          </a:p>
        </p:txBody>
      </p:sp>
      <p:sp>
        <p:nvSpPr>
          <p:cNvPr id="519" name="Slide Number Placeholder 3"/>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0" name="Picture 5" descr="Picture 5"/>
          <p:cNvPicPr>
            <a:picLocks noChangeAspect="1"/>
          </p:cNvPicPr>
          <p:nvPr/>
        </p:nvPicPr>
        <p:blipFill>
          <a:blip r:embed="rId2">
            <a:extLst/>
          </a:blip>
          <a:stretch>
            <a:fillRect/>
          </a:stretch>
        </p:blipFill>
        <p:spPr>
          <a:xfrm>
            <a:off x="6629972" y="8249236"/>
            <a:ext cx="11353801" cy="1066801"/>
          </a:xfrm>
          <a:prstGeom prst="rect">
            <a:avLst/>
          </a:prstGeom>
          <a:ln w="12700">
            <a:miter lim="400000"/>
          </a:ln>
        </p:spPr>
      </p:pic>
      <p:pic>
        <p:nvPicPr>
          <p:cNvPr id="521" name="Picture 6" descr="Picture 6"/>
          <p:cNvPicPr>
            <a:picLocks noChangeAspect="1"/>
          </p:cNvPicPr>
          <p:nvPr/>
        </p:nvPicPr>
        <p:blipFill>
          <a:blip r:embed="rId3">
            <a:extLst/>
          </a:blip>
          <a:stretch>
            <a:fillRect/>
          </a:stretch>
        </p:blipFill>
        <p:spPr>
          <a:xfrm>
            <a:off x="6490498" y="10805763"/>
            <a:ext cx="8839201" cy="1320801"/>
          </a:xfrm>
          <a:prstGeom prst="rect">
            <a:avLst/>
          </a:prstGeom>
          <a:ln w="12700">
            <a:miter lim="400000"/>
          </a:ln>
        </p:spPr>
      </p:pic>
      <p:sp>
        <p:nvSpPr>
          <p:cNvPr id="522" name="Rectangle 7"/>
          <p:cNvSpPr txBox="1"/>
          <p:nvPr/>
        </p:nvSpPr>
        <p:spPr>
          <a:xfrm>
            <a:off x="4341838" y="7140895"/>
            <a:ext cx="13716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Using the real and imaginary components:</a:t>
            </a:r>
          </a:p>
        </p:txBody>
      </p:sp>
      <p:sp>
        <p:nvSpPr>
          <p:cNvPr id="523" name="Rectangle 8"/>
          <p:cNvSpPr txBox="1"/>
          <p:nvPr/>
        </p:nvSpPr>
        <p:spPr>
          <a:xfrm>
            <a:off x="4494705" y="9754012"/>
            <a:ext cx="914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Or using a polar decomposition:</a:t>
            </a:r>
          </a:p>
        </p:txBody>
      </p:sp>
      <p:sp>
        <p:nvSpPr>
          <p:cNvPr id="524" name="Rectangle 9"/>
          <p:cNvSpPr txBox="1"/>
          <p:nvPr/>
        </p:nvSpPr>
        <p:spPr>
          <a:xfrm>
            <a:off x="4508987" y="5400585"/>
            <a:ext cx="8995429"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The values of </a:t>
            </a:r>
            <a:r>
              <a:rPr i="1"/>
              <a:t>F </a:t>
            </a:r>
            <a:r>
              <a:t>[</a:t>
            </a:r>
            <a:r>
              <a:rPr i="1"/>
              <a:t>u</a:t>
            </a:r>
            <a:r>
              <a:t>,</a:t>
            </a:r>
            <a:r>
              <a:rPr i="1"/>
              <a:t>v</a:t>
            </a:r>
            <a:r>
              <a:t>] are complex.</a:t>
            </a:r>
          </a:p>
        </p:txBody>
      </p:sp>
      <p:grpSp>
        <p:nvGrpSpPr>
          <p:cNvPr id="527" name="Group 17"/>
          <p:cNvGrpSpPr/>
          <p:nvPr/>
        </p:nvGrpSpPr>
        <p:grpSpPr>
          <a:xfrm>
            <a:off x="6902246" y="11779047"/>
            <a:ext cx="2615381" cy="1988655"/>
            <a:chOff x="0" y="0"/>
            <a:chExt cx="2615380" cy="1988654"/>
          </a:xfrm>
        </p:grpSpPr>
        <p:sp>
          <p:nvSpPr>
            <p:cNvPr id="525" name="TextBox 2"/>
            <p:cNvSpPr/>
            <p:nvPr/>
          </p:nvSpPr>
          <p:spPr>
            <a:xfrm>
              <a:off x="0" y="71865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Amplitude</a:t>
              </a:r>
            </a:p>
          </p:txBody>
        </p:sp>
        <p:sp>
          <p:nvSpPr>
            <p:cNvPr id="526" name="Straight Arrow Connector 11"/>
            <p:cNvSpPr/>
            <p:nvPr/>
          </p:nvSpPr>
          <p:spPr>
            <a:xfrm flipV="1">
              <a:off x="1868127" y="-1"/>
              <a:ext cx="747254" cy="884902"/>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530" name="Group 18"/>
          <p:cNvGrpSpPr/>
          <p:nvPr/>
        </p:nvGrpSpPr>
        <p:grpSpPr>
          <a:xfrm>
            <a:off x="13470194" y="11739716"/>
            <a:ext cx="1574803" cy="1998489"/>
            <a:chOff x="0" y="0"/>
            <a:chExt cx="1574802" cy="1998487"/>
          </a:xfrm>
        </p:grpSpPr>
        <p:sp>
          <p:nvSpPr>
            <p:cNvPr id="528" name="TextBox 12"/>
            <p:cNvSpPr/>
            <p:nvPr/>
          </p:nvSpPr>
          <p:spPr>
            <a:xfrm>
              <a:off x="304802" y="7284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a:t>
              </a:r>
            </a:p>
          </p:txBody>
        </p:sp>
        <p:sp>
          <p:nvSpPr>
            <p:cNvPr id="529" name="Straight Arrow Connector 13"/>
            <p:cNvSpPr/>
            <p:nvPr/>
          </p:nvSpPr>
          <p:spPr>
            <a:xfrm flipH="1" flipV="1">
              <a:off x="-1" y="0"/>
              <a:ext cx="1091384" cy="914398"/>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531" name="Rectangle"/>
          <p:cNvSpPr/>
          <p:nvPr/>
        </p:nvSpPr>
        <p:spPr>
          <a:xfrm>
            <a:off x="9768561" y="2191438"/>
            <a:ext cx="2321231" cy="2602692"/>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32" name="Rectangle"/>
          <p:cNvSpPr/>
          <p:nvPr/>
        </p:nvSpPr>
        <p:spPr>
          <a:xfrm>
            <a:off x="12148768" y="2189483"/>
            <a:ext cx="8264831"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33" name="Rectangle"/>
          <p:cNvSpPr/>
          <p:nvPr/>
        </p:nvSpPr>
        <p:spPr>
          <a:xfrm>
            <a:off x="4628715" y="2202225"/>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34" name="Equation"/>
          <p:cNvSpPr txBox="1"/>
          <p:nvPr/>
        </p:nvSpPr>
        <p:spPr>
          <a:xfrm>
            <a:off x="4659124" y="2340360"/>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5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5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5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5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5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3" grpId="4"/>
      <p:bldP build="whole" bldLvl="1" animBg="1" rev="0" advAuto="0" spid="530" grpId="7"/>
      <p:bldP build="whole" bldLvl="1" animBg="1" rev="0" advAuto="0" spid="520" grpId="3"/>
      <p:bldP build="whole" bldLvl="1" animBg="1" rev="0" advAuto="0" spid="521" grpId="5"/>
      <p:bldP build="whole" bldLvl="1" animBg="1" rev="0" advAuto="0" spid="522" grpId="2"/>
      <p:bldP build="whole" bldLvl="1" animBg="1" rev="0" advAuto="0" spid="524" grpId="1"/>
      <p:bldP build="whole" bldLvl="1" animBg="1" rev="0" advAuto="0" spid="527" grpId="6"/>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Today’s lecture:  Spatial Filtering"/>
          <p:cNvSpPr txBox="1"/>
          <p:nvPr>
            <p:ph type="title"/>
          </p:nvPr>
        </p:nvSpPr>
        <p:spPr>
          <a:xfrm>
            <a:off x="4387453" y="-61913"/>
            <a:ext cx="15609094" cy="3036095"/>
          </a:xfrm>
          <a:prstGeom prst="rect">
            <a:avLst/>
          </a:prstGeom>
        </p:spPr>
        <p:txBody>
          <a:bodyPr/>
          <a:lstStyle>
            <a:lvl1pPr>
              <a:defRPr sz="7700"/>
            </a:lvl1pPr>
          </a:lstStyle>
          <a:p>
            <a:pPr/>
            <a:r>
              <a:t>Today’s lecture:  Spatial Filtering</a:t>
            </a:r>
          </a:p>
        </p:txBody>
      </p:sp>
      <p:sp>
        <p:nvSpPr>
          <p:cNvPr id="167" name="Today:…"/>
          <p:cNvSpPr txBox="1"/>
          <p:nvPr>
            <p:ph type="body" sz="half" idx="1"/>
          </p:nvPr>
        </p:nvSpPr>
        <p:spPr>
          <a:xfrm>
            <a:off x="3473053" y="7614772"/>
            <a:ext cx="15516985" cy="5554732"/>
          </a:xfrm>
          <a:prstGeom prst="rect">
            <a:avLst/>
          </a:prstGeom>
        </p:spPr>
        <p:txBody>
          <a:bodyPr/>
          <a:lstStyle/>
          <a:p>
            <a:pPr marL="0" indent="0" algn="ctr">
              <a:buSzTx/>
              <a:buNone/>
            </a:pPr>
            <a:r>
              <a:t>Today: </a:t>
            </a:r>
          </a:p>
          <a:p>
            <a:pPr/>
            <a:r>
              <a:t>Fourier transforms and signal processing, continued</a:t>
            </a:r>
          </a:p>
          <a:p>
            <a:pPr/>
            <a:r>
              <a:t>Fourier processing by human visual system</a:t>
            </a:r>
          </a:p>
          <a:p>
            <a:pPr/>
            <a:r>
              <a:t>Spatial digital filters</a:t>
            </a:r>
          </a:p>
        </p:txBody>
      </p:sp>
      <p:sp>
        <p:nvSpPr>
          <p:cNvPr id="168" name="Problem set 1 due today.  Problem set 2 out today (due Thursday of next week).…"/>
          <p:cNvSpPr txBox="1"/>
          <p:nvPr/>
        </p:nvSpPr>
        <p:spPr>
          <a:xfrm>
            <a:off x="974667" y="3524929"/>
            <a:ext cx="20371732" cy="3567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821531">
              <a:spcBef>
                <a:spcPts val="5900"/>
              </a:spcBef>
              <a:defRPr b="0" sz="4400">
                <a:solidFill>
                  <a:srgbClr val="0433FF"/>
                </a:solidFill>
              </a:defRPr>
            </a:pPr>
            <a:r>
              <a:t>Problem set 1 due today.  Problem set 2 out today (due Thursday of next week).</a:t>
            </a:r>
          </a:p>
          <a:p>
            <a:pPr algn="l" defTabSz="821531">
              <a:spcBef>
                <a:spcPts val="5900"/>
              </a:spcBef>
              <a:defRPr b="0" sz="4400">
                <a:solidFill>
                  <a:srgbClr val="0433FF"/>
                </a:solidFill>
              </a:defRPr>
            </a:pPr>
            <a:r>
              <a:rPr u="sng">
                <a:solidFill>
                  <a:srgbClr val="942193"/>
                </a:solidFill>
              </a:rPr>
              <a:t>This week:</a:t>
            </a:r>
            <a:r>
              <a:t>  </a:t>
            </a:r>
            <a:r>
              <a:rPr>
                <a:solidFill>
                  <a:srgbClr val="000000"/>
                </a:solidFill>
              </a:rPr>
              <a:t>Tuesday:</a:t>
            </a:r>
            <a:r>
              <a:t>  spatial filtering.  </a:t>
            </a:r>
            <a:r>
              <a:rPr>
                <a:solidFill>
                  <a:srgbClr val="000000"/>
                </a:solidFill>
              </a:rPr>
              <a:t>Thursday:</a:t>
            </a:r>
            <a:r>
              <a:t> temporal filtering</a:t>
            </a:r>
          </a:p>
          <a:p>
            <a:pPr algn="l" defTabSz="821531">
              <a:spcBef>
                <a:spcPts val="5900"/>
              </a:spcBef>
              <a:defRPr b="0" sz="4400">
                <a:solidFill>
                  <a:srgbClr val="0433FF"/>
                </a:solidFill>
              </a:defRPr>
            </a:pPr>
            <a:r>
              <a:rPr u="sng">
                <a:solidFill>
                  <a:srgbClr val="942193"/>
                </a:solidFill>
              </a:rPr>
              <a:t>Next week:</a:t>
            </a:r>
            <a:r>
              <a:rPr>
                <a:solidFill>
                  <a:srgbClr val="942193"/>
                </a:solidFill>
              </a:rPr>
              <a:t>  </a:t>
            </a:r>
            <a:r>
              <a:rPr>
                <a:solidFill>
                  <a:srgbClr val="000000"/>
                </a:solidFill>
              </a:rPr>
              <a:t>no class Tuesday</a:t>
            </a:r>
            <a:r>
              <a:t>, then on </a:t>
            </a:r>
            <a:r>
              <a:rPr>
                <a:solidFill>
                  <a:srgbClr val="000000"/>
                </a:solidFill>
              </a:rPr>
              <a:t>Thursday: </a:t>
            </a:r>
            <a:r>
              <a:t> image pyramids.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6" name="Image" descr="Image"/>
          <p:cNvPicPr>
            <a:picLocks noChangeAspect="1"/>
          </p:cNvPicPr>
          <p:nvPr/>
        </p:nvPicPr>
        <p:blipFill>
          <a:blip r:embed="rId2">
            <a:extLst/>
          </a:blip>
          <a:stretch>
            <a:fillRect/>
          </a:stretch>
        </p:blipFill>
        <p:spPr>
          <a:xfrm flipH="1">
            <a:off x="13469633" y="3098916"/>
            <a:ext cx="7569713" cy="7569713"/>
          </a:xfrm>
          <a:prstGeom prst="rect">
            <a:avLst/>
          </a:prstGeom>
          <a:ln w="12700">
            <a:miter lim="400000"/>
          </a:ln>
        </p:spPr>
      </p:pic>
      <p:pic>
        <p:nvPicPr>
          <p:cNvPr id="537" name="Image" descr="Image"/>
          <p:cNvPicPr>
            <a:picLocks noChangeAspect="1"/>
          </p:cNvPicPr>
          <p:nvPr/>
        </p:nvPicPr>
        <p:blipFill>
          <a:blip r:embed="rId3">
            <a:extLst/>
          </a:blip>
          <a:stretch>
            <a:fillRect/>
          </a:stretch>
        </p:blipFill>
        <p:spPr>
          <a:xfrm flipH="1">
            <a:off x="3223323" y="3073144"/>
            <a:ext cx="7569713" cy="7569712"/>
          </a:xfrm>
          <a:prstGeom prst="rect">
            <a:avLst/>
          </a:prstGeom>
          <a:ln w="12700">
            <a:miter lim="400000"/>
          </a:ln>
        </p:spPr>
      </p:pic>
      <p:sp>
        <p:nvSpPr>
          <p:cNvPr id="538" name="Title 1"/>
          <p:cNvSpPr txBox="1"/>
          <p:nvPr>
            <p:ph type="title"/>
          </p:nvPr>
        </p:nvSpPr>
        <p:spPr>
          <a:xfrm>
            <a:off x="4220640" y="37239"/>
            <a:ext cx="16459201" cy="1574540"/>
          </a:xfrm>
          <a:prstGeom prst="rect">
            <a:avLst/>
          </a:prstGeom>
        </p:spPr>
        <p:txBody>
          <a:bodyPr/>
          <a:lstStyle/>
          <a:p>
            <a:pPr/>
            <a:r>
              <a:t>Simple Fourier transforms</a:t>
            </a:r>
          </a:p>
        </p:txBody>
      </p:sp>
      <p:sp>
        <p:nvSpPr>
          <p:cNvPr id="539" name="Slide Number Placeholder 3"/>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40" name="TextBox 7"/>
          <p:cNvSpPr txBox="1"/>
          <p:nvPr/>
        </p:nvSpPr>
        <p:spPr>
          <a:xfrm>
            <a:off x="15499529" y="1668294"/>
            <a:ext cx="433240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DFT (amplitude)</a:t>
            </a:r>
          </a:p>
        </p:txBody>
      </p:sp>
      <p:sp>
        <p:nvSpPr>
          <p:cNvPr id="541" name="Rectangle 9"/>
          <p:cNvSpPr txBox="1"/>
          <p:nvPr/>
        </p:nvSpPr>
        <p:spPr>
          <a:xfrm>
            <a:off x="5952893" y="10744804"/>
            <a:ext cx="2479721"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sp>
        <p:nvSpPr>
          <p:cNvPr id="542" name="Straight Arrow Connector 11"/>
          <p:cNvSpPr/>
          <p:nvPr/>
        </p:nvSpPr>
        <p:spPr>
          <a:xfrm flipH="1" flipV="1">
            <a:off x="17270159" y="2895967"/>
            <a:ext cx="3177" cy="7975601"/>
          </a:xfrm>
          <a:prstGeom prst="line">
            <a:avLst/>
          </a:prstGeom>
          <a:ln w="50800">
            <a:solidFill>
              <a:srgbClr val="FF0000"/>
            </a:solidFill>
            <a:tailEnd type="triangle"/>
          </a:ln>
        </p:spPr>
        <p:txBody>
          <a:bodyPr tIns="91439" bIns="91439"/>
          <a:lstStyle/>
          <a:p>
            <a:pPr algn="l" defTabSz="1828800">
              <a:defRPr b="0" sz="4800">
                <a:latin typeface="Calibri"/>
                <a:ea typeface="Calibri"/>
                <a:cs typeface="Calibri"/>
                <a:sym typeface="Calibri"/>
              </a:defRPr>
            </a:pPr>
          </a:p>
        </p:txBody>
      </p:sp>
      <p:sp>
        <p:nvSpPr>
          <p:cNvPr id="543" name="Straight Arrow Connector 13"/>
          <p:cNvSpPr/>
          <p:nvPr/>
        </p:nvSpPr>
        <p:spPr>
          <a:xfrm>
            <a:off x="13198061" y="6885354"/>
            <a:ext cx="8437085" cy="1"/>
          </a:xfrm>
          <a:prstGeom prst="line">
            <a:avLst/>
          </a:prstGeom>
          <a:ln w="50800">
            <a:solidFill>
              <a:srgbClr val="FF0000"/>
            </a:solidFill>
            <a:tailEnd type="triangle"/>
          </a:ln>
        </p:spPr>
        <p:txBody>
          <a:bodyPr tIns="91439" bIns="91439"/>
          <a:lstStyle/>
          <a:p>
            <a:pPr algn="l" defTabSz="1828800">
              <a:defRPr b="0" sz="4800">
                <a:latin typeface="Calibri"/>
                <a:ea typeface="Calibri"/>
                <a:cs typeface="Calibri"/>
                <a:sym typeface="Calibri"/>
              </a:defRPr>
            </a:pPr>
          </a:p>
        </p:txBody>
      </p:sp>
      <p:sp>
        <p:nvSpPr>
          <p:cNvPr id="544" name="TextBox 8"/>
          <p:cNvSpPr txBox="1"/>
          <p:nvPr/>
        </p:nvSpPr>
        <p:spPr>
          <a:xfrm>
            <a:off x="6157224" y="1692169"/>
            <a:ext cx="171868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b="0" sz="4800">
                <a:latin typeface="Times New Roman"/>
                <a:ea typeface="Times New Roman"/>
                <a:cs typeface="Times New Roman"/>
                <a:sym typeface="Times New Roman"/>
              </a:defRPr>
            </a:lvl1pPr>
          </a:lstStyle>
          <a:p>
            <a:pPr/>
            <a:r>
              <a:t>Image</a:t>
            </a:r>
          </a:p>
        </p:txBody>
      </p:sp>
      <p:sp>
        <p:nvSpPr>
          <p:cNvPr id="545" name="Straight Arrow Connector 14"/>
          <p:cNvSpPr/>
          <p:nvPr/>
        </p:nvSpPr>
        <p:spPr>
          <a:xfrm flipV="1">
            <a:off x="7012465" y="2628044"/>
            <a:ext cx="1" cy="8188613"/>
          </a:xfrm>
          <a:prstGeom prst="line">
            <a:avLst/>
          </a:prstGeom>
          <a:ln w="50800">
            <a:solidFill>
              <a:srgbClr val="FF0000"/>
            </a:solidFill>
            <a:tailEnd type="triangle"/>
          </a:ln>
        </p:spPr>
        <p:txBody>
          <a:bodyPr tIns="91439" bIns="91439"/>
          <a:lstStyle/>
          <a:p>
            <a:pPr algn="l" defTabSz="1828800">
              <a:defRPr b="0" sz="4800">
                <a:latin typeface="Calibri"/>
                <a:ea typeface="Calibri"/>
                <a:cs typeface="Calibri"/>
                <a:sym typeface="Calibri"/>
              </a:defRPr>
            </a:pPr>
          </a:p>
        </p:txBody>
      </p:sp>
      <p:sp>
        <p:nvSpPr>
          <p:cNvPr id="546" name="Straight Arrow Connector 15"/>
          <p:cNvSpPr/>
          <p:nvPr/>
        </p:nvSpPr>
        <p:spPr>
          <a:xfrm>
            <a:off x="3000691" y="6830445"/>
            <a:ext cx="8206325" cy="1"/>
          </a:xfrm>
          <a:prstGeom prst="line">
            <a:avLst/>
          </a:prstGeom>
          <a:ln w="50800">
            <a:solidFill>
              <a:srgbClr val="FF0000"/>
            </a:solidFill>
            <a:tailEnd type="triangle"/>
          </a:ln>
        </p:spPr>
        <p:txBody>
          <a:bodyPr tIns="91439" bIns="91439"/>
          <a:lstStyle/>
          <a:p>
            <a:pPr algn="l" defTabSz="1828800">
              <a:defRPr b="0" sz="4800">
                <a:latin typeface="Calibri"/>
                <a:ea typeface="Calibri"/>
                <a:cs typeface="Calibri"/>
                <a:sym typeface="Calibri"/>
              </a:defRPr>
            </a:pPr>
          </a:p>
        </p:txBody>
      </p:sp>
      <p:pic>
        <p:nvPicPr>
          <p:cNvPr id="547" name="Image" descr="Image"/>
          <p:cNvPicPr>
            <a:picLocks noChangeAspect="1"/>
          </p:cNvPicPr>
          <p:nvPr/>
        </p:nvPicPr>
        <p:blipFill>
          <a:blip r:embed="rId4">
            <a:extLst/>
          </a:blip>
          <a:stretch>
            <a:fillRect/>
          </a:stretch>
        </p:blipFill>
        <p:spPr>
          <a:xfrm>
            <a:off x="3578469" y="11680424"/>
            <a:ext cx="5941064" cy="1300707"/>
          </a:xfrm>
          <a:prstGeom prst="rect">
            <a:avLst/>
          </a:prstGeom>
          <a:ln w="12700">
            <a:miter lim="400000"/>
          </a:ln>
        </p:spPr>
      </p:pic>
      <p:pic>
        <p:nvPicPr>
          <p:cNvPr id="548" name="Image" descr="Image"/>
          <p:cNvPicPr>
            <a:picLocks noChangeAspect="1"/>
          </p:cNvPicPr>
          <p:nvPr/>
        </p:nvPicPr>
        <p:blipFill>
          <a:blip r:embed="rId5">
            <a:extLst/>
          </a:blip>
          <a:stretch>
            <a:fillRect/>
          </a:stretch>
        </p:blipFill>
        <p:spPr>
          <a:xfrm>
            <a:off x="12981029" y="11723436"/>
            <a:ext cx="8785258" cy="1214683"/>
          </a:xfrm>
          <a:prstGeom prst="rect">
            <a:avLst/>
          </a:prstGeom>
          <a:ln w="12700">
            <a:miter lim="400000"/>
          </a:ln>
        </p:spPr>
      </p:pic>
      <p:sp>
        <p:nvSpPr>
          <p:cNvPr id="549" name="TextBox 2"/>
          <p:cNvSpPr txBox="1"/>
          <p:nvPr/>
        </p:nvSpPr>
        <p:spPr>
          <a:xfrm>
            <a:off x="10756389" y="6568737"/>
            <a:ext cx="50038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550" name="TextBox 24"/>
          <p:cNvSpPr txBox="1"/>
          <p:nvPr/>
        </p:nvSpPr>
        <p:spPr>
          <a:xfrm>
            <a:off x="7034248" y="2367502"/>
            <a:ext cx="66974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551" name="TextBox 2"/>
          <p:cNvSpPr txBox="1"/>
          <p:nvPr/>
        </p:nvSpPr>
        <p:spPr>
          <a:xfrm>
            <a:off x="21040954" y="665972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u</a:t>
            </a:r>
          </a:p>
        </p:txBody>
      </p:sp>
      <p:sp>
        <p:nvSpPr>
          <p:cNvPr id="552" name="TextBox 24"/>
          <p:cNvSpPr txBox="1"/>
          <p:nvPr/>
        </p:nvSpPr>
        <p:spPr>
          <a:xfrm>
            <a:off x="17318812" y="2369590"/>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v</a:t>
            </a:r>
          </a:p>
        </p:txBody>
      </p:sp>
      <p:sp>
        <p:nvSpPr>
          <p:cNvPr id="553" name="Double Arrow"/>
          <p:cNvSpPr/>
          <p:nvPr/>
        </p:nvSpPr>
        <p:spPr>
          <a:xfrm>
            <a:off x="11461424" y="6672022"/>
            <a:ext cx="1397001" cy="371955"/>
          </a:xfrm>
          <a:prstGeom prst="leftRightArrow">
            <a:avLst>
              <a:gd name="adj1" fmla="val 32000"/>
              <a:gd name="adj2" fmla="val 108279"/>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54" name="Double Arrow"/>
          <p:cNvSpPr/>
          <p:nvPr/>
        </p:nvSpPr>
        <p:spPr>
          <a:xfrm>
            <a:off x="11025861" y="12144800"/>
            <a:ext cx="1397001" cy="371954"/>
          </a:xfrm>
          <a:prstGeom prst="leftRightArrow">
            <a:avLst>
              <a:gd name="adj1" fmla="val 32000"/>
              <a:gd name="adj2" fmla="val 108279"/>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55" name="TextBox 2"/>
          <p:cNvSpPr txBox="1"/>
          <p:nvPr/>
        </p:nvSpPr>
        <p:spPr>
          <a:xfrm>
            <a:off x="18146050" y="6863665"/>
            <a:ext cx="633731"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u</a:t>
            </a:r>
            <a:r>
              <a:rPr baseline="-63333" sz="3000"/>
              <a:t>0</a:t>
            </a:r>
          </a:p>
        </p:txBody>
      </p:sp>
      <p:sp>
        <p:nvSpPr>
          <p:cNvPr id="556" name="Line"/>
          <p:cNvSpPr/>
          <p:nvPr/>
        </p:nvSpPr>
        <p:spPr>
          <a:xfrm flipV="1">
            <a:off x="18434340" y="6672023"/>
            <a:ext cx="1" cy="371954"/>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57" name="Line"/>
          <p:cNvSpPr/>
          <p:nvPr/>
        </p:nvSpPr>
        <p:spPr>
          <a:xfrm flipV="1">
            <a:off x="16059440" y="6684723"/>
            <a:ext cx="1" cy="371954"/>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58" name="TextBox 2"/>
          <p:cNvSpPr txBox="1"/>
          <p:nvPr/>
        </p:nvSpPr>
        <p:spPr>
          <a:xfrm>
            <a:off x="15593449" y="5874031"/>
            <a:ext cx="798670" cy="94991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-u</a:t>
            </a:r>
            <a:r>
              <a:rPr baseline="-63333" sz="3000"/>
              <a:t>0</a:t>
            </a:r>
          </a:p>
        </p:txBody>
      </p:sp>
      <p:sp>
        <p:nvSpPr>
          <p:cNvPr id="559" name="Line"/>
          <p:cNvSpPr/>
          <p:nvPr/>
        </p:nvSpPr>
        <p:spPr>
          <a:xfrm>
            <a:off x="17124503" y="6042785"/>
            <a:ext cx="266711" cy="1"/>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60" name="TextBox 2"/>
          <p:cNvSpPr txBox="1"/>
          <p:nvPr/>
        </p:nvSpPr>
        <p:spPr>
          <a:xfrm>
            <a:off x="17204512" y="5301391"/>
            <a:ext cx="605919"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v</a:t>
            </a:r>
            <a:r>
              <a:rPr baseline="-63333" sz="3000"/>
              <a:t>0</a:t>
            </a:r>
          </a:p>
        </p:txBody>
      </p:sp>
      <p:sp>
        <p:nvSpPr>
          <p:cNvPr id="561" name="Line"/>
          <p:cNvSpPr/>
          <p:nvPr/>
        </p:nvSpPr>
        <p:spPr>
          <a:xfrm>
            <a:off x="17137203" y="7719184"/>
            <a:ext cx="266711" cy="1"/>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562" name="TextBox 2"/>
          <p:cNvSpPr txBox="1"/>
          <p:nvPr/>
        </p:nvSpPr>
        <p:spPr>
          <a:xfrm>
            <a:off x="17217212" y="6977791"/>
            <a:ext cx="770858"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-v</a:t>
            </a:r>
            <a:r>
              <a:rPr baseline="-63333" sz="3000"/>
              <a:t>0</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Slide Number Placeholder 3"/>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65" name="Rectangle 5"/>
          <p:cNvSpPr txBox="1"/>
          <p:nvPr/>
        </p:nvSpPr>
        <p:spPr>
          <a:xfrm>
            <a:off x="2812096" y="12282716"/>
            <a:ext cx="1875980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Images are 64x64 pixels. The wave is a cosine, therefore DFT phase is zero.</a:t>
            </a:r>
          </a:p>
        </p:txBody>
      </p:sp>
      <p:pic>
        <p:nvPicPr>
          <p:cNvPr id="566" name="Picture 6" descr="Picture 6"/>
          <p:cNvPicPr>
            <a:picLocks noChangeAspect="1"/>
          </p:cNvPicPr>
          <p:nvPr/>
        </p:nvPicPr>
        <p:blipFill>
          <a:blip r:embed="rId2">
            <a:extLst/>
          </a:blip>
          <a:srcRect l="0" t="0" r="0" b="49624"/>
          <a:stretch>
            <a:fillRect/>
          </a:stretch>
        </p:blipFill>
        <p:spPr>
          <a:xfrm>
            <a:off x="1199715" y="1450369"/>
            <a:ext cx="21180579" cy="5076796"/>
          </a:xfrm>
          <a:prstGeom prst="rect">
            <a:avLst/>
          </a:prstGeom>
          <a:ln w="12700">
            <a:miter lim="400000"/>
          </a:ln>
        </p:spPr>
      </p:pic>
      <p:pic>
        <p:nvPicPr>
          <p:cNvPr id="567" name="Picture 7" descr="Picture 7"/>
          <p:cNvPicPr>
            <a:picLocks noChangeAspect="1"/>
          </p:cNvPicPr>
          <p:nvPr/>
        </p:nvPicPr>
        <p:blipFill>
          <a:blip r:embed="rId2">
            <a:extLst/>
          </a:blip>
          <a:srcRect l="0" t="50447" r="71940" b="0"/>
          <a:stretch>
            <a:fillRect/>
          </a:stretch>
        </p:blipFill>
        <p:spPr>
          <a:xfrm>
            <a:off x="1160771" y="6756003"/>
            <a:ext cx="5993633" cy="5036169"/>
          </a:xfrm>
          <a:prstGeom prst="rect">
            <a:avLst/>
          </a:prstGeom>
          <a:ln w="12700">
            <a:miter lim="400000"/>
          </a:ln>
        </p:spPr>
      </p:pic>
      <p:pic>
        <p:nvPicPr>
          <p:cNvPr id="568" name="Picture 8" descr="Picture 8"/>
          <p:cNvPicPr>
            <a:picLocks noChangeAspect="1"/>
          </p:cNvPicPr>
          <p:nvPr/>
        </p:nvPicPr>
        <p:blipFill>
          <a:blip r:embed="rId2">
            <a:extLst/>
          </a:blip>
          <a:srcRect l="27811" t="50447" r="0" b="0"/>
          <a:stretch>
            <a:fillRect/>
          </a:stretch>
        </p:blipFill>
        <p:spPr>
          <a:xfrm>
            <a:off x="7068381" y="6775441"/>
            <a:ext cx="15420425" cy="5036455"/>
          </a:xfrm>
          <a:prstGeom prst="rect">
            <a:avLst/>
          </a:prstGeom>
          <a:ln w="12700">
            <a:miter lim="400000"/>
          </a:ln>
        </p:spPr>
      </p:pic>
      <p:sp>
        <p:nvSpPr>
          <p:cNvPr id="569" name="Title 1"/>
          <p:cNvSpPr txBox="1"/>
          <p:nvPr>
            <p:ph type="title"/>
          </p:nvPr>
        </p:nvSpPr>
        <p:spPr>
          <a:xfrm>
            <a:off x="4198372" y="-114512"/>
            <a:ext cx="16459201" cy="1737031"/>
          </a:xfrm>
          <a:prstGeom prst="rect">
            <a:avLst/>
          </a:prstGeom>
        </p:spPr>
        <p:txBody>
          <a:bodyPr/>
          <a:lstStyle/>
          <a:p>
            <a:pPr/>
            <a:r>
              <a:t>Simple Fourier transforms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68" grpId="2"/>
      <p:bldP build="whole" bldLvl="1" animBg="1" rev="0" advAuto="0" spid="56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571" name="Slide Number Placeholder 3"/>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72" name="Picture 4" descr="Picture 4"/>
          <p:cNvPicPr>
            <a:picLocks noChangeAspect="1"/>
          </p:cNvPicPr>
          <p:nvPr/>
        </p:nvPicPr>
        <p:blipFill>
          <a:blip r:embed="rId2">
            <a:extLst/>
          </a:blip>
          <a:stretch>
            <a:fillRect/>
          </a:stretch>
        </p:blipFill>
        <p:spPr>
          <a:xfrm>
            <a:off x="2637685" y="1869503"/>
            <a:ext cx="5232327" cy="5649521"/>
          </a:xfrm>
          <a:prstGeom prst="rect">
            <a:avLst/>
          </a:prstGeom>
          <a:ln w="12700">
            <a:miter lim="400000"/>
          </a:ln>
        </p:spPr>
      </p:pic>
      <p:pic>
        <p:nvPicPr>
          <p:cNvPr id="573" name="Picture 5" descr="Picture 5"/>
          <p:cNvPicPr>
            <a:picLocks noChangeAspect="1"/>
          </p:cNvPicPr>
          <p:nvPr/>
        </p:nvPicPr>
        <p:blipFill>
          <a:blip r:embed="rId3">
            <a:extLst/>
          </a:blip>
          <a:stretch>
            <a:fillRect/>
          </a:stretch>
        </p:blipFill>
        <p:spPr>
          <a:xfrm>
            <a:off x="11375071" y="1912961"/>
            <a:ext cx="10742781" cy="5562605"/>
          </a:xfrm>
          <a:prstGeom prst="rect">
            <a:avLst/>
          </a:prstGeom>
          <a:ln w="12700">
            <a:miter lim="400000"/>
          </a:ln>
        </p:spPr>
      </p:pic>
      <p:grpSp>
        <p:nvGrpSpPr>
          <p:cNvPr id="576" name="Group 11"/>
          <p:cNvGrpSpPr/>
          <p:nvPr/>
        </p:nvGrpSpPr>
        <p:grpSpPr>
          <a:xfrm>
            <a:off x="11371371" y="2345429"/>
            <a:ext cx="5036885" cy="5122321"/>
            <a:chOff x="0" y="0"/>
            <a:chExt cx="5036884" cy="5122320"/>
          </a:xfrm>
        </p:grpSpPr>
        <p:sp>
          <p:nvSpPr>
            <p:cNvPr id="574" name="Straight Arrow Connector 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575" name="Straight Arrow Connector 1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579" name="Group 12"/>
          <p:cNvGrpSpPr/>
          <p:nvPr/>
        </p:nvGrpSpPr>
        <p:grpSpPr>
          <a:xfrm>
            <a:off x="17034882" y="2371095"/>
            <a:ext cx="5036885" cy="5122321"/>
            <a:chOff x="0" y="0"/>
            <a:chExt cx="5036884" cy="5122320"/>
          </a:xfrm>
        </p:grpSpPr>
        <p:sp>
          <p:nvSpPr>
            <p:cNvPr id="577" name="Straight Arrow Connector 13"/>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578" name="Straight Arrow Connector 14"/>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582" name="Group 21"/>
          <p:cNvGrpSpPr/>
          <p:nvPr/>
        </p:nvGrpSpPr>
        <p:grpSpPr>
          <a:xfrm>
            <a:off x="2789843" y="2323137"/>
            <a:ext cx="5036885" cy="5122321"/>
            <a:chOff x="0" y="0"/>
            <a:chExt cx="5036884" cy="5122320"/>
          </a:xfrm>
        </p:grpSpPr>
        <p:sp>
          <p:nvSpPr>
            <p:cNvPr id="580" name="Straight Arrow Connector 22"/>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581" name="Straight Arrow Connector 23"/>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583" name="TextBox 2"/>
          <p:cNvSpPr txBox="1"/>
          <p:nvPr/>
        </p:nvSpPr>
        <p:spPr>
          <a:xfrm>
            <a:off x="7191691" y="465076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584" name="TextBox 24"/>
          <p:cNvSpPr txBox="1"/>
          <p:nvPr/>
        </p:nvSpPr>
        <p:spPr>
          <a:xfrm>
            <a:off x="5317835" y="2220322"/>
            <a:ext cx="66974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585" name="TextBox 25"/>
          <p:cNvSpPr txBox="1"/>
          <p:nvPr/>
        </p:nvSpPr>
        <p:spPr>
          <a:xfrm>
            <a:off x="15668026" y="4640927"/>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586" name="TextBox 26"/>
          <p:cNvSpPr txBox="1"/>
          <p:nvPr/>
        </p:nvSpPr>
        <p:spPr>
          <a:xfrm>
            <a:off x="13794170" y="22104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587" name="TextBox 27"/>
          <p:cNvSpPr txBox="1"/>
          <p:nvPr/>
        </p:nvSpPr>
        <p:spPr>
          <a:xfrm>
            <a:off x="21411519" y="46435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588" name="TextBox 28"/>
          <p:cNvSpPr txBox="1"/>
          <p:nvPr/>
        </p:nvSpPr>
        <p:spPr>
          <a:xfrm>
            <a:off x="19537663" y="2213131"/>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nvGrpSpPr>
          <p:cNvPr id="601" name="Group"/>
          <p:cNvGrpSpPr/>
          <p:nvPr/>
        </p:nvGrpSpPr>
        <p:grpSpPr>
          <a:xfrm>
            <a:off x="11433439" y="7697385"/>
            <a:ext cx="10666238" cy="5614756"/>
            <a:chOff x="0" y="0"/>
            <a:chExt cx="10666237" cy="5614754"/>
          </a:xfrm>
        </p:grpSpPr>
        <p:pic>
          <p:nvPicPr>
            <p:cNvPr id="589" name="Picture 7" descr="Picture 7"/>
            <p:cNvPicPr>
              <a:picLocks noChangeAspect="1"/>
            </p:cNvPicPr>
            <p:nvPr/>
          </p:nvPicPr>
          <p:blipFill>
            <a:blip r:embed="rId4">
              <a:extLst/>
            </a:blip>
            <a:stretch>
              <a:fillRect/>
            </a:stretch>
          </p:blipFill>
          <p:spPr>
            <a:xfrm>
              <a:off x="0" y="0"/>
              <a:ext cx="5075876" cy="5614755"/>
            </a:xfrm>
            <a:prstGeom prst="rect">
              <a:avLst/>
            </a:prstGeom>
            <a:ln w="12700" cap="flat">
              <a:noFill/>
              <a:miter lim="400000"/>
            </a:ln>
            <a:effectLst/>
          </p:spPr>
        </p:pic>
        <p:pic>
          <p:nvPicPr>
            <p:cNvPr id="590" name="Picture 8" descr="Picture 8"/>
            <p:cNvPicPr>
              <a:picLocks noChangeAspect="1"/>
            </p:cNvPicPr>
            <p:nvPr/>
          </p:nvPicPr>
          <p:blipFill>
            <a:blip r:embed="rId5">
              <a:extLst/>
            </a:blip>
            <a:stretch>
              <a:fillRect/>
            </a:stretch>
          </p:blipFill>
          <p:spPr>
            <a:xfrm>
              <a:off x="5571638" y="6853"/>
              <a:ext cx="5075880" cy="5579989"/>
            </a:xfrm>
            <a:prstGeom prst="rect">
              <a:avLst/>
            </a:prstGeom>
            <a:ln w="12700" cap="flat">
              <a:noFill/>
              <a:miter lim="400000"/>
            </a:ln>
            <a:effectLst/>
          </p:spPr>
        </p:pic>
        <p:grpSp>
          <p:nvGrpSpPr>
            <p:cNvPr id="593" name="Group 15"/>
            <p:cNvGrpSpPr/>
            <p:nvPr/>
          </p:nvGrpSpPr>
          <p:grpSpPr>
            <a:xfrm>
              <a:off x="19452" y="451806"/>
              <a:ext cx="5036885" cy="5122321"/>
              <a:chOff x="0" y="0"/>
              <a:chExt cx="5036884" cy="5122320"/>
            </a:xfrm>
          </p:grpSpPr>
          <p:sp>
            <p:nvSpPr>
              <p:cNvPr id="591" name="Straight Arrow Connector 16"/>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592" name="Straight Arrow Connector 17"/>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596" name="Group 18"/>
            <p:cNvGrpSpPr/>
            <p:nvPr/>
          </p:nvGrpSpPr>
          <p:grpSpPr>
            <a:xfrm>
              <a:off x="5629353" y="479717"/>
              <a:ext cx="5036885" cy="5122321"/>
              <a:chOff x="0" y="0"/>
              <a:chExt cx="5036884" cy="5122320"/>
            </a:xfrm>
          </p:grpSpPr>
          <p:sp>
            <p:nvSpPr>
              <p:cNvPr id="594" name="Straight Arrow Connector 1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595" name="Straight Arrow Connector 2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597" name="TextBox 29"/>
            <p:cNvSpPr txBox="1"/>
            <p:nvPr/>
          </p:nvSpPr>
          <p:spPr>
            <a:xfrm>
              <a:off x="4348555" y="2798352"/>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598" name="TextBox 30"/>
            <p:cNvSpPr txBox="1"/>
            <p:nvPr/>
          </p:nvSpPr>
          <p:spPr>
            <a:xfrm>
              <a:off x="2442893" y="336098"/>
              <a:ext cx="500381"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599" name="TextBox 31"/>
            <p:cNvSpPr txBox="1"/>
            <p:nvPr/>
          </p:nvSpPr>
          <p:spPr>
            <a:xfrm>
              <a:off x="9962178" y="2830160"/>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600" name="TextBox 32"/>
            <p:cNvSpPr txBox="1"/>
            <p:nvPr/>
          </p:nvSpPr>
          <p:spPr>
            <a:xfrm>
              <a:off x="8326861" y="670054"/>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sp>
        <p:nvSpPr>
          <p:cNvPr id="602" name="Title 1"/>
          <p:cNvSpPr txBox="1"/>
          <p:nvPr>
            <p:ph type="title"/>
          </p:nvPr>
        </p:nvSpPr>
        <p:spPr>
          <a:xfrm>
            <a:off x="2637685" y="0"/>
            <a:ext cx="20270680" cy="1691142"/>
          </a:xfrm>
          <a:prstGeom prst="rect">
            <a:avLst/>
          </a:prstGeom>
        </p:spPr>
        <p:txBody>
          <a:bodyPr/>
          <a:lstStyle/>
          <a:p>
            <a:pPr/>
            <a:r>
              <a:t>Visualizing the image Fourier transform</a:t>
            </a:r>
          </a:p>
        </p:txBody>
      </p:sp>
      <p:sp>
        <p:nvSpPr>
          <p:cNvPr id="603" name="Rectangle"/>
          <p:cNvSpPr/>
          <p:nvPr/>
        </p:nvSpPr>
        <p:spPr>
          <a:xfrm>
            <a:off x="959153" y="2148760"/>
            <a:ext cx="1340399" cy="667165"/>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04" name="Equation"/>
          <p:cNvSpPr txBox="1"/>
          <p:nvPr/>
        </p:nvSpPr>
        <p:spPr>
          <a:xfrm>
            <a:off x="995478" y="2291055"/>
            <a:ext cx="1191549" cy="38257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oMath>
              </m:oMathPara>
            </a14:m>
            <a:endParaRPr sz="3400"/>
          </a:p>
        </p:txBody>
      </p:sp>
      <p:sp>
        <p:nvSpPr>
          <p:cNvPr id="605" name="Rectangle"/>
          <p:cNvSpPr/>
          <p:nvPr/>
        </p:nvSpPr>
        <p:spPr>
          <a:xfrm>
            <a:off x="9791757" y="2178040"/>
            <a:ext cx="1206987" cy="608605"/>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606" name="Equation"/>
          <p:cNvSpPr txBox="1"/>
          <p:nvPr/>
        </p:nvSpPr>
        <p:spPr>
          <a:xfrm>
            <a:off x="9794447" y="2305520"/>
            <a:ext cx="1100007" cy="35364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u</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v</m:t>
                  </m:r>
                  <m:r>
                    <a:rPr xmlns:a="http://schemas.openxmlformats.org/drawingml/2006/main" sz="3400" i="1">
                      <a:solidFill>
                        <a:srgbClr val="000000"/>
                      </a:solidFill>
                      <a:latin typeface="Cambria Math" panose="02040503050406030204" pitchFamily="18" charset="0"/>
                    </a:rPr>
                    <m:t>]</m:t>
                  </m:r>
                </m:oMath>
              </m:oMathPara>
            </a14:m>
            <a:endParaRPr sz="34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6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2"/>
      <p:bldP build="whole" bldLvl="1" animBg="1" rev="0" advAuto="0" spid="573"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08" name="Rectangle 1"/>
          <p:cNvSpPr txBox="1"/>
          <p:nvPr>
            <p:ph type="title"/>
          </p:nvPr>
        </p:nvSpPr>
        <p:spPr>
          <a:prstGeom prst="rect">
            <a:avLst/>
          </a:prstGeom>
        </p:spPr>
        <p:txBody>
          <a:bodyPr/>
          <a:lstStyle/>
          <a:p>
            <a:pPr/>
            <a:r>
              <a:t>2</a:t>
            </a:r>
          </a:p>
        </p:txBody>
      </p:sp>
      <p:pic>
        <p:nvPicPr>
          <p:cNvPr id="609" name="Picture 2" descr="Picture 2"/>
          <p:cNvPicPr>
            <a:picLocks noChangeAspect="1"/>
          </p:cNvPicPr>
          <p:nvPr/>
        </p:nvPicPr>
        <p:blipFill>
          <a:blip r:embed="rId2">
            <a:extLst/>
          </a:blip>
          <a:stretch>
            <a:fillRect/>
          </a:stretch>
        </p:blipFill>
        <p:spPr>
          <a:xfrm>
            <a:off x="3048000" y="3200400"/>
            <a:ext cx="18288000" cy="9067800"/>
          </a:xfrm>
          <a:prstGeom prst="rect">
            <a:avLst/>
          </a:prstGeom>
          <a:ln w="12700">
            <a:miter lim="400000"/>
          </a:ln>
        </p:spPr>
      </p:pic>
      <p:sp>
        <p:nvSpPr>
          <p:cNvPr id="610"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12" name="Rectangle 1"/>
          <p:cNvSpPr txBox="1"/>
          <p:nvPr>
            <p:ph type="title"/>
          </p:nvPr>
        </p:nvSpPr>
        <p:spPr>
          <a:prstGeom prst="rect">
            <a:avLst/>
          </a:prstGeom>
        </p:spPr>
        <p:txBody>
          <a:bodyPr/>
          <a:lstStyle/>
          <a:p>
            <a:pPr/>
            <a:r>
              <a:t>6</a:t>
            </a:r>
          </a:p>
        </p:txBody>
      </p:sp>
      <p:pic>
        <p:nvPicPr>
          <p:cNvPr id="613" name="Picture 2" descr="Picture 2"/>
          <p:cNvPicPr>
            <a:picLocks noChangeAspect="1"/>
          </p:cNvPicPr>
          <p:nvPr/>
        </p:nvPicPr>
        <p:blipFill>
          <a:blip r:embed="rId2">
            <a:extLst/>
          </a:blip>
          <a:stretch>
            <a:fillRect/>
          </a:stretch>
        </p:blipFill>
        <p:spPr>
          <a:xfrm>
            <a:off x="3048000" y="3200400"/>
            <a:ext cx="18288000" cy="9153526"/>
          </a:xfrm>
          <a:prstGeom prst="rect">
            <a:avLst/>
          </a:prstGeom>
          <a:ln w="12700">
            <a:miter lim="400000"/>
          </a:ln>
        </p:spPr>
      </p:pic>
      <p:sp>
        <p:nvSpPr>
          <p:cNvPr id="614"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16" name="Rectangle 1"/>
          <p:cNvSpPr txBox="1"/>
          <p:nvPr>
            <p:ph type="title"/>
          </p:nvPr>
        </p:nvSpPr>
        <p:spPr>
          <a:prstGeom prst="rect">
            <a:avLst/>
          </a:prstGeom>
        </p:spPr>
        <p:txBody>
          <a:bodyPr/>
          <a:lstStyle/>
          <a:p>
            <a:pPr/>
            <a:r>
              <a:t>18</a:t>
            </a:r>
          </a:p>
        </p:txBody>
      </p:sp>
      <p:pic>
        <p:nvPicPr>
          <p:cNvPr id="617" name="Picture 2" descr="Picture 2"/>
          <p:cNvPicPr>
            <a:picLocks noChangeAspect="1"/>
          </p:cNvPicPr>
          <p:nvPr/>
        </p:nvPicPr>
        <p:blipFill>
          <a:blip r:embed="rId2">
            <a:extLst/>
          </a:blip>
          <a:stretch>
            <a:fillRect/>
          </a:stretch>
        </p:blipFill>
        <p:spPr>
          <a:xfrm>
            <a:off x="3200400" y="3200400"/>
            <a:ext cx="17983200" cy="8921750"/>
          </a:xfrm>
          <a:prstGeom prst="rect">
            <a:avLst/>
          </a:prstGeom>
          <a:ln w="12700">
            <a:miter lim="400000"/>
          </a:ln>
        </p:spPr>
      </p:pic>
      <p:sp>
        <p:nvSpPr>
          <p:cNvPr id="618"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0" name="Rectangle 1"/>
          <p:cNvSpPr txBox="1"/>
          <p:nvPr>
            <p:ph type="title"/>
          </p:nvPr>
        </p:nvSpPr>
        <p:spPr>
          <a:prstGeom prst="rect">
            <a:avLst/>
          </a:prstGeom>
        </p:spPr>
        <p:txBody>
          <a:bodyPr/>
          <a:lstStyle/>
          <a:p>
            <a:pPr/>
            <a:r>
              <a:t>50</a:t>
            </a:r>
          </a:p>
        </p:txBody>
      </p:sp>
      <p:pic>
        <p:nvPicPr>
          <p:cNvPr id="621" name="Picture 2" descr="Picture 2"/>
          <p:cNvPicPr>
            <a:picLocks noChangeAspect="1"/>
          </p:cNvPicPr>
          <p:nvPr/>
        </p:nvPicPr>
        <p:blipFill>
          <a:blip r:embed="rId2">
            <a:extLst/>
          </a:blip>
          <a:stretch>
            <a:fillRect/>
          </a:stretch>
        </p:blipFill>
        <p:spPr>
          <a:xfrm>
            <a:off x="3352800" y="3352800"/>
            <a:ext cx="17678400" cy="8928100"/>
          </a:xfrm>
          <a:prstGeom prst="rect">
            <a:avLst/>
          </a:prstGeom>
          <a:ln w="12700">
            <a:miter lim="400000"/>
          </a:ln>
        </p:spPr>
      </p:pic>
      <p:sp>
        <p:nvSpPr>
          <p:cNvPr id="622"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4" name="Rectangle 1"/>
          <p:cNvSpPr txBox="1"/>
          <p:nvPr>
            <p:ph type="title"/>
          </p:nvPr>
        </p:nvSpPr>
        <p:spPr>
          <a:prstGeom prst="rect">
            <a:avLst/>
          </a:prstGeom>
        </p:spPr>
        <p:txBody>
          <a:bodyPr/>
          <a:lstStyle/>
          <a:p>
            <a:pPr/>
            <a:r>
              <a:t>82</a:t>
            </a:r>
          </a:p>
        </p:txBody>
      </p:sp>
      <p:pic>
        <p:nvPicPr>
          <p:cNvPr id="625" name="Picture 2" descr="Picture 2"/>
          <p:cNvPicPr>
            <a:picLocks noChangeAspect="1"/>
          </p:cNvPicPr>
          <p:nvPr/>
        </p:nvPicPr>
        <p:blipFill>
          <a:blip r:embed="rId2">
            <a:extLst/>
          </a:blip>
          <a:stretch>
            <a:fillRect/>
          </a:stretch>
        </p:blipFill>
        <p:spPr>
          <a:xfrm>
            <a:off x="3048000" y="3352800"/>
            <a:ext cx="17830800" cy="8797926"/>
          </a:xfrm>
          <a:prstGeom prst="rect">
            <a:avLst/>
          </a:prstGeom>
          <a:ln w="12700">
            <a:miter lim="400000"/>
          </a:ln>
        </p:spPr>
      </p:pic>
      <p:sp>
        <p:nvSpPr>
          <p:cNvPr id="626"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28" name="Rectangle 1"/>
          <p:cNvSpPr txBox="1"/>
          <p:nvPr>
            <p:ph type="title"/>
          </p:nvPr>
        </p:nvSpPr>
        <p:spPr>
          <a:prstGeom prst="rect">
            <a:avLst/>
          </a:prstGeom>
        </p:spPr>
        <p:txBody>
          <a:bodyPr/>
          <a:lstStyle/>
          <a:p>
            <a:pPr/>
            <a:r>
              <a:t>136</a:t>
            </a:r>
          </a:p>
        </p:txBody>
      </p:sp>
      <p:pic>
        <p:nvPicPr>
          <p:cNvPr id="629" name="Picture 2" descr="Picture 2"/>
          <p:cNvPicPr>
            <a:picLocks noChangeAspect="1"/>
          </p:cNvPicPr>
          <p:nvPr/>
        </p:nvPicPr>
        <p:blipFill>
          <a:blip r:embed="rId2">
            <a:extLst/>
          </a:blip>
          <a:stretch>
            <a:fillRect/>
          </a:stretch>
        </p:blipFill>
        <p:spPr>
          <a:xfrm>
            <a:off x="3048000" y="3352800"/>
            <a:ext cx="18288000" cy="8858250"/>
          </a:xfrm>
          <a:prstGeom prst="rect">
            <a:avLst/>
          </a:prstGeom>
          <a:ln w="12700">
            <a:miter lim="400000"/>
          </a:ln>
        </p:spPr>
      </p:pic>
      <p:sp>
        <p:nvSpPr>
          <p:cNvPr id="630"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32" name="Rectangle 1"/>
          <p:cNvSpPr txBox="1"/>
          <p:nvPr>
            <p:ph type="title"/>
          </p:nvPr>
        </p:nvSpPr>
        <p:spPr>
          <a:prstGeom prst="rect">
            <a:avLst/>
          </a:prstGeom>
        </p:spPr>
        <p:txBody>
          <a:bodyPr/>
          <a:lstStyle/>
          <a:p>
            <a:pPr/>
            <a:r>
              <a:t>282</a:t>
            </a:r>
          </a:p>
        </p:txBody>
      </p:sp>
      <p:pic>
        <p:nvPicPr>
          <p:cNvPr id="633" name="Picture 2" descr="Picture 2"/>
          <p:cNvPicPr>
            <a:picLocks noChangeAspect="1"/>
          </p:cNvPicPr>
          <p:nvPr/>
        </p:nvPicPr>
        <p:blipFill>
          <a:blip r:embed="rId2">
            <a:extLst/>
          </a:blip>
          <a:stretch>
            <a:fillRect/>
          </a:stretch>
        </p:blipFill>
        <p:spPr>
          <a:xfrm>
            <a:off x="3048000" y="3200400"/>
            <a:ext cx="18288000" cy="9182100"/>
          </a:xfrm>
          <a:prstGeom prst="rect">
            <a:avLst/>
          </a:prstGeom>
          <a:ln w="12700">
            <a:miter lim="400000"/>
          </a:ln>
        </p:spPr>
      </p:pic>
      <p:sp>
        <p:nvSpPr>
          <p:cNvPr id="634"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0" name="Line"/>
          <p:cNvSpPr/>
          <p:nvPr/>
        </p:nvSpPr>
        <p:spPr>
          <a:xfrm flipH="1" flipV="1">
            <a:off x="12254847" y="2511926"/>
            <a:ext cx="1135793" cy="4119294"/>
          </a:xfrm>
          <a:prstGeom prst="line">
            <a:avLst/>
          </a:prstGeom>
          <a:ln w="50800">
            <a:solidFill>
              <a:srgbClr val="000000"/>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1"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50800">
            <a:solidFill>
              <a:schemeClr val="accent4">
                <a:hueOff val="-1081314"/>
                <a:satOff val="4338"/>
                <a:lumOff val="-8931"/>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2" name="Line"/>
          <p:cNvSpPr/>
          <p:nvPr/>
        </p:nvSpPr>
        <p:spPr>
          <a:xfrm flipV="1">
            <a:off x="11039550" y="2639961"/>
            <a:ext cx="1126578" cy="3983588"/>
          </a:xfrm>
          <a:prstGeom prst="line">
            <a:avLst/>
          </a:prstGeom>
          <a:ln w="50800">
            <a:solidFill>
              <a:srgbClr val="000000"/>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6" name="Connection Line"/>
          <p:cNvSpPr/>
          <p:nvPr/>
        </p:nvSpPr>
        <p:spPr>
          <a:xfrm>
            <a:off x="8694215" y="326156"/>
            <a:ext cx="7607195" cy="1955548"/>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174" name="Line"/>
          <p:cNvSpPr/>
          <p:nvPr/>
        </p:nvSpPr>
        <p:spPr>
          <a:xfrm flipH="1" flipV="1">
            <a:off x="13412365" y="6637880"/>
            <a:ext cx="1029391" cy="3712598"/>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5"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176" name="Line"/>
          <p:cNvSpPr/>
          <p:nvPr/>
        </p:nvSpPr>
        <p:spPr>
          <a:xfrm flipV="1">
            <a:off x="9964973" y="6502735"/>
            <a:ext cx="1096803" cy="3923355"/>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7"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8" name="Circle"/>
          <p:cNvSpPr/>
          <p:nvPr/>
        </p:nvSpPr>
        <p:spPr>
          <a:xfrm>
            <a:off x="14193915"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79" name="Circle"/>
          <p:cNvSpPr/>
          <p:nvPr/>
        </p:nvSpPr>
        <p:spPr>
          <a:xfrm>
            <a:off x="11951248" y="1982700"/>
            <a:ext cx="514414" cy="514415"/>
          </a:xfrm>
          <a:prstGeom prst="ellipse">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80" name="surface"/>
          <p:cNvSpPr txBox="1"/>
          <p:nvPr/>
        </p:nvSpPr>
        <p:spPr>
          <a:xfrm>
            <a:off x="10879514" y="1046994"/>
            <a:ext cx="2657882" cy="8619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surface</a:t>
            </a:r>
          </a:p>
        </p:txBody>
      </p:sp>
      <p:sp>
        <p:nvSpPr>
          <p:cNvPr id="181" name="light ray"/>
          <p:cNvSpPr txBox="1"/>
          <p:nvPr/>
        </p:nvSpPr>
        <p:spPr>
          <a:xfrm>
            <a:off x="13122180" y="3876811"/>
            <a:ext cx="2657882" cy="8619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light ray </a:t>
            </a:r>
          </a:p>
        </p:txBody>
      </p:sp>
      <p:sp>
        <p:nvSpPr>
          <p:cNvPr id="187" name="Connection Line"/>
          <p:cNvSpPr/>
          <p:nvPr/>
        </p:nvSpPr>
        <p:spPr>
          <a:xfrm>
            <a:off x="13576020" y="4738727"/>
            <a:ext cx="759987" cy="317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266" y="15748"/>
                  <a:pt x="17466" y="8548"/>
                  <a:pt x="21600" y="0"/>
                </a:cubicBezTo>
              </a:path>
            </a:pathLst>
          </a:custGeom>
          <a:ln w="25400">
            <a:solidFill>
              <a:srgbClr val="929292"/>
            </a:solidFill>
            <a:miter lim="400000"/>
            <a:headEnd type="arrow"/>
          </a:ln>
        </p:spPr>
        <p:txBody>
          <a:bodyPr/>
          <a:lstStyle/>
          <a:p>
            <a:pPr/>
          </a:p>
        </p:txBody>
      </p:sp>
      <p:sp>
        <p:nvSpPr>
          <p:cNvPr id="183" name="Camera"/>
          <p:cNvSpPr txBox="1"/>
          <p:nvPr/>
        </p:nvSpPr>
        <p:spPr>
          <a:xfrm>
            <a:off x="8348274" y="10533412"/>
            <a:ext cx="3279883" cy="13308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solidFill>
                  <a:schemeClr val="accent4">
                    <a:hueOff val="-1081314"/>
                    <a:satOff val="4338"/>
                    <a:lumOff val="-8931"/>
                  </a:schemeClr>
                </a:solidFill>
              </a:defRPr>
            </a:lvl1pPr>
          </a:lstStyle>
          <a:p>
            <a:pPr/>
            <a:r>
              <a:t>Camera</a:t>
            </a:r>
          </a:p>
        </p:txBody>
      </p:sp>
      <p:sp>
        <p:nvSpPr>
          <p:cNvPr id="184" name="Camera"/>
          <p:cNvSpPr txBox="1"/>
          <p:nvPr/>
        </p:nvSpPr>
        <p:spPr>
          <a:xfrm>
            <a:off x="12811180" y="10533412"/>
            <a:ext cx="3279882" cy="13308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solidFill>
                  <a:schemeClr val="accent4">
                    <a:hueOff val="-1081314"/>
                    <a:satOff val="4338"/>
                    <a:lumOff val="-8931"/>
                  </a:schemeClr>
                </a:solidFill>
              </a:defRPr>
            </a:lvl1pPr>
          </a:lstStyle>
          <a:p>
            <a:pPr/>
            <a:r>
              <a:t>Camera</a:t>
            </a:r>
          </a:p>
        </p:txBody>
      </p:sp>
      <p:sp>
        <p:nvSpPr>
          <p:cNvPr id="185" name="Stereo camera"/>
          <p:cNvSpPr txBox="1"/>
          <p:nvPr/>
        </p:nvSpPr>
        <p:spPr>
          <a:xfrm>
            <a:off x="973632" y="871423"/>
            <a:ext cx="3767736" cy="7463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400"/>
            </a:lvl1pPr>
          </a:lstStyle>
          <a:p>
            <a:pPr/>
            <a:r>
              <a:t>Stereo camera</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36" name="Rectangle 1"/>
          <p:cNvSpPr txBox="1"/>
          <p:nvPr>
            <p:ph type="title"/>
          </p:nvPr>
        </p:nvSpPr>
        <p:spPr>
          <a:prstGeom prst="rect">
            <a:avLst/>
          </a:prstGeom>
        </p:spPr>
        <p:txBody>
          <a:bodyPr/>
          <a:lstStyle/>
          <a:p>
            <a:pPr/>
            <a:r>
              <a:t>538</a:t>
            </a:r>
          </a:p>
        </p:txBody>
      </p:sp>
      <p:pic>
        <p:nvPicPr>
          <p:cNvPr id="637" name="Picture 2" descr="Picture 2"/>
          <p:cNvPicPr>
            <a:picLocks noChangeAspect="1"/>
          </p:cNvPicPr>
          <p:nvPr/>
        </p:nvPicPr>
        <p:blipFill>
          <a:blip r:embed="rId2">
            <a:extLst/>
          </a:blip>
          <a:stretch>
            <a:fillRect/>
          </a:stretch>
        </p:blipFill>
        <p:spPr>
          <a:xfrm>
            <a:off x="3048000" y="3048000"/>
            <a:ext cx="17830800" cy="8782050"/>
          </a:xfrm>
          <a:prstGeom prst="rect">
            <a:avLst/>
          </a:prstGeom>
          <a:ln w="12700">
            <a:miter lim="400000"/>
          </a:ln>
        </p:spPr>
      </p:pic>
      <p:sp>
        <p:nvSpPr>
          <p:cNvPr id="638"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0" name="Rectangle 1"/>
          <p:cNvSpPr txBox="1"/>
          <p:nvPr>
            <p:ph type="title"/>
          </p:nvPr>
        </p:nvSpPr>
        <p:spPr>
          <a:prstGeom prst="rect">
            <a:avLst/>
          </a:prstGeom>
        </p:spPr>
        <p:txBody>
          <a:bodyPr/>
          <a:lstStyle/>
          <a:p>
            <a:pPr/>
            <a:r>
              <a:t>1088</a:t>
            </a:r>
          </a:p>
        </p:txBody>
      </p:sp>
      <p:pic>
        <p:nvPicPr>
          <p:cNvPr id="641" name="Picture 2" descr="Picture 2"/>
          <p:cNvPicPr>
            <a:picLocks noChangeAspect="1"/>
          </p:cNvPicPr>
          <p:nvPr/>
        </p:nvPicPr>
        <p:blipFill>
          <a:blip r:embed="rId2">
            <a:extLst/>
          </a:blip>
          <a:stretch>
            <a:fillRect/>
          </a:stretch>
        </p:blipFill>
        <p:spPr>
          <a:xfrm>
            <a:off x="3200400" y="3352800"/>
            <a:ext cx="17983200" cy="9048750"/>
          </a:xfrm>
          <a:prstGeom prst="rect">
            <a:avLst/>
          </a:prstGeom>
          <a:ln w="12700">
            <a:miter lim="400000"/>
          </a:ln>
        </p:spPr>
      </p:pic>
      <p:sp>
        <p:nvSpPr>
          <p:cNvPr id="642"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4" name="Rectangle 1"/>
          <p:cNvSpPr txBox="1"/>
          <p:nvPr>
            <p:ph type="title"/>
          </p:nvPr>
        </p:nvSpPr>
        <p:spPr>
          <a:prstGeom prst="rect">
            <a:avLst/>
          </a:prstGeom>
        </p:spPr>
        <p:txBody>
          <a:bodyPr/>
          <a:lstStyle/>
          <a:p>
            <a:pPr/>
            <a:r>
              <a:t>2094</a:t>
            </a:r>
          </a:p>
        </p:txBody>
      </p:sp>
      <p:pic>
        <p:nvPicPr>
          <p:cNvPr id="645" name="Picture 2" descr="Picture 2"/>
          <p:cNvPicPr>
            <a:picLocks noChangeAspect="1"/>
          </p:cNvPicPr>
          <p:nvPr/>
        </p:nvPicPr>
        <p:blipFill>
          <a:blip r:embed="rId2">
            <a:extLst/>
          </a:blip>
          <a:stretch>
            <a:fillRect/>
          </a:stretch>
        </p:blipFill>
        <p:spPr>
          <a:xfrm>
            <a:off x="3048000" y="3352800"/>
            <a:ext cx="17830800" cy="9204326"/>
          </a:xfrm>
          <a:prstGeom prst="rect">
            <a:avLst/>
          </a:prstGeom>
          <a:ln w="12700">
            <a:miter lim="400000"/>
          </a:ln>
        </p:spPr>
      </p:pic>
      <p:sp>
        <p:nvSpPr>
          <p:cNvPr id="646"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8" name="Rectangle 1"/>
          <p:cNvSpPr txBox="1"/>
          <p:nvPr>
            <p:ph type="title"/>
          </p:nvPr>
        </p:nvSpPr>
        <p:spPr>
          <a:prstGeom prst="rect">
            <a:avLst/>
          </a:prstGeom>
        </p:spPr>
        <p:txBody>
          <a:bodyPr/>
          <a:lstStyle/>
          <a:p>
            <a:pPr/>
            <a:r>
              <a:t>4052.</a:t>
            </a:r>
          </a:p>
        </p:txBody>
      </p:sp>
      <p:pic>
        <p:nvPicPr>
          <p:cNvPr id="649" name="Picture 2" descr="Picture 2"/>
          <p:cNvPicPr>
            <a:picLocks noChangeAspect="1"/>
          </p:cNvPicPr>
          <p:nvPr/>
        </p:nvPicPr>
        <p:blipFill>
          <a:blip r:embed="rId2">
            <a:extLst/>
          </a:blip>
          <a:stretch>
            <a:fillRect/>
          </a:stretch>
        </p:blipFill>
        <p:spPr>
          <a:xfrm>
            <a:off x="3657600" y="3810000"/>
            <a:ext cx="17373600" cy="8791576"/>
          </a:xfrm>
          <a:prstGeom prst="rect">
            <a:avLst/>
          </a:prstGeom>
          <a:ln w="12700">
            <a:miter lim="400000"/>
          </a:ln>
        </p:spPr>
      </p:pic>
      <p:sp>
        <p:nvSpPr>
          <p:cNvPr id="650" name="Rectangle 3"/>
          <p:cNvSpPr/>
          <p:nvPr/>
        </p:nvSpPr>
        <p:spPr>
          <a:xfrm>
            <a:off x="7162800" y="3657600"/>
            <a:ext cx="1066800" cy="762000"/>
          </a:xfrm>
          <a:prstGeom prst="rect">
            <a:avLst/>
          </a:prstGeom>
          <a:solidFill>
            <a:srgbClr val="FFFFFF"/>
          </a:solidFill>
          <a:ln w="12700">
            <a:miter lim="400000"/>
          </a:ln>
        </p:spPr>
        <p:txBody>
          <a:bodyPr tIns="91439" bIns="91439"/>
          <a:lstStyle/>
          <a:p>
            <a:pPr algn="l" defTabSz="1828800">
              <a:defRPr b="0" sz="4800">
                <a:latin typeface="Times New Roman"/>
                <a:ea typeface="Times New Roman"/>
                <a:cs typeface="Times New Roman"/>
                <a:sym typeface="Times New Roman"/>
              </a:defRPr>
            </a:pPr>
          </a:p>
        </p:txBody>
      </p:sp>
      <p:sp>
        <p:nvSpPr>
          <p:cNvPr id="651" name="Rectangle 4"/>
          <p:cNvSpPr txBox="1"/>
          <p:nvPr/>
        </p:nvSpPr>
        <p:spPr>
          <a:xfrm>
            <a:off x="7010400" y="3810000"/>
            <a:ext cx="1068388" cy="5753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4000">
                <a:latin typeface="Times New Roman"/>
                <a:ea typeface="Times New Roman"/>
                <a:cs typeface="Times New Roman"/>
                <a:sym typeface="Times New Roman"/>
              </a:defRPr>
            </a:lvl1pPr>
          </a:lstStyle>
          <a:p>
            <a:pPr/>
            <a:r>
              <a:t>4052</a:t>
            </a:r>
          </a:p>
        </p:txBody>
      </p:sp>
      <p:sp>
        <p:nvSpPr>
          <p:cNvPr id="652"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4" name="Rectangle 1"/>
          <p:cNvSpPr txBox="1"/>
          <p:nvPr>
            <p:ph type="title"/>
          </p:nvPr>
        </p:nvSpPr>
        <p:spPr>
          <a:prstGeom prst="rect">
            <a:avLst/>
          </a:prstGeom>
        </p:spPr>
        <p:txBody>
          <a:bodyPr/>
          <a:lstStyle/>
          <a:p>
            <a:pPr/>
            <a:r>
              <a:t>8056.</a:t>
            </a:r>
          </a:p>
        </p:txBody>
      </p:sp>
      <p:pic>
        <p:nvPicPr>
          <p:cNvPr id="655" name="Picture 2" descr="Picture 2"/>
          <p:cNvPicPr>
            <a:picLocks noChangeAspect="1"/>
          </p:cNvPicPr>
          <p:nvPr/>
        </p:nvPicPr>
        <p:blipFill>
          <a:blip r:embed="rId2">
            <a:extLst/>
          </a:blip>
          <a:stretch>
            <a:fillRect/>
          </a:stretch>
        </p:blipFill>
        <p:spPr>
          <a:xfrm>
            <a:off x="3505200" y="3505200"/>
            <a:ext cx="17830800" cy="8664576"/>
          </a:xfrm>
          <a:prstGeom prst="rect">
            <a:avLst/>
          </a:prstGeom>
          <a:ln w="12700">
            <a:miter lim="400000"/>
          </a:ln>
        </p:spPr>
      </p:pic>
      <p:sp>
        <p:nvSpPr>
          <p:cNvPr id="656"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58" name="Rectangle 1"/>
          <p:cNvSpPr txBox="1"/>
          <p:nvPr>
            <p:ph type="title"/>
          </p:nvPr>
        </p:nvSpPr>
        <p:spPr>
          <a:prstGeom prst="rect">
            <a:avLst/>
          </a:prstGeom>
        </p:spPr>
        <p:txBody>
          <a:bodyPr/>
          <a:lstStyle/>
          <a:p>
            <a:pPr/>
            <a:r>
              <a:t>15366</a:t>
            </a:r>
          </a:p>
        </p:txBody>
      </p:sp>
      <p:pic>
        <p:nvPicPr>
          <p:cNvPr id="659" name="Picture 2" descr="Picture 2"/>
          <p:cNvPicPr>
            <a:picLocks noChangeAspect="1"/>
          </p:cNvPicPr>
          <p:nvPr/>
        </p:nvPicPr>
        <p:blipFill>
          <a:blip r:embed="rId2">
            <a:extLst/>
          </a:blip>
          <a:stretch>
            <a:fillRect/>
          </a:stretch>
        </p:blipFill>
        <p:spPr>
          <a:xfrm>
            <a:off x="3505200" y="3200400"/>
            <a:ext cx="17526000" cy="8940800"/>
          </a:xfrm>
          <a:prstGeom prst="rect">
            <a:avLst/>
          </a:prstGeom>
          <a:ln w="12700">
            <a:miter lim="400000"/>
          </a:ln>
        </p:spPr>
      </p:pic>
      <p:sp>
        <p:nvSpPr>
          <p:cNvPr id="660"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62" name="Rectangle 1"/>
          <p:cNvSpPr txBox="1"/>
          <p:nvPr>
            <p:ph type="title"/>
          </p:nvPr>
        </p:nvSpPr>
        <p:spPr>
          <a:prstGeom prst="rect">
            <a:avLst/>
          </a:prstGeom>
        </p:spPr>
        <p:txBody>
          <a:bodyPr/>
          <a:lstStyle/>
          <a:p>
            <a:pPr/>
            <a:r>
              <a:t>28743</a:t>
            </a:r>
          </a:p>
        </p:txBody>
      </p:sp>
      <p:pic>
        <p:nvPicPr>
          <p:cNvPr id="663" name="Picture 2" descr="Picture 2"/>
          <p:cNvPicPr>
            <a:picLocks noChangeAspect="1"/>
          </p:cNvPicPr>
          <p:nvPr/>
        </p:nvPicPr>
        <p:blipFill>
          <a:blip r:embed="rId2">
            <a:extLst/>
          </a:blip>
          <a:stretch>
            <a:fillRect/>
          </a:stretch>
        </p:blipFill>
        <p:spPr>
          <a:xfrm>
            <a:off x="3657600" y="3048000"/>
            <a:ext cx="17678400" cy="9169400"/>
          </a:xfrm>
          <a:prstGeom prst="rect">
            <a:avLst/>
          </a:prstGeom>
          <a:ln w="12700">
            <a:miter lim="400000"/>
          </a:ln>
        </p:spPr>
      </p:pic>
      <p:sp>
        <p:nvSpPr>
          <p:cNvPr id="664"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66" name="Rectangle 1"/>
          <p:cNvSpPr txBox="1"/>
          <p:nvPr>
            <p:ph type="title"/>
          </p:nvPr>
        </p:nvSpPr>
        <p:spPr>
          <a:prstGeom prst="rect">
            <a:avLst/>
          </a:prstGeom>
        </p:spPr>
        <p:txBody>
          <a:bodyPr/>
          <a:lstStyle/>
          <a:p>
            <a:pPr/>
            <a:r>
              <a:t>49190.</a:t>
            </a:r>
          </a:p>
        </p:txBody>
      </p:sp>
      <p:pic>
        <p:nvPicPr>
          <p:cNvPr id="667" name="Picture 2" descr="Picture 2"/>
          <p:cNvPicPr>
            <a:picLocks noChangeAspect="1"/>
          </p:cNvPicPr>
          <p:nvPr/>
        </p:nvPicPr>
        <p:blipFill>
          <a:blip r:embed="rId2">
            <a:extLst/>
          </a:blip>
          <a:stretch>
            <a:fillRect/>
          </a:stretch>
        </p:blipFill>
        <p:spPr>
          <a:xfrm>
            <a:off x="3657600" y="3657600"/>
            <a:ext cx="17068800" cy="8709026"/>
          </a:xfrm>
          <a:prstGeom prst="rect">
            <a:avLst/>
          </a:prstGeom>
          <a:ln w="12700">
            <a:miter lim="400000"/>
          </a:ln>
        </p:spPr>
      </p:pic>
      <p:sp>
        <p:nvSpPr>
          <p:cNvPr id="668"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70" name="Rectangle 1"/>
          <p:cNvSpPr txBox="1"/>
          <p:nvPr>
            <p:ph type="title"/>
          </p:nvPr>
        </p:nvSpPr>
        <p:spPr>
          <a:prstGeom prst="rect">
            <a:avLst/>
          </a:prstGeom>
        </p:spPr>
        <p:txBody>
          <a:bodyPr/>
          <a:lstStyle/>
          <a:p>
            <a:pPr/>
            <a:r>
              <a:t> 65536.</a:t>
            </a:r>
          </a:p>
        </p:txBody>
      </p:sp>
      <p:pic>
        <p:nvPicPr>
          <p:cNvPr id="671" name="Picture 2" descr="Picture 2"/>
          <p:cNvPicPr>
            <a:picLocks noChangeAspect="1"/>
          </p:cNvPicPr>
          <p:nvPr/>
        </p:nvPicPr>
        <p:blipFill>
          <a:blip r:embed="rId2">
            <a:extLst/>
          </a:blip>
          <a:stretch>
            <a:fillRect/>
          </a:stretch>
        </p:blipFill>
        <p:spPr>
          <a:xfrm>
            <a:off x="3505200" y="3505200"/>
            <a:ext cx="17830800" cy="9004300"/>
          </a:xfrm>
          <a:prstGeom prst="rect">
            <a:avLst/>
          </a:prstGeom>
          <a:ln w="12700">
            <a:miter lim="400000"/>
          </a:ln>
        </p:spPr>
      </p:pic>
      <p:sp>
        <p:nvSpPr>
          <p:cNvPr id="672"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4" name="Rectangle 1"/>
          <p:cNvSpPr txBox="1"/>
          <p:nvPr>
            <p:ph type="title"/>
          </p:nvPr>
        </p:nvSpPr>
        <p:spPr>
          <a:xfrm>
            <a:off x="4419600" y="0"/>
            <a:ext cx="15544800" cy="2286000"/>
          </a:xfrm>
          <a:prstGeom prst="rect">
            <a:avLst/>
          </a:prstGeom>
        </p:spPr>
        <p:txBody>
          <a:bodyPr/>
          <a:lstStyle/>
          <a:p>
            <a:pPr/>
            <a:r>
              <a:t>3</a:t>
            </a:r>
          </a:p>
        </p:txBody>
      </p:sp>
      <p:sp>
        <p:nvSpPr>
          <p:cNvPr id="675" name="Rectangle 2"/>
          <p:cNvSpPr txBox="1"/>
          <p:nvPr>
            <p:ph type="body" sz="quarter" idx="1"/>
          </p:nvPr>
        </p:nvSpPr>
        <p:spPr>
          <a:xfrm>
            <a:off x="3352800" y="11430000"/>
            <a:ext cx="18440400" cy="2286000"/>
          </a:xfrm>
          <a:prstGeom prst="rect">
            <a:avLst/>
          </a:prstGeom>
        </p:spPr>
        <p:txBody>
          <a:bodyPr/>
          <a:lstStyle>
            <a:lvl1pPr marL="678941" indent="-639650" algn="ctr" defTabSz="1810511">
              <a:spcBef>
                <a:spcPts val="1500"/>
              </a:spcBef>
              <a:buSzTx/>
              <a:buNone/>
              <a:defRPr sz="5544"/>
            </a:lvl1pPr>
          </a:lstStyle>
          <a:p>
            <a:pPr/>
            <a:r>
              <a:t>Now, an analogous sequence of images, but selecting Fourier components in descending order of magnitude.</a:t>
            </a:r>
          </a:p>
        </p:txBody>
      </p:sp>
      <p:pic>
        <p:nvPicPr>
          <p:cNvPr id="67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677" name="Slide Number Placeholder 1"/>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94" name="Group"/>
          <p:cNvGrpSpPr/>
          <p:nvPr/>
        </p:nvGrpSpPr>
        <p:grpSpPr>
          <a:xfrm>
            <a:off x="4113638" y="809327"/>
            <a:ext cx="16156723" cy="12097347"/>
            <a:chOff x="0" y="0"/>
            <a:chExt cx="16156722" cy="12097346"/>
          </a:xfrm>
        </p:grpSpPr>
        <p:pic>
          <p:nvPicPr>
            <p:cNvPr id="189" name="Image" descr="Image"/>
            <p:cNvPicPr>
              <a:picLocks noChangeAspect="1"/>
            </p:cNvPicPr>
            <p:nvPr/>
          </p:nvPicPr>
          <p:blipFill>
            <a:blip r:embed="rId2">
              <a:extLst/>
            </a:blip>
            <a:stretch>
              <a:fillRect/>
            </a:stretch>
          </p:blipFill>
          <p:spPr>
            <a:xfrm>
              <a:off x="0" y="0"/>
              <a:ext cx="16156723" cy="12097347"/>
            </a:xfrm>
            <a:prstGeom prst="rect">
              <a:avLst/>
            </a:prstGeom>
            <a:ln w="12700" cap="flat">
              <a:solidFill>
                <a:srgbClr val="000000"/>
              </a:solidFill>
              <a:prstDash val="solid"/>
              <a:miter lim="400000"/>
            </a:ln>
            <a:effectLst/>
          </p:spPr>
        </p:pic>
        <p:sp>
          <p:nvSpPr>
            <p:cNvPr id="190" name="Line"/>
            <p:cNvSpPr/>
            <p:nvPr/>
          </p:nvSpPr>
          <p:spPr>
            <a:xfrm flipV="1">
              <a:off x="9166392" y="7199839"/>
              <a:ext cx="1" cy="3459038"/>
            </a:xfrm>
            <a:prstGeom prst="line">
              <a:avLst/>
            </a:prstGeom>
            <a:noFill/>
            <a:ln w="152400" cap="flat">
              <a:solidFill>
                <a:schemeClr val="accent4">
                  <a:hueOff val="-1081314"/>
                  <a:satOff val="4338"/>
                  <a:lumOff val="-8931"/>
                </a:schemeClr>
              </a:solidFill>
              <a:prstDash val="solid"/>
              <a:miter lim="400000"/>
              <a:tailEnd type="arrow"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1" name="Camera"/>
            <p:cNvSpPr txBox="1"/>
            <p:nvPr/>
          </p:nvSpPr>
          <p:spPr>
            <a:xfrm>
              <a:off x="7526451" y="10441728"/>
              <a:ext cx="3279883" cy="1330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5000">
                  <a:solidFill>
                    <a:schemeClr val="accent4">
                      <a:hueOff val="-1081314"/>
                      <a:satOff val="4338"/>
                      <a:lumOff val="-8931"/>
                    </a:schemeClr>
                  </a:solidFill>
                </a:defRPr>
              </a:lvl1pPr>
            </a:lstStyle>
            <a:p>
              <a:pPr/>
              <a:r>
                <a:t>Camera</a:t>
              </a:r>
            </a:p>
          </p:txBody>
        </p:sp>
        <p:sp>
          <p:nvSpPr>
            <p:cNvPr id="192" name="Line"/>
            <p:cNvSpPr/>
            <p:nvPr/>
          </p:nvSpPr>
          <p:spPr>
            <a:xfrm flipV="1">
              <a:off x="5149955" y="8209634"/>
              <a:ext cx="1" cy="2361829"/>
            </a:xfrm>
            <a:prstGeom prst="line">
              <a:avLst/>
            </a:prstGeom>
            <a:noFill/>
            <a:ln w="152400" cap="flat">
              <a:solidFill>
                <a:schemeClr val="accent1"/>
              </a:solidFill>
              <a:prstDash val="solid"/>
              <a:miter lim="400000"/>
              <a:tailEnd type="arrow" w="med" len="me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93" name="Projector"/>
            <p:cNvSpPr txBox="1"/>
            <p:nvPr/>
          </p:nvSpPr>
          <p:spPr>
            <a:xfrm>
              <a:off x="3303913" y="10441728"/>
              <a:ext cx="3692085" cy="13245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5000">
                  <a:solidFill>
                    <a:schemeClr val="accent1"/>
                  </a:solidFill>
                </a:defRPr>
              </a:lvl1pPr>
            </a:lstStyle>
            <a:p>
              <a:pPr/>
              <a:r>
                <a:t>Projector</a:t>
              </a: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Rectangle 1"/>
          <p:cNvSpPr txBox="1"/>
          <p:nvPr>
            <p:ph type="title"/>
          </p:nvPr>
        </p:nvSpPr>
        <p:spPr>
          <a:xfrm>
            <a:off x="4419600" y="0"/>
            <a:ext cx="15544800" cy="2895600"/>
          </a:xfrm>
          <a:prstGeom prst="rect">
            <a:avLst/>
          </a:prstGeom>
        </p:spPr>
        <p:txBody>
          <a:bodyPr/>
          <a:lstStyle/>
          <a:p>
            <a:pPr/>
            <a:r>
              <a:t>5</a:t>
            </a:r>
          </a:p>
        </p:txBody>
      </p:sp>
      <p:sp>
        <p:nvSpPr>
          <p:cNvPr id="680" name="Rectangle 2"/>
          <p:cNvSpPr txBox="1"/>
          <p:nvPr>
            <p:ph type="body" idx="1"/>
          </p:nvPr>
        </p:nvSpPr>
        <p:spPr>
          <a:prstGeom prst="rect">
            <a:avLst/>
          </a:prstGeom>
        </p:spPr>
        <p:txBody>
          <a:bodyPr/>
          <a:lstStyle/>
          <a:p>
            <a:pPr/>
          </a:p>
        </p:txBody>
      </p:sp>
      <p:pic>
        <p:nvPicPr>
          <p:cNvPr id="68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682" name="Slide Number Placeholder 1"/>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Rectangle 1"/>
          <p:cNvSpPr txBox="1"/>
          <p:nvPr>
            <p:ph type="title"/>
          </p:nvPr>
        </p:nvSpPr>
        <p:spPr>
          <a:xfrm>
            <a:off x="4419600" y="0"/>
            <a:ext cx="15544800" cy="2590800"/>
          </a:xfrm>
          <a:prstGeom prst="rect">
            <a:avLst/>
          </a:prstGeom>
        </p:spPr>
        <p:txBody>
          <a:bodyPr/>
          <a:lstStyle/>
          <a:p>
            <a:pPr/>
            <a:r>
              <a:t>9</a:t>
            </a:r>
          </a:p>
        </p:txBody>
      </p:sp>
      <p:sp>
        <p:nvSpPr>
          <p:cNvPr id="685" name="Rectangle 2"/>
          <p:cNvSpPr txBox="1"/>
          <p:nvPr>
            <p:ph type="body" idx="1"/>
          </p:nvPr>
        </p:nvSpPr>
        <p:spPr>
          <a:prstGeom prst="rect">
            <a:avLst/>
          </a:prstGeom>
        </p:spPr>
        <p:txBody>
          <a:bodyPr/>
          <a:lstStyle/>
          <a:p>
            <a:pPr/>
          </a:p>
        </p:txBody>
      </p:sp>
      <p:pic>
        <p:nvPicPr>
          <p:cNvPr id="68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68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9" name="Rectangle 1"/>
          <p:cNvSpPr txBox="1"/>
          <p:nvPr>
            <p:ph type="title"/>
          </p:nvPr>
        </p:nvSpPr>
        <p:spPr>
          <a:xfrm>
            <a:off x="4419600" y="0"/>
            <a:ext cx="15544800" cy="2590800"/>
          </a:xfrm>
          <a:prstGeom prst="rect">
            <a:avLst/>
          </a:prstGeom>
        </p:spPr>
        <p:txBody>
          <a:bodyPr/>
          <a:lstStyle/>
          <a:p>
            <a:pPr/>
            <a:r>
              <a:t>17</a:t>
            </a:r>
          </a:p>
        </p:txBody>
      </p:sp>
      <p:sp>
        <p:nvSpPr>
          <p:cNvPr id="690" name="Rectangle 2"/>
          <p:cNvSpPr txBox="1"/>
          <p:nvPr>
            <p:ph type="body" idx="1"/>
          </p:nvPr>
        </p:nvSpPr>
        <p:spPr>
          <a:prstGeom prst="rect">
            <a:avLst/>
          </a:prstGeom>
        </p:spPr>
        <p:txBody>
          <a:bodyPr/>
          <a:lstStyle/>
          <a:p>
            <a:pPr/>
          </a:p>
        </p:txBody>
      </p:sp>
      <p:pic>
        <p:nvPicPr>
          <p:cNvPr id="69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69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4" name="Rectangle 1"/>
          <p:cNvSpPr txBox="1"/>
          <p:nvPr>
            <p:ph type="title"/>
          </p:nvPr>
        </p:nvSpPr>
        <p:spPr>
          <a:xfrm>
            <a:off x="4419600" y="0"/>
            <a:ext cx="15544800" cy="2590800"/>
          </a:xfrm>
          <a:prstGeom prst="rect">
            <a:avLst/>
          </a:prstGeom>
        </p:spPr>
        <p:txBody>
          <a:bodyPr/>
          <a:lstStyle/>
          <a:p>
            <a:pPr/>
            <a:r>
              <a:t>33</a:t>
            </a:r>
          </a:p>
        </p:txBody>
      </p:sp>
      <p:sp>
        <p:nvSpPr>
          <p:cNvPr id="695" name="Rectangle 2"/>
          <p:cNvSpPr txBox="1"/>
          <p:nvPr>
            <p:ph type="body" idx="1"/>
          </p:nvPr>
        </p:nvSpPr>
        <p:spPr>
          <a:prstGeom prst="rect">
            <a:avLst/>
          </a:prstGeom>
        </p:spPr>
        <p:txBody>
          <a:bodyPr/>
          <a:lstStyle/>
          <a:p>
            <a:pPr/>
          </a:p>
        </p:txBody>
      </p:sp>
      <p:pic>
        <p:nvPicPr>
          <p:cNvPr id="69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69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Rectangle 1"/>
          <p:cNvSpPr txBox="1"/>
          <p:nvPr>
            <p:ph type="title"/>
          </p:nvPr>
        </p:nvSpPr>
        <p:spPr>
          <a:xfrm>
            <a:off x="4419600" y="0"/>
            <a:ext cx="15544800" cy="2590800"/>
          </a:xfrm>
          <a:prstGeom prst="rect">
            <a:avLst/>
          </a:prstGeom>
        </p:spPr>
        <p:txBody>
          <a:bodyPr/>
          <a:lstStyle/>
          <a:p>
            <a:pPr/>
            <a:r>
              <a:t>65</a:t>
            </a:r>
          </a:p>
        </p:txBody>
      </p:sp>
      <p:sp>
        <p:nvSpPr>
          <p:cNvPr id="700" name="Rectangle 2"/>
          <p:cNvSpPr txBox="1"/>
          <p:nvPr>
            <p:ph type="body" idx="1"/>
          </p:nvPr>
        </p:nvSpPr>
        <p:spPr>
          <a:prstGeom prst="rect">
            <a:avLst/>
          </a:prstGeom>
        </p:spPr>
        <p:txBody>
          <a:bodyPr/>
          <a:lstStyle/>
          <a:p>
            <a:pPr/>
          </a:p>
        </p:txBody>
      </p:sp>
      <p:pic>
        <p:nvPicPr>
          <p:cNvPr id="70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0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Rectangle 1"/>
          <p:cNvSpPr txBox="1"/>
          <p:nvPr>
            <p:ph type="title"/>
          </p:nvPr>
        </p:nvSpPr>
        <p:spPr>
          <a:xfrm>
            <a:off x="4419600" y="0"/>
            <a:ext cx="15544800" cy="2590800"/>
          </a:xfrm>
          <a:prstGeom prst="rect">
            <a:avLst/>
          </a:prstGeom>
        </p:spPr>
        <p:txBody>
          <a:bodyPr/>
          <a:lstStyle/>
          <a:p>
            <a:pPr/>
            <a:r>
              <a:t>129</a:t>
            </a:r>
          </a:p>
        </p:txBody>
      </p:sp>
      <p:sp>
        <p:nvSpPr>
          <p:cNvPr id="705" name="Rectangle 2"/>
          <p:cNvSpPr txBox="1"/>
          <p:nvPr>
            <p:ph type="body" idx="1"/>
          </p:nvPr>
        </p:nvSpPr>
        <p:spPr>
          <a:prstGeom prst="rect">
            <a:avLst/>
          </a:prstGeom>
        </p:spPr>
        <p:txBody>
          <a:bodyPr/>
          <a:lstStyle/>
          <a:p>
            <a:pPr/>
          </a:p>
        </p:txBody>
      </p:sp>
      <p:pic>
        <p:nvPicPr>
          <p:cNvPr id="70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0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Rectangle 1"/>
          <p:cNvSpPr txBox="1"/>
          <p:nvPr>
            <p:ph type="title"/>
          </p:nvPr>
        </p:nvSpPr>
        <p:spPr>
          <a:xfrm>
            <a:off x="4419600" y="0"/>
            <a:ext cx="15544800" cy="2590800"/>
          </a:xfrm>
          <a:prstGeom prst="rect">
            <a:avLst/>
          </a:prstGeom>
        </p:spPr>
        <p:txBody>
          <a:bodyPr/>
          <a:lstStyle/>
          <a:p>
            <a:pPr/>
            <a:r>
              <a:t>257</a:t>
            </a:r>
          </a:p>
        </p:txBody>
      </p:sp>
      <p:sp>
        <p:nvSpPr>
          <p:cNvPr id="710" name="Rectangle 2"/>
          <p:cNvSpPr txBox="1"/>
          <p:nvPr>
            <p:ph type="body" idx="1"/>
          </p:nvPr>
        </p:nvSpPr>
        <p:spPr>
          <a:prstGeom prst="rect">
            <a:avLst/>
          </a:prstGeom>
        </p:spPr>
        <p:txBody>
          <a:bodyPr/>
          <a:lstStyle/>
          <a:p>
            <a:pPr/>
          </a:p>
        </p:txBody>
      </p:sp>
      <p:pic>
        <p:nvPicPr>
          <p:cNvPr id="71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1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Rectangle 1"/>
          <p:cNvSpPr txBox="1"/>
          <p:nvPr>
            <p:ph type="title"/>
          </p:nvPr>
        </p:nvSpPr>
        <p:spPr>
          <a:xfrm>
            <a:off x="4419600" y="0"/>
            <a:ext cx="15544800" cy="2590800"/>
          </a:xfrm>
          <a:prstGeom prst="rect">
            <a:avLst/>
          </a:prstGeom>
        </p:spPr>
        <p:txBody>
          <a:bodyPr/>
          <a:lstStyle/>
          <a:p>
            <a:pPr/>
            <a:r>
              <a:t>513</a:t>
            </a:r>
          </a:p>
        </p:txBody>
      </p:sp>
      <p:sp>
        <p:nvSpPr>
          <p:cNvPr id="715" name="Rectangle 2"/>
          <p:cNvSpPr txBox="1"/>
          <p:nvPr>
            <p:ph type="body" idx="1"/>
          </p:nvPr>
        </p:nvSpPr>
        <p:spPr>
          <a:prstGeom prst="rect">
            <a:avLst/>
          </a:prstGeom>
        </p:spPr>
        <p:txBody>
          <a:bodyPr/>
          <a:lstStyle/>
          <a:p>
            <a:pPr/>
          </a:p>
        </p:txBody>
      </p:sp>
      <p:pic>
        <p:nvPicPr>
          <p:cNvPr id="71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1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9" name="Rectangle 1"/>
          <p:cNvSpPr txBox="1"/>
          <p:nvPr>
            <p:ph type="title"/>
          </p:nvPr>
        </p:nvSpPr>
        <p:spPr>
          <a:xfrm>
            <a:off x="4419600" y="0"/>
            <a:ext cx="15544800" cy="2590800"/>
          </a:xfrm>
          <a:prstGeom prst="rect">
            <a:avLst/>
          </a:prstGeom>
        </p:spPr>
        <p:txBody>
          <a:bodyPr/>
          <a:lstStyle/>
          <a:p>
            <a:pPr/>
            <a:r>
              <a:t>1025</a:t>
            </a:r>
          </a:p>
        </p:txBody>
      </p:sp>
      <p:sp>
        <p:nvSpPr>
          <p:cNvPr id="720" name="Rectangle 2"/>
          <p:cNvSpPr txBox="1"/>
          <p:nvPr>
            <p:ph type="body" idx="1"/>
          </p:nvPr>
        </p:nvSpPr>
        <p:spPr>
          <a:prstGeom prst="rect">
            <a:avLst/>
          </a:prstGeom>
        </p:spPr>
        <p:txBody>
          <a:bodyPr/>
          <a:lstStyle/>
          <a:p>
            <a:pPr/>
          </a:p>
        </p:txBody>
      </p:sp>
      <p:pic>
        <p:nvPicPr>
          <p:cNvPr id="72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2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4" name="Rectangle 1"/>
          <p:cNvSpPr txBox="1"/>
          <p:nvPr>
            <p:ph type="title"/>
          </p:nvPr>
        </p:nvSpPr>
        <p:spPr>
          <a:xfrm>
            <a:off x="4419600" y="0"/>
            <a:ext cx="15544800" cy="2590800"/>
          </a:xfrm>
          <a:prstGeom prst="rect">
            <a:avLst/>
          </a:prstGeom>
        </p:spPr>
        <p:txBody>
          <a:bodyPr/>
          <a:lstStyle/>
          <a:p>
            <a:pPr/>
            <a:r>
              <a:t>2049</a:t>
            </a:r>
          </a:p>
        </p:txBody>
      </p:sp>
      <p:sp>
        <p:nvSpPr>
          <p:cNvPr id="725" name="Rectangle 2"/>
          <p:cNvSpPr txBox="1"/>
          <p:nvPr>
            <p:ph type="body" idx="1"/>
          </p:nvPr>
        </p:nvSpPr>
        <p:spPr>
          <a:prstGeom prst="rect">
            <a:avLst/>
          </a:prstGeom>
        </p:spPr>
        <p:txBody>
          <a:bodyPr/>
          <a:lstStyle/>
          <a:p>
            <a:pPr/>
          </a:p>
        </p:txBody>
      </p:sp>
      <p:pic>
        <p:nvPicPr>
          <p:cNvPr id="72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2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6" name="Line"/>
          <p:cNvSpPr/>
          <p:nvPr/>
        </p:nvSpPr>
        <p:spPr>
          <a:xfrm flipH="1" flipV="1">
            <a:off x="12254847" y="2511926"/>
            <a:ext cx="2240563" cy="793943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7"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198" name="Line"/>
          <p:cNvSpPr/>
          <p:nvPr/>
        </p:nvSpPr>
        <p:spPr>
          <a:xfrm flipV="1">
            <a:off x="11039550" y="2836880"/>
            <a:ext cx="1065373" cy="3786669"/>
          </a:xfrm>
          <a:prstGeom prst="line">
            <a:avLst/>
          </a:prstGeom>
          <a:ln w="50800">
            <a:solidFill>
              <a:srgbClr val="000000"/>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25" name="Connection Line"/>
          <p:cNvSpPr/>
          <p:nvPr/>
        </p:nvSpPr>
        <p:spPr>
          <a:xfrm>
            <a:off x="8694215" y="326156"/>
            <a:ext cx="7607195" cy="1955548"/>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200" name="Line"/>
          <p:cNvSpPr/>
          <p:nvPr/>
        </p:nvSpPr>
        <p:spPr>
          <a:xfrm flipH="1" flipV="1">
            <a:off x="13412365" y="6637880"/>
            <a:ext cx="1029391" cy="3712598"/>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1"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202" name="Line"/>
          <p:cNvSpPr/>
          <p:nvPr/>
        </p:nvSpPr>
        <p:spPr>
          <a:xfrm flipV="1">
            <a:off x="9964973" y="6502735"/>
            <a:ext cx="1096803" cy="3923355"/>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3"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4"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5" name="Circle"/>
          <p:cNvSpPr/>
          <p:nvPr/>
        </p:nvSpPr>
        <p:spPr>
          <a:xfrm>
            <a:off x="11951248" y="1982700"/>
            <a:ext cx="514414" cy="514415"/>
          </a:xfrm>
          <a:prstGeom prst="ellipse">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06" name="surface"/>
          <p:cNvSpPr txBox="1"/>
          <p:nvPr/>
        </p:nvSpPr>
        <p:spPr>
          <a:xfrm>
            <a:off x="10879514" y="1046994"/>
            <a:ext cx="2657882" cy="8619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surface</a:t>
            </a:r>
          </a:p>
        </p:txBody>
      </p:sp>
      <p:sp>
        <p:nvSpPr>
          <p:cNvPr id="207" name="light ray"/>
          <p:cNvSpPr txBox="1"/>
          <p:nvPr/>
        </p:nvSpPr>
        <p:spPr>
          <a:xfrm>
            <a:off x="12663370" y="3639998"/>
            <a:ext cx="2657882" cy="8619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light ray </a:t>
            </a:r>
          </a:p>
        </p:txBody>
      </p:sp>
      <p:sp>
        <p:nvSpPr>
          <p:cNvPr id="226" name="Connection Line"/>
          <p:cNvSpPr/>
          <p:nvPr/>
        </p:nvSpPr>
        <p:spPr>
          <a:xfrm>
            <a:off x="13117210" y="4501915"/>
            <a:ext cx="759987" cy="317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266" y="15748"/>
                  <a:pt x="17466" y="8548"/>
                  <a:pt x="21600" y="0"/>
                </a:cubicBezTo>
              </a:path>
            </a:pathLst>
          </a:custGeom>
          <a:ln w="25400">
            <a:solidFill>
              <a:srgbClr val="929292"/>
            </a:solidFill>
            <a:miter lim="400000"/>
            <a:headEnd type="arrow"/>
          </a:ln>
        </p:spPr>
        <p:txBody>
          <a:bodyPr/>
          <a:lstStyle/>
          <a:p>
            <a:pPr/>
          </a:p>
        </p:txBody>
      </p:sp>
      <p:grpSp>
        <p:nvGrpSpPr>
          <p:cNvPr id="211" name="Group"/>
          <p:cNvGrpSpPr/>
          <p:nvPr/>
        </p:nvGrpSpPr>
        <p:grpSpPr>
          <a:xfrm>
            <a:off x="10280612" y="10159362"/>
            <a:ext cx="3855687" cy="748099"/>
            <a:chOff x="0" y="0"/>
            <a:chExt cx="3855685" cy="748098"/>
          </a:xfrm>
        </p:grpSpPr>
        <p:sp>
          <p:nvSpPr>
            <p:cNvPr id="209" name="Line"/>
            <p:cNvSpPr/>
            <p:nvPr/>
          </p:nvSpPr>
          <p:spPr>
            <a:xfrm>
              <a:off x="0" y="403290"/>
              <a:ext cx="3855686" cy="1"/>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0" name="d"/>
            <p:cNvSpPr/>
            <p:nvPr/>
          </p:nvSpPr>
          <p:spPr>
            <a:xfrm>
              <a:off x="1670635" y="0"/>
              <a:ext cx="514414" cy="74809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200"/>
              </a:lvl1pPr>
            </a:lstStyle>
            <a:p>
              <a:pPr/>
              <a:r>
                <a:t>d</a:t>
              </a:r>
            </a:p>
          </p:txBody>
        </p:sp>
      </p:grpSp>
      <p:sp>
        <p:nvSpPr>
          <p:cNvPr id="212" name="Camera"/>
          <p:cNvSpPr txBox="1"/>
          <p:nvPr/>
        </p:nvSpPr>
        <p:spPr>
          <a:xfrm>
            <a:off x="8348274" y="10640568"/>
            <a:ext cx="3279883" cy="13308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solidFill>
                  <a:schemeClr val="accent4">
                    <a:hueOff val="-1081314"/>
                    <a:satOff val="4338"/>
                    <a:lumOff val="-8931"/>
                  </a:schemeClr>
                </a:solidFill>
              </a:defRPr>
            </a:lvl1pPr>
          </a:lstStyle>
          <a:p>
            <a:pPr/>
            <a:r>
              <a:t>Camera</a:t>
            </a:r>
          </a:p>
        </p:txBody>
      </p:sp>
      <p:sp>
        <p:nvSpPr>
          <p:cNvPr id="213" name="Projector"/>
          <p:cNvSpPr txBox="1"/>
          <p:nvPr/>
        </p:nvSpPr>
        <p:spPr>
          <a:xfrm>
            <a:off x="12811180" y="10640568"/>
            <a:ext cx="3279882" cy="13308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sz="5000">
                <a:solidFill>
                  <a:schemeClr val="accent1"/>
                </a:solidFill>
              </a:defRPr>
            </a:lvl1pPr>
          </a:lstStyle>
          <a:p>
            <a:pPr/>
            <a:r>
              <a:t>Projector</a:t>
            </a:r>
          </a:p>
        </p:txBody>
      </p:sp>
      <p:sp>
        <p:nvSpPr>
          <p:cNvPr id="214" name="uc"/>
          <p:cNvSpPr txBox="1"/>
          <p:nvPr/>
        </p:nvSpPr>
        <p:spPr>
          <a:xfrm>
            <a:off x="10137939" y="5612056"/>
            <a:ext cx="750870" cy="8771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3600">
                <a:solidFill>
                  <a:schemeClr val="accent4">
                    <a:hueOff val="-1081314"/>
                    <a:satOff val="4338"/>
                    <a:lumOff val="-8931"/>
                  </a:schemeClr>
                </a:solidFill>
                <a:latin typeface="Helvetica"/>
                <a:ea typeface="Helvetica"/>
                <a:cs typeface="Helvetica"/>
                <a:sym typeface="Helvetica"/>
              </a:defRPr>
            </a:pPr>
            <a:r>
              <a:t>u</a:t>
            </a:r>
            <a:r>
              <a:rPr baseline="-5999"/>
              <a:t>c</a:t>
            </a:r>
          </a:p>
        </p:txBody>
      </p:sp>
      <p:sp>
        <p:nvSpPr>
          <p:cNvPr id="215" name="Line"/>
          <p:cNvSpPr/>
          <p:nvPr/>
        </p:nvSpPr>
        <p:spPr>
          <a:xfrm>
            <a:off x="9986092" y="6398178"/>
            <a:ext cx="1018990" cy="1"/>
          </a:xfrm>
          <a:prstGeom prst="line">
            <a:avLst/>
          </a:prstGeom>
          <a:ln w="50800">
            <a:solidFill>
              <a:schemeClr val="accent4">
                <a:hueOff val="-1081314"/>
                <a:satOff val="4338"/>
                <a:lumOff val="-8931"/>
              </a:schemeClr>
            </a:solidFill>
            <a:prstDash val="sysDot"/>
            <a:miter lim="400000"/>
            <a:headEnd type="triangle" len="sm"/>
            <a:tailEnd type="triangle" len="sm"/>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16" name="up"/>
          <p:cNvSpPr txBox="1"/>
          <p:nvPr/>
        </p:nvSpPr>
        <p:spPr>
          <a:xfrm>
            <a:off x="13398845" y="5612056"/>
            <a:ext cx="1056430" cy="8771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3600">
                <a:solidFill>
                  <a:schemeClr val="accent1">
                    <a:lumOff val="-13575"/>
                  </a:schemeClr>
                </a:solidFill>
                <a:latin typeface="Helvetica"/>
                <a:ea typeface="Helvetica"/>
                <a:cs typeface="Helvetica"/>
                <a:sym typeface="Helvetica"/>
              </a:defRPr>
            </a:pPr>
            <a:r>
              <a:t>u</a:t>
            </a:r>
            <a:r>
              <a:rPr baseline="-5999"/>
              <a:t>p</a:t>
            </a:r>
          </a:p>
        </p:txBody>
      </p:sp>
      <p:grpSp>
        <p:nvGrpSpPr>
          <p:cNvPr id="219" name="Group"/>
          <p:cNvGrpSpPr/>
          <p:nvPr/>
        </p:nvGrpSpPr>
        <p:grpSpPr>
          <a:xfrm>
            <a:off x="14294020" y="6767105"/>
            <a:ext cx="314203" cy="3775618"/>
            <a:chOff x="0" y="0"/>
            <a:chExt cx="314202" cy="3775617"/>
          </a:xfrm>
        </p:grpSpPr>
        <p:sp>
          <p:nvSpPr>
            <p:cNvPr id="217" name="Line"/>
            <p:cNvSpPr/>
            <p:nvPr/>
          </p:nvSpPr>
          <p:spPr>
            <a:xfrm flipV="1">
              <a:off x="157101" y="0"/>
              <a:ext cx="1" cy="3775618"/>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18" name="f"/>
            <p:cNvSpPr/>
            <p:nvPr/>
          </p:nvSpPr>
          <p:spPr>
            <a:xfrm>
              <a:off x="0" y="1380691"/>
              <a:ext cx="314203" cy="72848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600"/>
              </a:lvl1pPr>
            </a:lstStyle>
            <a:p>
              <a:pPr/>
              <a:r>
                <a:t>f</a:t>
              </a:r>
            </a:p>
          </p:txBody>
        </p:sp>
      </p:grpSp>
      <p:grpSp>
        <p:nvGrpSpPr>
          <p:cNvPr id="222" name="Group"/>
          <p:cNvGrpSpPr/>
          <p:nvPr/>
        </p:nvGrpSpPr>
        <p:grpSpPr>
          <a:xfrm>
            <a:off x="9826547" y="6769288"/>
            <a:ext cx="314204" cy="3775619"/>
            <a:chOff x="0" y="0"/>
            <a:chExt cx="314202" cy="3775617"/>
          </a:xfrm>
        </p:grpSpPr>
        <p:sp>
          <p:nvSpPr>
            <p:cNvPr id="220" name="Line"/>
            <p:cNvSpPr/>
            <p:nvPr/>
          </p:nvSpPr>
          <p:spPr>
            <a:xfrm flipV="1">
              <a:off x="157101" y="0"/>
              <a:ext cx="1" cy="3775618"/>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21" name="f"/>
            <p:cNvSpPr/>
            <p:nvPr/>
          </p:nvSpPr>
          <p:spPr>
            <a:xfrm>
              <a:off x="0" y="1380691"/>
              <a:ext cx="314203" cy="72848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600"/>
              </a:lvl1pPr>
            </a:lstStyle>
            <a:p>
              <a:pPr/>
              <a:r>
                <a:t>f</a:t>
              </a:r>
            </a:p>
          </p:txBody>
        </p:sp>
      </p:grpSp>
      <p:sp>
        <p:nvSpPr>
          <p:cNvPr id="223" name="Line"/>
          <p:cNvSpPr/>
          <p:nvPr/>
        </p:nvSpPr>
        <p:spPr>
          <a:xfrm>
            <a:off x="13440824" y="6415995"/>
            <a:ext cx="1013836" cy="1"/>
          </a:xfrm>
          <a:prstGeom prst="line">
            <a:avLst/>
          </a:prstGeom>
          <a:ln w="50800">
            <a:solidFill>
              <a:schemeClr val="accent1">
                <a:lumOff val="-13575"/>
              </a:schemeClr>
            </a:solidFill>
            <a:prstDash val="sysDot"/>
            <a:miter lim="400000"/>
            <a:headEnd type="triangle" len="sm"/>
            <a:tailEnd type="triangle" len="sm"/>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24" name="Active stereo"/>
          <p:cNvSpPr txBox="1"/>
          <p:nvPr/>
        </p:nvSpPr>
        <p:spPr>
          <a:xfrm>
            <a:off x="1175638" y="871423"/>
            <a:ext cx="3363723" cy="74635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400"/>
            </a:lvl1pPr>
          </a:lstStyle>
          <a:p>
            <a:pPr/>
            <a:r>
              <a:t>Active stereo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 grpId="1"/>
      <p:bldP build="whole" bldLvl="1" animBg="1" rev="0" advAuto="0" spid="219" grpId="2"/>
      <p:bldP build="whole" bldLvl="1" animBg="1" rev="0" advAuto="0" spid="222" grpId="3"/>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Rectangle 1"/>
          <p:cNvSpPr txBox="1"/>
          <p:nvPr>
            <p:ph type="title"/>
          </p:nvPr>
        </p:nvSpPr>
        <p:spPr>
          <a:xfrm>
            <a:off x="4419600" y="0"/>
            <a:ext cx="15544800" cy="2590800"/>
          </a:xfrm>
          <a:prstGeom prst="rect">
            <a:avLst/>
          </a:prstGeom>
        </p:spPr>
        <p:txBody>
          <a:bodyPr/>
          <a:lstStyle/>
          <a:p>
            <a:pPr/>
            <a:r>
              <a:t>4097</a:t>
            </a:r>
          </a:p>
        </p:txBody>
      </p:sp>
      <p:sp>
        <p:nvSpPr>
          <p:cNvPr id="730" name="Rectangle 2"/>
          <p:cNvSpPr txBox="1"/>
          <p:nvPr>
            <p:ph type="body" idx="1"/>
          </p:nvPr>
        </p:nvSpPr>
        <p:spPr>
          <a:prstGeom prst="rect">
            <a:avLst/>
          </a:prstGeom>
        </p:spPr>
        <p:txBody>
          <a:bodyPr/>
          <a:lstStyle/>
          <a:p>
            <a:pPr/>
          </a:p>
        </p:txBody>
      </p:sp>
      <p:pic>
        <p:nvPicPr>
          <p:cNvPr id="73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3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Rectangle 1"/>
          <p:cNvSpPr txBox="1"/>
          <p:nvPr>
            <p:ph type="title"/>
          </p:nvPr>
        </p:nvSpPr>
        <p:spPr>
          <a:xfrm>
            <a:off x="4419600" y="0"/>
            <a:ext cx="15544800" cy="2590800"/>
          </a:xfrm>
          <a:prstGeom prst="rect">
            <a:avLst/>
          </a:prstGeom>
        </p:spPr>
        <p:txBody>
          <a:bodyPr/>
          <a:lstStyle/>
          <a:p>
            <a:pPr/>
            <a:r>
              <a:t>8193</a:t>
            </a:r>
          </a:p>
        </p:txBody>
      </p:sp>
      <p:sp>
        <p:nvSpPr>
          <p:cNvPr id="735" name="Rectangle 2"/>
          <p:cNvSpPr txBox="1"/>
          <p:nvPr>
            <p:ph type="body" idx="1"/>
          </p:nvPr>
        </p:nvSpPr>
        <p:spPr>
          <a:prstGeom prst="rect">
            <a:avLst/>
          </a:prstGeom>
        </p:spPr>
        <p:txBody>
          <a:bodyPr/>
          <a:lstStyle/>
          <a:p>
            <a:pPr/>
          </a:p>
        </p:txBody>
      </p:sp>
      <p:pic>
        <p:nvPicPr>
          <p:cNvPr id="73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3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9" name="Rectangle 1"/>
          <p:cNvSpPr txBox="1"/>
          <p:nvPr>
            <p:ph type="title"/>
          </p:nvPr>
        </p:nvSpPr>
        <p:spPr>
          <a:xfrm>
            <a:off x="4419600" y="0"/>
            <a:ext cx="15544800" cy="2590800"/>
          </a:xfrm>
          <a:prstGeom prst="rect">
            <a:avLst/>
          </a:prstGeom>
        </p:spPr>
        <p:txBody>
          <a:bodyPr/>
          <a:lstStyle/>
          <a:p>
            <a:pPr/>
            <a:r>
              <a:t>16385</a:t>
            </a:r>
          </a:p>
        </p:txBody>
      </p:sp>
      <p:sp>
        <p:nvSpPr>
          <p:cNvPr id="740" name="Rectangle 2"/>
          <p:cNvSpPr txBox="1"/>
          <p:nvPr>
            <p:ph type="body" idx="1"/>
          </p:nvPr>
        </p:nvSpPr>
        <p:spPr>
          <a:prstGeom prst="rect">
            <a:avLst/>
          </a:prstGeom>
        </p:spPr>
        <p:txBody>
          <a:bodyPr/>
          <a:lstStyle/>
          <a:p>
            <a:pPr/>
          </a:p>
        </p:txBody>
      </p:sp>
      <p:pic>
        <p:nvPicPr>
          <p:cNvPr id="74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4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4" name="Rectangle 1"/>
          <p:cNvSpPr txBox="1"/>
          <p:nvPr>
            <p:ph type="title"/>
          </p:nvPr>
        </p:nvSpPr>
        <p:spPr>
          <a:xfrm>
            <a:off x="4419600" y="0"/>
            <a:ext cx="15544800" cy="2590800"/>
          </a:xfrm>
          <a:prstGeom prst="rect">
            <a:avLst/>
          </a:prstGeom>
        </p:spPr>
        <p:txBody>
          <a:bodyPr/>
          <a:lstStyle/>
          <a:p>
            <a:pPr/>
            <a:r>
              <a:t>32769</a:t>
            </a:r>
          </a:p>
        </p:txBody>
      </p:sp>
      <p:sp>
        <p:nvSpPr>
          <p:cNvPr id="745" name="Rectangle 2"/>
          <p:cNvSpPr txBox="1"/>
          <p:nvPr>
            <p:ph type="body" idx="1"/>
          </p:nvPr>
        </p:nvSpPr>
        <p:spPr>
          <a:prstGeom prst="rect">
            <a:avLst/>
          </a:prstGeom>
        </p:spPr>
        <p:txBody>
          <a:bodyPr/>
          <a:lstStyle/>
          <a:p>
            <a:pPr/>
          </a:p>
        </p:txBody>
      </p:sp>
      <p:pic>
        <p:nvPicPr>
          <p:cNvPr id="746"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4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Rectangle 1"/>
          <p:cNvSpPr txBox="1"/>
          <p:nvPr>
            <p:ph type="title"/>
          </p:nvPr>
        </p:nvSpPr>
        <p:spPr>
          <a:xfrm>
            <a:off x="4419600" y="0"/>
            <a:ext cx="15544800" cy="2590800"/>
          </a:xfrm>
          <a:prstGeom prst="rect">
            <a:avLst/>
          </a:prstGeom>
        </p:spPr>
        <p:txBody>
          <a:bodyPr/>
          <a:lstStyle/>
          <a:p>
            <a:pPr/>
            <a:r>
              <a:t>65536</a:t>
            </a:r>
          </a:p>
        </p:txBody>
      </p:sp>
      <p:sp>
        <p:nvSpPr>
          <p:cNvPr id="750" name="Rectangle 2"/>
          <p:cNvSpPr txBox="1"/>
          <p:nvPr>
            <p:ph type="body" idx="1"/>
          </p:nvPr>
        </p:nvSpPr>
        <p:spPr>
          <a:prstGeom prst="rect">
            <a:avLst/>
          </a:prstGeom>
        </p:spPr>
        <p:txBody>
          <a:bodyPr/>
          <a:lstStyle/>
          <a:p>
            <a:pPr/>
          </a:p>
        </p:txBody>
      </p:sp>
      <p:pic>
        <p:nvPicPr>
          <p:cNvPr id="751"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752"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4" name="Rectangle 1"/>
          <p:cNvSpPr txBox="1"/>
          <p:nvPr>
            <p:ph type="title"/>
          </p:nvPr>
        </p:nvSpPr>
        <p:spPr>
          <a:xfrm>
            <a:off x="3962400" y="-19441"/>
            <a:ext cx="16459200" cy="2191673"/>
          </a:xfrm>
          <a:prstGeom prst="rect">
            <a:avLst/>
          </a:prstGeom>
        </p:spPr>
        <p:txBody>
          <a:bodyPr/>
          <a:lstStyle>
            <a:lvl1pPr>
              <a:defRPr sz="7200"/>
            </a:lvl1pPr>
          </a:lstStyle>
          <a:p>
            <a:pPr/>
            <a:r>
              <a:t>The DFT Game: find the right pairs</a:t>
            </a:r>
          </a:p>
        </p:txBody>
      </p:sp>
      <p:pic>
        <p:nvPicPr>
          <p:cNvPr id="755" name="Picture 2" descr="Picture 2"/>
          <p:cNvPicPr>
            <a:picLocks noChangeAspect="1"/>
          </p:cNvPicPr>
          <p:nvPr/>
        </p:nvPicPr>
        <p:blipFill>
          <a:blip r:embed="rId2">
            <a:extLst/>
          </a:blip>
          <a:stretch>
            <a:fillRect/>
          </a:stretch>
        </p:blipFill>
        <p:spPr>
          <a:xfrm>
            <a:off x="6529709" y="2700202"/>
            <a:ext cx="3902078" cy="3902077"/>
          </a:xfrm>
          <a:prstGeom prst="rect">
            <a:avLst/>
          </a:prstGeom>
          <a:ln w="76200">
            <a:solidFill>
              <a:srgbClr val="0000FF"/>
            </a:solidFill>
            <a:miter/>
          </a:ln>
        </p:spPr>
      </p:pic>
      <p:pic>
        <p:nvPicPr>
          <p:cNvPr id="756" name="Picture 3" descr="Picture 3"/>
          <p:cNvPicPr>
            <a:picLocks noChangeAspect="1"/>
          </p:cNvPicPr>
          <p:nvPr/>
        </p:nvPicPr>
        <p:blipFill>
          <a:blip r:embed="rId3">
            <a:extLst/>
          </a:blip>
          <a:stretch>
            <a:fillRect/>
          </a:stretch>
        </p:blipFill>
        <p:spPr>
          <a:xfrm>
            <a:off x="15978509" y="8142151"/>
            <a:ext cx="4114801" cy="4006851"/>
          </a:xfrm>
          <a:prstGeom prst="rect">
            <a:avLst/>
          </a:prstGeom>
          <a:ln w="12700">
            <a:miter lim="400000"/>
          </a:ln>
        </p:spPr>
      </p:pic>
      <p:pic>
        <p:nvPicPr>
          <p:cNvPr id="757" name="Picture 4" descr="Picture 4"/>
          <p:cNvPicPr>
            <a:picLocks noChangeAspect="1"/>
          </p:cNvPicPr>
          <p:nvPr/>
        </p:nvPicPr>
        <p:blipFill>
          <a:blip r:embed="rId4">
            <a:extLst/>
          </a:blip>
          <a:stretch>
            <a:fillRect/>
          </a:stretch>
        </p:blipFill>
        <p:spPr>
          <a:xfrm>
            <a:off x="11406509" y="2700202"/>
            <a:ext cx="3905251" cy="3905251"/>
          </a:xfrm>
          <a:prstGeom prst="rect">
            <a:avLst/>
          </a:prstGeom>
          <a:ln w="76200">
            <a:solidFill>
              <a:srgbClr val="0000FF"/>
            </a:solidFill>
            <a:miter/>
          </a:ln>
        </p:spPr>
      </p:pic>
      <p:pic>
        <p:nvPicPr>
          <p:cNvPr id="758" name="Picture 5" descr="Picture 5"/>
          <p:cNvPicPr>
            <a:picLocks noChangeAspect="1"/>
          </p:cNvPicPr>
          <p:nvPr/>
        </p:nvPicPr>
        <p:blipFill>
          <a:blip r:embed="rId5">
            <a:extLst/>
          </a:blip>
          <a:stretch>
            <a:fillRect/>
          </a:stretch>
        </p:blipFill>
        <p:spPr>
          <a:xfrm>
            <a:off x="5920109" y="7881801"/>
            <a:ext cx="4340228" cy="4375151"/>
          </a:xfrm>
          <a:prstGeom prst="rect">
            <a:avLst/>
          </a:prstGeom>
          <a:ln w="12700">
            <a:miter lim="400000"/>
          </a:ln>
        </p:spPr>
      </p:pic>
      <p:pic>
        <p:nvPicPr>
          <p:cNvPr id="759" name="Picture 6" descr="Picture 6"/>
          <p:cNvPicPr>
            <a:picLocks noChangeAspect="1"/>
          </p:cNvPicPr>
          <p:nvPr/>
        </p:nvPicPr>
        <p:blipFill>
          <a:blip r:embed="rId6">
            <a:extLst/>
          </a:blip>
          <a:stretch>
            <a:fillRect/>
          </a:stretch>
        </p:blipFill>
        <p:spPr>
          <a:xfrm>
            <a:off x="16130909" y="2700202"/>
            <a:ext cx="3810001" cy="3810001"/>
          </a:xfrm>
          <a:prstGeom prst="rect">
            <a:avLst/>
          </a:prstGeom>
          <a:ln w="76200">
            <a:solidFill>
              <a:srgbClr val="0000FF"/>
            </a:solidFill>
            <a:miter/>
          </a:ln>
        </p:spPr>
      </p:pic>
      <p:pic>
        <p:nvPicPr>
          <p:cNvPr id="760" name="Picture 7" descr="Picture 7"/>
          <p:cNvPicPr>
            <a:picLocks noChangeAspect="1"/>
          </p:cNvPicPr>
          <p:nvPr/>
        </p:nvPicPr>
        <p:blipFill>
          <a:blip r:embed="rId7">
            <a:extLst/>
          </a:blip>
          <a:stretch>
            <a:fillRect/>
          </a:stretch>
        </p:blipFill>
        <p:spPr>
          <a:xfrm>
            <a:off x="10949309" y="7881801"/>
            <a:ext cx="4378328" cy="4416428"/>
          </a:xfrm>
          <a:prstGeom prst="rect">
            <a:avLst/>
          </a:prstGeom>
          <a:ln w="12700">
            <a:miter lim="400000"/>
          </a:ln>
        </p:spPr>
      </p:pic>
      <p:grpSp>
        <p:nvGrpSpPr>
          <p:cNvPr id="764" name="Group 8"/>
          <p:cNvGrpSpPr/>
          <p:nvPr/>
        </p:nvGrpSpPr>
        <p:grpSpPr>
          <a:xfrm>
            <a:off x="8053709" y="6815001"/>
            <a:ext cx="10058401" cy="1219201"/>
            <a:chOff x="0" y="0"/>
            <a:chExt cx="10058400" cy="1219200"/>
          </a:xfrm>
        </p:grpSpPr>
        <p:sp>
          <p:nvSpPr>
            <p:cNvPr id="761" name="Line 9"/>
            <p:cNvSpPr/>
            <p:nvPr/>
          </p:nvSpPr>
          <p:spPr>
            <a:xfrm flipV="1">
              <a:off x="-1" y="-1"/>
              <a:ext cx="5181602" cy="121920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62" name="Line 10"/>
            <p:cNvSpPr/>
            <p:nvPr/>
          </p:nvSpPr>
          <p:spPr>
            <a:xfrm flipV="1">
              <a:off x="5029200" y="-1"/>
              <a:ext cx="4572001" cy="106680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763" name="Line 11"/>
            <p:cNvSpPr/>
            <p:nvPr/>
          </p:nvSpPr>
          <p:spPr>
            <a:xfrm flipH="1" flipV="1">
              <a:off x="454025" y="152400"/>
              <a:ext cx="9604375" cy="914400"/>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765" name="Rectangle 12"/>
          <p:cNvSpPr/>
          <p:nvPr/>
        </p:nvSpPr>
        <p:spPr>
          <a:xfrm>
            <a:off x="9577709" y="5748201"/>
            <a:ext cx="357338" cy="5184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A</a:t>
            </a:r>
          </a:p>
        </p:txBody>
      </p:sp>
      <p:sp>
        <p:nvSpPr>
          <p:cNvPr id="766" name="Rectangle 13"/>
          <p:cNvSpPr/>
          <p:nvPr/>
        </p:nvSpPr>
        <p:spPr>
          <a:xfrm>
            <a:off x="14454509" y="5748201"/>
            <a:ext cx="357338" cy="5184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B</a:t>
            </a:r>
          </a:p>
        </p:txBody>
      </p:sp>
      <p:sp>
        <p:nvSpPr>
          <p:cNvPr id="767" name="Rectangle 14"/>
          <p:cNvSpPr/>
          <p:nvPr/>
        </p:nvSpPr>
        <p:spPr>
          <a:xfrm>
            <a:off x="19090009" y="5624378"/>
            <a:ext cx="382565" cy="5184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C</a:t>
            </a:r>
          </a:p>
        </p:txBody>
      </p:sp>
      <p:sp>
        <p:nvSpPr>
          <p:cNvPr id="768" name="Rectangle 15"/>
          <p:cNvSpPr/>
          <p:nvPr/>
        </p:nvSpPr>
        <p:spPr>
          <a:xfrm>
            <a:off x="9412609" y="1105362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1</a:t>
            </a:r>
          </a:p>
        </p:txBody>
      </p:sp>
      <p:sp>
        <p:nvSpPr>
          <p:cNvPr id="769" name="Rectangle 16"/>
          <p:cNvSpPr/>
          <p:nvPr/>
        </p:nvSpPr>
        <p:spPr>
          <a:xfrm>
            <a:off x="14441809" y="1105362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2</a:t>
            </a:r>
          </a:p>
        </p:txBody>
      </p:sp>
      <p:sp>
        <p:nvSpPr>
          <p:cNvPr id="770" name="Rectangle 17"/>
          <p:cNvSpPr/>
          <p:nvPr/>
        </p:nvSpPr>
        <p:spPr>
          <a:xfrm>
            <a:off x="19318609" y="1111077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Arial"/>
              </a:defRPr>
            </a:lvl1pPr>
          </a:lstStyle>
          <a:p>
            <a:pPr/>
            <a:r>
              <a:t>3</a:t>
            </a:r>
          </a:p>
        </p:txBody>
      </p:sp>
      <p:sp>
        <p:nvSpPr>
          <p:cNvPr id="771" name="Rectangle 18"/>
          <p:cNvSpPr txBox="1"/>
          <p:nvPr/>
        </p:nvSpPr>
        <p:spPr>
          <a:xfrm>
            <a:off x="6529709" y="12453801"/>
            <a:ext cx="3002411"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mj-lt"/>
                <a:ea typeface="+mj-ea"/>
                <a:cs typeface="+mj-cs"/>
                <a:sym typeface="Arial"/>
              </a:defRPr>
            </a:lvl1pPr>
          </a:lstStyle>
          <a:p>
            <a:pPr/>
            <a:r>
              <a:t>fx(cycles/image pixel size)</a:t>
            </a:r>
          </a:p>
        </p:txBody>
      </p:sp>
      <p:sp>
        <p:nvSpPr>
          <p:cNvPr id="772" name="Rectangle 19"/>
          <p:cNvSpPr txBox="1"/>
          <p:nvPr/>
        </p:nvSpPr>
        <p:spPr>
          <a:xfrm>
            <a:off x="11558909" y="12453801"/>
            <a:ext cx="3002411"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mj-lt"/>
                <a:ea typeface="+mj-ea"/>
                <a:cs typeface="+mj-cs"/>
                <a:sym typeface="Arial"/>
              </a:defRPr>
            </a:lvl1pPr>
          </a:lstStyle>
          <a:p>
            <a:pPr/>
            <a:r>
              <a:t>fx(cycles/image pixel size)</a:t>
            </a:r>
          </a:p>
        </p:txBody>
      </p:sp>
      <p:sp>
        <p:nvSpPr>
          <p:cNvPr id="773" name="Rectangle 20"/>
          <p:cNvSpPr txBox="1"/>
          <p:nvPr/>
        </p:nvSpPr>
        <p:spPr>
          <a:xfrm>
            <a:off x="16584936" y="12453801"/>
            <a:ext cx="3002410"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mj-lt"/>
                <a:ea typeface="+mj-ea"/>
                <a:cs typeface="+mj-cs"/>
                <a:sym typeface="Arial"/>
              </a:defRPr>
            </a:lvl1pPr>
          </a:lstStyle>
          <a:p>
            <a:pPr/>
            <a:r>
              <a:t>fx(cycles/image pixel size)</a:t>
            </a:r>
          </a:p>
        </p:txBody>
      </p:sp>
      <p:sp>
        <p:nvSpPr>
          <p:cNvPr id="774" name="TextBox 21"/>
          <p:cNvSpPr txBox="1"/>
          <p:nvPr/>
        </p:nvSpPr>
        <p:spPr>
          <a:xfrm>
            <a:off x="3048000" y="3935805"/>
            <a:ext cx="195592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Images</a:t>
            </a:r>
          </a:p>
        </p:txBody>
      </p:sp>
      <p:sp>
        <p:nvSpPr>
          <p:cNvPr id="775" name="TextBox 22"/>
          <p:cNvSpPr txBox="1"/>
          <p:nvPr/>
        </p:nvSpPr>
        <p:spPr>
          <a:xfrm>
            <a:off x="3048000" y="9181287"/>
            <a:ext cx="2768819"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DFT</a:t>
            </a:r>
            <a:br/>
            <a:r>
              <a:t>magnitude</a:t>
            </a:r>
          </a:p>
        </p:txBody>
      </p:sp>
      <p:sp>
        <p:nvSpPr>
          <p:cNvPr id="776" name="Slide Number Placeholder 2"/>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4" grpId="1"/>
    </p:bldLst>
  </p:timing>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9" name="Image" descr="Image"/>
          <p:cNvPicPr>
            <a:picLocks noChangeAspect="1"/>
          </p:cNvPicPr>
          <p:nvPr/>
        </p:nvPicPr>
        <p:blipFill>
          <a:blip r:embed="rId2">
            <a:extLst/>
          </a:blip>
          <a:stretch>
            <a:fillRect/>
          </a:stretch>
        </p:blipFill>
        <p:spPr>
          <a:xfrm>
            <a:off x="-62892" y="3291387"/>
            <a:ext cx="12306301" cy="3327401"/>
          </a:xfrm>
          <a:prstGeom prst="rect">
            <a:avLst/>
          </a:prstGeom>
          <a:ln w="12700">
            <a:miter lim="400000"/>
          </a:ln>
        </p:spPr>
      </p:pic>
      <p:pic>
        <p:nvPicPr>
          <p:cNvPr id="780" name="Image" descr="Image"/>
          <p:cNvPicPr>
            <a:picLocks noChangeAspect="1"/>
          </p:cNvPicPr>
          <p:nvPr/>
        </p:nvPicPr>
        <p:blipFill>
          <a:blip r:embed="rId3">
            <a:extLst/>
          </a:blip>
          <a:stretch>
            <a:fillRect/>
          </a:stretch>
        </p:blipFill>
        <p:spPr>
          <a:xfrm>
            <a:off x="12343790" y="3323137"/>
            <a:ext cx="12255501" cy="3340101"/>
          </a:xfrm>
          <a:prstGeom prst="rect">
            <a:avLst/>
          </a:prstGeom>
          <a:ln w="12700">
            <a:miter lim="400000"/>
          </a:ln>
        </p:spPr>
      </p:pic>
      <p:pic>
        <p:nvPicPr>
          <p:cNvPr id="781" name="Image" descr="Image"/>
          <p:cNvPicPr>
            <a:picLocks noChangeAspect="1"/>
          </p:cNvPicPr>
          <p:nvPr/>
        </p:nvPicPr>
        <p:blipFill>
          <a:blip r:embed="rId4">
            <a:extLst/>
          </a:blip>
          <a:stretch>
            <a:fillRect/>
          </a:stretch>
        </p:blipFill>
        <p:spPr>
          <a:xfrm>
            <a:off x="-24792" y="6905755"/>
            <a:ext cx="12230101" cy="3289301"/>
          </a:xfrm>
          <a:prstGeom prst="rect">
            <a:avLst/>
          </a:prstGeom>
          <a:ln w="12700">
            <a:miter lim="400000"/>
          </a:ln>
        </p:spPr>
      </p:pic>
      <p:pic>
        <p:nvPicPr>
          <p:cNvPr id="782" name="Image" descr="Image"/>
          <p:cNvPicPr>
            <a:picLocks noChangeAspect="1"/>
          </p:cNvPicPr>
          <p:nvPr/>
        </p:nvPicPr>
        <p:blipFill>
          <a:blip r:embed="rId5">
            <a:extLst/>
          </a:blip>
          <a:stretch>
            <a:fillRect/>
          </a:stretch>
        </p:blipFill>
        <p:spPr>
          <a:xfrm>
            <a:off x="12369190" y="6899405"/>
            <a:ext cx="12204701" cy="3327401"/>
          </a:xfrm>
          <a:prstGeom prst="rect">
            <a:avLst/>
          </a:prstGeom>
          <a:ln w="12700">
            <a:miter lim="400000"/>
          </a:ln>
        </p:spPr>
      </p:pic>
      <p:sp>
        <p:nvSpPr>
          <p:cNvPr id="783" name="The DFT Game: find the right pairs"/>
          <p:cNvSpPr txBox="1"/>
          <p:nvPr>
            <p:ph type="title"/>
          </p:nvPr>
        </p:nvSpPr>
        <p:spPr>
          <a:xfrm>
            <a:off x="3962400" y="-19441"/>
            <a:ext cx="16459200" cy="2191673"/>
          </a:xfrm>
          <a:prstGeom prst="rect">
            <a:avLst/>
          </a:prstGeom>
        </p:spPr>
        <p:txBody>
          <a:bodyPr/>
          <a:lstStyle>
            <a:lvl1pPr>
              <a:defRPr sz="7200"/>
            </a:lvl1pPr>
          </a:lstStyle>
          <a:p>
            <a:pPr/>
            <a:r>
              <a:t>The DFT Game: find the right pairs</a:t>
            </a:r>
          </a:p>
        </p:txBody>
      </p:sp>
      <p:sp>
        <p:nvSpPr>
          <p:cNvPr id="784" name="(Solution in the class notes)"/>
          <p:cNvSpPr txBox="1"/>
          <p:nvPr/>
        </p:nvSpPr>
        <p:spPr>
          <a:xfrm>
            <a:off x="9955009" y="11772493"/>
            <a:ext cx="478574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(Solution in the class notes)</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6"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7" name="Line"/>
          <p:cNvSpPr/>
          <p:nvPr/>
        </p:nvSpPr>
        <p:spPr>
          <a:xfrm>
            <a:off x="7116175" y="3257027"/>
            <a:ext cx="1691306" cy="1"/>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788" name="DFT"/>
          <p:cNvSpPr txBox="1"/>
          <p:nvPr/>
        </p:nvSpPr>
        <p:spPr>
          <a:xfrm>
            <a:off x="7224436" y="2423187"/>
            <a:ext cx="12432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DFT</a:t>
            </a:r>
          </a:p>
        </p:txBody>
      </p:sp>
      <p:grpSp>
        <p:nvGrpSpPr>
          <p:cNvPr id="792" name="Group"/>
          <p:cNvGrpSpPr/>
          <p:nvPr/>
        </p:nvGrpSpPr>
        <p:grpSpPr>
          <a:xfrm>
            <a:off x="15406144" y="8982773"/>
            <a:ext cx="1691306" cy="1048419"/>
            <a:chOff x="0" y="0"/>
            <a:chExt cx="1691304" cy="1048418"/>
          </a:xfrm>
        </p:grpSpPr>
        <p:sp>
          <p:nvSpPr>
            <p:cNvPr id="789" name="Line"/>
            <p:cNvSpPr/>
            <p:nvPr/>
          </p:nvSpPr>
          <p:spPr>
            <a:xfrm>
              <a:off x="0" y="1048418"/>
              <a:ext cx="1691305" cy="1"/>
            </a:xfrm>
            <a:prstGeom prst="line">
              <a:avLst/>
            </a:prstGeom>
            <a:noFill/>
            <a:ln w="635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90" name="DFT"/>
            <p:cNvSpPr txBox="1"/>
            <p:nvPr/>
          </p:nvSpPr>
          <p:spPr>
            <a:xfrm>
              <a:off x="108260" y="214578"/>
              <a:ext cx="1243280"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4800"/>
              </a:lvl1pPr>
            </a:lstStyle>
            <a:p>
              <a:pPr/>
              <a:r>
                <a:t>DFT</a:t>
              </a:r>
            </a:p>
          </p:txBody>
        </p:sp>
        <p:sp>
          <p:nvSpPr>
            <p:cNvPr id="791" name="-1"/>
            <p:cNvSpPr txBox="1"/>
            <p:nvPr/>
          </p:nvSpPr>
          <p:spPr>
            <a:xfrm>
              <a:off x="1210100" y="-1"/>
              <a:ext cx="48120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a:t>
              </a:r>
            </a:p>
          </p:txBody>
        </p:sp>
      </p:grpSp>
      <p:pic>
        <p:nvPicPr>
          <p:cNvPr id="793" name="Image" descr="Image"/>
          <p:cNvPicPr>
            <a:picLocks noChangeAspect="1"/>
          </p:cNvPicPr>
          <p:nvPr/>
        </p:nvPicPr>
        <p:blipFill>
          <a:blip r:embed="rId2">
            <a:extLst/>
          </a:blip>
          <a:stretch>
            <a:fillRect/>
          </a:stretch>
        </p:blipFill>
        <p:spPr>
          <a:xfrm>
            <a:off x="176919" y="172713"/>
            <a:ext cx="6168629" cy="6168629"/>
          </a:xfrm>
          <a:prstGeom prst="rect">
            <a:avLst/>
          </a:prstGeom>
          <a:ln w="12700">
            <a:miter lim="400000"/>
          </a:ln>
        </p:spPr>
      </p:pic>
      <p:pic>
        <p:nvPicPr>
          <p:cNvPr id="794" name="Picture 5" descr="Picture 5"/>
          <p:cNvPicPr>
            <a:picLocks noChangeAspect="1"/>
          </p:cNvPicPr>
          <p:nvPr/>
        </p:nvPicPr>
        <p:blipFill>
          <a:blip r:embed="rId3">
            <a:extLst/>
          </a:blip>
          <a:stretch>
            <a:fillRect/>
          </a:stretch>
        </p:blipFill>
        <p:spPr>
          <a:xfrm>
            <a:off x="17205011" y="6915769"/>
            <a:ext cx="6219372" cy="6242492"/>
          </a:xfrm>
          <a:prstGeom prst="rect">
            <a:avLst/>
          </a:prstGeom>
          <a:ln w="12700">
            <a:miter lim="400000"/>
          </a:ln>
        </p:spPr>
      </p:pic>
      <p:grpSp>
        <p:nvGrpSpPr>
          <p:cNvPr id="797" name="Group"/>
          <p:cNvGrpSpPr/>
          <p:nvPr/>
        </p:nvGrpSpPr>
        <p:grpSpPr>
          <a:xfrm>
            <a:off x="6512179" y="187320"/>
            <a:ext cx="8748144" cy="6284347"/>
            <a:chOff x="0" y="0"/>
            <a:chExt cx="8748143" cy="6284345"/>
          </a:xfrm>
        </p:grpSpPr>
        <p:pic>
          <p:nvPicPr>
            <p:cNvPr id="795" name="Image" descr="Image"/>
            <p:cNvPicPr>
              <a:picLocks noChangeAspect="1"/>
            </p:cNvPicPr>
            <p:nvPr/>
          </p:nvPicPr>
          <p:blipFill>
            <a:blip r:embed="rId4">
              <a:extLst/>
            </a:blip>
            <a:stretch>
              <a:fillRect/>
            </a:stretch>
          </p:blipFill>
          <p:spPr>
            <a:xfrm>
              <a:off x="2608729" y="0"/>
              <a:ext cx="6139415" cy="6139415"/>
            </a:xfrm>
            <a:prstGeom prst="rect">
              <a:avLst/>
            </a:prstGeom>
            <a:ln w="12700" cap="flat">
              <a:noFill/>
              <a:miter lim="400000"/>
            </a:ln>
            <a:effectLst/>
          </p:spPr>
        </p:pic>
        <p:sp>
          <p:nvSpPr>
            <p:cNvPr id="796" name="DFT squared magnitude (contrast compressed for visibility)"/>
            <p:cNvSpPr txBox="1"/>
            <p:nvPr/>
          </p:nvSpPr>
          <p:spPr>
            <a:xfrm>
              <a:off x="0" y="3907413"/>
              <a:ext cx="2561001" cy="2376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a:defRPr b="0">
                  <a:solidFill>
                    <a:srgbClr val="0433FF"/>
                  </a:solidFill>
                </a:defRPr>
              </a:lvl1pPr>
            </a:lstStyle>
            <a:p>
              <a:pPr/>
              <a:r>
                <a:t>DFT squared magnitude (contrast compressed for visibility)</a:t>
              </a:r>
            </a:p>
          </p:txBody>
        </p:sp>
      </p:grpSp>
      <p:grpSp>
        <p:nvGrpSpPr>
          <p:cNvPr id="800" name="Group"/>
          <p:cNvGrpSpPr/>
          <p:nvPr/>
        </p:nvGrpSpPr>
        <p:grpSpPr>
          <a:xfrm>
            <a:off x="5594886" y="6941277"/>
            <a:ext cx="9703698" cy="6191478"/>
            <a:chOff x="0" y="0"/>
            <a:chExt cx="9703696" cy="6191477"/>
          </a:xfrm>
        </p:grpSpPr>
        <p:pic>
          <p:nvPicPr>
            <p:cNvPr id="798" name="Picture 2" descr="Picture 2"/>
            <p:cNvPicPr>
              <a:picLocks noChangeAspect="1"/>
            </p:cNvPicPr>
            <p:nvPr/>
          </p:nvPicPr>
          <p:blipFill>
            <a:blip r:embed="rId5">
              <a:extLst/>
            </a:blip>
            <a:stretch>
              <a:fillRect/>
            </a:stretch>
          </p:blipFill>
          <p:spPr>
            <a:xfrm>
              <a:off x="3535067" y="0"/>
              <a:ext cx="6168630" cy="6191478"/>
            </a:xfrm>
            <a:prstGeom prst="rect">
              <a:avLst/>
            </a:prstGeom>
            <a:ln w="12700" cap="flat">
              <a:noFill/>
              <a:miter lim="400000"/>
            </a:ln>
            <a:effectLst/>
          </p:spPr>
        </p:pic>
        <p:sp>
          <p:nvSpPr>
            <p:cNvPr id="799" name="Retain Fourier components corresponding to the repeating columns"/>
            <p:cNvSpPr txBox="1"/>
            <p:nvPr/>
          </p:nvSpPr>
          <p:spPr>
            <a:xfrm>
              <a:off x="0" y="3605056"/>
              <a:ext cx="3376694" cy="2376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a:defRPr b="0">
                  <a:solidFill>
                    <a:srgbClr val="0433FF"/>
                  </a:solidFill>
                </a:defRPr>
              </a:lvl1pPr>
            </a:lstStyle>
            <a:p>
              <a:pPr/>
              <a:r>
                <a:t>Retain Fourier components corresponding to the repeating columns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7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7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4" grpId="4"/>
      <p:bldP build="whole" bldLvl="1" animBg="1" rev="0" advAuto="0" spid="797" grpId="1"/>
      <p:bldP build="whole" bldLvl="1" animBg="1" rev="0" advAuto="0" spid="792" grpId="3"/>
      <p:bldP build="whole" bldLvl="1" animBg="1" rev="0" advAuto="0" spid="800" grpId="2"/>
    </p:bldLst>
  </p:timing>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3" name="Line"/>
          <p:cNvSpPr/>
          <p:nvPr/>
        </p:nvSpPr>
        <p:spPr>
          <a:xfrm>
            <a:off x="7116175" y="3257027"/>
            <a:ext cx="1691306" cy="1"/>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04" name="DFT"/>
          <p:cNvSpPr txBox="1"/>
          <p:nvPr/>
        </p:nvSpPr>
        <p:spPr>
          <a:xfrm>
            <a:off x="7224436" y="2423187"/>
            <a:ext cx="12432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DFT</a:t>
            </a:r>
          </a:p>
        </p:txBody>
      </p:sp>
      <p:grpSp>
        <p:nvGrpSpPr>
          <p:cNvPr id="810" name="Group"/>
          <p:cNvGrpSpPr/>
          <p:nvPr/>
        </p:nvGrpSpPr>
        <p:grpSpPr>
          <a:xfrm>
            <a:off x="15428413" y="6557892"/>
            <a:ext cx="7967365" cy="6433094"/>
            <a:chOff x="0" y="42253"/>
            <a:chExt cx="7967363" cy="6433092"/>
          </a:xfrm>
        </p:grpSpPr>
        <p:pic>
          <p:nvPicPr>
            <p:cNvPr id="805" name="Picture 4" descr="Picture 4"/>
            <p:cNvPicPr>
              <a:picLocks noChangeAspect="1"/>
            </p:cNvPicPr>
            <p:nvPr/>
          </p:nvPicPr>
          <p:blipFill>
            <a:blip r:embed="rId2">
              <a:extLst/>
            </a:blip>
            <a:srcRect l="36900" t="0" r="33870" b="53048"/>
            <a:stretch>
              <a:fillRect/>
            </a:stretch>
          </p:blipFill>
          <p:spPr>
            <a:xfrm>
              <a:off x="1798866" y="42253"/>
              <a:ext cx="6168498" cy="6433095"/>
            </a:xfrm>
            <a:prstGeom prst="rect">
              <a:avLst/>
            </a:prstGeom>
            <a:ln w="12700" cap="flat">
              <a:noFill/>
              <a:miter lim="400000"/>
            </a:ln>
            <a:effectLst/>
          </p:spPr>
        </p:pic>
        <p:grpSp>
          <p:nvGrpSpPr>
            <p:cNvPr id="809" name="Group"/>
            <p:cNvGrpSpPr/>
            <p:nvPr/>
          </p:nvGrpSpPr>
          <p:grpSpPr>
            <a:xfrm>
              <a:off x="-1" y="2511672"/>
              <a:ext cx="1691306" cy="1048419"/>
              <a:chOff x="0" y="0"/>
              <a:chExt cx="1691304" cy="1048418"/>
            </a:xfrm>
          </p:grpSpPr>
          <p:sp>
            <p:nvSpPr>
              <p:cNvPr id="806" name="Line"/>
              <p:cNvSpPr/>
              <p:nvPr/>
            </p:nvSpPr>
            <p:spPr>
              <a:xfrm>
                <a:off x="0" y="1048418"/>
                <a:ext cx="1691305" cy="1"/>
              </a:xfrm>
              <a:prstGeom prst="line">
                <a:avLst/>
              </a:prstGeom>
              <a:noFill/>
              <a:ln w="635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07" name="DFT"/>
              <p:cNvSpPr txBox="1"/>
              <p:nvPr/>
            </p:nvSpPr>
            <p:spPr>
              <a:xfrm>
                <a:off x="108260" y="214578"/>
                <a:ext cx="1243280"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4800"/>
                </a:lvl1pPr>
              </a:lstStyle>
              <a:p>
                <a:pPr/>
                <a:r>
                  <a:t>DFT</a:t>
                </a:r>
              </a:p>
            </p:txBody>
          </p:sp>
          <p:sp>
            <p:nvSpPr>
              <p:cNvPr id="808" name="-1"/>
              <p:cNvSpPr txBox="1"/>
              <p:nvPr/>
            </p:nvSpPr>
            <p:spPr>
              <a:xfrm>
                <a:off x="1210100" y="-1"/>
                <a:ext cx="48120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a:t>
                </a:r>
              </a:p>
            </p:txBody>
          </p:sp>
        </p:grpSp>
      </p:grpSp>
      <p:pic>
        <p:nvPicPr>
          <p:cNvPr id="811" name="Image" descr="Image"/>
          <p:cNvPicPr>
            <a:picLocks noChangeAspect="1"/>
          </p:cNvPicPr>
          <p:nvPr/>
        </p:nvPicPr>
        <p:blipFill>
          <a:blip r:embed="rId3">
            <a:extLst/>
          </a:blip>
          <a:stretch>
            <a:fillRect/>
          </a:stretch>
        </p:blipFill>
        <p:spPr>
          <a:xfrm>
            <a:off x="634119" y="172713"/>
            <a:ext cx="6168629" cy="6168629"/>
          </a:xfrm>
          <a:prstGeom prst="rect">
            <a:avLst/>
          </a:prstGeom>
          <a:ln w="12700">
            <a:miter lim="400000"/>
          </a:ln>
        </p:spPr>
      </p:pic>
      <p:pic>
        <p:nvPicPr>
          <p:cNvPr id="812" name="Image" descr="Image"/>
          <p:cNvPicPr>
            <a:picLocks noChangeAspect="1"/>
          </p:cNvPicPr>
          <p:nvPr/>
        </p:nvPicPr>
        <p:blipFill>
          <a:blip r:embed="rId4">
            <a:extLst/>
          </a:blip>
          <a:stretch>
            <a:fillRect/>
          </a:stretch>
        </p:blipFill>
        <p:spPr>
          <a:xfrm>
            <a:off x="9120908" y="187320"/>
            <a:ext cx="6139415" cy="6139415"/>
          </a:xfrm>
          <a:prstGeom prst="rect">
            <a:avLst/>
          </a:prstGeom>
          <a:ln w="12700">
            <a:miter lim="400000"/>
          </a:ln>
        </p:spPr>
      </p:pic>
      <p:grpSp>
        <p:nvGrpSpPr>
          <p:cNvPr id="815" name="Group"/>
          <p:cNvGrpSpPr/>
          <p:nvPr/>
        </p:nvGrpSpPr>
        <p:grpSpPr>
          <a:xfrm>
            <a:off x="5594886" y="6485872"/>
            <a:ext cx="9725834" cy="6475348"/>
            <a:chOff x="0" y="0"/>
            <a:chExt cx="9725833" cy="6475347"/>
          </a:xfrm>
        </p:grpSpPr>
        <p:pic>
          <p:nvPicPr>
            <p:cNvPr id="813" name="Picture 4" descr="Picture 4"/>
            <p:cNvPicPr>
              <a:picLocks noChangeAspect="1"/>
            </p:cNvPicPr>
            <p:nvPr/>
          </p:nvPicPr>
          <p:blipFill>
            <a:blip r:embed="rId5">
              <a:extLst/>
            </a:blip>
            <a:srcRect l="37005" t="48449" r="33765" b="4289"/>
            <a:stretch>
              <a:fillRect/>
            </a:stretch>
          </p:blipFill>
          <p:spPr>
            <a:xfrm>
              <a:off x="3557336" y="0"/>
              <a:ext cx="6168498" cy="6475348"/>
            </a:xfrm>
            <a:prstGeom prst="rect">
              <a:avLst/>
            </a:prstGeom>
            <a:ln w="12700" cap="flat">
              <a:noFill/>
              <a:miter lim="400000"/>
            </a:ln>
            <a:effectLst/>
          </p:spPr>
        </p:pic>
        <p:sp>
          <p:nvSpPr>
            <p:cNvPr id="814" name="Remove Fourier components corresponding to the repeating columns"/>
            <p:cNvSpPr txBox="1"/>
            <p:nvPr/>
          </p:nvSpPr>
          <p:spPr>
            <a:xfrm>
              <a:off x="0" y="4060461"/>
              <a:ext cx="3376694" cy="23769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r">
                <a:defRPr b="0">
                  <a:solidFill>
                    <a:srgbClr val="0433FF"/>
                  </a:solidFill>
                </a:defRPr>
              </a:lvl1pPr>
            </a:lstStyle>
            <a:p>
              <a:pPr/>
              <a:r>
                <a:t>Remove Fourier components corresponding to the repeating columns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15" grpId="1"/>
      <p:bldP build="whole" bldLvl="1" animBg="1" rev="0" advAuto="0" spid="810" grpId="2"/>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7" name="Picture 1" descr="Picture 1"/>
          <p:cNvPicPr>
            <a:picLocks noChangeAspect="1"/>
          </p:cNvPicPr>
          <p:nvPr/>
        </p:nvPicPr>
        <p:blipFill>
          <a:blip r:embed="rId3">
            <a:extLst/>
          </a:blip>
          <a:stretch>
            <a:fillRect/>
          </a:stretch>
        </p:blipFill>
        <p:spPr>
          <a:xfrm>
            <a:off x="3505200" y="304800"/>
            <a:ext cx="17167227" cy="12725400"/>
          </a:xfrm>
          <a:prstGeom prst="rect">
            <a:avLst/>
          </a:prstGeom>
          <a:ln w="12700">
            <a:miter lim="400000"/>
          </a:ln>
        </p:spPr>
      </p:pic>
      <p:sp>
        <p:nvSpPr>
          <p:cNvPr id="818" name="Oval 2"/>
          <p:cNvSpPr/>
          <p:nvPr/>
        </p:nvSpPr>
        <p:spPr>
          <a:xfrm>
            <a:off x="3962400" y="1371600"/>
            <a:ext cx="7162800" cy="10058400"/>
          </a:xfrm>
          <a:prstGeom prst="ellipse">
            <a:avLst/>
          </a:prstGeom>
          <a:ln w="114300">
            <a:solidFill>
              <a:srgbClr val="FF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19" name="Line 3"/>
          <p:cNvSpPr/>
          <p:nvPr/>
        </p:nvSpPr>
        <p:spPr>
          <a:xfrm flipV="1">
            <a:off x="5181599" y="9296399"/>
            <a:ext cx="304801" cy="152402"/>
          </a:xfrm>
          <a:prstGeom prst="line">
            <a:avLst/>
          </a:prstGeom>
          <a:ln w="76200">
            <a:solidFill>
              <a:srgbClr val="FF0000"/>
            </a:solidFill>
          </a:ln>
        </p:spPr>
        <p:txBody>
          <a:bodyPr tIns="91439" bIns="91439"/>
          <a:lstStyle/>
          <a:p>
            <a:pPr algn="l" defTabSz="1828800">
              <a:defRPr b="0" sz="4800">
                <a:latin typeface="Calibri"/>
                <a:ea typeface="Calibri"/>
                <a:cs typeface="Calibri"/>
                <a:sym typeface="Calibri"/>
              </a:defRPr>
            </a:pPr>
          </a:p>
        </p:txBody>
      </p:sp>
      <p:sp>
        <p:nvSpPr>
          <p:cNvPr id="820" name="Line 4"/>
          <p:cNvSpPr/>
          <p:nvPr/>
        </p:nvSpPr>
        <p:spPr>
          <a:xfrm flipV="1">
            <a:off x="7620000" y="8381999"/>
            <a:ext cx="304801" cy="152402"/>
          </a:xfrm>
          <a:prstGeom prst="line">
            <a:avLst/>
          </a:prstGeom>
          <a:ln w="76200">
            <a:solidFill>
              <a:srgbClr val="FF0000"/>
            </a:solidFill>
          </a:ln>
        </p:spPr>
        <p:txBody>
          <a:bodyPr tIns="91439" bIns="91439"/>
          <a:lstStyle/>
          <a:p>
            <a:pPr algn="l" defTabSz="1828800">
              <a:defRPr b="0" sz="4800">
                <a:latin typeface="Calibri"/>
                <a:ea typeface="Calibri"/>
                <a:cs typeface="Calibri"/>
                <a:sym typeface="Calibri"/>
              </a:defRPr>
            </a:pPr>
          </a:p>
        </p:txBody>
      </p:sp>
      <p:sp>
        <p:nvSpPr>
          <p:cNvPr id="821" name="Line 5"/>
          <p:cNvSpPr/>
          <p:nvPr/>
        </p:nvSpPr>
        <p:spPr>
          <a:xfrm flipV="1">
            <a:off x="7620000" y="9448799"/>
            <a:ext cx="304801" cy="152402"/>
          </a:xfrm>
          <a:prstGeom prst="line">
            <a:avLst/>
          </a:prstGeom>
          <a:ln w="76200">
            <a:solidFill>
              <a:srgbClr val="FF0000"/>
            </a:solidFill>
          </a:ln>
        </p:spPr>
        <p:txBody>
          <a:bodyPr tIns="91439" bIns="91439"/>
          <a:lstStyle/>
          <a:p>
            <a:pPr algn="l" defTabSz="1828800">
              <a:defRPr b="0" sz="4800">
                <a:latin typeface="Calibri"/>
                <a:ea typeface="Calibri"/>
                <a:cs typeface="Calibri"/>
                <a:sym typeface="Calibri"/>
              </a:defRPr>
            </a:pPr>
          </a:p>
        </p:txBody>
      </p:sp>
      <p:sp>
        <p:nvSpPr>
          <p:cNvPr id="822" name="Line 6"/>
          <p:cNvSpPr/>
          <p:nvPr/>
        </p:nvSpPr>
        <p:spPr>
          <a:xfrm flipV="1">
            <a:off x="7467599" y="5029200"/>
            <a:ext cx="1066801" cy="304800"/>
          </a:xfrm>
          <a:prstGeom prst="line">
            <a:avLst/>
          </a:prstGeom>
          <a:ln w="76200">
            <a:solidFill>
              <a:srgbClr val="FF0000"/>
            </a:solidFill>
          </a:ln>
        </p:spPr>
        <p:txBody>
          <a:bodyPr tIns="91439" bIns="91439"/>
          <a:lstStyle/>
          <a:p>
            <a:pPr algn="l" defTabSz="1828800">
              <a:defRPr b="0" sz="4800">
                <a:latin typeface="Calibri"/>
                <a:ea typeface="Calibri"/>
                <a:cs typeface="Calibri"/>
                <a:sym typeface="Calibri"/>
              </a:defRPr>
            </a:pPr>
          </a:p>
        </p:txBody>
      </p:sp>
      <p:sp>
        <p:nvSpPr>
          <p:cNvPr id="823" name="Oval 7"/>
          <p:cNvSpPr/>
          <p:nvPr/>
        </p:nvSpPr>
        <p:spPr>
          <a:xfrm>
            <a:off x="4419600" y="2587625"/>
            <a:ext cx="3505200" cy="3660773"/>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4" name="Oval 8"/>
          <p:cNvSpPr/>
          <p:nvPr/>
        </p:nvSpPr>
        <p:spPr>
          <a:xfrm>
            <a:off x="4416425" y="6096000"/>
            <a:ext cx="1831977" cy="18288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5" name="Oval 9"/>
          <p:cNvSpPr/>
          <p:nvPr/>
        </p:nvSpPr>
        <p:spPr>
          <a:xfrm>
            <a:off x="6096000" y="5486400"/>
            <a:ext cx="2895600" cy="28956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6" name="Oval 10"/>
          <p:cNvSpPr/>
          <p:nvPr/>
        </p:nvSpPr>
        <p:spPr>
          <a:xfrm>
            <a:off x="5791200" y="7772400"/>
            <a:ext cx="3505200" cy="36576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7" name="Oval 11"/>
          <p:cNvSpPr/>
          <p:nvPr/>
        </p:nvSpPr>
        <p:spPr>
          <a:xfrm>
            <a:off x="8229600" y="4572000"/>
            <a:ext cx="1676400" cy="18288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8" name="Oval 12"/>
          <p:cNvSpPr/>
          <p:nvPr/>
        </p:nvSpPr>
        <p:spPr>
          <a:xfrm>
            <a:off x="7772400" y="3505200"/>
            <a:ext cx="1219200" cy="12192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29" name="Oval 13"/>
          <p:cNvSpPr/>
          <p:nvPr/>
        </p:nvSpPr>
        <p:spPr>
          <a:xfrm>
            <a:off x="8382000" y="6096000"/>
            <a:ext cx="2514600" cy="27432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830" name="Rectangle 14"/>
          <p:cNvSpPr txBox="1"/>
          <p:nvPr/>
        </p:nvSpPr>
        <p:spPr>
          <a:xfrm>
            <a:off x="12192000" y="914400"/>
            <a:ext cx="4014491" cy="533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Calibri"/>
                <a:ea typeface="Calibri"/>
                <a:cs typeface="Calibri"/>
                <a:sym typeface="Calibri"/>
              </a:defRPr>
            </a:lvl1pPr>
          </a:lstStyle>
          <a:p>
            <a:pPr/>
            <a:r>
              <a:t>Some visual areas…</a:t>
            </a:r>
          </a:p>
        </p:txBody>
      </p:sp>
      <p:sp>
        <p:nvSpPr>
          <p:cNvPr id="831" name="Rectangle 15"/>
          <p:cNvSpPr txBox="1"/>
          <p:nvPr/>
        </p:nvSpPr>
        <p:spPr>
          <a:xfrm>
            <a:off x="18640426" y="10569575"/>
            <a:ext cx="2355504"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400">
                <a:latin typeface="+mj-lt"/>
                <a:ea typeface="+mj-ea"/>
                <a:cs typeface="+mj-cs"/>
                <a:sym typeface="Arial"/>
              </a:defRPr>
            </a:lvl1pPr>
          </a:lstStyle>
          <a:p>
            <a:pPr/>
            <a:r>
              <a:t>From M. Lewicky</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8"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29"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0"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231"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34" name="Group"/>
          <p:cNvGrpSpPr/>
          <p:nvPr/>
        </p:nvGrpSpPr>
        <p:grpSpPr>
          <a:xfrm>
            <a:off x="14294020" y="6767105"/>
            <a:ext cx="314203" cy="3775618"/>
            <a:chOff x="0" y="0"/>
            <a:chExt cx="314202" cy="3775617"/>
          </a:xfrm>
        </p:grpSpPr>
        <p:sp>
          <p:nvSpPr>
            <p:cNvPr id="232" name="Line"/>
            <p:cNvSpPr/>
            <p:nvPr/>
          </p:nvSpPr>
          <p:spPr>
            <a:xfrm flipV="1">
              <a:off x="157101" y="0"/>
              <a:ext cx="1" cy="3775618"/>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33" name="f"/>
            <p:cNvSpPr/>
            <p:nvPr/>
          </p:nvSpPr>
          <p:spPr>
            <a:xfrm>
              <a:off x="0" y="1380691"/>
              <a:ext cx="314203" cy="72848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600"/>
              </a:lvl1pPr>
            </a:lstStyle>
            <a:p>
              <a:pPr/>
              <a:r>
                <a:t>f</a:t>
              </a:r>
            </a:p>
          </p:txBody>
        </p:sp>
      </p:grpSp>
      <p:grpSp>
        <p:nvGrpSpPr>
          <p:cNvPr id="237" name="Group"/>
          <p:cNvGrpSpPr/>
          <p:nvPr/>
        </p:nvGrpSpPr>
        <p:grpSpPr>
          <a:xfrm>
            <a:off x="9826547" y="6769288"/>
            <a:ext cx="314204" cy="3775619"/>
            <a:chOff x="0" y="0"/>
            <a:chExt cx="314202" cy="3775617"/>
          </a:xfrm>
        </p:grpSpPr>
        <p:sp>
          <p:nvSpPr>
            <p:cNvPr id="235" name="Line"/>
            <p:cNvSpPr/>
            <p:nvPr/>
          </p:nvSpPr>
          <p:spPr>
            <a:xfrm flipV="1">
              <a:off x="157101" y="0"/>
              <a:ext cx="1" cy="3775618"/>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36" name="f"/>
            <p:cNvSpPr/>
            <p:nvPr/>
          </p:nvSpPr>
          <p:spPr>
            <a:xfrm>
              <a:off x="0" y="1380691"/>
              <a:ext cx="314203" cy="72848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600"/>
              </a:lvl1pPr>
            </a:lstStyle>
            <a:p>
              <a:pPr/>
              <a:r>
                <a:t>f</a:t>
              </a:r>
            </a:p>
          </p:txBody>
        </p:sp>
      </p:grpSp>
      <p:sp>
        <p:nvSpPr>
          <p:cNvPr id="238" name="Line"/>
          <p:cNvSpPr/>
          <p:nvPr/>
        </p:nvSpPr>
        <p:spPr>
          <a:xfrm flipH="1" flipV="1">
            <a:off x="12254847" y="2511926"/>
            <a:ext cx="2240563" cy="7939433"/>
          </a:xfrm>
          <a:prstGeom prst="line">
            <a:avLst/>
          </a:prstGeom>
          <a:ln w="50800">
            <a:solidFill>
              <a:srgbClr val="000000"/>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39" name="Line"/>
          <p:cNvSpPr/>
          <p:nvPr/>
        </p:nvSpPr>
        <p:spPr>
          <a:xfrm flipV="1">
            <a:off x="11039550" y="2836880"/>
            <a:ext cx="1065373" cy="3786669"/>
          </a:xfrm>
          <a:prstGeom prst="line">
            <a:avLst/>
          </a:prstGeom>
          <a:ln w="50800">
            <a:solidFill>
              <a:srgbClr val="000000"/>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9" name="Connection Line"/>
          <p:cNvSpPr/>
          <p:nvPr/>
        </p:nvSpPr>
        <p:spPr>
          <a:xfrm>
            <a:off x="8694215" y="326156"/>
            <a:ext cx="7607195" cy="1955548"/>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241" name="Line"/>
          <p:cNvSpPr/>
          <p:nvPr/>
        </p:nvSpPr>
        <p:spPr>
          <a:xfrm flipH="1" flipV="1">
            <a:off x="13412365" y="6637880"/>
            <a:ext cx="1029391" cy="3712598"/>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2" name="Line"/>
          <p:cNvSpPr/>
          <p:nvPr/>
        </p:nvSpPr>
        <p:spPr>
          <a:xfrm flipV="1">
            <a:off x="9964973" y="6502735"/>
            <a:ext cx="1096803" cy="3923355"/>
          </a:xfrm>
          <a:prstGeom prst="line">
            <a:avLst/>
          </a:prstGeom>
          <a:ln w="50800">
            <a:solidFill>
              <a:srgbClr val="000000"/>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3" name="Circle"/>
          <p:cNvSpPr/>
          <p:nvPr/>
        </p:nvSpPr>
        <p:spPr>
          <a:xfrm>
            <a:off x="11951248" y="1982700"/>
            <a:ext cx="514414" cy="514415"/>
          </a:xfrm>
          <a:prstGeom prst="ellipse">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44" name="surface"/>
          <p:cNvSpPr txBox="1"/>
          <p:nvPr/>
        </p:nvSpPr>
        <p:spPr>
          <a:xfrm>
            <a:off x="10879514" y="1046994"/>
            <a:ext cx="2657882" cy="8619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surface</a:t>
            </a:r>
          </a:p>
        </p:txBody>
      </p:sp>
      <p:sp>
        <p:nvSpPr>
          <p:cNvPr id="245" name="light ray"/>
          <p:cNvSpPr txBox="1"/>
          <p:nvPr/>
        </p:nvSpPr>
        <p:spPr>
          <a:xfrm>
            <a:off x="12663370" y="3639998"/>
            <a:ext cx="2657882" cy="8619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light ray </a:t>
            </a:r>
          </a:p>
        </p:txBody>
      </p:sp>
      <p:sp>
        <p:nvSpPr>
          <p:cNvPr id="260" name="Connection Line"/>
          <p:cNvSpPr/>
          <p:nvPr/>
        </p:nvSpPr>
        <p:spPr>
          <a:xfrm>
            <a:off x="13117210" y="4501915"/>
            <a:ext cx="759987" cy="317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266" y="15748"/>
                  <a:pt x="17466" y="8548"/>
                  <a:pt x="21600" y="0"/>
                </a:cubicBezTo>
              </a:path>
            </a:pathLst>
          </a:custGeom>
          <a:ln w="25400">
            <a:solidFill>
              <a:srgbClr val="929292"/>
            </a:solidFill>
            <a:miter lim="400000"/>
            <a:headEnd type="arrow"/>
          </a:ln>
        </p:spPr>
        <p:txBody>
          <a:bodyPr/>
          <a:lstStyle/>
          <a:p>
            <a:pPr/>
          </a:p>
        </p:txBody>
      </p:sp>
      <p:grpSp>
        <p:nvGrpSpPr>
          <p:cNvPr id="249" name="Group"/>
          <p:cNvGrpSpPr/>
          <p:nvPr/>
        </p:nvGrpSpPr>
        <p:grpSpPr>
          <a:xfrm>
            <a:off x="10280612" y="10159362"/>
            <a:ext cx="3855687" cy="748099"/>
            <a:chOff x="0" y="0"/>
            <a:chExt cx="3855685" cy="748098"/>
          </a:xfrm>
        </p:grpSpPr>
        <p:sp>
          <p:nvSpPr>
            <p:cNvPr id="247" name="Line"/>
            <p:cNvSpPr/>
            <p:nvPr/>
          </p:nvSpPr>
          <p:spPr>
            <a:xfrm>
              <a:off x="0" y="403290"/>
              <a:ext cx="3855686" cy="1"/>
            </a:xfrm>
            <a:prstGeom prst="line">
              <a:avLst/>
            </a:prstGeom>
            <a:noFill/>
            <a:ln w="50800" cap="flat">
              <a:solidFill>
                <a:srgbClr val="929292"/>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48" name="d"/>
            <p:cNvSpPr/>
            <p:nvPr/>
          </p:nvSpPr>
          <p:spPr>
            <a:xfrm>
              <a:off x="1670635" y="0"/>
              <a:ext cx="514414" cy="748099"/>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lvl1pPr defTabSz="821531">
                <a:defRPr sz="3200"/>
              </a:lvl1pPr>
            </a:lstStyle>
            <a:p>
              <a:pPr/>
              <a:r>
                <a:t>d</a:t>
              </a:r>
            </a:p>
          </p:txBody>
        </p:sp>
      </p:grpSp>
      <p:sp>
        <p:nvSpPr>
          <p:cNvPr id="250" name="If we know uc, up, f, and d, we can infer depth Zc"/>
          <p:cNvSpPr txBox="1"/>
          <p:nvPr/>
        </p:nvSpPr>
        <p:spPr>
          <a:xfrm>
            <a:off x="5453907" y="11914842"/>
            <a:ext cx="14093837" cy="8619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0" sz="4600">
                <a:latin typeface="Helvetica Neue Light"/>
                <a:ea typeface="Helvetica Neue Light"/>
                <a:cs typeface="Helvetica Neue Light"/>
                <a:sym typeface="Helvetica Neue Light"/>
              </a:defRPr>
            </a:pPr>
            <a:r>
              <a:t>If we know u</a:t>
            </a:r>
            <a:r>
              <a:rPr baseline="-5999"/>
              <a:t>c</a:t>
            </a:r>
            <a:r>
              <a:t>,</a:t>
            </a:r>
            <a:r>
              <a:rPr baseline="-5999"/>
              <a:t> </a:t>
            </a:r>
            <a:r>
              <a:t>u</a:t>
            </a:r>
            <a:r>
              <a:rPr baseline="-5999"/>
              <a:t>p</a:t>
            </a:r>
            <a:r>
              <a:t>, f, and d, we can infer depth Z</a:t>
            </a:r>
            <a:r>
              <a:rPr baseline="-5999"/>
              <a:t>c</a:t>
            </a:r>
            <a:r>
              <a:t>  </a:t>
            </a:r>
          </a:p>
        </p:txBody>
      </p:sp>
      <p:sp>
        <p:nvSpPr>
          <p:cNvPr id="251" name="Rectangle"/>
          <p:cNvSpPr/>
          <p:nvPr/>
        </p:nvSpPr>
        <p:spPr>
          <a:xfrm>
            <a:off x="6417561" y="178317"/>
            <a:ext cx="11548878" cy="11131321"/>
          </a:xfrm>
          <a:prstGeom prst="rect">
            <a:avLst/>
          </a:prstGeom>
          <a:solidFill>
            <a:srgbClr val="D6D5D5">
              <a:alpha val="78593"/>
            </a:srgb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254" name="Group"/>
          <p:cNvGrpSpPr/>
          <p:nvPr/>
        </p:nvGrpSpPr>
        <p:grpSpPr>
          <a:xfrm rot="16200000">
            <a:off x="8033061" y="6078846"/>
            <a:ext cx="8317879" cy="812870"/>
            <a:chOff x="0" y="0"/>
            <a:chExt cx="8317878" cy="812868"/>
          </a:xfrm>
        </p:grpSpPr>
        <p:sp>
          <p:nvSpPr>
            <p:cNvPr id="252" name="Line"/>
            <p:cNvSpPr/>
            <p:nvPr/>
          </p:nvSpPr>
          <p:spPr>
            <a:xfrm>
              <a:off x="-1" y="438206"/>
              <a:ext cx="8317880" cy="1"/>
            </a:xfrm>
            <a:prstGeom prst="line">
              <a:avLst/>
            </a:prstGeom>
            <a:noFill/>
            <a:ln w="101600" cap="flat">
              <a:solidFill>
                <a:schemeClr val="accent4">
                  <a:hueOff val="-1081314"/>
                  <a:satOff val="4338"/>
                  <a:lumOff val="-8931"/>
                </a:schemeClr>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53" name="Zc"/>
            <p:cNvSpPr/>
            <p:nvPr/>
          </p:nvSpPr>
          <p:spPr>
            <a:xfrm>
              <a:off x="3604064" y="0"/>
              <a:ext cx="1109746" cy="812869"/>
            </a:xfrm>
            <a:prstGeom prst="rect">
              <a:avLst/>
            </a:prstGeom>
            <a:solidFill>
              <a:srgbClr val="FFFFFF"/>
            </a:solidFill>
            <a:ln w="635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b="0" sz="4600">
                  <a:solidFill>
                    <a:schemeClr val="accent4">
                      <a:hueOff val="-1081314"/>
                      <a:satOff val="4338"/>
                      <a:lumOff val="-8931"/>
                    </a:schemeClr>
                  </a:solidFill>
                  <a:latin typeface="Helvetica Neue Light"/>
                  <a:ea typeface="Helvetica Neue Light"/>
                  <a:cs typeface="Helvetica Neue Light"/>
                  <a:sym typeface="Helvetica Neue Light"/>
                </a:defRPr>
              </a:pPr>
              <a:r>
                <a:t>Z</a:t>
              </a:r>
              <a:r>
                <a:rPr baseline="-5999"/>
                <a:t>c</a:t>
              </a:r>
            </a:p>
          </p:txBody>
        </p:sp>
      </p:grpSp>
      <p:sp>
        <p:nvSpPr>
          <p:cNvPr id="255" name="uc"/>
          <p:cNvSpPr txBox="1"/>
          <p:nvPr/>
        </p:nvSpPr>
        <p:spPr>
          <a:xfrm>
            <a:off x="10137939" y="5612056"/>
            <a:ext cx="750870" cy="8771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3600">
                <a:solidFill>
                  <a:schemeClr val="accent4">
                    <a:hueOff val="-1081314"/>
                    <a:satOff val="4338"/>
                    <a:lumOff val="-8931"/>
                  </a:schemeClr>
                </a:solidFill>
                <a:latin typeface="Helvetica"/>
                <a:ea typeface="Helvetica"/>
                <a:cs typeface="Helvetica"/>
                <a:sym typeface="Helvetica"/>
              </a:defRPr>
            </a:pPr>
            <a:r>
              <a:t>u</a:t>
            </a:r>
            <a:r>
              <a:rPr baseline="-5999"/>
              <a:t>c</a:t>
            </a:r>
          </a:p>
        </p:txBody>
      </p:sp>
      <p:sp>
        <p:nvSpPr>
          <p:cNvPr id="256" name="Line"/>
          <p:cNvSpPr/>
          <p:nvPr/>
        </p:nvSpPr>
        <p:spPr>
          <a:xfrm>
            <a:off x="9986092" y="6398178"/>
            <a:ext cx="1018990" cy="1"/>
          </a:xfrm>
          <a:prstGeom prst="line">
            <a:avLst/>
          </a:prstGeom>
          <a:ln w="50800">
            <a:solidFill>
              <a:schemeClr val="accent4">
                <a:hueOff val="-1081314"/>
                <a:satOff val="4338"/>
                <a:lumOff val="-8931"/>
              </a:schemeClr>
            </a:solidFill>
            <a:prstDash val="sysDot"/>
            <a:miter lim="400000"/>
            <a:headEnd type="triangle" len="sm"/>
            <a:tailEnd type="triangle" len="sm"/>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57" name="up"/>
          <p:cNvSpPr txBox="1"/>
          <p:nvPr/>
        </p:nvSpPr>
        <p:spPr>
          <a:xfrm>
            <a:off x="13398845" y="5612056"/>
            <a:ext cx="1056430" cy="8771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sz="3600">
                <a:solidFill>
                  <a:schemeClr val="accent1">
                    <a:lumOff val="-13575"/>
                  </a:schemeClr>
                </a:solidFill>
                <a:latin typeface="Helvetica"/>
                <a:ea typeface="Helvetica"/>
                <a:cs typeface="Helvetica"/>
                <a:sym typeface="Helvetica"/>
              </a:defRPr>
            </a:pPr>
            <a:r>
              <a:t>u</a:t>
            </a:r>
            <a:r>
              <a:rPr baseline="-5999"/>
              <a:t>p</a:t>
            </a:r>
          </a:p>
        </p:txBody>
      </p:sp>
      <p:sp>
        <p:nvSpPr>
          <p:cNvPr id="258" name="Line"/>
          <p:cNvSpPr/>
          <p:nvPr/>
        </p:nvSpPr>
        <p:spPr>
          <a:xfrm>
            <a:off x="13440824" y="6415995"/>
            <a:ext cx="1013836" cy="1"/>
          </a:xfrm>
          <a:prstGeom prst="line">
            <a:avLst/>
          </a:prstGeom>
          <a:ln w="50800">
            <a:solidFill>
              <a:schemeClr val="accent1">
                <a:lumOff val="-13575"/>
              </a:schemeClr>
            </a:solidFill>
            <a:prstDash val="sysDot"/>
            <a:miter lim="400000"/>
            <a:headEnd type="triangle" len="sm"/>
            <a:tailEnd type="triangle" len="sm"/>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4" grpId="1"/>
      <p:bldP build="whole" bldLvl="1" animBg="1" rev="0" advAuto="0" spid="237" grpId="2"/>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5" name="Slide Number Placeholder 3"/>
          <p:cNvSpPr txBox="1"/>
          <p:nvPr>
            <p:ph type="sldNum" sz="quarter" idx="4294967295"/>
          </p:nvPr>
        </p:nvSpPr>
        <p:spPr>
          <a:xfrm>
            <a:off x="23357952" y="12853121"/>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latin typeface="Calibri"/>
                <a:ea typeface="Calibri"/>
                <a:cs typeface="Calibri"/>
                <a:sym typeface="Calibri"/>
              </a:defRPr>
            </a:lvl1pPr>
          </a:lstStyle>
          <a:p>
            <a:pPr/>
            <a:fld id="{86CB4B4D-7CA3-9044-876B-883B54F8677D}" type="slidenum"/>
          </a:p>
        </p:txBody>
      </p:sp>
      <p:pic>
        <p:nvPicPr>
          <p:cNvPr id="836" name="Picture 4" descr="Picture 4"/>
          <p:cNvPicPr>
            <a:picLocks noChangeAspect="1"/>
          </p:cNvPicPr>
          <p:nvPr/>
        </p:nvPicPr>
        <p:blipFill>
          <a:blip r:embed="rId2">
            <a:extLst/>
          </a:blip>
          <a:stretch>
            <a:fillRect/>
          </a:stretch>
        </p:blipFill>
        <p:spPr>
          <a:xfrm>
            <a:off x="2620414" y="3192820"/>
            <a:ext cx="7330359" cy="7330360"/>
          </a:xfrm>
          <a:prstGeom prst="rect">
            <a:avLst/>
          </a:prstGeom>
          <a:ln w="12700">
            <a:miter lim="400000"/>
          </a:ln>
        </p:spPr>
      </p:pic>
      <p:pic>
        <p:nvPicPr>
          <p:cNvPr id="837" name="Picture 5" descr="Picture 5"/>
          <p:cNvPicPr>
            <a:picLocks noChangeAspect="1"/>
          </p:cNvPicPr>
          <p:nvPr/>
        </p:nvPicPr>
        <p:blipFill>
          <a:blip r:embed="rId3">
            <a:extLst/>
          </a:blip>
          <a:stretch>
            <a:fillRect/>
          </a:stretch>
        </p:blipFill>
        <p:spPr>
          <a:xfrm>
            <a:off x="13610094" y="3299368"/>
            <a:ext cx="7880707" cy="7117264"/>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9" name="Title 1"/>
          <p:cNvSpPr txBox="1"/>
          <p:nvPr>
            <p:ph type="title"/>
          </p:nvPr>
        </p:nvSpPr>
        <p:spPr>
          <a:prstGeom prst="rect">
            <a:avLst/>
          </a:prstGeom>
        </p:spPr>
        <p:txBody>
          <a:bodyPr/>
          <a:lstStyle/>
          <a:p>
            <a:pPr/>
            <a:r>
              <a:t>Campbell &amp; Robson chart</a:t>
            </a:r>
          </a:p>
        </p:txBody>
      </p:sp>
      <p:pic>
        <p:nvPicPr>
          <p:cNvPr id="840" name="Picture 3" descr="Picture 3"/>
          <p:cNvPicPr>
            <a:picLocks noChangeAspect="1"/>
          </p:cNvPicPr>
          <p:nvPr/>
        </p:nvPicPr>
        <p:blipFill>
          <a:blip r:embed="rId2">
            <a:extLst/>
          </a:blip>
          <a:stretch>
            <a:fillRect/>
          </a:stretch>
        </p:blipFill>
        <p:spPr>
          <a:xfrm>
            <a:off x="7205133" y="3831168"/>
            <a:ext cx="9499601" cy="1041401"/>
          </a:xfrm>
          <a:prstGeom prst="rect">
            <a:avLst/>
          </a:prstGeom>
          <a:ln w="12700">
            <a:miter lim="400000"/>
          </a:ln>
        </p:spPr>
      </p:pic>
      <p:pic>
        <p:nvPicPr>
          <p:cNvPr id="841" name="Picture 4" descr="Picture 4"/>
          <p:cNvPicPr>
            <a:picLocks noChangeAspect="1"/>
          </p:cNvPicPr>
          <p:nvPr/>
        </p:nvPicPr>
        <p:blipFill>
          <a:blip r:embed="rId3">
            <a:extLst/>
          </a:blip>
          <a:stretch>
            <a:fillRect/>
          </a:stretch>
        </p:blipFill>
        <p:spPr>
          <a:xfrm>
            <a:off x="4556516" y="5349347"/>
            <a:ext cx="7340601" cy="2362201"/>
          </a:xfrm>
          <a:prstGeom prst="rect">
            <a:avLst/>
          </a:prstGeom>
          <a:ln w="12700">
            <a:miter lim="400000"/>
          </a:ln>
        </p:spPr>
      </p:pic>
      <p:pic>
        <p:nvPicPr>
          <p:cNvPr id="842" name="Picture 5" descr="Picture 5"/>
          <p:cNvPicPr>
            <a:picLocks noChangeAspect="1"/>
          </p:cNvPicPr>
          <p:nvPr/>
        </p:nvPicPr>
        <p:blipFill>
          <a:blip r:embed="rId4">
            <a:extLst/>
          </a:blip>
          <a:stretch>
            <a:fillRect/>
          </a:stretch>
        </p:blipFill>
        <p:spPr>
          <a:xfrm>
            <a:off x="13315694" y="5405475"/>
            <a:ext cx="7035801" cy="2260601"/>
          </a:xfrm>
          <a:prstGeom prst="rect">
            <a:avLst/>
          </a:prstGeom>
          <a:ln w="12700">
            <a:miter lim="400000"/>
          </a:ln>
        </p:spPr>
      </p:pic>
      <p:sp>
        <p:nvSpPr>
          <p:cNvPr id="843" name="TextBox 6"/>
          <p:cNvSpPr txBox="1"/>
          <p:nvPr/>
        </p:nvSpPr>
        <p:spPr>
          <a:xfrm>
            <a:off x="3945091" y="2842255"/>
            <a:ext cx="832129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Let’s define the following image:</a:t>
            </a:r>
          </a:p>
        </p:txBody>
      </p:sp>
      <p:sp>
        <p:nvSpPr>
          <p:cNvPr id="844" name="TextBox 7"/>
          <p:cNvSpPr txBox="1"/>
          <p:nvPr/>
        </p:nvSpPr>
        <p:spPr>
          <a:xfrm>
            <a:off x="4182157" y="5053395"/>
            <a:ext cx="1559442"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With:</a:t>
            </a:r>
          </a:p>
        </p:txBody>
      </p:sp>
      <p:sp>
        <p:nvSpPr>
          <p:cNvPr id="845" name="TextBox 8"/>
          <p:cNvSpPr txBox="1"/>
          <p:nvPr/>
        </p:nvSpPr>
        <p:spPr>
          <a:xfrm>
            <a:off x="4351490" y="11850789"/>
            <a:ext cx="1555166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What do you think you should see when looking at this image?</a:t>
            </a:r>
          </a:p>
        </p:txBody>
      </p:sp>
      <p:pic>
        <p:nvPicPr>
          <p:cNvPr id="846" name="Picture 9" descr="Picture 9"/>
          <p:cNvPicPr>
            <a:picLocks noChangeAspect="1"/>
          </p:cNvPicPr>
          <p:nvPr/>
        </p:nvPicPr>
        <p:blipFill>
          <a:blip r:embed="rId5">
            <a:extLst/>
          </a:blip>
          <a:srcRect l="0" t="0" r="270" b="0"/>
          <a:stretch>
            <a:fillRect/>
          </a:stretch>
        </p:blipFill>
        <p:spPr>
          <a:xfrm>
            <a:off x="12397061" y="9008043"/>
            <a:ext cx="8938939" cy="2493881"/>
          </a:xfrm>
          <a:prstGeom prst="rect">
            <a:avLst/>
          </a:prstGeom>
          <a:ln w="12700">
            <a:miter lim="400000"/>
          </a:ln>
        </p:spPr>
      </p:pic>
      <p:pic>
        <p:nvPicPr>
          <p:cNvPr id="847" name="Picture 10" descr="Picture 10"/>
          <p:cNvPicPr>
            <a:picLocks noChangeAspect="1"/>
          </p:cNvPicPr>
          <p:nvPr/>
        </p:nvPicPr>
        <p:blipFill>
          <a:blip r:embed="rId6">
            <a:extLst/>
          </a:blip>
          <a:stretch>
            <a:fillRect/>
          </a:stretch>
        </p:blipFill>
        <p:spPr>
          <a:xfrm>
            <a:off x="3048000" y="9088900"/>
            <a:ext cx="8396517" cy="2336801"/>
          </a:xfrm>
          <a:prstGeom prst="rect">
            <a:avLst/>
          </a:prstGeom>
          <a:ln w="12700">
            <a:miter lim="400000"/>
          </a:ln>
        </p:spPr>
      </p:pic>
      <p:grpSp>
        <p:nvGrpSpPr>
          <p:cNvPr id="850" name="Group 18"/>
          <p:cNvGrpSpPr/>
          <p:nvPr/>
        </p:nvGrpSpPr>
        <p:grpSpPr>
          <a:xfrm>
            <a:off x="7246258" y="3845771"/>
            <a:ext cx="4339373" cy="5243130"/>
            <a:chOff x="0" y="0"/>
            <a:chExt cx="4339371" cy="5243128"/>
          </a:xfrm>
        </p:grpSpPr>
        <p:sp>
          <p:nvSpPr>
            <p:cNvPr id="848" name="Rectangle 11"/>
            <p:cNvSpPr/>
            <p:nvPr/>
          </p:nvSpPr>
          <p:spPr>
            <a:xfrm>
              <a:off x="2892913" y="-1"/>
              <a:ext cx="1446459" cy="1023189"/>
            </a:xfrm>
            <a:prstGeom prst="rect">
              <a:avLst/>
            </a:prstGeom>
            <a:noFill/>
            <a:ln w="50800" cap="flat">
              <a:solidFill>
                <a:srgbClr val="FF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849" name="Straight Arrow Connector 13"/>
            <p:cNvSpPr/>
            <p:nvPr/>
          </p:nvSpPr>
          <p:spPr>
            <a:xfrm flipH="1">
              <a:off x="0" y="1023187"/>
              <a:ext cx="3616144" cy="4219942"/>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853" name="Group 19"/>
          <p:cNvGrpSpPr/>
          <p:nvPr/>
        </p:nvGrpSpPr>
        <p:grpSpPr>
          <a:xfrm>
            <a:off x="11678753" y="3833029"/>
            <a:ext cx="5187780" cy="5175015"/>
            <a:chOff x="0" y="0"/>
            <a:chExt cx="5187778" cy="5175013"/>
          </a:xfrm>
        </p:grpSpPr>
        <p:sp>
          <p:nvSpPr>
            <p:cNvPr id="851" name="Rectangle 14"/>
            <p:cNvSpPr/>
            <p:nvPr/>
          </p:nvSpPr>
          <p:spPr>
            <a:xfrm>
              <a:off x="0" y="-1"/>
              <a:ext cx="5057684" cy="1023189"/>
            </a:xfrm>
            <a:prstGeom prst="rect">
              <a:avLst/>
            </a:prstGeom>
            <a:noFill/>
            <a:ln w="50800" cap="flat">
              <a:solidFill>
                <a:srgbClr val="008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852" name="Straight Arrow Connector 15"/>
            <p:cNvSpPr/>
            <p:nvPr/>
          </p:nvSpPr>
          <p:spPr>
            <a:xfrm>
              <a:off x="2528843" y="1023186"/>
              <a:ext cx="2658936" cy="4151828"/>
            </a:xfrm>
            <a:prstGeom prst="line">
              <a:avLst/>
            </a:prstGeom>
            <a:noFill/>
            <a:ln w="50800" cap="flat">
              <a:solidFill>
                <a:srgbClr val="008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854" name="Square"/>
          <p:cNvSpPr/>
          <p:nvPr/>
        </p:nvSpPr>
        <p:spPr>
          <a:xfrm>
            <a:off x="19050000" y="1955800"/>
            <a:ext cx="2218495" cy="2218495"/>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55" name="n"/>
          <p:cNvSpPr txBox="1"/>
          <p:nvPr/>
        </p:nvSpPr>
        <p:spPr>
          <a:xfrm>
            <a:off x="18683732" y="3548633"/>
            <a:ext cx="326137"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n</a:t>
            </a:r>
          </a:p>
        </p:txBody>
      </p:sp>
      <p:sp>
        <p:nvSpPr>
          <p:cNvPr id="856" name="m"/>
          <p:cNvSpPr txBox="1"/>
          <p:nvPr/>
        </p:nvSpPr>
        <p:spPr>
          <a:xfrm>
            <a:off x="19147853" y="4120133"/>
            <a:ext cx="439294"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m</a:t>
            </a:r>
          </a:p>
        </p:txBody>
      </p:sp>
      <p:sp>
        <p:nvSpPr>
          <p:cNvPr id="857" name="Line"/>
          <p:cNvSpPr/>
          <p:nvPr/>
        </p:nvSpPr>
        <p:spPr>
          <a:xfrm flipV="1">
            <a:off x="18834100" y="2874581"/>
            <a:ext cx="1" cy="732219"/>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858" name="Line"/>
          <p:cNvSpPr/>
          <p:nvPr/>
        </p:nvSpPr>
        <p:spPr>
          <a:xfrm>
            <a:off x="19625493" y="4409090"/>
            <a:ext cx="878685" cy="1"/>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8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8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8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8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8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45" grpId="8"/>
      <p:bldP build="whole" bldLvl="1" animBg="1" rev="0" advAuto="0" spid="850" grpId="3"/>
      <p:bldP build="whole" bldLvl="1" animBg="1" rev="0" advAuto="0" spid="847" grpId="4"/>
      <p:bldP build="whole" bldLvl="1" animBg="1" rev="0" advAuto="0" spid="844" grpId="1"/>
      <p:bldP build="whole" bldLvl="1" animBg="1" rev="0" advAuto="0" spid="841" grpId="2"/>
      <p:bldP build="whole" bldLvl="1" animBg="1" rev="0" advAuto="0" spid="853" grpId="6"/>
      <p:bldP build="whole" bldLvl="1" animBg="1" rev="0" advAuto="0" spid="842" grpId="5"/>
      <p:bldP build="whole" bldLvl="1" animBg="1" rev="0" advAuto="0" spid="846" grpId="7"/>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860" name="Picture 3" descr="Picture 3"/>
          <p:cNvPicPr>
            <a:picLocks noChangeAspect="1"/>
          </p:cNvPicPr>
          <p:nvPr/>
        </p:nvPicPr>
        <p:blipFill>
          <a:blip r:embed="rId2">
            <a:extLst/>
          </a:blip>
          <a:stretch>
            <a:fillRect/>
          </a:stretch>
        </p:blipFill>
        <p:spPr>
          <a:xfrm>
            <a:off x="6942667" y="237062"/>
            <a:ext cx="9499601" cy="1041401"/>
          </a:xfrm>
          <a:prstGeom prst="rect">
            <a:avLst/>
          </a:prstGeom>
          <a:ln w="12700">
            <a:miter lim="400000"/>
          </a:ln>
        </p:spPr>
      </p:pic>
      <p:pic>
        <p:nvPicPr>
          <p:cNvPr id="861" name="Picture 4" descr="Picture 4"/>
          <p:cNvPicPr>
            <a:picLocks noChangeAspect="1"/>
          </p:cNvPicPr>
          <p:nvPr/>
        </p:nvPicPr>
        <p:blipFill>
          <a:blip r:embed="rId3">
            <a:extLst/>
          </a:blip>
          <a:stretch>
            <a:fillRect/>
          </a:stretch>
        </p:blipFill>
        <p:spPr>
          <a:xfrm>
            <a:off x="3657600" y="1976897"/>
            <a:ext cx="16504264" cy="4593235"/>
          </a:xfrm>
          <a:prstGeom prst="rect">
            <a:avLst/>
          </a:prstGeom>
          <a:ln w="12700">
            <a:miter lim="400000"/>
          </a:ln>
        </p:spPr>
      </p:pic>
      <p:pic>
        <p:nvPicPr>
          <p:cNvPr id="862" name="Picture 5" descr="Picture 5"/>
          <p:cNvPicPr>
            <a:picLocks noChangeAspect="1"/>
          </p:cNvPicPr>
          <p:nvPr/>
        </p:nvPicPr>
        <p:blipFill>
          <a:blip r:embed="rId4">
            <a:extLst/>
          </a:blip>
          <a:srcRect l="0" t="0" r="269" b="0"/>
          <a:stretch>
            <a:fillRect/>
          </a:stretch>
        </p:blipFill>
        <p:spPr>
          <a:xfrm>
            <a:off x="3727196" y="7958173"/>
            <a:ext cx="16753575" cy="46740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8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1" grpId="1"/>
      <p:bldP build="whole" bldLvl="1" animBg="1" rev="0" advAuto="0" spid="862" grpId="2"/>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64" name="Picture 3" descr="Picture 3"/>
          <p:cNvPicPr>
            <a:picLocks noChangeAspect="1"/>
          </p:cNvPicPr>
          <p:nvPr/>
        </p:nvPicPr>
        <p:blipFill>
          <a:blip r:embed="rId2">
            <a:extLst/>
          </a:blip>
          <a:stretch>
            <a:fillRect/>
          </a:stretch>
        </p:blipFill>
        <p:spPr>
          <a:xfrm>
            <a:off x="3048001" y="1049865"/>
            <a:ext cx="18288001" cy="12666134"/>
          </a:xfrm>
          <a:prstGeom prst="rect">
            <a:avLst/>
          </a:prstGeom>
          <a:ln w="12700">
            <a:miter lim="400000"/>
          </a:ln>
        </p:spPr>
      </p:pic>
      <p:sp>
        <p:nvSpPr>
          <p:cNvPr id="865" name="Freeform 4"/>
          <p:cNvSpPr/>
          <p:nvPr/>
        </p:nvSpPr>
        <p:spPr>
          <a:xfrm>
            <a:off x="3149600" y="1523996"/>
            <a:ext cx="18084800" cy="1026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1" y="11620"/>
                </a:lnTo>
                <a:lnTo>
                  <a:pt x="6836" y="2709"/>
                </a:lnTo>
                <a:lnTo>
                  <a:pt x="9020" y="143"/>
                </a:lnTo>
                <a:lnTo>
                  <a:pt x="11083" y="0"/>
                </a:lnTo>
                <a:lnTo>
                  <a:pt x="13429" y="713"/>
                </a:lnTo>
                <a:lnTo>
                  <a:pt x="16342" y="2994"/>
                </a:lnTo>
                <a:lnTo>
                  <a:pt x="20508" y="10907"/>
                </a:lnTo>
                <a:lnTo>
                  <a:pt x="21600" y="16111"/>
                </a:lnTo>
              </a:path>
            </a:pathLst>
          </a:custGeom>
          <a:ln w="635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1828800">
              <a:defRPr b="0" sz="4800">
                <a:latin typeface="Calibri"/>
                <a:ea typeface="Calibri"/>
                <a:cs typeface="Calibri"/>
                <a:sym typeface="Calibri"/>
              </a:defRPr>
            </a:pPr>
          </a:p>
        </p:txBody>
      </p:sp>
      <p:pic>
        <p:nvPicPr>
          <p:cNvPr id="866" name="Picture 5" descr="Picture 5"/>
          <p:cNvPicPr>
            <a:picLocks noChangeAspect="1"/>
          </p:cNvPicPr>
          <p:nvPr/>
        </p:nvPicPr>
        <p:blipFill>
          <a:blip r:embed="rId3">
            <a:extLst/>
          </a:blip>
          <a:stretch>
            <a:fillRect/>
          </a:stretch>
        </p:blipFill>
        <p:spPr>
          <a:xfrm>
            <a:off x="7577667" y="0"/>
            <a:ext cx="9499601" cy="1041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65"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Rectangle 3"/>
          <p:cNvSpPr txBox="1"/>
          <p:nvPr>
            <p:ph type="title"/>
          </p:nvPr>
        </p:nvSpPr>
        <p:spPr>
          <a:xfrm>
            <a:off x="3505200" y="0"/>
            <a:ext cx="13716000" cy="2044700"/>
          </a:xfrm>
          <a:prstGeom prst="rect">
            <a:avLst/>
          </a:prstGeom>
        </p:spPr>
        <p:txBody>
          <a:bodyPr/>
          <a:lstStyle>
            <a:lvl1pPr>
              <a:defRPr sz="6600"/>
            </a:lvl1pPr>
          </a:lstStyle>
          <a:p>
            <a:pPr/>
            <a:r>
              <a:t>Contrast Sensitivity Function</a:t>
            </a:r>
          </a:p>
        </p:txBody>
      </p:sp>
      <p:pic>
        <p:nvPicPr>
          <p:cNvPr id="869" name="Picture 18" descr="Picture 18"/>
          <p:cNvPicPr>
            <a:picLocks noChangeAspect="1"/>
          </p:cNvPicPr>
          <p:nvPr/>
        </p:nvPicPr>
        <p:blipFill>
          <a:blip r:embed="rId2">
            <a:extLst/>
          </a:blip>
          <a:stretch>
            <a:fillRect/>
          </a:stretch>
        </p:blipFill>
        <p:spPr>
          <a:xfrm>
            <a:off x="3965574" y="5265272"/>
            <a:ext cx="16605251" cy="4552951"/>
          </a:xfrm>
          <a:prstGeom prst="rect">
            <a:avLst/>
          </a:prstGeom>
          <a:ln w="12700">
            <a:miter lim="400000"/>
          </a:ln>
        </p:spPr>
      </p:pic>
      <p:sp>
        <p:nvSpPr>
          <p:cNvPr id="870" name="Freeform 19"/>
          <p:cNvSpPr/>
          <p:nvPr/>
        </p:nvSpPr>
        <p:spPr>
          <a:xfrm>
            <a:off x="5337174" y="5878545"/>
            <a:ext cx="14189076" cy="3888878"/>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0" y="13769"/>
                </a:moveTo>
                <a:cubicBezTo>
                  <a:pt x="1044" y="12292"/>
                  <a:pt x="4664" y="7015"/>
                  <a:pt x="6264" y="4904"/>
                </a:cubicBezTo>
                <a:cubicBezTo>
                  <a:pt x="7864" y="2794"/>
                  <a:pt x="8695" y="1914"/>
                  <a:pt x="9589" y="1105"/>
                </a:cubicBezTo>
                <a:cubicBezTo>
                  <a:pt x="10483" y="296"/>
                  <a:pt x="10841" y="85"/>
                  <a:pt x="11624" y="14"/>
                </a:cubicBezTo>
                <a:cubicBezTo>
                  <a:pt x="12407" y="-56"/>
                  <a:pt x="13398" y="120"/>
                  <a:pt x="14282" y="630"/>
                </a:cubicBezTo>
                <a:cubicBezTo>
                  <a:pt x="15172" y="1140"/>
                  <a:pt x="16167" y="1756"/>
                  <a:pt x="16946" y="3093"/>
                </a:cubicBezTo>
                <a:cubicBezTo>
                  <a:pt x="17719" y="4429"/>
                  <a:pt x="18275" y="6364"/>
                  <a:pt x="18942" y="8633"/>
                </a:cubicBezTo>
                <a:cubicBezTo>
                  <a:pt x="19604" y="10885"/>
                  <a:pt x="20493" y="14473"/>
                  <a:pt x="20933" y="16619"/>
                </a:cubicBezTo>
                <a:cubicBezTo>
                  <a:pt x="21378" y="18782"/>
                  <a:pt x="21489" y="20154"/>
                  <a:pt x="21600" y="21544"/>
                </a:cubicBezTo>
              </a:path>
            </a:pathLst>
          </a:custGeom>
          <a:ln w="76200">
            <a:solidFill>
              <a:srgbClr val="FF0000"/>
            </a:solidFill>
          </a:ln>
        </p:spPr>
        <p:txBody>
          <a:bodyPr tIns="91439" bIns="91439"/>
          <a:lstStyle/>
          <a:p>
            <a:pPr algn="l" defTabSz="914400">
              <a:defRPr b="0" sz="3600">
                <a:latin typeface="Calibri"/>
                <a:ea typeface="Calibri"/>
                <a:cs typeface="Calibri"/>
                <a:sym typeface="Calibri"/>
              </a:defRPr>
            </a:pPr>
          </a:p>
        </p:txBody>
      </p:sp>
      <p:sp>
        <p:nvSpPr>
          <p:cNvPr id="871" name="Rectangle 20"/>
          <p:cNvSpPr/>
          <p:nvPr/>
        </p:nvSpPr>
        <p:spPr>
          <a:xfrm>
            <a:off x="3971924" y="5214472"/>
            <a:ext cx="16605251" cy="4552951"/>
          </a:xfrm>
          <a:prstGeom prst="rect">
            <a:avLst/>
          </a:prstGeom>
          <a:ln w="76200">
            <a:solidFill>
              <a:srgbClr val="FFFFFF"/>
            </a:solidFill>
            <a:miter/>
          </a:ln>
        </p:spPr>
        <p:txBody>
          <a:bodyPr tIns="91439" bIns="91439" anchor="ctr"/>
          <a:lstStyle/>
          <a:p>
            <a:pPr defTabSz="914400">
              <a:defRPr b="0" sz="3200">
                <a:latin typeface="Calibri"/>
                <a:ea typeface="Calibri"/>
                <a:cs typeface="Calibri"/>
                <a:sym typeface="Calibri"/>
              </a:defRPr>
            </a:pPr>
          </a:p>
        </p:txBody>
      </p:sp>
      <p:sp>
        <p:nvSpPr>
          <p:cNvPr id="872" name="Text Box 21"/>
          <p:cNvSpPr txBox="1"/>
          <p:nvPr/>
        </p:nvSpPr>
        <p:spPr>
          <a:xfrm>
            <a:off x="4400550" y="9811871"/>
            <a:ext cx="771049"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Calibri"/>
                <a:ea typeface="Calibri"/>
                <a:cs typeface="Calibri"/>
                <a:sym typeface="Calibri"/>
              </a:defRPr>
            </a:lvl1pPr>
          </a:lstStyle>
          <a:p>
            <a:pPr/>
            <a:r>
              <a:t>0.1</a:t>
            </a:r>
          </a:p>
        </p:txBody>
      </p:sp>
      <p:sp>
        <p:nvSpPr>
          <p:cNvPr id="873" name="Text Box 22"/>
          <p:cNvSpPr txBox="1"/>
          <p:nvPr/>
        </p:nvSpPr>
        <p:spPr>
          <a:xfrm>
            <a:off x="8658223" y="9811871"/>
            <a:ext cx="408703"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Calibri"/>
                <a:ea typeface="Calibri"/>
                <a:cs typeface="Calibri"/>
                <a:sym typeface="Calibri"/>
              </a:defRPr>
            </a:lvl1pPr>
          </a:lstStyle>
          <a:p>
            <a:pPr/>
            <a:r>
              <a:t>1</a:t>
            </a:r>
          </a:p>
        </p:txBody>
      </p:sp>
      <p:sp>
        <p:nvSpPr>
          <p:cNvPr id="874" name="Text Box 23"/>
          <p:cNvSpPr txBox="1"/>
          <p:nvPr/>
        </p:nvSpPr>
        <p:spPr>
          <a:xfrm>
            <a:off x="18815050" y="9811871"/>
            <a:ext cx="834946"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Calibri"/>
                <a:ea typeface="Calibri"/>
                <a:cs typeface="Calibri"/>
                <a:sym typeface="Calibri"/>
              </a:defRPr>
            </a:lvl1pPr>
          </a:lstStyle>
          <a:p>
            <a:pPr/>
            <a:r>
              <a:t>100</a:t>
            </a:r>
          </a:p>
        </p:txBody>
      </p:sp>
      <p:sp>
        <p:nvSpPr>
          <p:cNvPr id="875" name="Text Box 24"/>
          <p:cNvSpPr txBox="1"/>
          <p:nvPr/>
        </p:nvSpPr>
        <p:spPr>
          <a:xfrm>
            <a:off x="13954125" y="9811871"/>
            <a:ext cx="621824"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Calibri"/>
                <a:ea typeface="Calibri"/>
                <a:cs typeface="Calibri"/>
                <a:sym typeface="Calibri"/>
              </a:defRPr>
            </a:lvl1pPr>
          </a:lstStyle>
          <a:p>
            <a:pPr/>
            <a:r>
              <a:t>10</a:t>
            </a:r>
          </a:p>
        </p:txBody>
      </p:sp>
      <p:sp>
        <p:nvSpPr>
          <p:cNvPr id="876" name="Text Box 25"/>
          <p:cNvSpPr txBox="1"/>
          <p:nvPr/>
        </p:nvSpPr>
        <p:spPr>
          <a:xfrm>
            <a:off x="8842373" y="10294471"/>
            <a:ext cx="5610147" cy="589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Calibri"/>
                <a:ea typeface="Calibri"/>
                <a:cs typeface="Calibri"/>
                <a:sym typeface="Calibri"/>
              </a:defRPr>
            </a:lvl1pPr>
          </a:lstStyle>
          <a:p>
            <a:pPr/>
            <a:r>
              <a:t>Spatial frequency (cycles/degree)</a:t>
            </a:r>
          </a:p>
        </p:txBody>
      </p:sp>
      <p:sp>
        <p:nvSpPr>
          <p:cNvPr id="877" name="Text Box 26"/>
          <p:cNvSpPr txBox="1"/>
          <p:nvPr/>
        </p:nvSpPr>
        <p:spPr>
          <a:xfrm rot="16200000">
            <a:off x="1710977" y="7168019"/>
            <a:ext cx="3263326" cy="589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Calibri"/>
                <a:ea typeface="Calibri"/>
                <a:cs typeface="Calibri"/>
                <a:sym typeface="Calibri"/>
              </a:defRPr>
            </a:lvl1pPr>
          </a:lstStyle>
          <a:p>
            <a:pPr/>
            <a:r>
              <a:t>Contrast sensitivity</a:t>
            </a:r>
          </a:p>
        </p:txBody>
      </p:sp>
      <p:sp>
        <p:nvSpPr>
          <p:cNvPr id="878" name="Text Box 27"/>
          <p:cNvSpPr txBox="1"/>
          <p:nvPr/>
        </p:nvSpPr>
        <p:spPr>
          <a:xfrm>
            <a:off x="5184774" y="5427198"/>
            <a:ext cx="1782882"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latin typeface="Calibri"/>
                <a:ea typeface="Calibri"/>
                <a:cs typeface="Calibri"/>
                <a:sym typeface="Calibri"/>
              </a:defRPr>
            </a:lvl1pPr>
          </a:lstStyle>
          <a:p>
            <a:pPr/>
            <a:r>
              <a:t>Invisible</a:t>
            </a:r>
          </a:p>
        </p:txBody>
      </p:sp>
      <p:sp>
        <p:nvSpPr>
          <p:cNvPr id="879" name="Text Box 28"/>
          <p:cNvSpPr txBox="1"/>
          <p:nvPr/>
        </p:nvSpPr>
        <p:spPr>
          <a:xfrm>
            <a:off x="10518774" y="6306672"/>
            <a:ext cx="1429862"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latin typeface="Calibri"/>
                <a:ea typeface="Calibri"/>
                <a:cs typeface="Calibri"/>
                <a:sym typeface="Calibri"/>
              </a:defRPr>
            </a:lvl1pPr>
          </a:lstStyle>
          <a:p>
            <a:pPr/>
            <a:r>
              <a:t>visible</a:t>
            </a:r>
          </a:p>
        </p:txBody>
      </p:sp>
      <p:sp>
        <p:nvSpPr>
          <p:cNvPr id="880" name="Text Box 29"/>
          <p:cNvSpPr txBox="1"/>
          <p:nvPr/>
        </p:nvSpPr>
        <p:spPr>
          <a:xfrm>
            <a:off x="3657600" y="1676400"/>
            <a:ext cx="6290762"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Blackmore &amp; Campbell (1969)</a:t>
            </a:r>
          </a:p>
        </p:txBody>
      </p:sp>
      <p:sp>
        <p:nvSpPr>
          <p:cNvPr id="881" name="Rectangle 34"/>
          <p:cNvSpPr/>
          <p:nvPr/>
        </p:nvSpPr>
        <p:spPr>
          <a:xfrm>
            <a:off x="12042774" y="5874872"/>
            <a:ext cx="1219201" cy="3962401"/>
          </a:xfrm>
          <a:prstGeom prst="rect">
            <a:avLst/>
          </a:prstGeom>
          <a:solidFill>
            <a:srgbClr val="FF0000"/>
          </a:solidFill>
          <a:ln w="12700">
            <a:solidFill>
              <a:srgbClr val="FF3300"/>
            </a:solidFill>
            <a:miter/>
          </a:ln>
        </p:spPr>
        <p:txBody>
          <a:bodyPr tIns="91439" bIns="91439" anchor="ctr"/>
          <a:lstStyle/>
          <a:p>
            <a:pPr algn="l" defTabSz="914400">
              <a:defRPr b="0" sz="3600">
                <a:latin typeface="Calibri"/>
                <a:ea typeface="Calibri"/>
                <a:cs typeface="Calibri"/>
                <a:sym typeface="Calibri"/>
              </a:defRPr>
            </a:pPr>
          </a:p>
        </p:txBody>
      </p:sp>
      <p:sp>
        <p:nvSpPr>
          <p:cNvPr id="882" name="Text Box 35"/>
          <p:cNvSpPr txBox="1"/>
          <p:nvPr/>
        </p:nvSpPr>
        <p:spPr>
          <a:xfrm>
            <a:off x="6889257" y="2072238"/>
            <a:ext cx="11315671" cy="2189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b="0" sz="5600">
                <a:latin typeface="Calibri"/>
                <a:ea typeface="Calibri"/>
                <a:cs typeface="Calibri"/>
                <a:sym typeface="Calibri"/>
              </a:defRPr>
            </a:pPr>
            <a:r>
              <a:t>Maximum sensitivity</a:t>
            </a:r>
            <a:endParaRPr>
              <a:latin typeface="Times New Roman"/>
              <a:ea typeface="Times New Roman"/>
              <a:cs typeface="Times New Roman"/>
              <a:sym typeface="Times New Roman"/>
            </a:endParaRPr>
          </a:p>
          <a:p>
            <a:pPr defTabSz="914400">
              <a:defRPr b="0" sz="5600">
                <a:latin typeface="Calibri"/>
                <a:ea typeface="Calibri"/>
                <a:cs typeface="Calibri"/>
                <a:sym typeface="Calibri"/>
              </a:defRPr>
            </a:pPr>
            <a:r>
              <a:t>~ </a:t>
            </a:r>
            <a:r>
              <a:rPr b="1" sz="6400"/>
              <a:t>6</a:t>
            </a:r>
            <a:r>
              <a:rPr sz="8000"/>
              <a:t> </a:t>
            </a:r>
            <a:r>
              <a:t>cycles / degree of visual angle</a:t>
            </a:r>
          </a:p>
        </p:txBody>
      </p:sp>
      <p:sp>
        <p:nvSpPr>
          <p:cNvPr id="883" name="AutoShape 37"/>
          <p:cNvSpPr/>
          <p:nvPr/>
        </p:nvSpPr>
        <p:spPr>
          <a:xfrm>
            <a:off x="12195174" y="4198472"/>
            <a:ext cx="762001" cy="152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0000"/>
          </a:solidFill>
          <a:ln w="12700">
            <a:solidFill>
              <a:srgbClr val="FF0000"/>
            </a:solidFill>
            <a:miter/>
          </a:ln>
        </p:spPr>
        <p:txBody>
          <a:bodyPr tIns="91439" bIns="91439" anchor="ctr"/>
          <a:lstStyle/>
          <a:p>
            <a:pPr defTabSz="914400">
              <a:defRPr b="0" sz="3600">
                <a:latin typeface="Calibri"/>
                <a:ea typeface="Calibri"/>
                <a:cs typeface="Calibri"/>
                <a:sym typeface="Calibri"/>
              </a:defRPr>
            </a:pPr>
          </a:p>
        </p:txBody>
      </p:sp>
      <p:sp>
        <p:nvSpPr>
          <p:cNvPr id="884" name="Text Box 38"/>
          <p:cNvSpPr txBox="1"/>
          <p:nvPr/>
        </p:nvSpPr>
        <p:spPr>
          <a:xfrm>
            <a:off x="5102224" y="10262721"/>
            <a:ext cx="1012647"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Low</a:t>
            </a:r>
          </a:p>
        </p:txBody>
      </p:sp>
      <p:sp>
        <p:nvSpPr>
          <p:cNvPr id="885" name="Text Box 39"/>
          <p:cNvSpPr txBox="1"/>
          <p:nvPr/>
        </p:nvSpPr>
        <p:spPr>
          <a:xfrm>
            <a:off x="17179923" y="10110321"/>
            <a:ext cx="1104400"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High</a:t>
            </a:r>
          </a:p>
        </p:txBody>
      </p:sp>
      <p:sp>
        <p:nvSpPr>
          <p:cNvPr id="886" name="TextBox 20"/>
          <p:cNvSpPr txBox="1"/>
          <p:nvPr/>
        </p:nvSpPr>
        <p:spPr>
          <a:xfrm>
            <a:off x="16965572" y="12054006"/>
            <a:ext cx="4156492" cy="15539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Things far away</a:t>
            </a:r>
            <a:br/>
            <a:r>
              <a:t>are hard to see</a:t>
            </a:r>
          </a:p>
        </p:txBody>
      </p:sp>
      <p:sp>
        <p:nvSpPr>
          <p:cNvPr id="887" name="TextBox 21"/>
          <p:cNvSpPr txBox="1"/>
          <p:nvPr/>
        </p:nvSpPr>
        <p:spPr>
          <a:xfrm>
            <a:off x="3048000" y="12054006"/>
            <a:ext cx="6802061" cy="15539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Things that are very close</a:t>
            </a:r>
            <a:br/>
            <a:r>
              <a:t>and/or large are hard to see</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89" name="Picture 3" descr="Picture 3"/>
          <p:cNvPicPr>
            <a:picLocks noChangeAspect="1"/>
          </p:cNvPicPr>
          <p:nvPr/>
        </p:nvPicPr>
        <p:blipFill>
          <a:blip r:embed="rId2">
            <a:extLst/>
          </a:blip>
          <a:stretch>
            <a:fillRect/>
          </a:stretch>
        </p:blipFill>
        <p:spPr>
          <a:xfrm>
            <a:off x="3048001" y="1049865"/>
            <a:ext cx="18288001" cy="12666134"/>
          </a:xfrm>
          <a:prstGeom prst="rect">
            <a:avLst/>
          </a:prstGeom>
          <a:ln w="12700">
            <a:miter lim="400000"/>
          </a:ln>
        </p:spPr>
      </p:pic>
      <p:sp>
        <p:nvSpPr>
          <p:cNvPr id="890" name="1  2  3  4  5  6  7  8  9  10  11  12  13  14  15  16  17  18  19  20"/>
          <p:cNvSpPr txBox="1"/>
          <p:nvPr/>
        </p:nvSpPr>
        <p:spPr>
          <a:xfrm>
            <a:off x="3195320" y="320217"/>
            <a:ext cx="18120361" cy="858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100"/>
            </a:lvl1pPr>
          </a:lstStyle>
          <a:p>
            <a:pPr/>
            <a:r>
              <a:t>1  2  3  4  5  6  7  8  9  10  11  12  13  14  15  16  17  18  19  20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8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90"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Slide Number"/>
          <p:cNvSpPr txBox="1"/>
          <p:nvPr>
            <p:ph type="sldNum" sz="quarter" idx="2"/>
          </p:nvPr>
        </p:nvSpPr>
        <p:spPr>
          <a:xfrm>
            <a:off x="23484562" y="12919927"/>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pic>
        <p:nvPicPr>
          <p:cNvPr id="893" name="Picture 3" descr="Picture 3"/>
          <p:cNvPicPr>
            <a:picLocks noChangeAspect="1"/>
          </p:cNvPicPr>
          <p:nvPr/>
        </p:nvPicPr>
        <p:blipFill>
          <a:blip r:embed="rId2">
            <a:extLst/>
          </a:blip>
          <a:stretch>
            <a:fillRect/>
          </a:stretch>
        </p:blipFill>
        <p:spPr>
          <a:xfrm>
            <a:off x="8280419" y="1260291"/>
            <a:ext cx="9626543" cy="9561499"/>
          </a:xfrm>
          <a:prstGeom prst="rect">
            <a:avLst/>
          </a:prstGeom>
          <a:ln w="12700">
            <a:miter lim="400000"/>
          </a:ln>
        </p:spPr>
      </p:pic>
      <p:sp>
        <p:nvSpPr>
          <p:cNvPr id="894" name="Rectangle 4"/>
          <p:cNvSpPr txBox="1"/>
          <p:nvPr/>
        </p:nvSpPr>
        <p:spPr>
          <a:xfrm>
            <a:off x="10151497" y="12037132"/>
            <a:ext cx="588438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Vasarely visual illusion</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Circle"/>
          <p:cNvSpPr/>
          <p:nvPr/>
        </p:nvSpPr>
        <p:spPr>
          <a:xfrm>
            <a:off x="11366500" y="8686800"/>
            <a:ext cx="2208064" cy="2208064"/>
          </a:xfrm>
          <a:prstGeom prst="ellipse">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897" name="Picture 3" descr="Picture 3"/>
          <p:cNvPicPr>
            <a:picLocks noChangeAspect="1"/>
          </p:cNvPicPr>
          <p:nvPr/>
        </p:nvPicPr>
        <p:blipFill>
          <a:blip r:embed="rId2">
            <a:extLst/>
          </a:blip>
          <a:stretch>
            <a:fillRect/>
          </a:stretch>
        </p:blipFill>
        <p:spPr>
          <a:xfrm>
            <a:off x="636951" y="2756227"/>
            <a:ext cx="4697505" cy="4665764"/>
          </a:xfrm>
          <a:prstGeom prst="rect">
            <a:avLst/>
          </a:prstGeom>
          <a:ln w="12700">
            <a:miter lim="400000"/>
          </a:ln>
        </p:spPr>
      </p:pic>
      <p:grpSp>
        <p:nvGrpSpPr>
          <p:cNvPr id="902" name="Group 20"/>
          <p:cNvGrpSpPr/>
          <p:nvPr/>
        </p:nvGrpSpPr>
        <p:grpSpPr>
          <a:xfrm>
            <a:off x="7375311" y="2711234"/>
            <a:ext cx="9549671" cy="4742644"/>
            <a:chOff x="0" y="0"/>
            <a:chExt cx="9549670" cy="4742642"/>
          </a:xfrm>
        </p:grpSpPr>
        <p:pic>
          <p:nvPicPr>
            <p:cNvPr id="898" name="Picture 18" descr="Picture 18"/>
            <p:cNvPicPr>
              <a:picLocks noChangeAspect="1"/>
            </p:cNvPicPr>
            <p:nvPr/>
          </p:nvPicPr>
          <p:blipFill>
            <a:blip r:embed="rId3">
              <a:extLst/>
            </a:blip>
            <a:stretch>
              <a:fillRect/>
            </a:stretch>
          </p:blipFill>
          <p:spPr>
            <a:xfrm>
              <a:off x="-1" y="52116"/>
              <a:ext cx="9546023" cy="4670985"/>
            </a:xfrm>
            <a:prstGeom prst="rect">
              <a:avLst/>
            </a:prstGeom>
            <a:ln w="12700" cap="flat">
              <a:noFill/>
              <a:miter lim="400000"/>
            </a:ln>
            <a:effectLst/>
          </p:spPr>
        </p:pic>
        <p:sp>
          <p:nvSpPr>
            <p:cNvPr id="899" name="Freeform 19"/>
            <p:cNvSpPr/>
            <p:nvPr/>
          </p:nvSpPr>
          <p:spPr>
            <a:xfrm>
              <a:off x="788505" y="681288"/>
              <a:ext cx="8157012" cy="3989696"/>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0" y="13769"/>
                  </a:moveTo>
                  <a:cubicBezTo>
                    <a:pt x="1044" y="12292"/>
                    <a:pt x="4664" y="7015"/>
                    <a:pt x="6264" y="4904"/>
                  </a:cubicBezTo>
                  <a:cubicBezTo>
                    <a:pt x="7864" y="2794"/>
                    <a:pt x="8695" y="1914"/>
                    <a:pt x="9589" y="1105"/>
                  </a:cubicBezTo>
                  <a:cubicBezTo>
                    <a:pt x="10483" y="296"/>
                    <a:pt x="10841" y="85"/>
                    <a:pt x="11624" y="14"/>
                  </a:cubicBezTo>
                  <a:cubicBezTo>
                    <a:pt x="12407" y="-56"/>
                    <a:pt x="13398" y="120"/>
                    <a:pt x="14282" y="630"/>
                  </a:cubicBezTo>
                  <a:cubicBezTo>
                    <a:pt x="15172" y="1140"/>
                    <a:pt x="16167" y="1756"/>
                    <a:pt x="16946" y="3093"/>
                  </a:cubicBezTo>
                  <a:cubicBezTo>
                    <a:pt x="17719" y="4429"/>
                    <a:pt x="18275" y="6364"/>
                    <a:pt x="18942" y="8633"/>
                  </a:cubicBezTo>
                  <a:cubicBezTo>
                    <a:pt x="19604" y="10885"/>
                    <a:pt x="20493" y="14473"/>
                    <a:pt x="20933" y="16619"/>
                  </a:cubicBezTo>
                  <a:cubicBezTo>
                    <a:pt x="21378" y="18782"/>
                    <a:pt x="21489" y="20154"/>
                    <a:pt x="21600" y="21544"/>
                  </a:cubicBezTo>
                </a:path>
              </a:pathLst>
            </a:cu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Calibri"/>
                  <a:ea typeface="Calibri"/>
                  <a:cs typeface="Calibri"/>
                  <a:sym typeface="Calibri"/>
                </a:defRPr>
              </a:pPr>
            </a:p>
          </p:txBody>
        </p:sp>
        <p:sp>
          <p:nvSpPr>
            <p:cNvPr id="900" name="Rectangle 20"/>
            <p:cNvSpPr/>
            <p:nvPr/>
          </p:nvSpPr>
          <p:spPr>
            <a:xfrm>
              <a:off x="3650" y="-1"/>
              <a:ext cx="9546021" cy="4670984"/>
            </a:xfrm>
            <a:prstGeom prst="rect">
              <a:avLst/>
            </a:prstGeom>
            <a:noFill/>
            <a:ln w="76200" cap="flat">
              <a:solidFill>
                <a:srgbClr val="FFFFFF"/>
              </a:solidFill>
              <a:prstDash val="solid"/>
              <a:miter lim="800000"/>
            </a:ln>
            <a:effectLst/>
          </p:spPr>
          <p:txBody>
            <a:bodyPr wrap="square" lIns="91439" tIns="91439" rIns="91439" bIns="91439" numCol="1" anchor="ctr">
              <a:noAutofit/>
            </a:bodyPr>
            <a:lstStyle/>
            <a:p>
              <a:pPr defTabSz="914400">
                <a:defRPr b="0" sz="3200">
                  <a:latin typeface="Calibri"/>
                  <a:ea typeface="Calibri"/>
                  <a:cs typeface="Calibri"/>
                  <a:sym typeface="Calibri"/>
                </a:defRPr>
              </a:pPr>
            </a:p>
          </p:txBody>
        </p:sp>
        <p:sp>
          <p:nvSpPr>
            <p:cNvPr id="901" name="Rectangle 34"/>
            <p:cNvSpPr/>
            <p:nvPr/>
          </p:nvSpPr>
          <p:spPr>
            <a:xfrm>
              <a:off x="4643418" y="677520"/>
              <a:ext cx="700892" cy="4065123"/>
            </a:xfrm>
            <a:prstGeom prst="rect">
              <a:avLst/>
            </a:prstGeom>
            <a:solidFill>
              <a:srgbClr val="FF0000"/>
            </a:solidFill>
            <a:ln w="12700" cap="flat">
              <a:solidFill>
                <a:srgbClr val="FF3300"/>
              </a:solidFill>
              <a:prstDash val="solid"/>
              <a:miter lim="800000"/>
            </a:ln>
            <a:effectLst/>
          </p:spPr>
          <p:txBody>
            <a:bodyPr wrap="square" lIns="91439" tIns="91439" rIns="91439" bIns="91439" numCol="1" anchor="ctr">
              <a:noAutofit/>
            </a:bodyPr>
            <a:lstStyle/>
            <a:p>
              <a:pPr algn="l" defTabSz="914400">
                <a:defRPr b="0" sz="3600">
                  <a:latin typeface="Calibri"/>
                  <a:ea typeface="Calibri"/>
                  <a:cs typeface="Calibri"/>
                  <a:sym typeface="Calibri"/>
                </a:defRPr>
              </a:pPr>
            </a:p>
          </p:txBody>
        </p:sp>
      </p:grpSp>
      <p:sp>
        <p:nvSpPr>
          <p:cNvPr id="903" name="Straight Arrow Connector 22"/>
          <p:cNvSpPr/>
          <p:nvPr/>
        </p:nvSpPr>
        <p:spPr>
          <a:xfrm>
            <a:off x="5759164" y="5009956"/>
            <a:ext cx="1182047" cy="3738"/>
          </a:xfrm>
          <a:prstGeom prst="line">
            <a:avLst/>
          </a:prstGeom>
          <a:ln w="50800">
            <a:solidFill>
              <a:srgbClr val="000000"/>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sp>
        <p:nvSpPr>
          <p:cNvPr id="904" name="Straight Arrow Connector 23"/>
          <p:cNvSpPr/>
          <p:nvPr/>
        </p:nvSpPr>
        <p:spPr>
          <a:xfrm>
            <a:off x="17248705" y="5105827"/>
            <a:ext cx="1182047" cy="3738"/>
          </a:xfrm>
          <a:prstGeom prst="line">
            <a:avLst/>
          </a:prstGeom>
          <a:ln w="50800">
            <a:solidFill>
              <a:srgbClr val="000000"/>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Calibri"/>
                <a:ea typeface="Calibri"/>
                <a:cs typeface="Calibri"/>
                <a:sym typeface="Calibri"/>
              </a:defRPr>
            </a:pPr>
          </a:p>
        </p:txBody>
      </p:sp>
      <p:pic>
        <p:nvPicPr>
          <p:cNvPr id="905" name="Picture 1" descr="Picture 1"/>
          <p:cNvPicPr>
            <a:picLocks noChangeAspect="1"/>
          </p:cNvPicPr>
          <p:nvPr/>
        </p:nvPicPr>
        <p:blipFill>
          <a:blip r:embed="rId4">
            <a:extLst/>
          </a:blip>
          <a:srcRect l="36810" t="0" r="32973" b="0"/>
          <a:stretch>
            <a:fillRect/>
          </a:stretch>
        </p:blipFill>
        <p:spPr>
          <a:xfrm>
            <a:off x="18965836" y="2613625"/>
            <a:ext cx="4781213" cy="4798472"/>
          </a:xfrm>
          <a:prstGeom prst="rect">
            <a:avLst/>
          </a:prstGeom>
          <a:ln w="12700">
            <a:miter lim="400000"/>
          </a:ln>
        </p:spPr>
      </p:pic>
      <p:sp>
        <p:nvSpPr>
          <p:cNvPr id="906" name="Slide Number"/>
          <p:cNvSpPr txBox="1"/>
          <p:nvPr>
            <p:ph type="sldNum" sz="quarter" idx="2"/>
          </p:nvPr>
        </p:nvSpPr>
        <p:spPr>
          <a:xfrm>
            <a:off x="23217341" y="12919927"/>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
        <p:nvSpPr>
          <p:cNvPr id="907" name="Circle"/>
          <p:cNvSpPr/>
          <p:nvPr/>
        </p:nvSpPr>
        <p:spPr>
          <a:xfrm>
            <a:off x="11823700" y="9144000"/>
            <a:ext cx="1270000" cy="1270000"/>
          </a:xfrm>
          <a:prstGeom prst="ellipse">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08" name="+"/>
          <p:cNvSpPr txBox="1"/>
          <p:nvPr/>
        </p:nvSpPr>
        <p:spPr>
          <a:xfrm>
            <a:off x="12134850" y="9131045"/>
            <a:ext cx="647701" cy="11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vl1pPr>
          </a:lstStyle>
          <a:p>
            <a:pPr/>
            <a:r>
              <a:t>+</a:t>
            </a:r>
          </a:p>
        </p:txBody>
      </p:sp>
      <p:sp>
        <p:nvSpPr>
          <p:cNvPr id="909" name="-"/>
          <p:cNvSpPr txBox="1"/>
          <p:nvPr/>
        </p:nvSpPr>
        <p:spPr>
          <a:xfrm>
            <a:off x="13092239" y="9156445"/>
            <a:ext cx="460122" cy="11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vl1pPr>
          </a:lstStyle>
          <a:p>
            <a:pPr/>
            <a:r>
              <a:t>-</a:t>
            </a:r>
          </a:p>
        </p:txBody>
      </p:sp>
      <p:sp>
        <p:nvSpPr>
          <p:cNvPr id="910" name="-"/>
          <p:cNvSpPr txBox="1"/>
          <p:nvPr/>
        </p:nvSpPr>
        <p:spPr>
          <a:xfrm>
            <a:off x="12228639" y="9969245"/>
            <a:ext cx="460122" cy="11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vl1pPr>
          </a:lstStyle>
          <a:p>
            <a:pPr/>
            <a:r>
              <a:t>-</a:t>
            </a:r>
          </a:p>
        </p:txBody>
      </p:sp>
      <p:sp>
        <p:nvSpPr>
          <p:cNvPr id="911" name="-"/>
          <p:cNvSpPr txBox="1"/>
          <p:nvPr/>
        </p:nvSpPr>
        <p:spPr>
          <a:xfrm>
            <a:off x="11365039" y="9181845"/>
            <a:ext cx="460122" cy="11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vl1pPr>
          </a:lstStyle>
          <a:p>
            <a:pPr/>
            <a:r>
              <a:t>-</a:t>
            </a:r>
          </a:p>
        </p:txBody>
      </p:sp>
      <p:sp>
        <p:nvSpPr>
          <p:cNvPr id="912" name="-"/>
          <p:cNvSpPr txBox="1"/>
          <p:nvPr/>
        </p:nvSpPr>
        <p:spPr>
          <a:xfrm>
            <a:off x="12304839" y="8343645"/>
            <a:ext cx="460122" cy="11435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7000"/>
            </a:lvl1pPr>
          </a:lstStyle>
          <a:p>
            <a:pPr/>
            <a:r>
              <a:t>-</a:t>
            </a:r>
          </a:p>
        </p:txBody>
      </p:sp>
      <p:sp>
        <p:nvSpPr>
          <p:cNvPr id="913" name="Rectangle"/>
          <p:cNvSpPr/>
          <p:nvPr/>
        </p:nvSpPr>
        <p:spPr>
          <a:xfrm>
            <a:off x="10197306" y="8686800"/>
            <a:ext cx="3404394" cy="3417789"/>
          </a:xfrm>
          <a:prstGeom prst="rect">
            <a:avLst/>
          </a:prstGeom>
          <a:solidFill>
            <a:srgbClr val="000000">
              <a:alpha val="48720"/>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14" name="Rectangle"/>
          <p:cNvSpPr/>
          <p:nvPr/>
        </p:nvSpPr>
        <p:spPr>
          <a:xfrm>
            <a:off x="9816306" y="9144000"/>
            <a:ext cx="3404394" cy="3417789"/>
          </a:xfrm>
          <a:prstGeom prst="rect">
            <a:avLst/>
          </a:prstGeom>
          <a:solidFill>
            <a:srgbClr val="5E5E5E">
              <a:alpha val="48720"/>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15" name="Rectangle"/>
          <p:cNvSpPr/>
          <p:nvPr/>
        </p:nvSpPr>
        <p:spPr>
          <a:xfrm>
            <a:off x="9282906" y="9677400"/>
            <a:ext cx="3404394" cy="3417789"/>
          </a:xfrm>
          <a:prstGeom prst="rect">
            <a:avLst/>
          </a:prstGeom>
          <a:solidFill>
            <a:srgbClr val="929292">
              <a:alpha val="48720"/>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16" name="Rectangle"/>
          <p:cNvSpPr/>
          <p:nvPr/>
        </p:nvSpPr>
        <p:spPr>
          <a:xfrm>
            <a:off x="8851106" y="10160000"/>
            <a:ext cx="3404394" cy="3417789"/>
          </a:xfrm>
          <a:prstGeom prst="rect">
            <a:avLst/>
          </a:prstGeom>
          <a:solidFill>
            <a:srgbClr val="D5D5D5">
              <a:alpha val="48720"/>
            </a:srgb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17" name="Text Box 29"/>
          <p:cNvSpPr txBox="1"/>
          <p:nvPr/>
        </p:nvSpPr>
        <p:spPr>
          <a:xfrm>
            <a:off x="7950200" y="1854200"/>
            <a:ext cx="9012531"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Calibri"/>
                <a:ea typeface="Calibri"/>
                <a:cs typeface="Calibri"/>
                <a:sym typeface="Calibri"/>
              </a:defRPr>
            </a:lvl1pPr>
          </a:lstStyle>
          <a:p>
            <a:pPr/>
            <a:r>
              <a:t>Frequency filtering of human visual system</a:t>
            </a:r>
          </a:p>
        </p:txBody>
      </p:sp>
      <p:sp>
        <p:nvSpPr>
          <p:cNvPr id="918" name="Text Box 29"/>
          <p:cNvSpPr txBox="1"/>
          <p:nvPr/>
        </p:nvSpPr>
        <p:spPr>
          <a:xfrm>
            <a:off x="14122400" y="8559800"/>
            <a:ext cx="4491182" cy="39166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Calibri"/>
                <a:ea typeface="Calibri"/>
                <a:cs typeface="Calibri"/>
                <a:sym typeface="Calibri"/>
              </a:defRPr>
            </a:lvl1pPr>
          </a:lstStyle>
          <a:p>
            <a:pPr/>
            <a:r>
              <a:t>Center-surround spatial filtering of human visual system is subtracting less positive intensity at the corners, giving a bright line there</a:t>
            </a:r>
          </a:p>
        </p:txBody>
      </p:sp>
      <p:sp>
        <p:nvSpPr>
          <p:cNvPr id="919" name="Text Box 29"/>
          <p:cNvSpPr txBox="1"/>
          <p:nvPr/>
        </p:nvSpPr>
        <p:spPr>
          <a:xfrm>
            <a:off x="660400" y="1854200"/>
            <a:ext cx="4751333" cy="7162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Calibri"/>
                <a:ea typeface="Calibri"/>
                <a:cs typeface="Calibri"/>
                <a:sym typeface="Calibri"/>
              </a:defRPr>
            </a:lvl1pPr>
          </a:lstStyle>
          <a:p>
            <a:pPr/>
            <a:r>
              <a:t>Input visual stimulus</a:t>
            </a:r>
          </a:p>
        </p:txBody>
      </p:sp>
      <p:sp>
        <p:nvSpPr>
          <p:cNvPr id="920" name="Text Box 29"/>
          <p:cNvSpPr txBox="1"/>
          <p:nvPr/>
        </p:nvSpPr>
        <p:spPr>
          <a:xfrm>
            <a:off x="18717021" y="1752600"/>
            <a:ext cx="5262112" cy="716280"/>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914400">
              <a:defRPr b="0" sz="3600">
                <a:latin typeface="Calibri"/>
                <a:ea typeface="Calibri"/>
                <a:cs typeface="Calibri"/>
                <a:sym typeface="Calibri"/>
              </a:defRPr>
            </a:lvl1pPr>
          </a:lstStyle>
          <a:p>
            <a:pPr/>
            <a:r>
              <a:t>bandpass filtered output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05" grpId="1"/>
    </p:bldLst>
  </p:timing>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Today: A collection of useful filters"/>
          <p:cNvSpPr txBox="1"/>
          <p:nvPr>
            <p:ph type="title"/>
          </p:nvPr>
        </p:nvSpPr>
        <p:spPr>
          <a:prstGeom prst="rect">
            <a:avLst/>
          </a:prstGeom>
        </p:spPr>
        <p:txBody>
          <a:bodyPr/>
          <a:lstStyle/>
          <a:p>
            <a:pPr/>
            <a:r>
              <a:t>  Today: A collection of useful filters</a:t>
            </a:r>
          </a:p>
        </p:txBody>
      </p:sp>
      <p:sp>
        <p:nvSpPr>
          <p:cNvPr id="92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24" name="Image" descr="Image"/>
          <p:cNvPicPr>
            <a:picLocks noChangeAspect="1"/>
          </p:cNvPicPr>
          <p:nvPr/>
        </p:nvPicPr>
        <p:blipFill>
          <a:blip r:embed="rId2">
            <a:extLst/>
          </a:blip>
          <a:stretch>
            <a:fillRect/>
          </a:stretch>
        </p:blipFill>
        <p:spPr>
          <a:xfrm>
            <a:off x="1879062" y="3070681"/>
            <a:ext cx="8228239" cy="8184238"/>
          </a:xfrm>
          <a:prstGeom prst="rect">
            <a:avLst/>
          </a:prstGeom>
          <a:ln w="12700">
            <a:miter lim="400000"/>
          </a:ln>
        </p:spPr>
      </p:pic>
      <p:pic>
        <p:nvPicPr>
          <p:cNvPr id="925" name="Image" descr="Image"/>
          <p:cNvPicPr>
            <a:picLocks noChangeAspect="1"/>
          </p:cNvPicPr>
          <p:nvPr/>
        </p:nvPicPr>
        <p:blipFill>
          <a:blip r:embed="rId3">
            <a:extLst/>
          </a:blip>
          <a:stretch>
            <a:fillRect/>
          </a:stretch>
        </p:blipFill>
        <p:spPr>
          <a:xfrm>
            <a:off x="14071600" y="3060700"/>
            <a:ext cx="8278112" cy="8204200"/>
          </a:xfrm>
          <a:prstGeom prst="rect">
            <a:avLst/>
          </a:prstGeom>
          <a:ln w="12700">
            <a:miter lim="400000"/>
          </a:ln>
        </p:spPr>
      </p:pic>
      <p:sp>
        <p:nvSpPr>
          <p:cNvPr id="926" name="Low-pass filters"/>
          <p:cNvSpPr txBox="1"/>
          <p:nvPr/>
        </p:nvSpPr>
        <p:spPr>
          <a:xfrm>
            <a:off x="1725190" y="11435581"/>
            <a:ext cx="7878020" cy="13604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defRPr b="0" sz="8800">
                <a:latin typeface="+mj-lt"/>
                <a:ea typeface="+mj-ea"/>
                <a:cs typeface="+mj-cs"/>
                <a:sym typeface="Arial"/>
              </a:defRPr>
            </a:lvl1pPr>
          </a:lstStyle>
          <a:p>
            <a:pPr/>
            <a:r>
              <a:t>Low-pass filters</a:t>
            </a:r>
          </a:p>
        </p:txBody>
      </p:sp>
      <p:sp>
        <p:nvSpPr>
          <p:cNvPr id="927" name="High-pass filters"/>
          <p:cNvSpPr txBox="1"/>
          <p:nvPr/>
        </p:nvSpPr>
        <p:spPr>
          <a:xfrm>
            <a:off x="14147499" y="11206981"/>
            <a:ext cx="8126314" cy="13604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defRPr b="0" sz="8800">
                <a:latin typeface="+mj-lt"/>
                <a:ea typeface="+mj-ea"/>
                <a:cs typeface="+mj-cs"/>
                <a:sym typeface="Arial"/>
              </a:defRPr>
            </a:lvl1pPr>
          </a:lstStyle>
          <a:p>
            <a:pPr/>
            <a:r>
              <a:t>High-pass filters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Slide Number Placeholder 3"/>
          <p:cNvSpPr txBox="1"/>
          <p:nvPr>
            <p:ph type="sldNum" sz="quarter" idx="2"/>
          </p:nvPr>
        </p:nvSpPr>
        <p:spPr>
          <a:xfrm>
            <a:off x="19906337" y="12808585"/>
            <a:ext cx="515263"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Calibri"/>
                <a:ea typeface="Calibri"/>
                <a:cs typeface="Calibri"/>
                <a:sym typeface="Calibri"/>
              </a:defRPr>
            </a:lvl1pPr>
          </a:lstStyle>
          <a:p>
            <a:pPr/>
            <a:fld id="{86CB4B4D-7CA3-9044-876B-883B54F8677D}" type="slidenum"/>
          </a:p>
        </p:txBody>
      </p:sp>
      <p:pic>
        <p:nvPicPr>
          <p:cNvPr id="930" name="Picture 4" descr="Picture 4"/>
          <p:cNvPicPr>
            <a:picLocks noChangeAspect="1"/>
          </p:cNvPicPr>
          <p:nvPr/>
        </p:nvPicPr>
        <p:blipFill>
          <a:blip r:embed="rId2">
            <a:extLst/>
          </a:blip>
          <a:stretch>
            <a:fillRect/>
          </a:stretch>
        </p:blipFill>
        <p:spPr>
          <a:xfrm>
            <a:off x="3048000" y="2489904"/>
            <a:ext cx="18288000" cy="6535047"/>
          </a:xfrm>
          <a:prstGeom prst="rect">
            <a:avLst/>
          </a:prstGeom>
          <a:ln w="12700">
            <a:miter lim="400000"/>
          </a:ln>
        </p:spPr>
      </p:pic>
      <p:sp>
        <p:nvSpPr>
          <p:cNvPr id="931" name="TextBox 5"/>
          <p:cNvSpPr txBox="1"/>
          <p:nvPr/>
        </p:nvSpPr>
        <p:spPr>
          <a:xfrm>
            <a:off x="9622115" y="11803529"/>
            <a:ext cx="4140122"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Low pass-filters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64" name="Group"/>
          <p:cNvGrpSpPr/>
          <p:nvPr/>
        </p:nvGrpSpPr>
        <p:grpSpPr>
          <a:xfrm>
            <a:off x="13120969" y="10893924"/>
            <a:ext cx="2660304" cy="2660303"/>
            <a:chOff x="0" y="0"/>
            <a:chExt cx="2660302" cy="2660302"/>
          </a:xfrm>
        </p:grpSpPr>
        <p:sp>
          <p:nvSpPr>
            <p:cNvPr id="262" name="Square"/>
            <p:cNvSpPr/>
            <p:nvPr/>
          </p:nvSpPr>
          <p:spPr>
            <a:xfrm>
              <a:off x="0" y="0"/>
              <a:ext cx="2660303" cy="266030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63" name="Circle"/>
            <p:cNvSpPr/>
            <p:nvPr/>
          </p:nvSpPr>
          <p:spPr>
            <a:xfrm>
              <a:off x="650125" y="1174186"/>
              <a:ext cx="311932"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67" name="Group"/>
          <p:cNvGrpSpPr/>
          <p:nvPr/>
        </p:nvGrpSpPr>
        <p:grpSpPr>
          <a:xfrm>
            <a:off x="8658065" y="10893924"/>
            <a:ext cx="2660304" cy="2660303"/>
            <a:chOff x="0" y="0"/>
            <a:chExt cx="2660302" cy="2660302"/>
          </a:xfrm>
        </p:grpSpPr>
        <p:sp>
          <p:nvSpPr>
            <p:cNvPr id="265" name="Square"/>
            <p:cNvSpPr/>
            <p:nvPr/>
          </p:nvSpPr>
          <p:spPr>
            <a:xfrm>
              <a:off x="0" y="0"/>
              <a:ext cx="2660303" cy="266030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266" name="Circle"/>
            <p:cNvSpPr/>
            <p:nvPr/>
          </p:nvSpPr>
          <p:spPr>
            <a:xfrm>
              <a:off x="1699343" y="1174186"/>
              <a:ext cx="311932"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268" name="Line"/>
          <p:cNvSpPr/>
          <p:nvPr/>
        </p:nvSpPr>
        <p:spPr>
          <a:xfrm flipV="1">
            <a:off x="9988216" y="10928122"/>
            <a:ext cx="1" cy="2591909"/>
          </a:xfrm>
          <a:prstGeom prst="line">
            <a:avLst/>
          </a:prstGeom>
          <a:ln w="25400">
            <a:solidFill>
              <a:schemeClr val="accent4">
                <a:hueOff val="-1081314"/>
                <a:satOff val="4338"/>
                <a:lumOff val="-8931"/>
              </a:schemeClr>
            </a:solidFill>
            <a:prstDash val="sysDot"/>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69" name="Line"/>
          <p:cNvSpPr/>
          <p:nvPr/>
        </p:nvSpPr>
        <p:spPr>
          <a:xfrm flipV="1">
            <a:off x="14451121" y="10929249"/>
            <a:ext cx="1" cy="2591909"/>
          </a:xfrm>
          <a:prstGeom prst="line">
            <a:avLst/>
          </a:prstGeom>
          <a:ln w="25400">
            <a:solidFill>
              <a:schemeClr val="accent1">
                <a:lumOff val="-13575"/>
              </a:schemeClr>
            </a:solidFill>
            <a:prstDash val="sysDot"/>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0" name="Line"/>
          <p:cNvSpPr/>
          <p:nvPr/>
        </p:nvSpPr>
        <p:spPr>
          <a:xfrm flipH="1" flipV="1">
            <a:off x="12254847" y="2511926"/>
            <a:ext cx="2240563" cy="7939433"/>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1"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2" name="Line"/>
          <p:cNvSpPr/>
          <p:nvPr/>
        </p:nvSpPr>
        <p:spPr>
          <a:xfrm flipV="1">
            <a:off x="11039550" y="2836880"/>
            <a:ext cx="1065373" cy="3786669"/>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90" name="Connection Line"/>
          <p:cNvSpPr/>
          <p:nvPr/>
        </p:nvSpPr>
        <p:spPr>
          <a:xfrm>
            <a:off x="8694215" y="326156"/>
            <a:ext cx="7607195" cy="1955548"/>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274" name="Line"/>
          <p:cNvSpPr/>
          <p:nvPr/>
        </p:nvSpPr>
        <p:spPr>
          <a:xfrm flipH="1" flipV="1">
            <a:off x="13412365" y="6637880"/>
            <a:ext cx="1029391" cy="3712598"/>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5"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276" name="Line"/>
          <p:cNvSpPr/>
          <p:nvPr/>
        </p:nvSpPr>
        <p:spPr>
          <a:xfrm flipV="1">
            <a:off x="9964973" y="6502735"/>
            <a:ext cx="1096803" cy="3923355"/>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7"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8"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79" name="Circle"/>
          <p:cNvSpPr/>
          <p:nvPr/>
        </p:nvSpPr>
        <p:spPr>
          <a:xfrm>
            <a:off x="11951248" y="1982700"/>
            <a:ext cx="514414" cy="514415"/>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80" name="surface"/>
          <p:cNvSpPr txBox="1"/>
          <p:nvPr/>
        </p:nvSpPr>
        <p:spPr>
          <a:xfrm>
            <a:off x="10879514" y="1046994"/>
            <a:ext cx="2657882" cy="861917"/>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0" sz="3800">
                <a:latin typeface="Helvetica Neue Light"/>
                <a:ea typeface="Helvetica Neue Light"/>
                <a:cs typeface="Helvetica Neue Light"/>
                <a:sym typeface="Helvetica Neue Light"/>
              </a:defRPr>
            </a:lvl1pPr>
          </a:lstStyle>
          <a:p>
            <a:pPr/>
            <a:r>
              <a:t>surface</a:t>
            </a:r>
          </a:p>
        </p:txBody>
      </p:sp>
      <p:sp>
        <p:nvSpPr>
          <p:cNvPr id="281" name="laser"/>
          <p:cNvSpPr txBox="1"/>
          <p:nvPr/>
        </p:nvSpPr>
        <p:spPr>
          <a:xfrm>
            <a:off x="12663370" y="3639998"/>
            <a:ext cx="2657882" cy="86191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0" sz="3800">
                <a:latin typeface="Helvetica Neue Light"/>
                <a:ea typeface="Helvetica Neue Light"/>
                <a:cs typeface="Helvetica Neue Light"/>
                <a:sym typeface="Helvetica Neue Light"/>
              </a:defRPr>
            </a:pPr>
            <a:r>
              <a:rPr>
                <a:solidFill>
                  <a:schemeClr val="accent5">
                    <a:hueOff val="-82419"/>
                    <a:satOff val="-9513"/>
                    <a:lumOff val="-16343"/>
                  </a:schemeClr>
                </a:solidFill>
              </a:rPr>
              <a:t>laser</a:t>
            </a:r>
            <a:r>
              <a:t> </a:t>
            </a:r>
          </a:p>
        </p:txBody>
      </p:sp>
      <p:sp>
        <p:nvSpPr>
          <p:cNvPr id="291" name="Connection Line"/>
          <p:cNvSpPr/>
          <p:nvPr/>
        </p:nvSpPr>
        <p:spPr>
          <a:xfrm>
            <a:off x="13117210" y="4501915"/>
            <a:ext cx="759987" cy="317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0266" y="15748"/>
                  <a:pt x="17466" y="8548"/>
                  <a:pt x="21600" y="0"/>
                </a:cubicBezTo>
              </a:path>
            </a:pathLst>
          </a:custGeom>
          <a:ln w="25400">
            <a:solidFill>
              <a:srgbClr val="929292"/>
            </a:solidFill>
            <a:miter lim="400000"/>
            <a:headEnd type="arrow"/>
          </a:ln>
        </p:spPr>
        <p:txBody>
          <a:bodyPr/>
          <a:lstStyle/>
          <a:p>
            <a:pPr/>
          </a:p>
        </p:txBody>
      </p:sp>
      <p:grpSp>
        <p:nvGrpSpPr>
          <p:cNvPr id="289" name="Group"/>
          <p:cNvGrpSpPr/>
          <p:nvPr/>
        </p:nvGrpSpPr>
        <p:grpSpPr>
          <a:xfrm>
            <a:off x="9957840" y="11306413"/>
            <a:ext cx="4537220" cy="913923"/>
            <a:chOff x="0" y="0"/>
            <a:chExt cx="4537219" cy="913921"/>
          </a:xfrm>
        </p:grpSpPr>
        <p:grpSp>
          <p:nvGrpSpPr>
            <p:cNvPr id="285" name="Group"/>
            <p:cNvGrpSpPr/>
            <p:nvPr/>
          </p:nvGrpSpPr>
          <p:grpSpPr>
            <a:xfrm>
              <a:off x="-1" y="0"/>
              <a:ext cx="950551" cy="913922"/>
              <a:chOff x="0" y="0"/>
              <a:chExt cx="950549" cy="913921"/>
            </a:xfrm>
          </p:grpSpPr>
          <p:sp>
            <p:nvSpPr>
              <p:cNvPr id="283" name="uc"/>
              <p:cNvSpPr txBox="1"/>
              <p:nvPr/>
            </p:nvSpPr>
            <p:spPr>
              <a:xfrm>
                <a:off x="150061" y="0"/>
                <a:ext cx="800489" cy="877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sz="3600">
                    <a:solidFill>
                      <a:schemeClr val="accent4">
                        <a:hueOff val="-1081314"/>
                        <a:satOff val="4338"/>
                        <a:lumOff val="-8931"/>
                      </a:schemeClr>
                    </a:solidFill>
                    <a:latin typeface="Helvetica"/>
                    <a:ea typeface="Helvetica"/>
                    <a:cs typeface="Helvetica"/>
                    <a:sym typeface="Helvetica"/>
                  </a:defRPr>
                </a:pPr>
                <a:r>
                  <a:t>u</a:t>
                </a:r>
                <a:r>
                  <a:rPr baseline="-5999"/>
                  <a:t>c</a:t>
                </a:r>
              </a:p>
            </p:txBody>
          </p:sp>
          <p:sp>
            <p:nvSpPr>
              <p:cNvPr id="284" name="Line"/>
              <p:cNvSpPr/>
              <p:nvPr/>
            </p:nvSpPr>
            <p:spPr>
              <a:xfrm>
                <a:off x="0" y="913921"/>
                <a:ext cx="578483" cy="1"/>
              </a:xfrm>
              <a:prstGeom prst="line">
                <a:avLst/>
              </a:prstGeom>
              <a:noFill/>
              <a:ln w="50800" cap="flat">
                <a:solidFill>
                  <a:schemeClr val="accent4">
                    <a:hueOff val="-1081314"/>
                    <a:satOff val="4338"/>
                    <a:lumOff val="-8931"/>
                  </a:schemeClr>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288" name="Group"/>
            <p:cNvGrpSpPr/>
            <p:nvPr/>
          </p:nvGrpSpPr>
          <p:grpSpPr>
            <a:xfrm>
              <a:off x="3501117" y="-1"/>
              <a:ext cx="1036103" cy="913923"/>
              <a:chOff x="0" y="0"/>
              <a:chExt cx="1036101" cy="913921"/>
            </a:xfrm>
          </p:grpSpPr>
          <p:sp>
            <p:nvSpPr>
              <p:cNvPr id="286" name="up"/>
              <p:cNvSpPr txBox="1"/>
              <p:nvPr/>
            </p:nvSpPr>
            <p:spPr>
              <a:xfrm>
                <a:off x="0" y="0"/>
                <a:ext cx="1036102" cy="8771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defTabSz="821531">
                  <a:defRPr sz="3600">
                    <a:solidFill>
                      <a:schemeClr val="accent1">
                        <a:lumOff val="-13575"/>
                      </a:schemeClr>
                    </a:solidFill>
                    <a:latin typeface="Helvetica"/>
                    <a:ea typeface="Helvetica"/>
                    <a:cs typeface="Helvetica"/>
                    <a:sym typeface="Helvetica"/>
                  </a:defRPr>
                </a:pPr>
                <a:r>
                  <a:t>u</a:t>
                </a:r>
                <a:r>
                  <a:rPr baseline="-5999"/>
                  <a:t>p</a:t>
                </a:r>
              </a:p>
            </p:txBody>
          </p:sp>
          <p:sp>
            <p:nvSpPr>
              <p:cNvPr id="287" name="Line"/>
              <p:cNvSpPr/>
              <p:nvPr/>
            </p:nvSpPr>
            <p:spPr>
              <a:xfrm>
                <a:off x="435484" y="913921"/>
                <a:ext cx="583719" cy="1"/>
              </a:xfrm>
              <a:prstGeom prst="line">
                <a:avLst/>
              </a:prstGeom>
              <a:noFill/>
              <a:ln w="50800" cap="flat">
                <a:solidFill>
                  <a:schemeClr val="accent1">
                    <a:lumOff val="-13575"/>
                  </a:schemeClr>
                </a:solidFill>
                <a:prstDash val="sysDot"/>
                <a:miter lim="400000"/>
                <a:headEnd type="triangle" w="med" len="sm"/>
                <a:tailEnd type="triangle" w="med" len="sm"/>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9" grpId="3"/>
      <p:bldP build="whole" bldLvl="1" animBg="1" rev="0" advAuto="0" spid="267" grpId="1"/>
      <p:bldP build="whole" bldLvl="1" animBg="1" rev="0" advAuto="0" spid="264" grpId="2"/>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Line"/>
          <p:cNvSpPr/>
          <p:nvPr/>
        </p:nvSpPr>
        <p:spPr>
          <a:xfrm flipV="1">
            <a:off x="11582213" y="9538363"/>
            <a:ext cx="1" cy="2983837"/>
          </a:xfrm>
          <a:prstGeom prst="line">
            <a:avLst/>
          </a:prstGeom>
          <a:ln w="254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34" name="Title 1"/>
          <p:cNvSpPr txBox="1"/>
          <p:nvPr>
            <p:ph type="title"/>
          </p:nvPr>
        </p:nvSpPr>
        <p:spPr>
          <a:prstGeom prst="rect">
            <a:avLst/>
          </a:prstGeom>
        </p:spPr>
        <p:txBody>
          <a:bodyPr/>
          <a:lstStyle/>
          <a:p>
            <a:pPr/>
            <a:r>
              <a:t>Box filter</a:t>
            </a:r>
          </a:p>
        </p:txBody>
      </p:sp>
      <p:sp>
        <p:nvSpPr>
          <p:cNvPr id="93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36" name="Picture 3" descr="Picture 3"/>
          <p:cNvPicPr>
            <a:picLocks noChangeAspect="1"/>
          </p:cNvPicPr>
          <p:nvPr/>
        </p:nvPicPr>
        <p:blipFill>
          <a:blip r:embed="rId2">
            <a:extLst/>
          </a:blip>
          <a:stretch>
            <a:fillRect/>
          </a:stretch>
        </p:blipFill>
        <p:spPr>
          <a:xfrm>
            <a:off x="5292166" y="7433071"/>
            <a:ext cx="12496801" cy="1701801"/>
          </a:xfrm>
          <a:prstGeom prst="rect">
            <a:avLst/>
          </a:prstGeom>
          <a:ln w="12700">
            <a:miter lim="400000"/>
          </a:ln>
        </p:spPr>
      </p:pic>
      <p:sp>
        <p:nvSpPr>
          <p:cNvPr id="937" name="TextBox 13"/>
          <p:cNvSpPr txBox="1"/>
          <p:nvPr/>
        </p:nvSpPr>
        <p:spPr>
          <a:xfrm>
            <a:off x="11151582" y="2620688"/>
            <a:ext cx="158920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2N+1</a:t>
            </a:r>
          </a:p>
        </p:txBody>
      </p:sp>
      <p:sp>
        <p:nvSpPr>
          <p:cNvPr id="938" name="TextBox 14"/>
          <p:cNvSpPr txBox="1"/>
          <p:nvPr/>
        </p:nvSpPr>
        <p:spPr>
          <a:xfrm>
            <a:off x="13730947" y="4691154"/>
            <a:ext cx="169100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2M+1</a:t>
            </a:r>
          </a:p>
        </p:txBody>
      </p:sp>
      <p:graphicFrame>
        <p:nvGraphicFramePr>
          <p:cNvPr id="939" name="Table"/>
          <p:cNvGraphicFramePr/>
          <p:nvPr/>
        </p:nvGraphicFramePr>
        <p:xfrm>
          <a:off x="10337800" y="3476228"/>
          <a:ext cx="3229472" cy="3298036"/>
        </p:xfrm>
        <a:graphic xmlns:a="http://schemas.openxmlformats.org/drawingml/2006/main">
          <a:graphicData uri="http://schemas.openxmlformats.org/drawingml/2006/table">
            <a:tbl>
              <a:tblPr firstCol="0" firstRow="0" lastCol="0" lastRow="0" bandCol="0" bandRow="1" rtl="0">
                <a:tableStyleId>{C7B018BB-80A7-4F77-B60F-C8B233D01FF8}</a:tableStyleId>
              </a:tblPr>
              <a:tblGrid>
                <a:gridCol w="804192"/>
                <a:gridCol w="804192"/>
                <a:gridCol w="804192"/>
                <a:gridCol w="804192"/>
              </a:tblGrid>
              <a:tr h="657066">
                <a:tc>
                  <a:txBody>
                    <a:bodyPr/>
                    <a:lstStyle/>
                    <a:p>
                      <a:pPr defTabSz="914400">
                        <a:defRPr sz="1800"/>
                      </a:pPr>
                      <a:r>
                        <a:rPr sz="3200">
                          <a:sym typeface="Helvetica Neue"/>
                        </a:rPr>
                        <a:t>1</a:t>
                      </a:r>
                    </a:p>
                  </a:txBody>
                  <a:tcPr marL="50800" marR="50800" marT="50800" marB="50800" anchor="ctr" anchorCtr="0" horzOverflow="overflow">
                    <a:lnL w="12700">
                      <a:solidFill>
                        <a:srgbClr val="606060"/>
                      </a:solidFill>
                      <a:miter lim="400000"/>
                    </a:lnL>
                    <a:lnT w="12700">
                      <a:solidFill>
                        <a:srgbClr val="606060"/>
                      </a:solidFill>
                      <a:miter lim="400000"/>
                    </a:lnT>
                  </a:tcPr>
                </a:tc>
                <a:tc>
                  <a:txBody>
                    <a:bodyPr/>
                    <a:lstStyle/>
                    <a:p>
                      <a:pPr defTabSz="914400">
                        <a:defRPr sz="1800"/>
                      </a:pPr>
                      <a:r>
                        <a:rPr sz="3200">
                          <a:sym typeface="Helvetica Neue"/>
                        </a:rPr>
                        <a:t>1</a:t>
                      </a:r>
                    </a:p>
                  </a:txBody>
                  <a:tcPr marL="50800" marR="50800" marT="50800" marB="50800" anchor="ctr" anchorCtr="0" horzOverflow="overflow">
                    <a:lnT w="12700">
                      <a:solidFill>
                        <a:srgbClr val="606060"/>
                      </a:solidFill>
                      <a:miter lim="400000"/>
                    </a:lnT>
                  </a:tcPr>
                </a:tc>
                <a:tc>
                  <a:txBody>
                    <a:bodyPr/>
                    <a:lstStyle/>
                    <a:p>
                      <a:pPr defTabSz="914400">
                        <a:defRPr sz="1800"/>
                      </a:pPr>
                      <a:r>
                        <a:rPr sz="3200">
                          <a:sym typeface="Helvetica Neue"/>
                        </a:rPr>
                        <a:t>…</a:t>
                      </a:r>
                    </a:p>
                  </a:txBody>
                  <a:tcPr marL="50800" marR="50800" marT="50800" marB="50800" anchor="ctr" anchorCtr="0" horzOverflow="overflow">
                    <a:lnT w="12700">
                      <a:solidFill>
                        <a:srgbClr val="606060"/>
                      </a:solidFill>
                      <a:miter lim="400000"/>
                    </a:lnT>
                  </a:tcPr>
                </a:tc>
                <a:tc>
                  <a:txBody>
                    <a:bodyPr/>
                    <a:lstStyle/>
                    <a:p>
                      <a:pPr defTabSz="914400">
                        <a:defRPr sz="1800"/>
                      </a:pPr>
                      <a:r>
                        <a:rPr sz="3200">
                          <a:sym typeface="Helvetica Neue"/>
                        </a:rPr>
                        <a:t>1</a:t>
                      </a:r>
                    </a:p>
                  </a:txBody>
                  <a:tcPr marL="50800" marR="50800" marT="50800" marB="50800" anchor="ctr" anchorCtr="0" horzOverflow="overflow">
                    <a:lnR w="12700">
                      <a:solidFill>
                        <a:srgbClr val="606060"/>
                      </a:solidFill>
                      <a:miter lim="400000"/>
                    </a:lnR>
                    <a:lnT w="12700">
                      <a:solidFill>
                        <a:srgbClr val="606060"/>
                      </a:solidFill>
                      <a:miter lim="400000"/>
                    </a:lnT>
                  </a:tcPr>
                </a:tc>
              </a:tr>
              <a:tr h="657066">
                <a:tc>
                  <a:txBody>
                    <a:bodyPr/>
                    <a:lstStyle/>
                    <a:p>
                      <a:pPr defTabSz="914400">
                        <a:defRPr sz="1800"/>
                      </a:pPr>
                      <a:r>
                        <a:rPr sz="3200">
                          <a:sym typeface="Helvetica Neue"/>
                        </a:rPr>
                        <a:t>1</a:t>
                      </a:r>
                    </a:p>
                  </a:txBody>
                  <a:tcPr marL="50800" marR="50800" marT="50800" marB="50800" anchor="ctr" anchorCtr="0" horzOverflow="overflow">
                    <a:lnL w="12700">
                      <a:solidFill>
                        <a:srgbClr val="606060"/>
                      </a:solidFill>
                      <a:miter lim="400000"/>
                    </a:lnL>
                  </a:tcPr>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lnR w="12700">
                      <a:solidFill>
                        <a:srgbClr val="606060"/>
                      </a:solidFill>
                      <a:miter lim="400000"/>
                    </a:lnR>
                  </a:tcPr>
                </a:tc>
              </a:tr>
              <a:tr h="657066">
                <a:tc>
                  <a:txBody>
                    <a:bodyPr/>
                    <a:lstStyle/>
                    <a:p>
                      <a:pPr defTabSz="914400">
                        <a:defRPr sz="1800"/>
                      </a:pPr>
                      <a:r>
                        <a:rPr sz="3200">
                          <a:sym typeface="Helvetica Neue"/>
                        </a:rPr>
                        <a:t>1</a:t>
                      </a:r>
                    </a:p>
                  </a:txBody>
                  <a:tcPr marL="50800" marR="50800" marT="50800" marB="50800" anchor="ctr" anchorCtr="0" horzOverflow="overflow">
                    <a:lnL w="12700">
                      <a:solidFill>
                        <a:srgbClr val="606060"/>
                      </a:solidFill>
                      <a:miter lim="400000"/>
                    </a:lnL>
                  </a:tcPr>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lnR w="12700">
                      <a:solidFill>
                        <a:srgbClr val="606060"/>
                      </a:solidFill>
                      <a:miter lim="400000"/>
                    </a:lnR>
                  </a:tcPr>
                </a:tc>
              </a:tr>
              <a:tr h="657066">
                <a:tc>
                  <a:txBody>
                    <a:bodyPr/>
                    <a:lstStyle/>
                    <a:p>
                      <a:pPr defTabSz="914400">
                        <a:defRPr sz="1800"/>
                      </a:pPr>
                      <a:r>
                        <a:rPr sz="3200">
                          <a:sym typeface="Helvetica Neue"/>
                        </a:rPr>
                        <a:t>…</a:t>
                      </a:r>
                    </a:p>
                  </a:txBody>
                  <a:tcPr marL="50800" marR="50800" marT="50800" marB="50800" anchor="ctr" anchorCtr="0" horzOverflow="overflow">
                    <a:lnL w="12700">
                      <a:solidFill>
                        <a:srgbClr val="606060"/>
                      </a:solidFill>
                      <a:miter lim="400000"/>
                    </a:lnL>
                  </a:tcPr>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lnR w="12700">
                      <a:solidFill>
                        <a:srgbClr val="606060"/>
                      </a:solidFill>
                      <a:miter lim="400000"/>
                    </a:lnR>
                  </a:tcPr>
                </a:tc>
              </a:tr>
              <a:tr h="657066">
                <a:tc>
                  <a:txBody>
                    <a:bodyPr/>
                    <a:lstStyle/>
                    <a:p>
                      <a:pPr defTabSz="914400">
                        <a:defRPr sz="1800"/>
                      </a:pPr>
                      <a:r>
                        <a:rPr sz="3200">
                          <a:sym typeface="Helvetica Neue"/>
                        </a:rPr>
                        <a:t>1</a:t>
                      </a:r>
                    </a:p>
                  </a:txBody>
                  <a:tcPr marL="50800" marR="50800" marT="50800" marB="50800" anchor="ctr" anchorCtr="0" horzOverflow="overflow">
                    <a:lnL w="12700">
                      <a:solidFill>
                        <a:srgbClr val="606060"/>
                      </a:solidFill>
                      <a:miter lim="400000"/>
                    </a:lnL>
                    <a:lnB w="12700">
                      <a:solidFill>
                        <a:srgbClr val="606060"/>
                      </a:solidFill>
                      <a:miter lim="400000"/>
                    </a:lnB>
                  </a:tcPr>
                </a:tc>
                <a:tc>
                  <a:txBody>
                    <a:bodyPr/>
                    <a:lstStyle/>
                    <a:p>
                      <a:pPr defTabSz="914400">
                        <a:defRPr sz="1800"/>
                      </a:pPr>
                      <a:r>
                        <a:rPr sz="3200">
                          <a:sym typeface="Helvetica Neue"/>
                        </a:rPr>
                        <a:t>1</a:t>
                      </a:r>
                    </a:p>
                  </a:txBody>
                  <a:tcPr marL="50800" marR="50800" marT="50800" marB="50800" anchor="ctr" anchorCtr="0" horzOverflow="overflow">
                    <a:lnB w="12700">
                      <a:solidFill>
                        <a:srgbClr val="606060"/>
                      </a:solidFill>
                      <a:miter lim="400000"/>
                    </a:lnB>
                  </a:tcPr>
                </a:tc>
                <a:tc>
                  <a:txBody>
                    <a:bodyPr/>
                    <a:lstStyle/>
                    <a:p>
                      <a:pPr defTabSz="914400">
                        <a:defRPr sz="1800"/>
                      </a:pPr>
                      <a:r>
                        <a:rPr sz="3200">
                          <a:sym typeface="Helvetica Neue"/>
                        </a:rPr>
                        <a:t>1</a:t>
                      </a:r>
                    </a:p>
                  </a:txBody>
                  <a:tcPr marL="50800" marR="50800" marT="50800" marB="50800" anchor="ctr" anchorCtr="0" horzOverflow="overflow">
                    <a:lnB w="12700">
                      <a:solidFill>
                        <a:srgbClr val="606060"/>
                      </a:solidFill>
                      <a:miter lim="400000"/>
                    </a:lnB>
                  </a:tcPr>
                </a:tc>
                <a:tc>
                  <a:txBody>
                    <a:bodyPr/>
                    <a:lstStyle/>
                    <a:p>
                      <a:pPr defTabSz="914400">
                        <a:defRPr sz="1800"/>
                      </a:pPr>
                      <a:r>
                        <a:rPr sz="3200">
                          <a:sym typeface="Helvetica Neue"/>
                        </a:rPr>
                        <a:t>1</a:t>
                      </a:r>
                    </a:p>
                  </a:txBody>
                  <a:tcPr marL="50800" marR="50800" marT="50800" marB="50800" anchor="ctr" anchorCtr="0" horzOverflow="overflow">
                    <a:lnR w="12700">
                      <a:solidFill>
                        <a:srgbClr val="606060"/>
                      </a:solidFill>
                      <a:miter lim="400000"/>
                    </a:lnR>
                    <a:lnB w="12700">
                      <a:solidFill>
                        <a:srgbClr val="606060"/>
                      </a:solidFill>
                      <a:miter lim="400000"/>
                    </a:lnB>
                  </a:tcPr>
                </a:tc>
              </a:tr>
            </a:tbl>
          </a:graphicData>
        </a:graphic>
      </p:graphicFrame>
      <p:grpSp>
        <p:nvGrpSpPr>
          <p:cNvPr id="953" name="Group 46"/>
          <p:cNvGrpSpPr/>
          <p:nvPr/>
        </p:nvGrpSpPr>
        <p:grpSpPr>
          <a:xfrm>
            <a:off x="9038446" y="10792014"/>
            <a:ext cx="5408706" cy="1607673"/>
            <a:chOff x="0" y="0"/>
            <a:chExt cx="5408704" cy="1607672"/>
          </a:xfrm>
        </p:grpSpPr>
        <p:sp>
          <p:nvSpPr>
            <p:cNvPr id="940" name="Straight Arrow Connector 22"/>
            <p:cNvSpPr/>
            <p:nvPr/>
          </p:nvSpPr>
          <p:spPr>
            <a:xfrm>
              <a:off x="0" y="1404468"/>
              <a:ext cx="5408705" cy="3176"/>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41" name="Oval 12"/>
            <p:cNvSpPr/>
            <p:nvPr/>
          </p:nvSpPr>
          <p:spPr>
            <a:xfrm>
              <a:off x="1893045" y="-1"/>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2" name="Oval 13"/>
            <p:cNvSpPr/>
            <p:nvPr/>
          </p:nvSpPr>
          <p:spPr>
            <a:xfrm>
              <a:off x="2414245" y="597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3" name="Oval 14"/>
            <p:cNvSpPr/>
            <p:nvPr/>
          </p:nvSpPr>
          <p:spPr>
            <a:xfrm>
              <a:off x="2910859" y="1195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4" name="Oval 15"/>
            <p:cNvSpPr/>
            <p:nvPr/>
          </p:nvSpPr>
          <p:spPr>
            <a:xfrm>
              <a:off x="3397634" y="126102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5" name="Oval 16"/>
            <p:cNvSpPr/>
            <p:nvPr/>
          </p:nvSpPr>
          <p:spPr>
            <a:xfrm>
              <a:off x="3918834"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6" name="Oval 17"/>
            <p:cNvSpPr/>
            <p:nvPr/>
          </p:nvSpPr>
          <p:spPr>
            <a:xfrm>
              <a:off x="4415448"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7" name="Oval 18"/>
            <p:cNvSpPr/>
            <p:nvPr/>
          </p:nvSpPr>
          <p:spPr>
            <a:xfrm>
              <a:off x="427801"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8" name="Oval 19"/>
            <p:cNvSpPr/>
            <p:nvPr/>
          </p:nvSpPr>
          <p:spPr>
            <a:xfrm>
              <a:off x="949000"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49" name="Oval 20"/>
            <p:cNvSpPr/>
            <p:nvPr/>
          </p:nvSpPr>
          <p:spPr>
            <a:xfrm>
              <a:off x="1445615" y="127896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950" name="Straight Connector 29"/>
            <p:cNvSpPr/>
            <p:nvPr/>
          </p:nvSpPr>
          <p:spPr>
            <a:xfrm flipH="1">
              <a:off x="2015973" y="32870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1" name="Straight Connector 30"/>
            <p:cNvSpPr/>
            <p:nvPr/>
          </p:nvSpPr>
          <p:spPr>
            <a:xfrm flipH="1">
              <a:off x="2537172" y="33468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952" name="Straight Connector 32"/>
            <p:cNvSpPr/>
            <p:nvPr/>
          </p:nvSpPr>
          <p:spPr>
            <a:xfrm flipH="1">
              <a:off x="3033787" y="370548"/>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954" name="n"/>
          <p:cNvSpPr txBox="1"/>
          <p:nvPr/>
        </p:nvSpPr>
        <p:spPr>
          <a:xfrm>
            <a:off x="14498502" y="12292775"/>
            <a:ext cx="355423" cy="560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n</a:t>
            </a:r>
          </a:p>
        </p:txBody>
      </p:sp>
      <p:sp>
        <p:nvSpPr>
          <p:cNvPr id="955" name="h[n]"/>
          <p:cNvSpPr txBox="1"/>
          <p:nvPr/>
        </p:nvSpPr>
        <p:spPr>
          <a:xfrm>
            <a:off x="11565087" y="9901628"/>
            <a:ext cx="847052" cy="560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h[n]</a:t>
            </a:r>
          </a:p>
        </p:txBody>
      </p:sp>
      <p:sp>
        <p:nvSpPr>
          <p:cNvPr id="956" name="n=0"/>
          <p:cNvSpPr txBox="1"/>
          <p:nvPr/>
        </p:nvSpPr>
        <p:spPr>
          <a:xfrm>
            <a:off x="11108831" y="12330875"/>
            <a:ext cx="946766" cy="560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n=0</a:t>
            </a:r>
          </a:p>
        </p:txBody>
      </p:sp>
      <p:sp>
        <p:nvSpPr>
          <p:cNvPr id="957" name="with N=1"/>
          <p:cNvSpPr txBox="1"/>
          <p:nvPr/>
        </p:nvSpPr>
        <p:spPr>
          <a:xfrm>
            <a:off x="12555474" y="9914328"/>
            <a:ext cx="171145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with N=1</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9" name="Title 1"/>
          <p:cNvSpPr txBox="1"/>
          <p:nvPr>
            <p:ph type="title"/>
          </p:nvPr>
        </p:nvSpPr>
        <p:spPr>
          <a:prstGeom prst="rect">
            <a:avLst/>
          </a:prstGeom>
        </p:spPr>
        <p:txBody>
          <a:bodyPr/>
          <a:lstStyle/>
          <a:p>
            <a:pPr/>
            <a:r>
              <a:t>Box filter</a:t>
            </a:r>
          </a:p>
        </p:txBody>
      </p:sp>
      <p:sp>
        <p:nvSpPr>
          <p:cNvPr id="9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1" name="Oval 7"/>
          <p:cNvSpPr/>
          <p:nvPr/>
        </p:nvSpPr>
        <p:spPr>
          <a:xfrm>
            <a:off x="9317587" y="5662522"/>
            <a:ext cx="395865" cy="395865"/>
          </a:xfrm>
          <a:prstGeom prst="ellipse">
            <a:avLst/>
          </a:prstGeom>
          <a:ln w="25400">
            <a:solidFill>
              <a:srgbClr val="000000"/>
            </a:solidFill>
          </a:ln>
        </p:spPr>
        <p:txBody>
          <a:bodyPr tIns="91439" bIns="91439" anchor="ctr"/>
          <a:lstStyle/>
          <a:p>
            <a:pPr defTabSz="1828800">
              <a:defRPr b="0" sz="4800">
                <a:solidFill>
                  <a:srgbClr val="FFFFFF"/>
                </a:solidFill>
                <a:latin typeface="Calibri"/>
                <a:ea typeface="Calibri"/>
                <a:cs typeface="Calibri"/>
                <a:sym typeface="Calibri"/>
              </a:defRPr>
            </a:pPr>
          </a:p>
        </p:txBody>
      </p:sp>
      <p:sp>
        <p:nvSpPr>
          <p:cNvPr id="962" name="="/>
          <p:cNvSpPr txBox="1"/>
          <p:nvPr/>
        </p:nvSpPr>
        <p:spPr>
          <a:xfrm>
            <a:off x="13701905" y="5214747"/>
            <a:ext cx="601981" cy="10567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6400"/>
            </a:lvl1pPr>
          </a:lstStyle>
          <a:p>
            <a:pPr/>
            <a:r>
              <a:t>=</a:t>
            </a:r>
          </a:p>
        </p:txBody>
      </p:sp>
      <p:pic>
        <p:nvPicPr>
          <p:cNvPr id="963" name="Image" descr="Image"/>
          <p:cNvPicPr>
            <a:picLocks noChangeAspect="1"/>
          </p:cNvPicPr>
          <p:nvPr/>
        </p:nvPicPr>
        <p:blipFill>
          <a:blip r:embed="rId2">
            <a:extLst/>
          </a:blip>
          <a:stretch>
            <a:fillRect/>
          </a:stretch>
        </p:blipFill>
        <p:spPr>
          <a:xfrm>
            <a:off x="895609" y="1818989"/>
            <a:ext cx="8146221" cy="8168061"/>
          </a:xfrm>
          <a:prstGeom prst="rect">
            <a:avLst/>
          </a:prstGeom>
          <a:ln w="12700">
            <a:miter lim="400000"/>
          </a:ln>
        </p:spPr>
      </p:pic>
      <p:pic>
        <p:nvPicPr>
          <p:cNvPr id="964" name="Image" descr="Image"/>
          <p:cNvPicPr>
            <a:picLocks noChangeAspect="1"/>
          </p:cNvPicPr>
          <p:nvPr/>
        </p:nvPicPr>
        <p:blipFill>
          <a:blip r:embed="rId3">
            <a:extLst/>
          </a:blip>
          <a:stretch>
            <a:fillRect/>
          </a:stretch>
        </p:blipFill>
        <p:spPr>
          <a:xfrm>
            <a:off x="14858462" y="1810901"/>
            <a:ext cx="8228239" cy="8184237"/>
          </a:xfrm>
          <a:prstGeom prst="rect">
            <a:avLst/>
          </a:prstGeom>
          <a:ln w="12700">
            <a:miter lim="400000"/>
          </a:ln>
        </p:spPr>
      </p:pic>
      <p:pic>
        <p:nvPicPr>
          <p:cNvPr id="965" name="Image" descr="Image"/>
          <p:cNvPicPr>
            <a:picLocks noChangeAspect="1"/>
          </p:cNvPicPr>
          <p:nvPr/>
        </p:nvPicPr>
        <p:blipFill>
          <a:blip r:embed="rId4">
            <a:extLst/>
          </a:blip>
          <a:srcRect l="43809" t="44041" r="45024" b="45332"/>
          <a:stretch>
            <a:fillRect/>
          </a:stretch>
        </p:blipFill>
        <p:spPr>
          <a:xfrm>
            <a:off x="12275210" y="5423098"/>
            <a:ext cx="909602" cy="874887"/>
          </a:xfrm>
          <a:prstGeom prst="rect">
            <a:avLst/>
          </a:prstGeom>
          <a:ln w="12700">
            <a:miter lim="400000"/>
          </a:ln>
        </p:spPr>
      </p:pic>
      <p:sp>
        <p:nvSpPr>
          <p:cNvPr id="966" name="1"/>
          <p:cNvSpPr txBox="1"/>
          <p:nvPr/>
        </p:nvSpPr>
        <p:spPr>
          <a:xfrm>
            <a:off x="11010624" y="5200793"/>
            <a:ext cx="326137"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1</a:t>
            </a:r>
          </a:p>
        </p:txBody>
      </p:sp>
      <p:sp>
        <p:nvSpPr>
          <p:cNvPr id="967" name="21X21"/>
          <p:cNvSpPr txBox="1"/>
          <p:nvPr/>
        </p:nvSpPr>
        <p:spPr>
          <a:xfrm>
            <a:off x="10576474" y="5860467"/>
            <a:ext cx="119443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21X21</a:t>
            </a:r>
          </a:p>
        </p:txBody>
      </p:sp>
      <p:sp>
        <p:nvSpPr>
          <p:cNvPr id="968" name="Line"/>
          <p:cNvSpPr/>
          <p:nvPr/>
        </p:nvSpPr>
        <p:spPr>
          <a:xfrm>
            <a:off x="10512559" y="5855859"/>
            <a:ext cx="1194436" cy="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969" name="256X256"/>
          <p:cNvSpPr txBox="1"/>
          <p:nvPr/>
        </p:nvSpPr>
        <p:spPr>
          <a:xfrm>
            <a:off x="4148998" y="10209975"/>
            <a:ext cx="163944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256X256</a:t>
            </a:r>
          </a:p>
        </p:txBody>
      </p:sp>
      <p:sp>
        <p:nvSpPr>
          <p:cNvPr id="970" name="256X256"/>
          <p:cNvSpPr txBox="1"/>
          <p:nvPr/>
        </p:nvSpPr>
        <p:spPr>
          <a:xfrm>
            <a:off x="18152858" y="10209975"/>
            <a:ext cx="163944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256X256</a:t>
            </a:r>
          </a:p>
        </p:txBody>
      </p:sp>
      <p:sp>
        <p:nvSpPr>
          <p:cNvPr id="971" name="Rectangle 3"/>
          <p:cNvSpPr txBox="1"/>
          <p:nvPr/>
        </p:nvSpPr>
        <p:spPr>
          <a:xfrm>
            <a:off x="5110028" y="11232471"/>
            <a:ext cx="15240001" cy="2278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000">
                <a:latin typeface="Avenir Heavy"/>
                <a:ea typeface="Avenir Heavy"/>
                <a:cs typeface="Avenir Heavy"/>
                <a:sym typeface="Avenir Heavy"/>
              </a:defRPr>
            </a:pPr>
            <a:r>
              <a:t>What does it do?</a:t>
            </a:r>
            <a:endParaRPr b="1">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Replaces each pixel with an average of its neighborhood</a:t>
            </a:r>
            <a:endParaRPr>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Achieve smoothing effect (remove sharp features)</a:t>
            </a:r>
          </a:p>
        </p:txBody>
      </p:sp>
      <p:grpSp>
        <p:nvGrpSpPr>
          <p:cNvPr id="977" name="Group"/>
          <p:cNvGrpSpPr/>
          <p:nvPr/>
        </p:nvGrpSpPr>
        <p:grpSpPr>
          <a:xfrm>
            <a:off x="7848600" y="1818989"/>
            <a:ext cx="14188877" cy="1269912"/>
            <a:chOff x="0" y="0"/>
            <a:chExt cx="14188876" cy="1269910"/>
          </a:xfrm>
        </p:grpSpPr>
        <p:grpSp>
          <p:nvGrpSpPr>
            <p:cNvPr id="975" name="Group"/>
            <p:cNvGrpSpPr/>
            <p:nvPr/>
          </p:nvGrpSpPr>
          <p:grpSpPr>
            <a:xfrm>
              <a:off x="0" y="313566"/>
              <a:ext cx="14188877" cy="956345"/>
              <a:chOff x="0" y="0"/>
              <a:chExt cx="14188876" cy="956343"/>
            </a:xfrm>
          </p:grpSpPr>
          <p:sp>
            <p:nvSpPr>
              <p:cNvPr id="972" name="Rectangle"/>
              <p:cNvSpPr/>
              <p:nvPr/>
            </p:nvSpPr>
            <p:spPr>
              <a:xfrm>
                <a:off x="0" y="51843"/>
                <a:ext cx="872859" cy="849710"/>
              </a:xfrm>
              <a:prstGeom prst="rect">
                <a:avLst/>
              </a:prstGeom>
              <a:noFill/>
              <a:ln w="152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3" name="Line"/>
              <p:cNvSpPr/>
              <p:nvPr/>
            </p:nvSpPr>
            <p:spPr>
              <a:xfrm>
                <a:off x="863599" y="-1"/>
                <a:ext cx="13325278" cy="535076"/>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4" name="Line"/>
              <p:cNvSpPr/>
              <p:nvPr/>
            </p:nvSpPr>
            <p:spPr>
              <a:xfrm flipV="1">
                <a:off x="927099" y="560469"/>
                <a:ext cx="13198279" cy="395875"/>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976" name="mean"/>
            <p:cNvSpPr txBox="1"/>
            <p:nvPr/>
          </p:nvSpPr>
          <p:spPr>
            <a:xfrm>
              <a:off x="5082025" y="-1"/>
              <a:ext cx="1122808"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mean</a:t>
              </a:r>
            </a:p>
          </p:txBody>
        </p:sp>
      </p:grpSp>
      <p:grpSp>
        <p:nvGrpSpPr>
          <p:cNvPr id="983" name="Group"/>
          <p:cNvGrpSpPr/>
          <p:nvPr/>
        </p:nvGrpSpPr>
        <p:grpSpPr>
          <a:xfrm>
            <a:off x="7366000" y="7457789"/>
            <a:ext cx="14188877" cy="1269912"/>
            <a:chOff x="0" y="0"/>
            <a:chExt cx="14188876" cy="1269910"/>
          </a:xfrm>
        </p:grpSpPr>
        <p:grpSp>
          <p:nvGrpSpPr>
            <p:cNvPr id="981" name="Group"/>
            <p:cNvGrpSpPr/>
            <p:nvPr/>
          </p:nvGrpSpPr>
          <p:grpSpPr>
            <a:xfrm>
              <a:off x="0" y="313566"/>
              <a:ext cx="14188877" cy="956345"/>
              <a:chOff x="0" y="0"/>
              <a:chExt cx="14188876" cy="956343"/>
            </a:xfrm>
          </p:grpSpPr>
          <p:sp>
            <p:nvSpPr>
              <p:cNvPr id="978" name="Rectangle"/>
              <p:cNvSpPr/>
              <p:nvPr/>
            </p:nvSpPr>
            <p:spPr>
              <a:xfrm>
                <a:off x="0" y="51843"/>
                <a:ext cx="872859" cy="849710"/>
              </a:xfrm>
              <a:prstGeom prst="rect">
                <a:avLst/>
              </a:prstGeom>
              <a:noFill/>
              <a:ln w="152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9" name="Line"/>
              <p:cNvSpPr/>
              <p:nvPr/>
            </p:nvSpPr>
            <p:spPr>
              <a:xfrm>
                <a:off x="863599" y="-1"/>
                <a:ext cx="13325278" cy="535076"/>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80" name="Line"/>
              <p:cNvSpPr/>
              <p:nvPr/>
            </p:nvSpPr>
            <p:spPr>
              <a:xfrm flipV="1">
                <a:off x="927099" y="560469"/>
                <a:ext cx="13198279" cy="395875"/>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982" name="mean"/>
            <p:cNvSpPr txBox="1"/>
            <p:nvPr/>
          </p:nvSpPr>
          <p:spPr>
            <a:xfrm>
              <a:off x="5082025" y="-1"/>
              <a:ext cx="1122808"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mean</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9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77" grpId="1"/>
      <p:bldP build="whole" bldLvl="1" animBg="1" rev="0" advAuto="0" spid="983" grpId="2"/>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Title 1"/>
          <p:cNvSpPr txBox="1"/>
          <p:nvPr>
            <p:ph type="title"/>
          </p:nvPr>
        </p:nvSpPr>
        <p:spPr>
          <a:prstGeom prst="rect">
            <a:avLst/>
          </a:prstGeom>
        </p:spPr>
        <p:txBody>
          <a:bodyPr/>
          <a:lstStyle/>
          <a:p>
            <a:pPr/>
            <a:r>
              <a:t>Box filter</a:t>
            </a:r>
          </a:p>
        </p:txBody>
      </p:sp>
      <p:sp>
        <p:nvSpPr>
          <p:cNvPr id="9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87" name="Rectangle 4"/>
          <p:cNvSpPr txBox="1"/>
          <p:nvPr/>
        </p:nvSpPr>
        <p:spPr>
          <a:xfrm>
            <a:off x="871904" y="2666294"/>
            <a:ext cx="23029527"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The box filter is separable as it can be written as the convolution of two 1D kernels</a:t>
            </a:r>
          </a:p>
        </p:txBody>
      </p:sp>
      <p:pic>
        <p:nvPicPr>
          <p:cNvPr id="988" name="Picture 6" descr="Picture 6"/>
          <p:cNvPicPr>
            <a:picLocks noChangeAspect="1"/>
          </p:cNvPicPr>
          <p:nvPr/>
        </p:nvPicPr>
        <p:blipFill>
          <a:blip r:embed="rId2">
            <a:extLst/>
          </a:blip>
          <a:stretch>
            <a:fillRect/>
          </a:stretch>
        </p:blipFill>
        <p:spPr>
          <a:xfrm>
            <a:off x="9056594" y="4430241"/>
            <a:ext cx="7035801" cy="1041401"/>
          </a:xfrm>
          <a:prstGeom prst="rect">
            <a:avLst/>
          </a:prstGeom>
          <a:ln w="12700">
            <a:miter lim="400000"/>
          </a:ln>
        </p:spPr>
      </p:pic>
      <p:sp>
        <p:nvSpPr>
          <p:cNvPr id="989" name="TextBox 24"/>
          <p:cNvSpPr txBox="1"/>
          <p:nvPr/>
        </p:nvSpPr>
        <p:spPr>
          <a:xfrm>
            <a:off x="9874383" y="6638362"/>
            <a:ext cx="500381" cy="2252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1</a:t>
            </a:r>
          </a:p>
          <a:p>
            <a:pPr algn="l" defTabSz="1828800">
              <a:defRPr b="0" sz="4800">
                <a:latin typeface="Times New Roman"/>
                <a:ea typeface="Times New Roman"/>
                <a:cs typeface="Times New Roman"/>
                <a:sym typeface="Times New Roman"/>
              </a:defRPr>
            </a:pPr>
            <a:r>
              <a:t>1</a:t>
            </a:r>
          </a:p>
        </p:txBody>
      </p:sp>
      <p:sp>
        <p:nvSpPr>
          <p:cNvPr id="990" name="Oval 25"/>
          <p:cNvSpPr/>
          <p:nvPr/>
        </p:nvSpPr>
        <p:spPr>
          <a:xfrm>
            <a:off x="10844334" y="7646044"/>
            <a:ext cx="395865" cy="395865"/>
          </a:xfrm>
          <a:prstGeom prst="ellipse">
            <a:avLst/>
          </a:prstGeom>
          <a:ln w="25400">
            <a:solidFill>
              <a:srgbClr val="000000"/>
            </a:solidFill>
          </a:ln>
        </p:spPr>
        <p:txBody>
          <a:bodyPr tIns="91439" bIns="91439" anchor="ctr"/>
          <a:lstStyle/>
          <a:p>
            <a:pPr defTabSz="1828800">
              <a:defRPr b="0" sz="4800">
                <a:solidFill>
                  <a:srgbClr val="FFFFFF"/>
                </a:solidFill>
                <a:latin typeface="Calibri"/>
                <a:ea typeface="Calibri"/>
                <a:cs typeface="Calibri"/>
                <a:sym typeface="Calibri"/>
              </a:defRPr>
            </a:pPr>
          </a:p>
        </p:txBody>
      </p:sp>
      <p:sp>
        <p:nvSpPr>
          <p:cNvPr id="991" name="TextBox 26"/>
          <p:cNvSpPr txBox="1"/>
          <p:nvPr/>
        </p:nvSpPr>
        <p:spPr>
          <a:xfrm>
            <a:off x="11458147" y="7325658"/>
            <a:ext cx="11099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1  1</a:t>
            </a:r>
          </a:p>
        </p:txBody>
      </p:sp>
      <p:sp>
        <p:nvSpPr>
          <p:cNvPr id="992" name="TextBox 27"/>
          <p:cNvSpPr txBox="1"/>
          <p:nvPr/>
        </p:nvSpPr>
        <p:spPr>
          <a:xfrm>
            <a:off x="12892502" y="7385422"/>
            <a:ext cx="53937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sp>
        <p:nvSpPr>
          <p:cNvPr id="993" name="TextBox 28"/>
          <p:cNvSpPr txBox="1"/>
          <p:nvPr/>
        </p:nvSpPr>
        <p:spPr>
          <a:xfrm>
            <a:off x="13788970" y="6668241"/>
            <a:ext cx="1109981" cy="2252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1  1</a:t>
            </a:r>
            <a:br/>
            <a:r>
              <a:t>1  1</a:t>
            </a:r>
            <a:br/>
            <a:r>
              <a:t>1  1</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Title 1"/>
          <p:cNvSpPr txBox="1"/>
          <p:nvPr>
            <p:ph type="title"/>
          </p:nvPr>
        </p:nvSpPr>
        <p:spPr>
          <a:prstGeom prst="rect">
            <a:avLst/>
          </a:prstGeom>
        </p:spPr>
        <p:txBody>
          <a:bodyPr/>
          <a:lstStyle/>
          <a:p>
            <a:pPr/>
            <a:r>
              <a:t>Box filter</a:t>
            </a:r>
          </a:p>
        </p:txBody>
      </p:sp>
      <p:sp>
        <p:nvSpPr>
          <p:cNvPr id="9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97" name="Image" descr="Image"/>
          <p:cNvPicPr>
            <a:picLocks noChangeAspect="1"/>
          </p:cNvPicPr>
          <p:nvPr/>
        </p:nvPicPr>
        <p:blipFill>
          <a:blip r:embed="rId2">
            <a:extLst/>
          </a:blip>
          <a:stretch>
            <a:fillRect/>
          </a:stretch>
        </p:blipFill>
        <p:spPr>
          <a:xfrm>
            <a:off x="361899" y="3215989"/>
            <a:ext cx="5817047" cy="5832642"/>
          </a:xfrm>
          <a:prstGeom prst="rect">
            <a:avLst/>
          </a:prstGeom>
          <a:ln w="12700">
            <a:miter lim="400000"/>
          </a:ln>
        </p:spPr>
      </p:pic>
      <p:sp>
        <p:nvSpPr>
          <p:cNvPr id="998" name="256X256"/>
          <p:cNvSpPr txBox="1"/>
          <p:nvPr/>
        </p:nvSpPr>
        <p:spPr>
          <a:xfrm>
            <a:off x="2450700" y="8990775"/>
            <a:ext cx="163944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256X256</a:t>
            </a:r>
          </a:p>
        </p:txBody>
      </p:sp>
      <p:grpSp>
        <p:nvGrpSpPr>
          <p:cNvPr id="1004" name="Group"/>
          <p:cNvGrpSpPr/>
          <p:nvPr/>
        </p:nvGrpSpPr>
        <p:grpSpPr>
          <a:xfrm>
            <a:off x="6405783" y="5528407"/>
            <a:ext cx="1450862" cy="1207807"/>
            <a:chOff x="0" y="0"/>
            <a:chExt cx="1450860" cy="1207805"/>
          </a:xfrm>
        </p:grpSpPr>
        <p:sp>
          <p:nvSpPr>
            <p:cNvPr id="999" name="Oval 7"/>
            <p:cNvSpPr/>
            <p:nvPr/>
          </p:nvSpPr>
          <p:spPr>
            <a:xfrm>
              <a:off x="0" y="405971"/>
              <a:ext cx="395865" cy="395865"/>
            </a:xfrm>
            <a:prstGeom prst="ellipse">
              <a:avLst/>
            </a:prstGeom>
            <a:noFill/>
            <a:ln w="25400" cap="flat">
              <a:solidFill>
                <a:srgbClr val="000000"/>
              </a:solidFill>
              <a:prstDash val="solid"/>
              <a:round/>
            </a:ln>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pic>
          <p:nvPicPr>
            <p:cNvPr id="1000" name="Image" descr="Image"/>
            <p:cNvPicPr>
              <a:picLocks noChangeAspect="0"/>
            </p:cNvPicPr>
            <p:nvPr/>
          </p:nvPicPr>
          <p:blipFill>
            <a:blip r:embed="rId3">
              <a:extLst/>
            </a:blip>
            <a:srcRect l="43809" t="44041" r="45024" b="45332"/>
            <a:stretch>
              <a:fillRect/>
            </a:stretch>
          </p:blipFill>
          <p:spPr>
            <a:xfrm>
              <a:off x="1308319" y="217709"/>
              <a:ext cx="142542" cy="874887"/>
            </a:xfrm>
            <a:prstGeom prst="rect">
              <a:avLst/>
            </a:prstGeom>
            <a:ln w="25400" cap="flat">
              <a:solidFill>
                <a:srgbClr val="000000"/>
              </a:solidFill>
              <a:prstDash val="solid"/>
              <a:miter lim="400000"/>
            </a:ln>
            <a:effectLst/>
          </p:spPr>
        </p:pic>
        <p:sp>
          <p:nvSpPr>
            <p:cNvPr id="1001" name="1"/>
            <p:cNvSpPr txBox="1"/>
            <p:nvPr/>
          </p:nvSpPr>
          <p:spPr>
            <a:xfrm>
              <a:off x="666023" y="0"/>
              <a:ext cx="326137"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1</a:t>
              </a:r>
            </a:p>
          </p:txBody>
        </p:sp>
        <p:sp>
          <p:nvSpPr>
            <p:cNvPr id="1002" name="21"/>
            <p:cNvSpPr txBox="1"/>
            <p:nvPr/>
          </p:nvSpPr>
          <p:spPr>
            <a:xfrm>
              <a:off x="560105" y="659673"/>
              <a:ext cx="53797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21</a:t>
              </a:r>
            </a:p>
          </p:txBody>
        </p:sp>
        <p:sp>
          <p:nvSpPr>
            <p:cNvPr id="1003" name="Line"/>
            <p:cNvSpPr/>
            <p:nvPr/>
          </p:nvSpPr>
          <p:spPr>
            <a:xfrm>
              <a:off x="595778" y="655066"/>
              <a:ext cx="537973"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007" name="Group"/>
          <p:cNvGrpSpPr/>
          <p:nvPr/>
        </p:nvGrpSpPr>
        <p:grpSpPr>
          <a:xfrm>
            <a:off x="8032928" y="3206750"/>
            <a:ext cx="6687876" cy="5851121"/>
            <a:chOff x="0" y="0"/>
            <a:chExt cx="6687875" cy="5851120"/>
          </a:xfrm>
        </p:grpSpPr>
        <p:pic>
          <p:nvPicPr>
            <p:cNvPr id="1005" name="Image" descr="Image"/>
            <p:cNvPicPr>
              <a:picLocks noChangeAspect="1"/>
            </p:cNvPicPr>
            <p:nvPr/>
          </p:nvPicPr>
          <p:blipFill>
            <a:blip r:embed="rId4">
              <a:extLst/>
            </a:blip>
            <a:stretch>
              <a:fillRect/>
            </a:stretch>
          </p:blipFill>
          <p:spPr>
            <a:xfrm>
              <a:off x="855568" y="0"/>
              <a:ext cx="5832308" cy="5851121"/>
            </a:xfrm>
            <a:prstGeom prst="rect">
              <a:avLst/>
            </a:prstGeom>
            <a:ln w="12700" cap="flat">
              <a:noFill/>
              <a:miter lim="400000"/>
            </a:ln>
            <a:effectLst/>
          </p:spPr>
        </p:pic>
        <p:sp>
          <p:nvSpPr>
            <p:cNvPr id="1006" name="Line"/>
            <p:cNvSpPr/>
            <p:nvPr/>
          </p:nvSpPr>
          <p:spPr>
            <a:xfrm>
              <a:off x="0" y="2976723"/>
              <a:ext cx="691922" cy="1"/>
            </a:xfrm>
            <a:prstGeom prst="line">
              <a:avLst/>
            </a:prstGeom>
            <a:noFill/>
            <a:ln w="762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011" name="Group"/>
          <p:cNvGrpSpPr/>
          <p:nvPr/>
        </p:nvGrpSpPr>
        <p:grpSpPr>
          <a:xfrm>
            <a:off x="17298995" y="3239340"/>
            <a:ext cx="6723106" cy="6339290"/>
            <a:chOff x="0" y="0"/>
            <a:chExt cx="6723105" cy="6339289"/>
          </a:xfrm>
        </p:grpSpPr>
        <p:pic>
          <p:nvPicPr>
            <p:cNvPr id="1008" name="Image" descr="Image"/>
            <p:cNvPicPr>
              <a:picLocks noChangeAspect="1"/>
            </p:cNvPicPr>
            <p:nvPr/>
          </p:nvPicPr>
          <p:blipFill>
            <a:blip r:embed="rId5">
              <a:extLst/>
            </a:blip>
            <a:stretch>
              <a:fillRect/>
            </a:stretch>
          </p:blipFill>
          <p:spPr>
            <a:xfrm>
              <a:off x="906059" y="0"/>
              <a:ext cx="5817047" cy="5785939"/>
            </a:xfrm>
            <a:prstGeom prst="rect">
              <a:avLst/>
            </a:prstGeom>
            <a:ln w="12700" cap="flat">
              <a:noFill/>
              <a:miter lim="400000"/>
            </a:ln>
            <a:effectLst/>
          </p:spPr>
        </p:pic>
        <p:sp>
          <p:nvSpPr>
            <p:cNvPr id="1009" name="256X256"/>
            <p:cNvSpPr txBox="1"/>
            <p:nvPr/>
          </p:nvSpPr>
          <p:spPr>
            <a:xfrm>
              <a:off x="3286055" y="5778840"/>
              <a:ext cx="163944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256X256</a:t>
              </a:r>
            </a:p>
          </p:txBody>
        </p:sp>
        <p:sp>
          <p:nvSpPr>
            <p:cNvPr id="1010" name="Line"/>
            <p:cNvSpPr/>
            <p:nvPr/>
          </p:nvSpPr>
          <p:spPr>
            <a:xfrm>
              <a:off x="0" y="2944132"/>
              <a:ext cx="691922" cy="1"/>
            </a:xfrm>
            <a:prstGeom prst="line">
              <a:avLst/>
            </a:prstGeom>
            <a:noFill/>
            <a:ln w="76200" cap="flat">
              <a:solidFill>
                <a:schemeClr val="accent5">
                  <a:hueOff val="-82419"/>
                  <a:satOff val="-9513"/>
                  <a:lumOff val="-16343"/>
                </a:schemeClr>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1017" name="Group"/>
          <p:cNvGrpSpPr/>
          <p:nvPr/>
        </p:nvGrpSpPr>
        <p:grpSpPr>
          <a:xfrm>
            <a:off x="14897149" y="5528407"/>
            <a:ext cx="2203532" cy="1207807"/>
            <a:chOff x="0" y="0"/>
            <a:chExt cx="2203530" cy="1207805"/>
          </a:xfrm>
        </p:grpSpPr>
        <p:sp>
          <p:nvSpPr>
            <p:cNvPr id="1012" name="Oval 7"/>
            <p:cNvSpPr/>
            <p:nvPr/>
          </p:nvSpPr>
          <p:spPr>
            <a:xfrm>
              <a:off x="0" y="405971"/>
              <a:ext cx="395865" cy="395865"/>
            </a:xfrm>
            <a:prstGeom prst="ellipse">
              <a:avLst/>
            </a:prstGeom>
            <a:noFill/>
            <a:ln w="25400" cap="flat">
              <a:solidFill>
                <a:srgbClr val="000000"/>
              </a:solidFill>
              <a:prstDash val="solid"/>
              <a:round/>
            </a:ln>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13" name="1"/>
            <p:cNvSpPr txBox="1"/>
            <p:nvPr/>
          </p:nvSpPr>
          <p:spPr>
            <a:xfrm>
              <a:off x="666024" y="0"/>
              <a:ext cx="326137"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1</a:t>
              </a:r>
            </a:p>
          </p:txBody>
        </p:sp>
        <p:sp>
          <p:nvSpPr>
            <p:cNvPr id="1014" name="21"/>
            <p:cNvSpPr txBox="1"/>
            <p:nvPr/>
          </p:nvSpPr>
          <p:spPr>
            <a:xfrm>
              <a:off x="560106" y="659673"/>
              <a:ext cx="537973"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21</a:t>
              </a:r>
            </a:p>
          </p:txBody>
        </p:sp>
        <p:sp>
          <p:nvSpPr>
            <p:cNvPr id="1015" name="Line"/>
            <p:cNvSpPr/>
            <p:nvPr/>
          </p:nvSpPr>
          <p:spPr>
            <a:xfrm>
              <a:off x="595779" y="655066"/>
              <a:ext cx="537973"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pic>
          <p:nvPicPr>
            <p:cNvPr id="1016" name="Image" descr="Image"/>
            <p:cNvPicPr>
              <a:picLocks noChangeAspect="0"/>
            </p:cNvPicPr>
            <p:nvPr/>
          </p:nvPicPr>
          <p:blipFill>
            <a:blip r:embed="rId3">
              <a:extLst/>
            </a:blip>
            <a:srcRect l="43809" t="44041" r="45024" b="45332"/>
            <a:stretch>
              <a:fillRect/>
            </a:stretch>
          </p:blipFill>
          <p:spPr>
            <a:xfrm>
              <a:off x="1293929" y="559321"/>
              <a:ext cx="909602" cy="191596"/>
            </a:xfrm>
            <a:prstGeom prst="rect">
              <a:avLst/>
            </a:prstGeom>
            <a:ln w="25400" cap="flat">
              <a:solidFill>
                <a:srgbClr val="000000"/>
              </a:solidFill>
              <a:prstDash val="solid"/>
              <a:miter lim="400000"/>
            </a:ln>
            <a:effectLst/>
          </p:spPr>
        </p:pic>
      </p:grpSp>
      <p:sp>
        <p:nvSpPr>
          <p:cNvPr id="1018" name="Requires N+N sums, instead of N*N"/>
          <p:cNvSpPr txBox="1"/>
          <p:nvPr/>
        </p:nvSpPr>
        <p:spPr>
          <a:xfrm>
            <a:off x="7583982" y="10313339"/>
            <a:ext cx="8441336" cy="7093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100"/>
            </a:lvl1pPr>
          </a:lstStyle>
          <a:p>
            <a:pPr/>
            <a:r>
              <a:t>Requires N+N sums, instead of N*N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0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0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0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11" grpId="4"/>
      <p:bldP build="whole" bldLvl="1" animBg="1" rev="0" advAuto="0" spid="1017" grpId="3"/>
      <p:bldP build="whole" bldLvl="1" animBg="1" rev="0" advAuto="0" spid="1018" grpId="5"/>
      <p:bldP build="whole" bldLvl="1" animBg="1" rev="0" advAuto="0" spid="1007" grpId="2"/>
      <p:bldP build="whole" bldLvl="1" animBg="1" rev="0" advAuto="0" spid="1004" grpId="1"/>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Title 1"/>
          <p:cNvSpPr txBox="1"/>
          <p:nvPr>
            <p:ph type="title"/>
          </p:nvPr>
        </p:nvSpPr>
        <p:spPr>
          <a:prstGeom prst="rect">
            <a:avLst/>
          </a:prstGeom>
        </p:spPr>
        <p:txBody>
          <a:bodyPr/>
          <a:lstStyle/>
          <a:p>
            <a:pPr/>
            <a:r>
              <a:t>Box filter</a:t>
            </a:r>
          </a:p>
        </p:txBody>
      </p:sp>
      <p:sp>
        <p:nvSpPr>
          <p:cNvPr id="10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022" name="Rectangle 4"/>
          <p:cNvSpPr txBox="1"/>
          <p:nvPr/>
        </p:nvSpPr>
        <p:spPr>
          <a:xfrm>
            <a:off x="3765174" y="3446379"/>
            <a:ext cx="17092706"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If you convolve two boxes:</a:t>
            </a:r>
          </a:p>
        </p:txBody>
      </p:sp>
      <p:sp>
        <p:nvSpPr>
          <p:cNvPr id="1023" name="Oval 25"/>
          <p:cNvSpPr/>
          <p:nvPr/>
        </p:nvSpPr>
        <p:spPr>
          <a:xfrm>
            <a:off x="9486422" y="5579690"/>
            <a:ext cx="395865" cy="395865"/>
          </a:xfrm>
          <a:prstGeom prst="ellipse">
            <a:avLst/>
          </a:prstGeom>
          <a:ln w="25400">
            <a:solidFill>
              <a:srgbClr val="000000"/>
            </a:solidFill>
          </a:ln>
        </p:spPr>
        <p:txBody>
          <a:bodyPr tIns="91439" bIns="91439" anchor="ctr"/>
          <a:lstStyle/>
          <a:p>
            <a:pPr defTabSz="1828800">
              <a:defRPr b="0" sz="4800">
                <a:solidFill>
                  <a:srgbClr val="FFFFFF"/>
                </a:solidFill>
                <a:latin typeface="Calibri"/>
                <a:ea typeface="Calibri"/>
                <a:cs typeface="Calibri"/>
                <a:sym typeface="Calibri"/>
              </a:defRPr>
            </a:pPr>
          </a:p>
        </p:txBody>
      </p:sp>
      <p:sp>
        <p:nvSpPr>
          <p:cNvPr id="1024" name="TextBox 26"/>
          <p:cNvSpPr txBox="1"/>
          <p:nvPr/>
        </p:nvSpPr>
        <p:spPr>
          <a:xfrm>
            <a:off x="10130115" y="5259306"/>
            <a:ext cx="17195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1  1  1</a:t>
            </a:r>
          </a:p>
        </p:txBody>
      </p:sp>
      <p:sp>
        <p:nvSpPr>
          <p:cNvPr id="1025" name="TextBox 9"/>
          <p:cNvSpPr txBox="1"/>
          <p:nvPr/>
        </p:nvSpPr>
        <p:spPr>
          <a:xfrm>
            <a:off x="7327151" y="5295162"/>
            <a:ext cx="171958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1  1  1</a:t>
            </a:r>
          </a:p>
        </p:txBody>
      </p:sp>
      <p:sp>
        <p:nvSpPr>
          <p:cNvPr id="1026" name="TextBox 10"/>
          <p:cNvSpPr txBox="1"/>
          <p:nvPr/>
        </p:nvSpPr>
        <p:spPr>
          <a:xfrm>
            <a:off x="12012706" y="5259304"/>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sp>
        <p:nvSpPr>
          <p:cNvPr id="1027" name="TextBox 11"/>
          <p:cNvSpPr txBox="1"/>
          <p:nvPr/>
        </p:nvSpPr>
        <p:spPr>
          <a:xfrm>
            <a:off x="12819528" y="5289188"/>
            <a:ext cx="293878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1  2  3  2  1</a:t>
            </a:r>
          </a:p>
        </p:txBody>
      </p:sp>
      <p:grpSp>
        <p:nvGrpSpPr>
          <p:cNvPr id="1041" name="Group 46"/>
          <p:cNvGrpSpPr/>
          <p:nvPr/>
        </p:nvGrpSpPr>
        <p:grpSpPr>
          <a:xfrm>
            <a:off x="3615771" y="8785414"/>
            <a:ext cx="5408706" cy="1607673"/>
            <a:chOff x="0" y="0"/>
            <a:chExt cx="5408704" cy="1607672"/>
          </a:xfrm>
        </p:grpSpPr>
        <p:sp>
          <p:nvSpPr>
            <p:cNvPr id="1028" name="Straight Arrow Connector 22"/>
            <p:cNvSpPr/>
            <p:nvPr/>
          </p:nvSpPr>
          <p:spPr>
            <a:xfrm>
              <a:off x="0" y="1404468"/>
              <a:ext cx="5408705" cy="3176"/>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29" name="Oval 12"/>
            <p:cNvSpPr/>
            <p:nvPr/>
          </p:nvSpPr>
          <p:spPr>
            <a:xfrm>
              <a:off x="1893045" y="-1"/>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0" name="Oval 13"/>
            <p:cNvSpPr/>
            <p:nvPr/>
          </p:nvSpPr>
          <p:spPr>
            <a:xfrm>
              <a:off x="2414245" y="597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1" name="Oval 14"/>
            <p:cNvSpPr/>
            <p:nvPr/>
          </p:nvSpPr>
          <p:spPr>
            <a:xfrm>
              <a:off x="2910859" y="1195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2" name="Oval 15"/>
            <p:cNvSpPr/>
            <p:nvPr/>
          </p:nvSpPr>
          <p:spPr>
            <a:xfrm>
              <a:off x="3397634" y="126102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3" name="Oval 16"/>
            <p:cNvSpPr/>
            <p:nvPr/>
          </p:nvSpPr>
          <p:spPr>
            <a:xfrm>
              <a:off x="3918834"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4" name="Oval 17"/>
            <p:cNvSpPr/>
            <p:nvPr/>
          </p:nvSpPr>
          <p:spPr>
            <a:xfrm>
              <a:off x="4415448"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5" name="Oval 18"/>
            <p:cNvSpPr/>
            <p:nvPr/>
          </p:nvSpPr>
          <p:spPr>
            <a:xfrm>
              <a:off x="427801"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6" name="Oval 19"/>
            <p:cNvSpPr/>
            <p:nvPr/>
          </p:nvSpPr>
          <p:spPr>
            <a:xfrm>
              <a:off x="949000"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7" name="Oval 20"/>
            <p:cNvSpPr/>
            <p:nvPr/>
          </p:nvSpPr>
          <p:spPr>
            <a:xfrm>
              <a:off x="1445615" y="127896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38" name="Straight Connector 29"/>
            <p:cNvSpPr/>
            <p:nvPr/>
          </p:nvSpPr>
          <p:spPr>
            <a:xfrm flipH="1">
              <a:off x="2015973" y="32870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39" name="Straight Connector 30"/>
            <p:cNvSpPr/>
            <p:nvPr/>
          </p:nvSpPr>
          <p:spPr>
            <a:xfrm flipH="1">
              <a:off x="2537172" y="33468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40" name="Straight Connector 32"/>
            <p:cNvSpPr/>
            <p:nvPr/>
          </p:nvSpPr>
          <p:spPr>
            <a:xfrm flipH="1">
              <a:off x="3033787" y="370548"/>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grpSp>
        <p:nvGrpSpPr>
          <p:cNvPr id="1055" name="Group 48"/>
          <p:cNvGrpSpPr/>
          <p:nvPr/>
        </p:nvGrpSpPr>
        <p:grpSpPr>
          <a:xfrm>
            <a:off x="9538453" y="8791389"/>
            <a:ext cx="5408705" cy="1607673"/>
            <a:chOff x="0" y="0"/>
            <a:chExt cx="5408704" cy="1607672"/>
          </a:xfrm>
        </p:grpSpPr>
        <p:sp>
          <p:nvSpPr>
            <p:cNvPr id="1042" name="Straight Arrow Connector 49"/>
            <p:cNvSpPr/>
            <p:nvPr/>
          </p:nvSpPr>
          <p:spPr>
            <a:xfrm>
              <a:off x="0" y="1404468"/>
              <a:ext cx="5408705" cy="3176"/>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43" name="Oval 50"/>
            <p:cNvSpPr/>
            <p:nvPr/>
          </p:nvSpPr>
          <p:spPr>
            <a:xfrm>
              <a:off x="1893045" y="-1"/>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4" name="Oval 51"/>
            <p:cNvSpPr/>
            <p:nvPr/>
          </p:nvSpPr>
          <p:spPr>
            <a:xfrm>
              <a:off x="2414245" y="597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5" name="Oval 52"/>
            <p:cNvSpPr/>
            <p:nvPr/>
          </p:nvSpPr>
          <p:spPr>
            <a:xfrm>
              <a:off x="2910859" y="1195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6" name="Oval 53"/>
            <p:cNvSpPr/>
            <p:nvPr/>
          </p:nvSpPr>
          <p:spPr>
            <a:xfrm>
              <a:off x="3397634" y="126102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7" name="Oval 54"/>
            <p:cNvSpPr/>
            <p:nvPr/>
          </p:nvSpPr>
          <p:spPr>
            <a:xfrm>
              <a:off x="3918834"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8" name="Oval 55"/>
            <p:cNvSpPr/>
            <p:nvPr/>
          </p:nvSpPr>
          <p:spPr>
            <a:xfrm>
              <a:off x="4415448"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49" name="Oval 56"/>
            <p:cNvSpPr/>
            <p:nvPr/>
          </p:nvSpPr>
          <p:spPr>
            <a:xfrm>
              <a:off x="427801" y="1267003"/>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50" name="Oval 57"/>
            <p:cNvSpPr/>
            <p:nvPr/>
          </p:nvSpPr>
          <p:spPr>
            <a:xfrm>
              <a:off x="949000" y="127298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51" name="Oval 58"/>
            <p:cNvSpPr/>
            <p:nvPr/>
          </p:nvSpPr>
          <p:spPr>
            <a:xfrm>
              <a:off x="1445615" y="1278963"/>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52" name="Straight Connector 59"/>
            <p:cNvSpPr/>
            <p:nvPr/>
          </p:nvSpPr>
          <p:spPr>
            <a:xfrm flipH="1">
              <a:off x="2015973" y="32870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53" name="Straight Connector 60"/>
            <p:cNvSpPr/>
            <p:nvPr/>
          </p:nvSpPr>
          <p:spPr>
            <a:xfrm flipH="1">
              <a:off x="2537172" y="334686"/>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54" name="Straight Connector 61"/>
            <p:cNvSpPr/>
            <p:nvPr/>
          </p:nvSpPr>
          <p:spPr>
            <a:xfrm flipH="1">
              <a:off x="3033787" y="370548"/>
              <a:ext cx="12293"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1056" name="Oval 76"/>
          <p:cNvSpPr/>
          <p:nvPr/>
        </p:nvSpPr>
        <p:spPr>
          <a:xfrm>
            <a:off x="9014282" y="9231310"/>
            <a:ext cx="395865" cy="395865"/>
          </a:xfrm>
          <a:prstGeom prst="ellipse">
            <a:avLst/>
          </a:prstGeom>
          <a:ln w="25400">
            <a:solidFill>
              <a:srgbClr val="000000"/>
            </a:solidFill>
          </a:ln>
        </p:spPr>
        <p:txBody>
          <a:bodyPr tIns="91439" bIns="91439" anchor="ctr"/>
          <a:lstStyle/>
          <a:p>
            <a:pPr defTabSz="1828800">
              <a:defRPr b="0" sz="4800">
                <a:solidFill>
                  <a:srgbClr val="FFFFFF"/>
                </a:solidFill>
                <a:latin typeface="Calibri"/>
                <a:ea typeface="Calibri"/>
                <a:cs typeface="Calibri"/>
                <a:sym typeface="Calibri"/>
              </a:defRPr>
            </a:pPr>
          </a:p>
        </p:txBody>
      </p:sp>
      <p:sp>
        <p:nvSpPr>
          <p:cNvPr id="1057" name="TextBox 77"/>
          <p:cNvSpPr txBox="1"/>
          <p:nvPr/>
        </p:nvSpPr>
        <p:spPr>
          <a:xfrm>
            <a:off x="14767859" y="8940797"/>
            <a:ext cx="53937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grpSp>
        <p:nvGrpSpPr>
          <p:cNvPr id="1073" name="Group 83"/>
          <p:cNvGrpSpPr/>
          <p:nvPr/>
        </p:nvGrpSpPr>
        <p:grpSpPr>
          <a:xfrm>
            <a:off x="15389420" y="6466575"/>
            <a:ext cx="5408705" cy="3926509"/>
            <a:chOff x="0" y="0"/>
            <a:chExt cx="5408704" cy="3926508"/>
          </a:xfrm>
        </p:grpSpPr>
        <p:sp>
          <p:nvSpPr>
            <p:cNvPr id="1058" name="Straight Arrow Connector 63"/>
            <p:cNvSpPr/>
            <p:nvPr/>
          </p:nvSpPr>
          <p:spPr>
            <a:xfrm>
              <a:off x="0" y="3729284"/>
              <a:ext cx="5408705" cy="3176"/>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59" name="Oval 64"/>
            <p:cNvSpPr/>
            <p:nvPr/>
          </p:nvSpPr>
          <p:spPr>
            <a:xfrm>
              <a:off x="1893045" y="1129535"/>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0" name="Oval 65"/>
            <p:cNvSpPr/>
            <p:nvPr/>
          </p:nvSpPr>
          <p:spPr>
            <a:xfrm>
              <a:off x="2414246" y="-1"/>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1" name="Oval 66"/>
            <p:cNvSpPr/>
            <p:nvPr/>
          </p:nvSpPr>
          <p:spPr>
            <a:xfrm>
              <a:off x="2910859" y="1111614"/>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2" name="Oval 67"/>
            <p:cNvSpPr/>
            <p:nvPr/>
          </p:nvSpPr>
          <p:spPr>
            <a:xfrm>
              <a:off x="3397634" y="2360677"/>
              <a:ext cx="270437" cy="328710"/>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3" name="Oval 68"/>
            <p:cNvSpPr/>
            <p:nvPr/>
          </p:nvSpPr>
          <p:spPr>
            <a:xfrm>
              <a:off x="3918834" y="359181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4" name="Oval 69"/>
            <p:cNvSpPr/>
            <p:nvPr/>
          </p:nvSpPr>
          <p:spPr>
            <a:xfrm>
              <a:off x="4415447" y="3597800"/>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5" name="Oval 70"/>
            <p:cNvSpPr/>
            <p:nvPr/>
          </p:nvSpPr>
          <p:spPr>
            <a:xfrm>
              <a:off x="427801" y="3591819"/>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6" name="Oval 71"/>
            <p:cNvSpPr/>
            <p:nvPr/>
          </p:nvSpPr>
          <p:spPr>
            <a:xfrm>
              <a:off x="949001" y="3597800"/>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7" name="Oval 72"/>
            <p:cNvSpPr/>
            <p:nvPr/>
          </p:nvSpPr>
          <p:spPr>
            <a:xfrm>
              <a:off x="1445615" y="2348736"/>
              <a:ext cx="270437" cy="328709"/>
            </a:xfrm>
            <a:prstGeom prst="ellipse">
              <a:avLst/>
            </a:prstGeom>
            <a:solidFill>
              <a:srgbClr val="3366FF"/>
            </a:solidFill>
            <a:ln w="12700" cap="flat">
              <a:solidFill>
                <a:srgbClr val="00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Calibri"/>
                  <a:ea typeface="Calibri"/>
                  <a:cs typeface="Calibri"/>
                  <a:sym typeface="Calibri"/>
                </a:defRPr>
              </a:pPr>
            </a:p>
          </p:txBody>
        </p:sp>
        <p:sp>
          <p:nvSpPr>
            <p:cNvPr id="1068" name="Straight Connector 73"/>
            <p:cNvSpPr/>
            <p:nvPr/>
          </p:nvSpPr>
          <p:spPr>
            <a:xfrm>
              <a:off x="2028262" y="1458241"/>
              <a:ext cx="4" cy="2235189"/>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69" name="Straight Connector 74"/>
            <p:cNvSpPr/>
            <p:nvPr/>
          </p:nvSpPr>
          <p:spPr>
            <a:xfrm flipH="1">
              <a:off x="2537173" y="328705"/>
              <a:ext cx="12292" cy="3376679"/>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70" name="Straight Connector 75"/>
            <p:cNvSpPr/>
            <p:nvPr/>
          </p:nvSpPr>
          <p:spPr>
            <a:xfrm flipH="1">
              <a:off x="3033786" y="1440319"/>
              <a:ext cx="12294" cy="2300926"/>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71" name="Straight Connector 79"/>
            <p:cNvSpPr/>
            <p:nvPr/>
          </p:nvSpPr>
          <p:spPr>
            <a:xfrm flipH="1">
              <a:off x="3517876" y="2701344"/>
              <a:ext cx="12295"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072" name="Straight Connector 80"/>
            <p:cNvSpPr/>
            <p:nvPr/>
          </p:nvSpPr>
          <p:spPr>
            <a:xfrm flipH="1">
              <a:off x="1581526" y="2707325"/>
              <a:ext cx="12295" cy="1045881"/>
            </a:xfrm>
            <a:prstGeom prst="line">
              <a:avLst/>
            </a:prstGeom>
            <a:noFill/>
            <a:ln w="50800" cap="flat">
              <a:solidFill>
                <a:srgbClr val="0000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grpSp>
      <p:sp>
        <p:nvSpPr>
          <p:cNvPr id="1074" name="TextBox 84"/>
          <p:cNvSpPr txBox="1"/>
          <p:nvPr/>
        </p:nvSpPr>
        <p:spPr>
          <a:xfrm>
            <a:off x="4997692" y="11491258"/>
            <a:ext cx="14569401"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1828800">
              <a:defRPr b="0" sz="4800">
                <a:latin typeface="Times New Roman"/>
                <a:ea typeface="Times New Roman"/>
                <a:cs typeface="Times New Roman"/>
                <a:sym typeface="Times New Roman"/>
              </a:defRPr>
            </a:pPr>
            <a:r>
              <a:t>The convolution of two box filters is not another box filter.</a:t>
            </a:r>
          </a:p>
          <a:p>
            <a:pPr defTabSz="1828800">
              <a:defRPr b="0" sz="4800">
                <a:latin typeface="Times New Roman"/>
                <a:ea typeface="Times New Roman"/>
                <a:cs typeface="Times New Roman"/>
                <a:sym typeface="Times New Roman"/>
              </a:defRPr>
            </a:pPr>
            <a:r>
              <a:t>It is a triangular filter.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0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0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27" grpId="1"/>
      <p:bldP build="whole" bldLvl="1" animBg="1" rev="0" advAuto="0" spid="1073" grpId="2"/>
      <p:bldP build="whole" bldLvl="1" animBg="1" rev="0" advAuto="0" spid="1074" grpId="3"/>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76" name="Title 1"/>
          <p:cNvSpPr txBox="1"/>
          <p:nvPr>
            <p:ph type="title"/>
          </p:nvPr>
        </p:nvSpPr>
        <p:spPr>
          <a:prstGeom prst="rect">
            <a:avLst/>
          </a:prstGeom>
        </p:spPr>
        <p:txBody>
          <a:bodyPr/>
          <a:lstStyle/>
          <a:p>
            <a:pPr/>
            <a:r>
              <a:t>Box filter</a:t>
            </a:r>
          </a:p>
        </p:txBody>
      </p:sp>
      <p:sp>
        <p:nvSpPr>
          <p:cNvPr id="1077" name="Slide Number"/>
          <p:cNvSpPr txBox="1"/>
          <p:nvPr>
            <p:ph type="sldNum" sz="quarter" idx="2"/>
          </p:nvPr>
        </p:nvSpPr>
        <p:spPr>
          <a:xfrm>
            <a:off x="23459955" y="129101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78" name="Picture 3" descr="Picture 3"/>
          <p:cNvPicPr>
            <a:picLocks noChangeAspect="1"/>
          </p:cNvPicPr>
          <p:nvPr/>
        </p:nvPicPr>
        <p:blipFill>
          <a:blip r:embed="rId2">
            <a:extLst/>
          </a:blip>
          <a:srcRect l="1531" t="0" r="0" b="0"/>
          <a:stretch>
            <a:fillRect/>
          </a:stretch>
        </p:blipFill>
        <p:spPr>
          <a:xfrm>
            <a:off x="3765176" y="3158945"/>
            <a:ext cx="6098446" cy="6226575"/>
          </a:xfrm>
          <a:prstGeom prst="rect">
            <a:avLst/>
          </a:prstGeom>
          <a:ln w="12700">
            <a:miter lim="400000"/>
          </a:ln>
        </p:spPr>
      </p:pic>
      <p:pic>
        <p:nvPicPr>
          <p:cNvPr id="1079" name="Picture 4" descr="Picture 4"/>
          <p:cNvPicPr>
            <a:picLocks noChangeAspect="1"/>
          </p:cNvPicPr>
          <p:nvPr/>
        </p:nvPicPr>
        <p:blipFill>
          <a:blip r:embed="rId3">
            <a:extLst/>
          </a:blip>
          <a:stretch>
            <a:fillRect/>
          </a:stretch>
        </p:blipFill>
        <p:spPr>
          <a:xfrm>
            <a:off x="10728072" y="4880612"/>
            <a:ext cx="2387601" cy="2362201"/>
          </a:xfrm>
          <a:prstGeom prst="rect">
            <a:avLst/>
          </a:prstGeom>
          <a:ln w="12700">
            <a:miter lim="400000"/>
          </a:ln>
        </p:spPr>
      </p:pic>
      <p:pic>
        <p:nvPicPr>
          <p:cNvPr id="1080" name="Picture 5" descr="Picture 5"/>
          <p:cNvPicPr>
            <a:picLocks noChangeAspect="1"/>
          </p:cNvPicPr>
          <p:nvPr/>
        </p:nvPicPr>
        <p:blipFill>
          <a:blip r:embed="rId4">
            <a:extLst/>
          </a:blip>
          <a:srcRect l="1372" t="0" r="0" b="0"/>
          <a:stretch>
            <a:fillRect/>
          </a:stretch>
        </p:blipFill>
        <p:spPr>
          <a:xfrm>
            <a:off x="14403293" y="2973703"/>
            <a:ext cx="6174001" cy="6193277"/>
          </a:xfrm>
          <a:prstGeom prst="rect">
            <a:avLst/>
          </a:prstGeom>
          <a:ln w="12700">
            <a:miter lim="400000"/>
          </a:ln>
        </p:spPr>
      </p:pic>
      <p:sp>
        <p:nvSpPr>
          <p:cNvPr id="1081" name="TextBox 6"/>
          <p:cNvSpPr txBox="1"/>
          <p:nvPr/>
        </p:nvSpPr>
        <p:spPr>
          <a:xfrm>
            <a:off x="13367187" y="5537998"/>
            <a:ext cx="53937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sp>
        <p:nvSpPr>
          <p:cNvPr id="1082" name="Oval 7"/>
          <p:cNvSpPr/>
          <p:nvPr/>
        </p:nvSpPr>
        <p:spPr>
          <a:xfrm>
            <a:off x="10113951" y="5848620"/>
            <a:ext cx="395865" cy="395865"/>
          </a:xfrm>
          <a:prstGeom prst="ellipse">
            <a:avLst/>
          </a:prstGeom>
          <a:ln w="25400">
            <a:solidFill>
              <a:srgbClr val="000000"/>
            </a:solidFill>
          </a:ln>
        </p:spPr>
        <p:txBody>
          <a:bodyPr tIns="91439" bIns="91439" anchor="ctr"/>
          <a:lstStyle/>
          <a:p>
            <a:pPr defTabSz="1828800">
              <a:defRPr b="0" sz="4800">
                <a:solidFill>
                  <a:srgbClr val="FFFFFF"/>
                </a:solidFill>
                <a:latin typeface="Calibri"/>
                <a:ea typeface="Calibri"/>
                <a:cs typeface="Calibri"/>
                <a:sym typeface="Calibri"/>
              </a:defRPr>
            </a:pPr>
          </a:p>
        </p:txBody>
      </p:sp>
      <p:sp>
        <p:nvSpPr>
          <p:cNvPr id="1083" name="TextBox 9"/>
          <p:cNvSpPr txBox="1"/>
          <p:nvPr/>
        </p:nvSpPr>
        <p:spPr>
          <a:xfrm>
            <a:off x="3630200" y="10428941"/>
            <a:ext cx="1658334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It produces a blurry version of the input. But it is not a perfect blur.</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Title 1"/>
          <p:cNvSpPr txBox="1"/>
          <p:nvPr>
            <p:ph type="title"/>
          </p:nvPr>
        </p:nvSpPr>
        <p:spPr>
          <a:prstGeom prst="rect">
            <a:avLst/>
          </a:prstGeom>
        </p:spPr>
        <p:txBody>
          <a:bodyPr/>
          <a:lstStyle/>
          <a:p>
            <a:pPr/>
            <a:r>
              <a:t>Gaussian filter</a:t>
            </a:r>
          </a:p>
        </p:txBody>
      </p:sp>
      <p:sp>
        <p:nvSpPr>
          <p:cNvPr id="108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87" name="Picture 3" descr="Picture 3"/>
          <p:cNvPicPr>
            <a:picLocks noChangeAspect="1"/>
          </p:cNvPicPr>
          <p:nvPr/>
        </p:nvPicPr>
        <p:blipFill>
          <a:blip r:embed="rId2">
            <a:extLst/>
          </a:blip>
          <a:stretch>
            <a:fillRect/>
          </a:stretch>
        </p:blipFill>
        <p:spPr>
          <a:xfrm>
            <a:off x="5295900" y="3374464"/>
            <a:ext cx="13792200" cy="3022601"/>
          </a:xfrm>
          <a:prstGeom prst="rect">
            <a:avLst/>
          </a:prstGeom>
          <a:ln w="12700">
            <a:miter lim="400000"/>
          </a:ln>
        </p:spPr>
      </p:pic>
      <p:sp>
        <p:nvSpPr>
          <p:cNvPr id="1088" name="TextBox 6"/>
          <p:cNvSpPr txBox="1"/>
          <p:nvPr/>
        </p:nvSpPr>
        <p:spPr>
          <a:xfrm>
            <a:off x="4607861" y="2755153"/>
            <a:ext cx="6578522"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 the continuous domain:</a:t>
            </a:r>
          </a:p>
        </p:txBody>
      </p:sp>
      <p:pic>
        <p:nvPicPr>
          <p:cNvPr id="1089" name="Picture 5" descr="Picture 5"/>
          <p:cNvPicPr>
            <a:picLocks noChangeAspect="1"/>
          </p:cNvPicPr>
          <p:nvPr/>
        </p:nvPicPr>
        <p:blipFill>
          <a:blip r:embed="rId3">
            <a:extLst/>
          </a:blip>
          <a:stretch>
            <a:fillRect/>
          </a:stretch>
        </p:blipFill>
        <p:spPr>
          <a:xfrm>
            <a:off x="7757244" y="6019172"/>
            <a:ext cx="9709505" cy="7696828"/>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Title 1"/>
          <p:cNvSpPr txBox="1"/>
          <p:nvPr>
            <p:ph type="title"/>
          </p:nvPr>
        </p:nvSpPr>
        <p:spPr>
          <a:prstGeom prst="rect">
            <a:avLst/>
          </a:prstGeom>
        </p:spPr>
        <p:txBody>
          <a:bodyPr/>
          <a:lstStyle/>
          <a:p>
            <a:pPr/>
            <a:r>
              <a:t>Gaussian filter</a:t>
            </a:r>
          </a:p>
        </p:txBody>
      </p:sp>
      <p:sp>
        <p:nvSpPr>
          <p:cNvPr id="109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3" name="Picture 3" descr="Picture 3"/>
          <p:cNvPicPr>
            <a:picLocks noChangeAspect="1"/>
          </p:cNvPicPr>
          <p:nvPr/>
        </p:nvPicPr>
        <p:blipFill>
          <a:blip r:embed="rId2">
            <a:extLst/>
          </a:blip>
          <a:stretch>
            <a:fillRect/>
          </a:stretch>
        </p:blipFill>
        <p:spPr>
          <a:xfrm>
            <a:off x="8725645" y="2898587"/>
            <a:ext cx="7509696" cy="1645772"/>
          </a:xfrm>
          <a:prstGeom prst="rect">
            <a:avLst/>
          </a:prstGeom>
          <a:ln w="12700">
            <a:miter lim="400000"/>
          </a:ln>
        </p:spPr>
      </p:pic>
      <p:pic>
        <p:nvPicPr>
          <p:cNvPr id="1094" name="Picture 4" descr="Picture 4"/>
          <p:cNvPicPr>
            <a:picLocks noChangeAspect="1"/>
          </p:cNvPicPr>
          <p:nvPr/>
        </p:nvPicPr>
        <p:blipFill>
          <a:blip r:embed="rId3">
            <a:extLst/>
          </a:blip>
          <a:stretch>
            <a:fillRect/>
          </a:stretch>
        </p:blipFill>
        <p:spPr>
          <a:xfrm>
            <a:off x="5800166" y="7541563"/>
            <a:ext cx="11887201" cy="3175001"/>
          </a:xfrm>
          <a:prstGeom prst="rect">
            <a:avLst/>
          </a:prstGeom>
          <a:ln w="12700">
            <a:miter lim="400000"/>
          </a:ln>
        </p:spPr>
      </p:pic>
      <p:sp>
        <p:nvSpPr>
          <p:cNvPr id="1095" name="TextBox 5"/>
          <p:cNvSpPr txBox="1"/>
          <p:nvPr/>
        </p:nvSpPr>
        <p:spPr>
          <a:xfrm>
            <a:off x="3884705" y="5319059"/>
            <a:ext cx="772866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Discretization of the Gaussian:</a:t>
            </a:r>
          </a:p>
        </p:txBody>
      </p:sp>
      <p:sp>
        <p:nvSpPr>
          <p:cNvPr id="1096" name="Rectangle 7"/>
          <p:cNvSpPr txBox="1"/>
          <p:nvPr/>
        </p:nvSpPr>
        <p:spPr>
          <a:xfrm>
            <a:off x="3615763" y="6266062"/>
            <a:ext cx="17630592" cy="90578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 At 3</a:t>
            </a:r>
            <a:r>
              <a:rPr>
                <a:latin typeface="Symbol"/>
                <a:ea typeface="Symbol"/>
                <a:cs typeface="Symbol"/>
                <a:sym typeface="Symbol"/>
              </a:rPr>
              <a:t>s</a:t>
            </a:r>
            <a:r>
              <a:t>  the amplitude of the Gaussian is around 1% of its central value</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098" name="Slide Number Placeholder 1"/>
          <p:cNvSpPr txBox="1"/>
          <p:nvPr>
            <p:ph type="sldNum" sz="quarter" idx="2"/>
          </p:nvPr>
        </p:nvSpPr>
        <p:spPr>
          <a:xfrm>
            <a:off x="20885092" y="13167360"/>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sp>
        <p:nvSpPr>
          <p:cNvPr id="1099" name="TextBox 7"/>
          <p:cNvSpPr txBox="1"/>
          <p:nvPr/>
        </p:nvSpPr>
        <p:spPr>
          <a:xfrm>
            <a:off x="5163660" y="-1"/>
            <a:ext cx="13806806"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Blur occurs under many natural situations</a:t>
            </a:r>
          </a:p>
        </p:txBody>
      </p:sp>
      <p:pic>
        <p:nvPicPr>
          <p:cNvPr id="1100" name="Picture 9" descr="Picture 9"/>
          <p:cNvPicPr>
            <a:picLocks noChangeAspect="1"/>
          </p:cNvPicPr>
          <p:nvPr/>
        </p:nvPicPr>
        <p:blipFill>
          <a:blip r:embed="rId2">
            <a:extLst/>
          </a:blip>
          <a:stretch>
            <a:fillRect/>
          </a:stretch>
        </p:blipFill>
        <p:spPr>
          <a:xfrm>
            <a:off x="3352800" y="1676400"/>
            <a:ext cx="9858376" cy="11684000"/>
          </a:xfrm>
          <a:prstGeom prst="rect">
            <a:avLst/>
          </a:prstGeom>
          <a:ln w="12700">
            <a:miter lim="400000"/>
          </a:ln>
        </p:spPr>
      </p:pic>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02" name="Slide Number Placeholder 1"/>
          <p:cNvSpPr txBox="1"/>
          <p:nvPr>
            <p:ph type="sldNum" sz="quarter" idx="2"/>
          </p:nvPr>
        </p:nvSpPr>
        <p:spPr>
          <a:xfrm>
            <a:off x="20885092" y="13167360"/>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pic>
        <p:nvPicPr>
          <p:cNvPr id="1103" name="Picture 9" descr="Picture 9"/>
          <p:cNvPicPr>
            <a:picLocks noChangeAspect="1"/>
          </p:cNvPicPr>
          <p:nvPr/>
        </p:nvPicPr>
        <p:blipFill>
          <a:blip r:embed="rId2">
            <a:extLst/>
          </a:blip>
          <a:stretch>
            <a:fillRect/>
          </a:stretch>
        </p:blipFill>
        <p:spPr>
          <a:xfrm>
            <a:off x="3352800" y="1676400"/>
            <a:ext cx="9858376" cy="11684000"/>
          </a:xfrm>
          <a:prstGeom prst="rect">
            <a:avLst/>
          </a:prstGeom>
          <a:ln w="12700">
            <a:miter lim="400000"/>
          </a:ln>
        </p:spPr>
      </p:pic>
      <p:pic>
        <p:nvPicPr>
          <p:cNvPr id="1104" name="Picture 10" descr="Picture 10"/>
          <p:cNvPicPr>
            <a:picLocks noChangeAspect="1"/>
          </p:cNvPicPr>
          <p:nvPr/>
        </p:nvPicPr>
        <p:blipFill>
          <a:blip r:embed="rId2">
            <a:extLst/>
          </a:blip>
          <a:srcRect l="27826" t="76957" r="55169" b="10000"/>
          <a:stretch>
            <a:fillRect/>
          </a:stretch>
        </p:blipFill>
        <p:spPr>
          <a:xfrm>
            <a:off x="13716000" y="2895600"/>
            <a:ext cx="7162801" cy="6511636"/>
          </a:xfrm>
          <a:prstGeom prst="rect">
            <a:avLst/>
          </a:prstGeom>
          <a:ln w="12700">
            <a:miter lim="400000"/>
          </a:ln>
        </p:spPr>
      </p:pic>
      <p:sp>
        <p:nvSpPr>
          <p:cNvPr id="1105" name="Straight Arrow Connector 6"/>
          <p:cNvSpPr/>
          <p:nvPr/>
        </p:nvSpPr>
        <p:spPr>
          <a:xfrm flipV="1">
            <a:off x="7620000" y="7924799"/>
            <a:ext cx="6858001" cy="3200402"/>
          </a:xfrm>
          <a:prstGeom prst="line">
            <a:avLst/>
          </a:prstGeom>
          <a:ln w="114300">
            <a:solidFill>
              <a:srgbClr val="FF0000"/>
            </a:solidFill>
            <a:tailEnd type="triangle"/>
          </a:ln>
        </p:spPr>
        <p:txBody>
          <a:bodyPr tIns="91439" bIns="91439"/>
          <a:lstStyle/>
          <a:p>
            <a:pPr algn="l" defTabSz="1828800">
              <a:defRPr b="0" sz="4800">
                <a:latin typeface="Calibri"/>
                <a:ea typeface="Calibri"/>
                <a:cs typeface="Calibri"/>
                <a:sym typeface="Calibri"/>
              </a:defRPr>
            </a:pPr>
          </a:p>
        </p:txBody>
      </p:sp>
      <p:sp>
        <p:nvSpPr>
          <p:cNvPr id="1106" name="TextBox 8"/>
          <p:cNvSpPr txBox="1"/>
          <p:nvPr/>
        </p:nvSpPr>
        <p:spPr>
          <a:xfrm>
            <a:off x="5163660" y="-1"/>
            <a:ext cx="13806806"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Blur occurs under many natural situations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93" name="Line"/>
          <p:cNvSpPr/>
          <p:nvPr/>
        </p:nvSpPr>
        <p:spPr>
          <a:xfrm flipH="1" flipV="1">
            <a:off x="11626513" y="2570903"/>
            <a:ext cx="2868897" cy="7880457"/>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94"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95" name="Line"/>
          <p:cNvSpPr/>
          <p:nvPr/>
        </p:nvSpPr>
        <p:spPr>
          <a:xfrm flipV="1">
            <a:off x="11344555" y="2468344"/>
            <a:ext cx="1491021" cy="4219201"/>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15" name="Connection Line"/>
          <p:cNvSpPr/>
          <p:nvPr/>
        </p:nvSpPr>
        <p:spPr>
          <a:xfrm>
            <a:off x="8694215" y="326156"/>
            <a:ext cx="7607195" cy="1955548"/>
          </a:xfrm>
          <a:custGeom>
            <a:avLst/>
            <a:gdLst/>
            <a:ahLst/>
            <a:cxnLst>
              <a:cxn ang="0">
                <a:pos x="wd2" y="hd2"/>
              </a:cxn>
              <a:cxn ang="5400000">
                <a:pos x="wd2" y="hd2"/>
              </a:cxn>
              <a:cxn ang="10800000">
                <a:pos x="wd2" y="hd2"/>
              </a:cxn>
              <a:cxn ang="16200000">
                <a:pos x="wd2" y="hd2"/>
              </a:cxn>
            </a:cxnLst>
            <a:rect l="0" t="0" r="r" b="b"/>
            <a:pathLst>
              <a:path w="21600" h="16536" fill="norm" stroke="1" extrusionOk="0">
                <a:moveTo>
                  <a:pt x="0" y="8082"/>
                </a:moveTo>
                <a:cubicBezTo>
                  <a:pt x="7589" y="21600"/>
                  <a:pt x="14789" y="18906"/>
                  <a:pt x="21600" y="0"/>
                </a:cubicBezTo>
              </a:path>
            </a:pathLst>
          </a:custGeom>
          <a:ln w="63500">
            <a:solidFill>
              <a:srgbClr val="000000"/>
            </a:solidFill>
            <a:miter lim="400000"/>
          </a:ln>
        </p:spPr>
        <p:txBody>
          <a:bodyPr/>
          <a:lstStyle/>
          <a:p>
            <a:pPr/>
          </a:p>
        </p:txBody>
      </p:sp>
      <p:sp>
        <p:nvSpPr>
          <p:cNvPr id="297" name="Line"/>
          <p:cNvSpPr/>
          <p:nvPr/>
        </p:nvSpPr>
        <p:spPr>
          <a:xfrm flipH="1" flipV="1">
            <a:off x="13140568" y="6671832"/>
            <a:ext cx="1301188" cy="3678646"/>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298"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299" name="Line"/>
          <p:cNvSpPr/>
          <p:nvPr/>
        </p:nvSpPr>
        <p:spPr>
          <a:xfrm flipV="1">
            <a:off x="9964973" y="6773882"/>
            <a:ext cx="1309813" cy="3652208"/>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0"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1"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2" name="Circle"/>
          <p:cNvSpPr/>
          <p:nvPr/>
        </p:nvSpPr>
        <p:spPr>
          <a:xfrm>
            <a:off x="11303113" y="1982700"/>
            <a:ext cx="514415" cy="514415"/>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3" name="Line"/>
          <p:cNvSpPr/>
          <p:nvPr/>
        </p:nvSpPr>
        <p:spPr>
          <a:xfrm flipH="1" flipV="1">
            <a:off x="13137025" y="2305205"/>
            <a:ext cx="664287" cy="4376766"/>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4" name="Circle"/>
          <p:cNvSpPr/>
          <p:nvPr/>
        </p:nvSpPr>
        <p:spPr>
          <a:xfrm>
            <a:off x="12801282" y="1804106"/>
            <a:ext cx="514415" cy="514415"/>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5" name="Line"/>
          <p:cNvSpPr/>
          <p:nvPr/>
        </p:nvSpPr>
        <p:spPr>
          <a:xfrm flipH="1" flipV="1">
            <a:off x="13797178" y="6682343"/>
            <a:ext cx="593418" cy="3586187"/>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6" name="Line"/>
          <p:cNvSpPr/>
          <p:nvPr/>
        </p:nvSpPr>
        <p:spPr>
          <a:xfrm flipV="1">
            <a:off x="10607268" y="2646938"/>
            <a:ext cx="799156" cy="4027771"/>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07" name="Line"/>
          <p:cNvSpPr/>
          <p:nvPr/>
        </p:nvSpPr>
        <p:spPr>
          <a:xfrm flipV="1">
            <a:off x="9995315" y="6692818"/>
            <a:ext cx="635901" cy="3645325"/>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314" name="Group"/>
          <p:cNvGrpSpPr/>
          <p:nvPr/>
        </p:nvGrpSpPr>
        <p:grpSpPr>
          <a:xfrm>
            <a:off x="8658065" y="10893924"/>
            <a:ext cx="7123208" cy="2660303"/>
            <a:chOff x="0" y="0"/>
            <a:chExt cx="7123207" cy="2660302"/>
          </a:xfrm>
        </p:grpSpPr>
        <p:sp>
          <p:nvSpPr>
            <p:cNvPr id="308" name="Square"/>
            <p:cNvSpPr/>
            <p:nvPr/>
          </p:nvSpPr>
          <p:spPr>
            <a:xfrm>
              <a:off x="4462904" y="0"/>
              <a:ext cx="2660304" cy="266030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09" name="Circle"/>
            <p:cNvSpPr/>
            <p:nvPr/>
          </p:nvSpPr>
          <p:spPr>
            <a:xfrm>
              <a:off x="4934436" y="1174186"/>
              <a:ext cx="311931"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10" name="Square"/>
            <p:cNvSpPr/>
            <p:nvPr/>
          </p:nvSpPr>
          <p:spPr>
            <a:xfrm>
              <a:off x="0" y="0"/>
              <a:ext cx="2660303" cy="2660303"/>
            </a:xfrm>
            <a:prstGeom prst="rect">
              <a:avLst/>
            </a:prstGeom>
            <a:solidFill>
              <a:srgbClr val="000000"/>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11" name="Circle"/>
            <p:cNvSpPr/>
            <p:nvPr/>
          </p:nvSpPr>
          <p:spPr>
            <a:xfrm>
              <a:off x="5458495" y="1174186"/>
              <a:ext cx="311932"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12" name="Circle"/>
            <p:cNvSpPr/>
            <p:nvPr/>
          </p:nvSpPr>
          <p:spPr>
            <a:xfrm>
              <a:off x="1543818" y="1174186"/>
              <a:ext cx="311932"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313" name="Circle"/>
            <p:cNvSpPr/>
            <p:nvPr/>
          </p:nvSpPr>
          <p:spPr>
            <a:xfrm>
              <a:off x="2067878" y="1174186"/>
              <a:ext cx="311932" cy="311932"/>
            </a:xfrm>
            <a:prstGeom prst="ellipse">
              <a:avLst/>
            </a:prstGeom>
            <a:solidFill>
              <a:schemeClr val="accent5">
                <a:hueOff val="-82419"/>
                <a:satOff val="-9513"/>
                <a:lumOff val="-16343"/>
              </a:schemeClr>
            </a:solidFill>
            <a:ln w="12700" cap="flat">
              <a:noFill/>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4" grpId="1"/>
    </p:bldLst>
  </p:timing>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8" name="Title 1"/>
          <p:cNvSpPr txBox="1"/>
          <p:nvPr>
            <p:ph type="title"/>
          </p:nvPr>
        </p:nvSpPr>
        <p:spPr>
          <a:prstGeom prst="rect">
            <a:avLst/>
          </a:prstGeom>
        </p:spPr>
        <p:txBody>
          <a:bodyPr/>
          <a:lstStyle/>
          <a:p>
            <a:pPr/>
            <a:r>
              <a:t>Scale</a:t>
            </a:r>
          </a:p>
        </p:txBody>
      </p:sp>
      <p:sp>
        <p:nvSpPr>
          <p:cNvPr id="1109"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0" name="Picture 4" descr="Picture 4"/>
          <p:cNvPicPr>
            <a:picLocks noChangeAspect="1"/>
          </p:cNvPicPr>
          <p:nvPr/>
        </p:nvPicPr>
        <p:blipFill>
          <a:blip r:embed="rId2">
            <a:extLst/>
          </a:blip>
          <a:stretch>
            <a:fillRect/>
          </a:stretch>
        </p:blipFill>
        <p:spPr>
          <a:xfrm>
            <a:off x="3048000" y="3144360"/>
            <a:ext cx="5726963" cy="5726963"/>
          </a:xfrm>
          <a:prstGeom prst="rect">
            <a:avLst/>
          </a:prstGeom>
          <a:ln w="12700">
            <a:miter lim="400000"/>
          </a:ln>
        </p:spPr>
      </p:pic>
      <p:pic>
        <p:nvPicPr>
          <p:cNvPr id="1111" name="Picture 5" descr="Picture 5"/>
          <p:cNvPicPr>
            <a:picLocks noChangeAspect="1"/>
          </p:cNvPicPr>
          <p:nvPr/>
        </p:nvPicPr>
        <p:blipFill>
          <a:blip r:embed="rId3">
            <a:extLst/>
          </a:blip>
          <a:stretch>
            <a:fillRect/>
          </a:stretch>
        </p:blipFill>
        <p:spPr>
          <a:xfrm>
            <a:off x="9252322" y="3137646"/>
            <a:ext cx="5726963" cy="5746377"/>
          </a:xfrm>
          <a:prstGeom prst="rect">
            <a:avLst/>
          </a:prstGeom>
          <a:ln w="12700">
            <a:miter lim="400000"/>
          </a:ln>
        </p:spPr>
      </p:pic>
      <p:pic>
        <p:nvPicPr>
          <p:cNvPr id="1112" name="Picture 6" descr="Picture 6"/>
          <p:cNvPicPr>
            <a:picLocks noChangeAspect="1"/>
          </p:cNvPicPr>
          <p:nvPr/>
        </p:nvPicPr>
        <p:blipFill>
          <a:blip r:embed="rId4">
            <a:extLst/>
          </a:blip>
          <a:stretch>
            <a:fillRect/>
          </a:stretch>
        </p:blipFill>
        <p:spPr>
          <a:xfrm>
            <a:off x="15609037" y="3174241"/>
            <a:ext cx="5726963" cy="5726963"/>
          </a:xfrm>
          <a:prstGeom prst="rect">
            <a:avLst/>
          </a:prstGeom>
          <a:ln w="12700">
            <a:miter lim="400000"/>
          </a:ln>
        </p:spPr>
      </p:pic>
      <p:pic>
        <p:nvPicPr>
          <p:cNvPr id="1113" name="Picture 7" descr="Picture 7"/>
          <p:cNvPicPr>
            <a:picLocks noChangeAspect="1"/>
          </p:cNvPicPr>
          <p:nvPr/>
        </p:nvPicPr>
        <p:blipFill>
          <a:blip r:embed="rId5">
            <a:extLst/>
          </a:blip>
          <a:stretch>
            <a:fillRect/>
          </a:stretch>
        </p:blipFill>
        <p:spPr>
          <a:xfrm>
            <a:off x="3048000" y="9178949"/>
            <a:ext cx="5765788" cy="3999167"/>
          </a:xfrm>
          <a:prstGeom prst="rect">
            <a:avLst/>
          </a:prstGeom>
          <a:ln w="12700">
            <a:miter lim="400000"/>
          </a:ln>
        </p:spPr>
      </p:pic>
      <p:pic>
        <p:nvPicPr>
          <p:cNvPr id="1114" name="Picture 8" descr="Picture 8"/>
          <p:cNvPicPr>
            <a:picLocks noChangeAspect="1"/>
          </p:cNvPicPr>
          <p:nvPr/>
        </p:nvPicPr>
        <p:blipFill>
          <a:blip r:embed="rId6">
            <a:extLst/>
          </a:blip>
          <a:stretch>
            <a:fillRect/>
          </a:stretch>
        </p:blipFill>
        <p:spPr>
          <a:xfrm>
            <a:off x="9376333" y="9113963"/>
            <a:ext cx="5765791" cy="4018581"/>
          </a:xfrm>
          <a:prstGeom prst="rect">
            <a:avLst/>
          </a:prstGeom>
          <a:ln w="12700">
            <a:miter lim="400000"/>
          </a:ln>
        </p:spPr>
      </p:pic>
      <p:pic>
        <p:nvPicPr>
          <p:cNvPr id="1115" name="Picture 9" descr="Picture 9"/>
          <p:cNvPicPr>
            <a:picLocks noChangeAspect="1"/>
          </p:cNvPicPr>
          <p:nvPr/>
        </p:nvPicPr>
        <p:blipFill>
          <a:blip r:embed="rId7">
            <a:extLst/>
          </a:blip>
          <a:stretch>
            <a:fillRect/>
          </a:stretch>
        </p:blipFill>
        <p:spPr>
          <a:xfrm>
            <a:off x="15589623" y="9119193"/>
            <a:ext cx="5746377" cy="3999167"/>
          </a:xfrm>
          <a:prstGeom prst="rect">
            <a:avLst/>
          </a:prstGeom>
          <a:ln w="12700">
            <a:miter lim="400000"/>
          </a:ln>
        </p:spPr>
      </p:pic>
      <p:pic>
        <p:nvPicPr>
          <p:cNvPr id="1116" name="Picture 4" descr="Picture 4"/>
          <p:cNvPicPr>
            <a:picLocks noChangeAspect="1"/>
          </p:cNvPicPr>
          <p:nvPr/>
        </p:nvPicPr>
        <p:blipFill>
          <a:blip r:embed="rId8">
            <a:extLst/>
          </a:blip>
          <a:stretch>
            <a:fillRect/>
          </a:stretch>
        </p:blipFill>
        <p:spPr>
          <a:xfrm>
            <a:off x="1075766" y="1000490"/>
            <a:ext cx="6874890" cy="1836243"/>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8" name="Rectangle 1"/>
          <p:cNvSpPr txBox="1"/>
          <p:nvPr>
            <p:ph type="title"/>
          </p:nvPr>
        </p:nvSpPr>
        <p:spPr>
          <a:prstGeom prst="rect">
            <a:avLst/>
          </a:prstGeom>
        </p:spPr>
        <p:txBody>
          <a:bodyPr/>
          <a:lstStyle>
            <a:lvl1pPr>
              <a:defRPr sz="7200"/>
            </a:lvl1pPr>
          </a:lstStyle>
          <a:p>
            <a:pPr/>
            <a:r>
              <a:t>Gaussian filter for low-pass filtering</a:t>
            </a:r>
          </a:p>
        </p:txBody>
      </p:sp>
      <p:sp>
        <p:nvSpPr>
          <p:cNvPr id="1119" name="Double-click to edit"/>
          <p:cNvSpPr txBox="1"/>
          <p:nvPr>
            <p:ph type="body" idx="1"/>
          </p:nvPr>
        </p:nvSpPr>
        <p:spPr>
          <a:prstGeom prst="rect">
            <a:avLst/>
          </a:prstGeom>
        </p:spPr>
        <p:txBody>
          <a:bodyPr/>
          <a:lstStyle/>
          <a:p>
            <a:pPr/>
          </a:p>
        </p:txBody>
      </p:sp>
      <p:sp>
        <p:nvSpPr>
          <p:cNvPr id="11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1" name="Picture 2" descr="Picture 2"/>
          <p:cNvPicPr>
            <a:picLocks noChangeAspect="1"/>
          </p:cNvPicPr>
          <p:nvPr/>
        </p:nvPicPr>
        <p:blipFill>
          <a:blip r:embed="rId2">
            <a:extLst/>
          </a:blip>
          <a:stretch>
            <a:fillRect/>
          </a:stretch>
        </p:blipFill>
        <p:spPr>
          <a:xfrm>
            <a:off x="4035425" y="3609976"/>
            <a:ext cx="6407151" cy="8534401"/>
          </a:xfrm>
          <a:prstGeom prst="rect">
            <a:avLst/>
          </a:prstGeom>
          <a:ln w="12700">
            <a:miter lim="400000"/>
          </a:ln>
        </p:spPr>
      </p:pic>
      <p:pic>
        <p:nvPicPr>
          <p:cNvPr id="1122" name="Picture 3" descr="Picture 3"/>
          <p:cNvPicPr>
            <a:picLocks noChangeAspect="1"/>
          </p:cNvPicPr>
          <p:nvPr/>
        </p:nvPicPr>
        <p:blipFill>
          <a:blip r:embed="rId3">
            <a:extLst/>
          </a:blip>
          <a:stretch>
            <a:fillRect/>
          </a:stretch>
        </p:blipFill>
        <p:spPr>
          <a:xfrm>
            <a:off x="13535025" y="3657600"/>
            <a:ext cx="6403974" cy="8534400"/>
          </a:xfrm>
          <a:prstGeom prst="rect">
            <a:avLst/>
          </a:prstGeom>
          <a:ln w="12700">
            <a:miter lim="400000"/>
          </a:ln>
        </p:spPr>
      </p:pic>
      <p:sp>
        <p:nvSpPr>
          <p:cNvPr id="1123" name="Rectangle 4"/>
          <p:cNvSpPr txBox="1"/>
          <p:nvPr/>
        </p:nvSpPr>
        <p:spPr>
          <a:xfrm>
            <a:off x="4057650" y="12115800"/>
            <a:ext cx="664965" cy="39476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800">
                <a:latin typeface="+mj-lt"/>
                <a:ea typeface="+mj-ea"/>
                <a:cs typeface="+mj-cs"/>
                <a:sym typeface="Arial"/>
              </a:defRPr>
            </a:lvl1pPr>
          </a:lstStyle>
          <a:p>
            <a:pPr/>
            <a:r>
              <a:t>Dali</a:t>
            </a:r>
          </a:p>
        </p:txBody>
      </p:sp>
      <p:pic>
        <p:nvPicPr>
          <p:cNvPr id="1124" name="Picture 5" descr="Picture 5"/>
          <p:cNvPicPr>
            <a:picLocks noChangeAspect="1"/>
          </p:cNvPicPr>
          <p:nvPr/>
        </p:nvPicPr>
        <p:blipFill>
          <a:blip r:embed="rId4">
            <a:extLst/>
          </a:blip>
          <a:srcRect l="4524" t="6618" r="4694" b="6320"/>
          <a:stretch>
            <a:fillRect/>
          </a:stretch>
        </p:blipFill>
        <p:spPr>
          <a:xfrm>
            <a:off x="10608384" y="7148046"/>
            <a:ext cx="2730381" cy="196607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122" grpId="1"/>
    </p:bldLst>
  </p:timing>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6" name="Title 1"/>
          <p:cNvSpPr txBox="1"/>
          <p:nvPr>
            <p:ph type="title"/>
          </p:nvPr>
        </p:nvSpPr>
        <p:spPr>
          <a:prstGeom prst="rect">
            <a:avLst/>
          </a:prstGeom>
        </p:spPr>
        <p:txBody>
          <a:bodyPr/>
          <a:lstStyle/>
          <a:p>
            <a:pPr/>
            <a:r>
              <a:t>Properties of the Gaussian filter</a:t>
            </a:r>
          </a:p>
        </p:txBody>
      </p:sp>
      <p:sp>
        <p:nvSpPr>
          <p:cNvPr id="1127" name="Content Placeholder 2"/>
          <p:cNvSpPr txBox="1"/>
          <p:nvPr>
            <p:ph type="body" idx="1"/>
          </p:nvPr>
        </p:nvSpPr>
        <p:spPr>
          <a:xfrm>
            <a:off x="1171872" y="4521200"/>
            <a:ext cx="21789332" cy="9051926"/>
          </a:xfrm>
          <a:prstGeom prst="rect">
            <a:avLst/>
          </a:prstGeom>
        </p:spPr>
        <p:txBody>
          <a:bodyPr/>
          <a:lstStyle/>
          <a:p>
            <a:pPr/>
            <a:r>
              <a:t> The n-dimensional Gaussian is the only completely circularly symmetric operator that is separable.</a:t>
            </a:r>
          </a:p>
          <a:p>
            <a:pPr/>
          </a:p>
          <a:p>
            <a:pPr/>
            <a:r>
              <a:t>The (continuous) Fourier transform of a Gaussian is another Gaussian</a:t>
            </a:r>
          </a:p>
        </p:txBody>
      </p:sp>
      <p:sp>
        <p:nvSpPr>
          <p:cNvPr id="1128"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29" name="Picture 4" descr="Picture 4"/>
          <p:cNvPicPr>
            <a:picLocks noChangeAspect="1"/>
          </p:cNvPicPr>
          <p:nvPr/>
        </p:nvPicPr>
        <p:blipFill>
          <a:blip r:embed="rId2">
            <a:extLst/>
          </a:blip>
          <a:stretch>
            <a:fillRect/>
          </a:stretch>
        </p:blipFill>
        <p:spPr>
          <a:xfrm>
            <a:off x="8217648" y="2121646"/>
            <a:ext cx="7509695" cy="1645771"/>
          </a:xfrm>
          <a:prstGeom prst="rect">
            <a:avLst/>
          </a:prstGeom>
          <a:ln w="12700">
            <a:miter lim="400000"/>
          </a:ln>
        </p:spPr>
      </p:pic>
      <p:pic>
        <p:nvPicPr>
          <p:cNvPr id="1130" name="Picture 5" descr="Picture 5"/>
          <p:cNvPicPr>
            <a:picLocks noChangeAspect="1"/>
          </p:cNvPicPr>
          <p:nvPr/>
        </p:nvPicPr>
        <p:blipFill>
          <a:blip r:embed="rId3">
            <a:extLst/>
          </a:blip>
          <a:stretch>
            <a:fillRect/>
          </a:stretch>
        </p:blipFill>
        <p:spPr>
          <a:xfrm>
            <a:off x="6834840" y="10265336"/>
            <a:ext cx="9829801" cy="1651001"/>
          </a:xfrm>
          <a:prstGeom prst="rect">
            <a:avLst/>
          </a:prstGeom>
          <a:ln w="12700">
            <a:miter lim="400000"/>
          </a:ln>
        </p:spPr>
      </p:pic>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2" name="Title 1"/>
          <p:cNvSpPr txBox="1"/>
          <p:nvPr>
            <p:ph type="title"/>
          </p:nvPr>
        </p:nvSpPr>
        <p:spPr>
          <a:prstGeom prst="rect">
            <a:avLst/>
          </a:prstGeom>
        </p:spPr>
        <p:txBody>
          <a:bodyPr/>
          <a:lstStyle/>
          <a:p>
            <a:pPr/>
            <a:r>
              <a:t>Properties of the Gaussian filter</a:t>
            </a:r>
          </a:p>
        </p:txBody>
      </p:sp>
      <p:sp>
        <p:nvSpPr>
          <p:cNvPr id="1133" name="Content Placeholder 2"/>
          <p:cNvSpPr txBox="1"/>
          <p:nvPr>
            <p:ph type="body" idx="1"/>
          </p:nvPr>
        </p:nvSpPr>
        <p:spPr>
          <a:xfrm>
            <a:off x="2197100" y="4153923"/>
            <a:ext cx="19989800" cy="9051927"/>
          </a:xfrm>
          <a:prstGeom prst="rect">
            <a:avLst/>
          </a:prstGeom>
        </p:spPr>
        <p:txBody>
          <a:bodyPr/>
          <a:lstStyle/>
          <a:p>
            <a:pPr/>
            <a:r>
              <a:t>The convolution of two n-dimensional Gaussians is an n-dimensional Gaussian.</a:t>
            </a:r>
          </a:p>
        </p:txBody>
      </p:sp>
      <p:sp>
        <p:nvSpPr>
          <p:cNvPr id="1134"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35" name="Picture 4" descr="Picture 4"/>
          <p:cNvPicPr>
            <a:picLocks noChangeAspect="1"/>
          </p:cNvPicPr>
          <p:nvPr/>
        </p:nvPicPr>
        <p:blipFill>
          <a:blip r:embed="rId2">
            <a:extLst/>
          </a:blip>
          <a:stretch>
            <a:fillRect/>
          </a:stretch>
        </p:blipFill>
        <p:spPr>
          <a:xfrm>
            <a:off x="8217648" y="2121646"/>
            <a:ext cx="7509695" cy="1645771"/>
          </a:xfrm>
          <a:prstGeom prst="rect">
            <a:avLst/>
          </a:prstGeom>
          <a:ln w="12700">
            <a:miter lim="400000"/>
          </a:ln>
        </p:spPr>
      </p:pic>
      <p:pic>
        <p:nvPicPr>
          <p:cNvPr id="1136" name="Picture 6" descr="Picture 6"/>
          <p:cNvPicPr>
            <a:picLocks noChangeAspect="1"/>
          </p:cNvPicPr>
          <p:nvPr/>
        </p:nvPicPr>
        <p:blipFill>
          <a:blip r:embed="rId3">
            <a:extLst/>
          </a:blip>
          <a:stretch>
            <a:fillRect/>
          </a:stretch>
        </p:blipFill>
        <p:spPr>
          <a:xfrm>
            <a:off x="6000735" y="6538890"/>
            <a:ext cx="10946653" cy="1040768"/>
          </a:xfrm>
          <a:prstGeom prst="rect">
            <a:avLst/>
          </a:prstGeom>
          <a:ln w="12700">
            <a:miter lim="400000"/>
          </a:ln>
        </p:spPr>
      </p:pic>
      <p:pic>
        <p:nvPicPr>
          <p:cNvPr id="1137" name="Picture 7" descr="Picture 7"/>
          <p:cNvPicPr>
            <a:picLocks noChangeAspect="1"/>
          </p:cNvPicPr>
          <p:nvPr/>
        </p:nvPicPr>
        <p:blipFill>
          <a:blip r:embed="rId4">
            <a:extLst/>
          </a:blip>
          <a:stretch>
            <a:fillRect/>
          </a:stretch>
        </p:blipFill>
        <p:spPr>
          <a:xfrm>
            <a:off x="8244546" y="9813563"/>
            <a:ext cx="4102845" cy="1008327"/>
          </a:xfrm>
          <a:prstGeom prst="rect">
            <a:avLst/>
          </a:prstGeom>
          <a:ln w="12700">
            <a:miter lim="400000"/>
          </a:ln>
        </p:spPr>
      </p:pic>
      <p:sp>
        <p:nvSpPr>
          <p:cNvPr id="1138" name="Rectangle 8"/>
          <p:cNvSpPr txBox="1"/>
          <p:nvPr/>
        </p:nvSpPr>
        <p:spPr>
          <a:xfrm>
            <a:off x="4627279" y="8155733"/>
            <a:ext cx="13178120"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where the variance of the result is the sum</a:t>
            </a:r>
          </a:p>
        </p:txBody>
      </p:sp>
      <p:sp>
        <p:nvSpPr>
          <p:cNvPr id="1139" name="TextBox 9"/>
          <p:cNvSpPr txBox="1"/>
          <p:nvPr/>
        </p:nvSpPr>
        <p:spPr>
          <a:xfrm>
            <a:off x="4380753" y="11624236"/>
            <a:ext cx="1310284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(it is easy to prove this using the FT of the Gaussian)</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141" name="Title 1"/>
          <p:cNvSpPr txBox="1"/>
          <p:nvPr>
            <p:ph type="title"/>
          </p:nvPr>
        </p:nvSpPr>
        <p:spPr>
          <a:prstGeom prst="rect">
            <a:avLst/>
          </a:prstGeom>
        </p:spPr>
        <p:txBody>
          <a:bodyPr/>
          <a:lstStyle/>
          <a:p>
            <a:pPr/>
            <a:r>
              <a:t>Properties of the Gaussian filter</a:t>
            </a:r>
          </a:p>
        </p:txBody>
      </p:sp>
      <p:sp>
        <p:nvSpPr>
          <p:cNvPr id="1142" name="Content Placeholder 2"/>
          <p:cNvSpPr txBox="1"/>
          <p:nvPr>
            <p:ph type="body" idx="1"/>
          </p:nvPr>
        </p:nvSpPr>
        <p:spPr>
          <a:xfrm>
            <a:off x="1369714" y="4153923"/>
            <a:ext cx="21401486" cy="9051927"/>
          </a:xfrm>
          <a:prstGeom prst="rect">
            <a:avLst/>
          </a:prstGeom>
        </p:spPr>
        <p:txBody>
          <a:bodyPr/>
          <a:lstStyle/>
          <a:p>
            <a:pPr/>
            <a:r>
              <a:t> Repeated convolutions of any function concentrated in the origin result in a gaussian (central limit theorem).</a:t>
            </a:r>
          </a:p>
        </p:txBody>
      </p:sp>
      <p:sp>
        <p:nvSpPr>
          <p:cNvPr id="1143" name="Slide Number Placeholder 3"/>
          <p:cNvSpPr txBox="1"/>
          <p:nvPr>
            <p:ph type="sldNum" sz="quarter" idx="2"/>
          </p:nvPr>
        </p:nvSpPr>
        <p:spPr>
          <a:xfrm>
            <a:off x="23459955" y="129101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4" name="Picture 4" descr="Picture 4"/>
          <p:cNvPicPr>
            <a:picLocks noChangeAspect="1"/>
          </p:cNvPicPr>
          <p:nvPr/>
        </p:nvPicPr>
        <p:blipFill>
          <a:blip r:embed="rId2">
            <a:extLst/>
          </a:blip>
          <a:stretch>
            <a:fillRect/>
          </a:stretch>
        </p:blipFill>
        <p:spPr>
          <a:xfrm>
            <a:off x="8217648" y="2121646"/>
            <a:ext cx="7509695" cy="1645771"/>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Title 1"/>
          <p:cNvSpPr txBox="1"/>
          <p:nvPr>
            <p:ph type="title"/>
          </p:nvPr>
        </p:nvSpPr>
        <p:spPr>
          <a:prstGeom prst="rect">
            <a:avLst/>
          </a:prstGeom>
        </p:spPr>
        <p:txBody>
          <a:bodyPr/>
          <a:lstStyle/>
          <a:p>
            <a:pPr/>
            <a:r>
              <a:t>Discretization of the Gaussian</a:t>
            </a:r>
          </a:p>
        </p:txBody>
      </p:sp>
      <p:sp>
        <p:nvSpPr>
          <p:cNvPr id="1147" name="Content Placeholder 2"/>
          <p:cNvSpPr txBox="1"/>
          <p:nvPr>
            <p:ph type="body" idx="1"/>
          </p:nvPr>
        </p:nvSpPr>
        <p:spPr>
          <a:xfrm>
            <a:off x="1854200" y="2332037"/>
            <a:ext cx="21207215" cy="9051926"/>
          </a:xfrm>
          <a:prstGeom prst="rect">
            <a:avLst/>
          </a:prstGeom>
        </p:spPr>
        <p:txBody>
          <a:bodyPr/>
          <a:lstStyle/>
          <a:p>
            <a:pPr>
              <a:buSzTx/>
              <a:buNone/>
            </a:pPr>
            <a:r>
              <a:t>There are very efficient approximations to the Gaussian filter for certain values of </a:t>
            </a:r>
            <a:r>
              <a:rPr>
                <a:latin typeface="Symbol"/>
                <a:ea typeface="Symbol"/>
                <a:cs typeface="Symbol"/>
                <a:sym typeface="Symbol"/>
              </a:rPr>
              <a:t>s</a:t>
            </a:r>
            <a:r>
              <a:t> with nicer properties than when working with discretized gaussians.</a:t>
            </a:r>
          </a:p>
        </p:txBody>
      </p:sp>
      <p:sp>
        <p:nvSpPr>
          <p:cNvPr id="1148"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49" name="Image" descr="Image"/>
          <p:cNvPicPr>
            <a:picLocks noChangeAspect="1"/>
          </p:cNvPicPr>
          <p:nvPr/>
        </p:nvPicPr>
        <p:blipFill>
          <a:blip r:embed="rId2">
            <a:extLst/>
          </a:blip>
          <a:stretch>
            <a:fillRect/>
          </a:stretch>
        </p:blipFill>
        <p:spPr>
          <a:xfrm>
            <a:off x="5480290" y="11664950"/>
            <a:ext cx="13423420" cy="1571304"/>
          </a:xfrm>
          <a:prstGeom prst="rect">
            <a:avLst/>
          </a:prstGeom>
          <a:ln w="12700">
            <a:miter lim="400000"/>
          </a:ln>
        </p:spPr>
      </p:pic>
      <p:pic>
        <p:nvPicPr>
          <p:cNvPr id="1150" name="Image" descr="Image"/>
          <p:cNvPicPr>
            <a:picLocks noChangeAspect="1"/>
          </p:cNvPicPr>
          <p:nvPr/>
        </p:nvPicPr>
        <p:blipFill>
          <a:blip r:embed="rId3">
            <a:extLst/>
          </a:blip>
          <a:stretch>
            <a:fillRect/>
          </a:stretch>
        </p:blipFill>
        <p:spPr>
          <a:xfrm>
            <a:off x="5929708" y="6102350"/>
            <a:ext cx="12524584" cy="5517093"/>
          </a:xfrm>
          <a:prstGeom prst="rect">
            <a:avLst/>
          </a:prstGeom>
          <a:ln w="12700">
            <a:miter lim="400000"/>
          </a:ln>
        </p:spPr>
      </p:pic>
      <p:grpSp>
        <p:nvGrpSpPr>
          <p:cNvPr id="1153" name="Group"/>
          <p:cNvGrpSpPr/>
          <p:nvPr/>
        </p:nvGrpSpPr>
        <p:grpSpPr>
          <a:xfrm>
            <a:off x="14058900" y="6685103"/>
            <a:ext cx="3485642" cy="1359852"/>
            <a:chOff x="0" y="0"/>
            <a:chExt cx="3485641" cy="1359850"/>
          </a:xfrm>
        </p:grpSpPr>
        <p:pic>
          <p:nvPicPr>
            <p:cNvPr id="1151" name="Image" descr="Image"/>
            <p:cNvPicPr>
              <a:picLocks noChangeAspect="1"/>
            </p:cNvPicPr>
            <p:nvPr/>
          </p:nvPicPr>
          <p:blipFill>
            <a:blip r:embed="rId4">
              <a:extLst/>
            </a:blip>
            <a:stretch>
              <a:fillRect/>
            </a:stretch>
          </p:blipFill>
          <p:spPr>
            <a:xfrm>
              <a:off x="0" y="0"/>
              <a:ext cx="3485642" cy="1260194"/>
            </a:xfrm>
            <a:prstGeom prst="rect">
              <a:avLst/>
            </a:prstGeom>
            <a:ln w="12700" cap="flat">
              <a:noFill/>
              <a:miter lim="400000"/>
            </a:ln>
            <a:effectLst/>
          </p:spPr>
        </p:pic>
        <p:sp>
          <p:nvSpPr>
            <p:cNvPr id="1152" name="Rectangle"/>
            <p:cNvSpPr/>
            <p:nvPr/>
          </p:nvSpPr>
          <p:spPr>
            <a:xfrm>
              <a:off x="469900" y="630096"/>
              <a:ext cx="515263" cy="729755"/>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5" name="Title 1"/>
          <p:cNvSpPr txBox="1"/>
          <p:nvPr>
            <p:ph type="title"/>
          </p:nvPr>
        </p:nvSpPr>
        <p:spPr>
          <a:prstGeom prst="rect">
            <a:avLst/>
          </a:prstGeom>
        </p:spPr>
        <p:txBody>
          <a:bodyPr/>
          <a:lstStyle/>
          <a:p>
            <a:pPr/>
            <a:r>
              <a:t>Binomial filter</a:t>
            </a:r>
          </a:p>
        </p:txBody>
      </p:sp>
      <p:sp>
        <p:nvSpPr>
          <p:cNvPr id="1156" name="Content Placeholder 2"/>
          <p:cNvSpPr txBox="1"/>
          <p:nvPr>
            <p:ph type="body" idx="1"/>
          </p:nvPr>
        </p:nvSpPr>
        <p:spPr>
          <a:xfrm>
            <a:off x="1345108" y="3200400"/>
            <a:ext cx="22036684" cy="9051926"/>
          </a:xfrm>
          <a:prstGeom prst="rect">
            <a:avLst/>
          </a:prstGeom>
        </p:spPr>
        <p:txBody>
          <a:bodyPr/>
          <a:lstStyle/>
          <a:p>
            <a:pPr>
              <a:buSzTx/>
              <a:buNone/>
            </a:pPr>
            <a:r>
              <a:t>Binomial coefficients provide a compact approximation of the gaussian coefficients using only integers.</a:t>
            </a:r>
          </a:p>
          <a:p>
            <a:pPr>
              <a:buSzTx/>
              <a:buNone/>
            </a:pPr>
            <a:r>
              <a:t>			</a:t>
            </a:r>
          </a:p>
        </p:txBody>
      </p:sp>
      <p:sp>
        <p:nvSpPr>
          <p:cNvPr id="1157"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58" name="Rectangle 5"/>
          <p:cNvSpPr txBox="1"/>
          <p:nvPr/>
        </p:nvSpPr>
        <p:spPr>
          <a:xfrm>
            <a:off x="1290918" y="6296659"/>
            <a:ext cx="13716001" cy="1122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marL="685800" indent="-646112" algn="l" defTabSz="1828800">
              <a:spcBef>
                <a:spcPts val="1600"/>
              </a:spcBef>
              <a:defRPr b="0" sz="6400">
                <a:latin typeface="Calibri"/>
                <a:ea typeface="Calibri"/>
                <a:cs typeface="Calibri"/>
                <a:sym typeface="Calibri"/>
              </a:defRPr>
            </a:lvl1pPr>
          </a:lstStyle>
          <a:p>
            <a:pPr/>
            <a:r>
              <a:t>The simplest blur filter (low pass) is </a:t>
            </a:r>
          </a:p>
        </p:txBody>
      </p:sp>
      <p:sp>
        <p:nvSpPr>
          <p:cNvPr id="1159" name="Rectangle 6"/>
          <p:cNvSpPr txBox="1"/>
          <p:nvPr/>
        </p:nvSpPr>
        <p:spPr>
          <a:xfrm>
            <a:off x="1475068" y="9635566"/>
            <a:ext cx="21433863" cy="22656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marL="685800" indent="-646112" algn="l" defTabSz="1828800">
              <a:spcBef>
                <a:spcPts val="1600"/>
              </a:spcBef>
              <a:defRPr b="0" sz="6400">
                <a:latin typeface="Calibri"/>
                <a:ea typeface="Calibri"/>
                <a:cs typeface="Calibri"/>
                <a:sym typeface="Calibri"/>
              </a:defRPr>
            </a:pPr>
            <a:r>
              <a:t>Binomial filters in the family of filters obtained as</a:t>
            </a:r>
            <a:endParaRPr>
              <a:latin typeface="Times New Roman"/>
              <a:ea typeface="Times New Roman"/>
              <a:cs typeface="Times New Roman"/>
              <a:sym typeface="Times New Roman"/>
            </a:endParaRPr>
          </a:p>
          <a:p>
            <a:pPr marL="685800" indent="-646112" algn="l" defTabSz="1828800">
              <a:spcBef>
                <a:spcPts val="1600"/>
              </a:spcBef>
              <a:defRPr b="0" sz="6400">
                <a:latin typeface="Calibri"/>
                <a:ea typeface="Calibri"/>
                <a:cs typeface="Calibri"/>
                <a:sym typeface="Calibri"/>
              </a:defRPr>
            </a:pPr>
            <a:r>
              <a:t>successive convolutions of [1 1]</a:t>
            </a:r>
          </a:p>
        </p:txBody>
      </p:sp>
      <p:sp>
        <p:nvSpPr>
          <p:cNvPr id="1160" name="TextBox 7"/>
          <p:cNvSpPr txBox="1"/>
          <p:nvPr/>
        </p:nvSpPr>
        <p:spPr>
          <a:xfrm>
            <a:off x="11213941" y="7761940"/>
            <a:ext cx="1956118"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[1  1]</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Title 1"/>
          <p:cNvSpPr txBox="1"/>
          <p:nvPr>
            <p:ph type="title"/>
          </p:nvPr>
        </p:nvSpPr>
        <p:spPr>
          <a:prstGeom prst="rect">
            <a:avLst/>
          </a:prstGeom>
        </p:spPr>
        <p:txBody>
          <a:bodyPr/>
          <a:lstStyle/>
          <a:p>
            <a:pPr/>
            <a:r>
              <a:t>Binomial filter</a:t>
            </a:r>
          </a:p>
        </p:txBody>
      </p:sp>
      <p:sp>
        <p:nvSpPr>
          <p:cNvPr id="1163"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64" name="TextBox 4"/>
          <p:cNvSpPr txBox="1"/>
          <p:nvPr/>
        </p:nvSpPr>
        <p:spPr>
          <a:xfrm>
            <a:off x="8277411" y="5856942"/>
            <a:ext cx="7154784" cy="10881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[1 1]    [1 1] = [1 2 1]</a:t>
            </a:r>
          </a:p>
        </p:txBody>
      </p:sp>
      <p:sp>
        <p:nvSpPr>
          <p:cNvPr id="1165" name="Oval 5"/>
          <p:cNvSpPr/>
          <p:nvPr/>
        </p:nvSpPr>
        <p:spPr>
          <a:xfrm>
            <a:off x="10219752" y="6424733"/>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66" name="TextBox 6"/>
          <p:cNvSpPr txBox="1"/>
          <p:nvPr/>
        </p:nvSpPr>
        <p:spPr>
          <a:xfrm>
            <a:off x="6878916" y="8343155"/>
            <a:ext cx="10134522"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[1 1]    [1 1]    [1 1] = [1 3 3 1]</a:t>
            </a:r>
          </a:p>
        </p:txBody>
      </p:sp>
      <p:sp>
        <p:nvSpPr>
          <p:cNvPr id="1167" name="Oval 7"/>
          <p:cNvSpPr/>
          <p:nvPr/>
        </p:nvSpPr>
        <p:spPr>
          <a:xfrm>
            <a:off x="8821256" y="8881065"/>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68" name="Oval 8"/>
          <p:cNvSpPr/>
          <p:nvPr/>
        </p:nvSpPr>
        <p:spPr>
          <a:xfrm>
            <a:off x="11187914" y="8887045"/>
            <a:ext cx="328709" cy="328709"/>
          </a:xfrm>
          <a:prstGeom prst="ellipse">
            <a:avLst/>
          </a:prstGeom>
          <a:ln w="254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1169" name="TextBox 9"/>
          <p:cNvSpPr txBox="1"/>
          <p:nvPr/>
        </p:nvSpPr>
        <p:spPr>
          <a:xfrm>
            <a:off x="9950823" y="3795059"/>
            <a:ext cx="3904643" cy="116536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6400">
                <a:latin typeface="Times New Roman"/>
                <a:ea typeface="Times New Roman"/>
                <a:cs typeface="Times New Roman"/>
                <a:sym typeface="Times New Roman"/>
              </a:defRPr>
            </a:pPr>
            <a:r>
              <a:t>b</a:t>
            </a:r>
            <a:r>
              <a:rPr baseline="-15500"/>
              <a:t>1</a:t>
            </a:r>
            <a:r>
              <a:t>  =  [1  1]</a:t>
            </a:r>
          </a:p>
        </p:txBody>
      </p:sp>
      <p:sp>
        <p:nvSpPr>
          <p:cNvPr id="1170" name="Rectangle 11"/>
          <p:cNvSpPr txBox="1"/>
          <p:nvPr/>
        </p:nvSpPr>
        <p:spPr>
          <a:xfrm>
            <a:off x="6427073" y="5888335"/>
            <a:ext cx="1737705" cy="116536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6400">
                <a:latin typeface="Times New Roman"/>
                <a:ea typeface="Times New Roman"/>
                <a:cs typeface="Times New Roman"/>
                <a:sym typeface="Times New Roman"/>
              </a:defRPr>
            </a:pPr>
            <a:r>
              <a:t>b</a:t>
            </a:r>
            <a:r>
              <a:rPr baseline="-15500"/>
              <a:t>2</a:t>
            </a:r>
            <a:r>
              <a:t>  =</a:t>
            </a:r>
          </a:p>
        </p:txBody>
      </p:sp>
      <p:sp>
        <p:nvSpPr>
          <p:cNvPr id="1171" name="Rectangle 12"/>
          <p:cNvSpPr txBox="1"/>
          <p:nvPr/>
        </p:nvSpPr>
        <p:spPr>
          <a:xfrm>
            <a:off x="4783546" y="8368569"/>
            <a:ext cx="1737704" cy="116536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6400">
                <a:latin typeface="Times New Roman"/>
                <a:ea typeface="Times New Roman"/>
                <a:cs typeface="Times New Roman"/>
                <a:sym typeface="Times New Roman"/>
              </a:defRPr>
            </a:pPr>
            <a:r>
              <a:t>b</a:t>
            </a:r>
            <a:r>
              <a:rPr baseline="-15500"/>
              <a:t>3</a:t>
            </a:r>
            <a:r>
              <a:t>  =</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3" name="Title 1"/>
          <p:cNvSpPr txBox="1"/>
          <p:nvPr>
            <p:ph type="title"/>
          </p:nvPr>
        </p:nvSpPr>
        <p:spPr>
          <a:prstGeom prst="rect">
            <a:avLst/>
          </a:prstGeom>
        </p:spPr>
        <p:txBody>
          <a:bodyPr/>
          <a:lstStyle/>
          <a:p>
            <a:pPr/>
            <a:r>
              <a:t>Binomial filter</a:t>
            </a:r>
          </a:p>
        </p:txBody>
      </p:sp>
      <p:sp>
        <p:nvSpPr>
          <p:cNvPr id="1174"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75" name="Picture 4" descr="Picture 4"/>
          <p:cNvPicPr>
            <a:picLocks noChangeAspect="1"/>
          </p:cNvPicPr>
          <p:nvPr/>
        </p:nvPicPr>
        <p:blipFill>
          <a:blip r:embed="rId2">
            <a:extLst/>
          </a:blip>
          <a:srcRect l="0" t="14099" r="0" b="0"/>
          <a:stretch>
            <a:fillRect/>
          </a:stretch>
        </p:blipFill>
        <p:spPr>
          <a:xfrm>
            <a:off x="1983382" y="3707347"/>
            <a:ext cx="20417150" cy="8628538"/>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Title 1"/>
          <p:cNvSpPr txBox="1"/>
          <p:nvPr>
            <p:ph type="title"/>
          </p:nvPr>
        </p:nvSpPr>
        <p:spPr>
          <a:prstGeom prst="rect">
            <a:avLst/>
          </a:prstGeom>
        </p:spPr>
        <p:txBody>
          <a:bodyPr/>
          <a:lstStyle/>
          <a:p>
            <a:pPr/>
            <a:r>
              <a:t>Properties of binomial filters</a:t>
            </a:r>
          </a:p>
        </p:txBody>
      </p:sp>
      <p:sp>
        <p:nvSpPr>
          <p:cNvPr id="1178" name="Content Placeholder 2"/>
          <p:cNvSpPr txBox="1"/>
          <p:nvPr>
            <p:ph type="body" idx="1"/>
          </p:nvPr>
        </p:nvSpPr>
        <p:spPr>
          <a:xfrm>
            <a:off x="3962400" y="2540000"/>
            <a:ext cx="16459200" cy="9051926"/>
          </a:xfrm>
          <a:prstGeom prst="rect">
            <a:avLst/>
          </a:prstGeom>
        </p:spPr>
        <p:txBody>
          <a:bodyPr/>
          <a:lstStyle/>
          <a:p>
            <a:pPr/>
            <a:r>
              <a:t>Sum of the values is 2</a:t>
            </a:r>
            <a:r>
              <a:rPr baseline="31000"/>
              <a:t>n</a:t>
            </a:r>
            <a:endParaRPr baseline="31000"/>
          </a:p>
          <a:p>
            <a:pPr/>
            <a:r>
              <a:t>The variance of b</a:t>
            </a:r>
            <a:r>
              <a:rPr baseline="-15500"/>
              <a:t>n</a:t>
            </a:r>
            <a:r>
              <a:t> is</a:t>
            </a:r>
          </a:p>
          <a:p>
            <a:pPr/>
            <a:r>
              <a:t>The convolution of two binomial filters is also a binomial filter</a:t>
            </a:r>
          </a:p>
        </p:txBody>
      </p:sp>
      <p:sp>
        <p:nvSpPr>
          <p:cNvPr id="1179"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80" name="Picture 5" descr="Picture 5"/>
          <p:cNvPicPr>
            <a:picLocks noChangeAspect="1"/>
          </p:cNvPicPr>
          <p:nvPr/>
        </p:nvPicPr>
        <p:blipFill>
          <a:blip r:embed="rId2">
            <a:extLst/>
          </a:blip>
          <a:stretch>
            <a:fillRect/>
          </a:stretch>
        </p:blipFill>
        <p:spPr>
          <a:xfrm>
            <a:off x="8940800" y="7321181"/>
            <a:ext cx="5406245" cy="1044389"/>
          </a:xfrm>
          <a:prstGeom prst="rect">
            <a:avLst/>
          </a:prstGeom>
          <a:ln w="12700">
            <a:miter lim="400000"/>
          </a:ln>
        </p:spPr>
      </p:pic>
      <p:pic>
        <p:nvPicPr>
          <p:cNvPr id="1181" name="Picture 6" descr="Picture 6"/>
          <p:cNvPicPr>
            <a:picLocks noChangeAspect="1"/>
          </p:cNvPicPr>
          <p:nvPr/>
        </p:nvPicPr>
        <p:blipFill>
          <a:blip r:embed="rId3">
            <a:extLst/>
          </a:blip>
          <a:stretch>
            <a:fillRect/>
          </a:stretch>
        </p:blipFill>
        <p:spPr>
          <a:xfrm>
            <a:off x="12658163" y="3679018"/>
            <a:ext cx="3194425" cy="1064809"/>
          </a:xfrm>
          <a:prstGeom prst="rect">
            <a:avLst/>
          </a:prstGeom>
          <a:ln w="12700">
            <a:miter lim="400000"/>
          </a:ln>
        </p:spPr>
      </p:pic>
      <p:pic>
        <p:nvPicPr>
          <p:cNvPr id="1182" name="Picture 7" descr="Picture 7"/>
          <p:cNvPicPr>
            <a:picLocks noChangeAspect="1"/>
          </p:cNvPicPr>
          <p:nvPr/>
        </p:nvPicPr>
        <p:blipFill>
          <a:blip r:embed="rId4">
            <a:extLst/>
          </a:blip>
          <a:stretch>
            <a:fillRect/>
          </a:stretch>
        </p:blipFill>
        <p:spPr>
          <a:xfrm>
            <a:off x="8972177" y="9649766"/>
            <a:ext cx="4826001" cy="990601"/>
          </a:xfrm>
          <a:prstGeom prst="rect">
            <a:avLst/>
          </a:prstGeom>
          <a:ln w="12700">
            <a:miter lim="400000"/>
          </a:ln>
        </p:spPr>
      </p:pic>
      <p:sp>
        <p:nvSpPr>
          <p:cNvPr id="1183" name="TextBox 8"/>
          <p:cNvSpPr txBox="1"/>
          <p:nvPr/>
        </p:nvSpPr>
        <p:spPr>
          <a:xfrm>
            <a:off x="8845177" y="8546359"/>
            <a:ext cx="419905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With a variance:</a:t>
            </a:r>
          </a:p>
        </p:txBody>
      </p:sp>
      <p:sp>
        <p:nvSpPr>
          <p:cNvPr id="1184" name="Rectangle 9"/>
          <p:cNvSpPr txBox="1"/>
          <p:nvPr/>
        </p:nvSpPr>
        <p:spPr>
          <a:xfrm>
            <a:off x="3287055" y="11165933"/>
            <a:ext cx="18288001" cy="2252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These properties are analogous to the gaussian property in the continuous domain (but the binomial filter is different than a discretization of a gaussian)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7" name="Rectangle"/>
          <p:cNvSpPr/>
          <p:nvPr/>
        </p:nvSpPr>
        <p:spPr>
          <a:xfrm>
            <a:off x="11519901" y="3452741"/>
            <a:ext cx="1344198" cy="637730"/>
          </a:xfrm>
          <a:prstGeom prst="rect">
            <a:avLst/>
          </a:prstGeom>
          <a:solidFill>
            <a:srgbClr val="D6D5D5"/>
          </a:solidFill>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18" name="Line"/>
          <p:cNvSpPr/>
          <p:nvPr/>
        </p:nvSpPr>
        <p:spPr>
          <a:xfrm flipH="1" flipV="1">
            <a:off x="12339995" y="4338423"/>
            <a:ext cx="2119695" cy="6112937"/>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19" name="Triangle"/>
          <p:cNvSpPr/>
          <p:nvPr/>
        </p:nvSpPr>
        <p:spPr>
          <a:xfrm rot="10800000">
            <a:off x="12403429" y="6699937"/>
            <a:ext cx="4095383"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1">
                <a:lumOff val="-13575"/>
              </a:schemeClr>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0" name="Line"/>
          <p:cNvSpPr/>
          <p:nvPr/>
        </p:nvSpPr>
        <p:spPr>
          <a:xfrm flipV="1">
            <a:off x="11344555" y="4339700"/>
            <a:ext cx="719068" cy="2347845"/>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1" name="Line"/>
          <p:cNvSpPr/>
          <p:nvPr/>
        </p:nvSpPr>
        <p:spPr>
          <a:xfrm flipH="1" flipV="1">
            <a:off x="13140568" y="6671832"/>
            <a:ext cx="1301188" cy="3678646"/>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2" name="Triangle"/>
          <p:cNvSpPr/>
          <p:nvPr/>
        </p:nvSpPr>
        <p:spPr>
          <a:xfrm rot="10800000">
            <a:off x="7940524" y="6699937"/>
            <a:ext cx="4095384" cy="371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63500">
            <a:solidFill>
              <a:schemeClr val="accent4">
                <a:hueOff val="-1081314"/>
                <a:satOff val="4338"/>
                <a:lumOff val="-8931"/>
              </a:schemeClr>
            </a:solidFill>
            <a:miter lim="400000"/>
          </a:ln>
        </p:spPr>
        <p:txBody>
          <a:bodyPr lIns="71437" tIns="71437" rIns="71437" bIns="71437" anchor="ctr"/>
          <a:lstStyle/>
          <a:p>
            <a:pPr defTabSz="821531">
              <a:defRPr b="0">
                <a:solidFill>
                  <a:schemeClr val="accent4">
                    <a:hueOff val="-1081314"/>
                    <a:satOff val="4338"/>
                    <a:lumOff val="-8931"/>
                  </a:schemeClr>
                </a:solidFill>
                <a:latin typeface="Helvetica Neue Medium"/>
                <a:ea typeface="Helvetica Neue Medium"/>
                <a:cs typeface="Helvetica Neue Medium"/>
                <a:sym typeface="Helvetica Neue Medium"/>
              </a:defRPr>
            </a:pPr>
          </a:p>
        </p:txBody>
      </p:sp>
      <p:sp>
        <p:nvSpPr>
          <p:cNvPr id="323" name="Line"/>
          <p:cNvSpPr/>
          <p:nvPr/>
        </p:nvSpPr>
        <p:spPr>
          <a:xfrm flipV="1">
            <a:off x="9964973" y="6773882"/>
            <a:ext cx="1309813" cy="3652208"/>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4" name="Circle"/>
          <p:cNvSpPr/>
          <p:nvPr/>
        </p:nvSpPr>
        <p:spPr>
          <a:xfrm>
            <a:off x="9731009" y="10276205"/>
            <a:ext cx="514414" cy="514414"/>
          </a:xfrm>
          <a:prstGeom prst="ellipse">
            <a:avLst/>
          </a:prstGeom>
          <a:solidFill>
            <a:schemeClr val="accent4">
              <a:hueOff val="-461056"/>
              <a:satOff val="4338"/>
              <a:lumOff val="-10225"/>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5" name="Circle"/>
          <p:cNvSpPr/>
          <p:nvPr/>
        </p:nvSpPr>
        <p:spPr>
          <a:xfrm>
            <a:off x="14193915" y="10276205"/>
            <a:ext cx="514414" cy="514414"/>
          </a:xfrm>
          <a:prstGeom prst="ellipse">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6" name="Circle"/>
          <p:cNvSpPr/>
          <p:nvPr/>
        </p:nvSpPr>
        <p:spPr>
          <a:xfrm>
            <a:off x="11934793" y="3840075"/>
            <a:ext cx="514414" cy="514415"/>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7" name="Square"/>
          <p:cNvSpPr/>
          <p:nvPr/>
        </p:nvSpPr>
        <p:spPr>
          <a:xfrm>
            <a:off x="13120969" y="10893924"/>
            <a:ext cx="2660304"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8" name="Circle"/>
          <p:cNvSpPr/>
          <p:nvPr/>
        </p:nvSpPr>
        <p:spPr>
          <a:xfrm>
            <a:off x="13592502" y="12068110"/>
            <a:ext cx="311931"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29" name="Square"/>
          <p:cNvSpPr/>
          <p:nvPr/>
        </p:nvSpPr>
        <p:spPr>
          <a:xfrm>
            <a:off x="8658065" y="10893924"/>
            <a:ext cx="2660304" cy="2660303"/>
          </a:xfrm>
          <a:prstGeom prst="rect">
            <a:avLst/>
          </a:prstGeom>
          <a:solidFill>
            <a:srgbClr val="000000"/>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0" name="Line"/>
          <p:cNvSpPr/>
          <p:nvPr/>
        </p:nvSpPr>
        <p:spPr>
          <a:xfrm flipH="1" flipV="1">
            <a:off x="12848206" y="285793"/>
            <a:ext cx="953107" cy="6396178"/>
          </a:xfrm>
          <a:prstGeom prst="line">
            <a:avLst/>
          </a:prstGeom>
          <a:ln w="50800">
            <a:solidFill>
              <a:schemeClr val="accent5">
                <a:hueOff val="-82419"/>
                <a:satOff val="-9513"/>
                <a:lumOff val="-16343"/>
              </a:schemeClr>
            </a:solidFill>
            <a:miter lim="400000"/>
            <a:tail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1" name="Line"/>
          <p:cNvSpPr/>
          <p:nvPr/>
        </p:nvSpPr>
        <p:spPr>
          <a:xfrm flipH="1" flipV="1">
            <a:off x="13797178" y="6682343"/>
            <a:ext cx="593418" cy="3586187"/>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2" name="Line"/>
          <p:cNvSpPr/>
          <p:nvPr/>
        </p:nvSpPr>
        <p:spPr>
          <a:xfrm flipV="1">
            <a:off x="10607268" y="302107"/>
            <a:ext cx="1190482" cy="6372602"/>
          </a:xfrm>
          <a:prstGeom prst="line">
            <a:avLst/>
          </a:prstGeom>
          <a:ln w="50800">
            <a:solidFill>
              <a:schemeClr val="accent5">
                <a:hueOff val="-82419"/>
                <a:satOff val="-9513"/>
                <a:lumOff val="-16343"/>
              </a:schemeClr>
            </a:solidFill>
            <a:miter lim="400000"/>
            <a:headEnd type="triangle"/>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3" name="Line"/>
          <p:cNvSpPr/>
          <p:nvPr/>
        </p:nvSpPr>
        <p:spPr>
          <a:xfrm flipV="1">
            <a:off x="9995315" y="6692818"/>
            <a:ext cx="635901" cy="3645325"/>
          </a:xfrm>
          <a:prstGeom prst="line">
            <a:avLst/>
          </a:prstGeom>
          <a:ln w="50800">
            <a:solidFill>
              <a:schemeClr val="accent5">
                <a:hueOff val="-82419"/>
                <a:satOff val="-9513"/>
                <a:lumOff val="-16343"/>
              </a:schemeClr>
            </a:solidFill>
            <a:custDash>
              <a:ds d="200000" sp="200000"/>
            </a:custDash>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4" name="Circle"/>
          <p:cNvSpPr/>
          <p:nvPr/>
        </p:nvSpPr>
        <p:spPr>
          <a:xfrm>
            <a:off x="14116561"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5" name="Circle"/>
          <p:cNvSpPr/>
          <p:nvPr/>
        </p:nvSpPr>
        <p:spPr>
          <a:xfrm>
            <a:off x="10201884"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336" name="Circle"/>
          <p:cNvSpPr/>
          <p:nvPr/>
        </p:nvSpPr>
        <p:spPr>
          <a:xfrm>
            <a:off x="10725943" y="12068110"/>
            <a:ext cx="311932" cy="311932"/>
          </a:xfrm>
          <a:prstGeom prst="ellipse">
            <a:avLst/>
          </a:prstGeom>
          <a:solidFill>
            <a:schemeClr val="accent5">
              <a:hueOff val="-82419"/>
              <a:satOff val="-9513"/>
              <a:lumOff val="-16343"/>
            </a:schemeClr>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Title 1"/>
          <p:cNvSpPr txBox="1"/>
          <p:nvPr>
            <p:ph type="title"/>
          </p:nvPr>
        </p:nvSpPr>
        <p:spPr>
          <a:prstGeom prst="rect">
            <a:avLst/>
          </a:prstGeom>
        </p:spPr>
        <p:txBody>
          <a:bodyPr/>
          <a:lstStyle/>
          <a:p>
            <a:pPr/>
            <a:r>
              <a:t>B2[n]</a:t>
            </a:r>
          </a:p>
        </p:txBody>
      </p:sp>
      <p:sp>
        <p:nvSpPr>
          <p:cNvPr id="1187"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188" name="Rectangle 4"/>
          <p:cNvSpPr txBox="1"/>
          <p:nvPr/>
        </p:nvSpPr>
        <p:spPr>
          <a:xfrm>
            <a:off x="3615764" y="2680180"/>
            <a:ext cx="17122587"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The simplest approximation to the Gaussian filter is the 3-tap kernel:</a:t>
            </a:r>
          </a:p>
        </p:txBody>
      </p:sp>
      <p:pic>
        <p:nvPicPr>
          <p:cNvPr id="1189" name="Picture 5" descr="Picture 5"/>
          <p:cNvPicPr>
            <a:picLocks noChangeAspect="1"/>
          </p:cNvPicPr>
          <p:nvPr/>
        </p:nvPicPr>
        <p:blipFill>
          <a:blip r:embed="rId2">
            <a:extLst/>
          </a:blip>
          <a:stretch>
            <a:fillRect/>
          </a:stretch>
        </p:blipFill>
        <p:spPr>
          <a:xfrm>
            <a:off x="8280400" y="4137211"/>
            <a:ext cx="5791200" cy="1676401"/>
          </a:xfrm>
          <a:prstGeom prst="rect">
            <a:avLst/>
          </a:prstGeom>
          <a:ln w="12700">
            <a:miter lim="400000"/>
          </a:ln>
        </p:spPr>
      </p:pic>
      <p:pic>
        <p:nvPicPr>
          <p:cNvPr id="1190" name="Picture 6" descr="Picture 6"/>
          <p:cNvPicPr>
            <a:picLocks noChangeAspect="1"/>
          </p:cNvPicPr>
          <p:nvPr/>
        </p:nvPicPr>
        <p:blipFill>
          <a:blip r:embed="rId3">
            <a:extLst/>
          </a:blip>
          <a:stretch>
            <a:fillRect/>
          </a:stretch>
        </p:blipFill>
        <p:spPr>
          <a:xfrm>
            <a:off x="8069198" y="6948455"/>
            <a:ext cx="8288609" cy="4648203"/>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Title 1"/>
          <p:cNvSpPr txBox="1"/>
          <p:nvPr>
            <p:ph type="title"/>
          </p:nvPr>
        </p:nvSpPr>
        <p:spPr>
          <a:prstGeom prst="rect">
            <a:avLst/>
          </a:prstGeom>
        </p:spPr>
        <p:txBody>
          <a:bodyPr/>
          <a:lstStyle/>
          <a:p>
            <a:pPr/>
            <a:r>
              <a:t>B2[n] versus the 3-tap box filter</a:t>
            </a:r>
          </a:p>
        </p:txBody>
      </p:sp>
      <p:sp>
        <p:nvSpPr>
          <p:cNvPr id="1193"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94" name="Picture 6" descr="Picture 6"/>
          <p:cNvPicPr>
            <a:picLocks noChangeAspect="1"/>
          </p:cNvPicPr>
          <p:nvPr/>
        </p:nvPicPr>
        <p:blipFill>
          <a:blip r:embed="rId2">
            <a:extLst/>
          </a:blip>
          <a:stretch>
            <a:fillRect/>
          </a:stretch>
        </p:blipFill>
        <p:spPr>
          <a:xfrm>
            <a:off x="8264566" y="2459845"/>
            <a:ext cx="7482465" cy="4196124"/>
          </a:xfrm>
          <a:prstGeom prst="rect">
            <a:avLst/>
          </a:prstGeom>
          <a:ln w="12700">
            <a:miter lim="400000"/>
          </a:ln>
        </p:spPr>
      </p:pic>
      <p:sp>
        <p:nvSpPr>
          <p:cNvPr id="1195" name="TextBox 15"/>
          <p:cNvSpPr txBox="1"/>
          <p:nvPr/>
        </p:nvSpPr>
        <p:spPr>
          <a:xfrm>
            <a:off x="5364526" y="3126312"/>
            <a:ext cx="2125584"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2  1]</a:t>
            </a:r>
          </a:p>
        </p:txBody>
      </p:sp>
      <p:pic>
        <p:nvPicPr>
          <p:cNvPr id="1196" name="Picture 16" descr="Picture 16"/>
          <p:cNvPicPr>
            <a:picLocks noChangeAspect="1"/>
          </p:cNvPicPr>
          <p:nvPr/>
        </p:nvPicPr>
        <p:blipFill>
          <a:blip r:embed="rId3">
            <a:extLst/>
          </a:blip>
          <a:stretch>
            <a:fillRect/>
          </a:stretch>
        </p:blipFill>
        <p:spPr>
          <a:xfrm>
            <a:off x="8301744" y="7023592"/>
            <a:ext cx="7612747" cy="4368177"/>
          </a:xfrm>
          <a:prstGeom prst="rect">
            <a:avLst/>
          </a:prstGeom>
          <a:ln w="12700">
            <a:miter lim="400000"/>
          </a:ln>
        </p:spPr>
      </p:pic>
      <p:sp>
        <p:nvSpPr>
          <p:cNvPr id="1197" name="TextBox 17"/>
          <p:cNvSpPr txBox="1"/>
          <p:nvPr/>
        </p:nvSpPr>
        <p:spPr>
          <a:xfrm>
            <a:off x="5529777" y="7506485"/>
            <a:ext cx="2125585"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  1  1]</a:t>
            </a:r>
          </a:p>
        </p:txBody>
      </p:sp>
      <p:sp>
        <p:nvSpPr>
          <p:cNvPr id="1198" name="TextBox 18"/>
          <p:cNvSpPr txBox="1"/>
          <p:nvPr/>
        </p:nvSpPr>
        <p:spPr>
          <a:xfrm>
            <a:off x="9383560" y="12198201"/>
            <a:ext cx="5235397" cy="868185"/>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Which one is better?</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00" name="Title 1"/>
          <p:cNvSpPr txBox="1"/>
          <p:nvPr>
            <p:ph type="title"/>
          </p:nvPr>
        </p:nvSpPr>
        <p:spPr>
          <a:prstGeom prst="rect">
            <a:avLst/>
          </a:prstGeom>
        </p:spPr>
        <p:txBody>
          <a:bodyPr/>
          <a:lstStyle/>
          <a:p>
            <a:pPr/>
            <a:r>
              <a:t>B2[n] versus the 3-tap box filter</a:t>
            </a:r>
          </a:p>
        </p:txBody>
      </p:sp>
      <p:sp>
        <p:nvSpPr>
          <p:cNvPr id="1201" name="Slide Number Placeholder 3"/>
          <p:cNvSpPr txBox="1"/>
          <p:nvPr>
            <p:ph type="sldNum" sz="quarter" idx="2"/>
          </p:nvPr>
        </p:nvSpPr>
        <p:spPr>
          <a:xfrm>
            <a:off x="23459955" y="12910185"/>
            <a:ext cx="365245" cy="53848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02" name="Picture 6" descr="Picture 6"/>
          <p:cNvPicPr>
            <a:picLocks noChangeAspect="1"/>
          </p:cNvPicPr>
          <p:nvPr/>
        </p:nvPicPr>
        <p:blipFill>
          <a:blip r:embed="rId2">
            <a:extLst/>
          </a:blip>
          <a:stretch>
            <a:fillRect/>
          </a:stretch>
        </p:blipFill>
        <p:spPr>
          <a:xfrm>
            <a:off x="3048000" y="5750467"/>
            <a:ext cx="5696226" cy="3194412"/>
          </a:xfrm>
          <a:prstGeom prst="rect">
            <a:avLst/>
          </a:prstGeom>
          <a:ln w="12700">
            <a:miter lim="400000"/>
          </a:ln>
        </p:spPr>
      </p:pic>
      <p:grpSp>
        <p:nvGrpSpPr>
          <p:cNvPr id="1209" name="Group 15"/>
          <p:cNvGrpSpPr/>
          <p:nvPr/>
        </p:nvGrpSpPr>
        <p:grpSpPr>
          <a:xfrm>
            <a:off x="7276496" y="1708787"/>
            <a:ext cx="9293724" cy="2628270"/>
            <a:chOff x="0" y="0"/>
            <a:chExt cx="9293723" cy="2628267"/>
          </a:xfrm>
        </p:grpSpPr>
        <p:pic>
          <p:nvPicPr>
            <p:cNvPr id="1203" name="Picture 9" descr="Picture 9"/>
            <p:cNvPicPr>
              <a:picLocks noChangeAspect="1"/>
            </p:cNvPicPr>
            <p:nvPr/>
          </p:nvPicPr>
          <p:blipFill>
            <a:blip r:embed="rId3">
              <a:extLst/>
            </a:blip>
            <a:srcRect l="12384" t="0" r="72457" b="0"/>
            <a:stretch>
              <a:fillRect/>
            </a:stretch>
          </p:blipFill>
          <p:spPr>
            <a:xfrm>
              <a:off x="1208744" y="12068"/>
              <a:ext cx="2186977" cy="2616201"/>
            </a:xfrm>
            <a:prstGeom prst="rect">
              <a:avLst/>
            </a:prstGeom>
            <a:ln w="12700" cap="flat">
              <a:noFill/>
              <a:miter lim="400000"/>
            </a:ln>
            <a:effectLst/>
          </p:spPr>
        </p:pic>
        <p:pic>
          <p:nvPicPr>
            <p:cNvPr id="1204" name="Picture 10" descr="Picture 10"/>
            <p:cNvPicPr>
              <a:picLocks noChangeAspect="1"/>
            </p:cNvPicPr>
            <p:nvPr/>
          </p:nvPicPr>
          <p:blipFill>
            <a:blip r:embed="rId3">
              <a:extLst/>
            </a:blip>
            <a:srcRect l="0" t="0" r="91276" b="0"/>
            <a:stretch>
              <a:fillRect/>
            </a:stretch>
          </p:blipFill>
          <p:spPr>
            <a:xfrm>
              <a:off x="0" y="0"/>
              <a:ext cx="1258562" cy="2616201"/>
            </a:xfrm>
            <a:prstGeom prst="rect">
              <a:avLst/>
            </a:prstGeom>
            <a:ln w="12700" cap="flat">
              <a:noFill/>
              <a:miter lim="400000"/>
            </a:ln>
            <a:effectLst/>
          </p:spPr>
        </p:pic>
        <p:pic>
          <p:nvPicPr>
            <p:cNvPr id="1205" name="Picture 11" descr="Picture 11"/>
            <p:cNvPicPr>
              <a:picLocks noChangeAspect="1"/>
            </p:cNvPicPr>
            <p:nvPr/>
          </p:nvPicPr>
          <p:blipFill>
            <a:blip r:embed="rId3">
              <a:extLst/>
            </a:blip>
            <a:srcRect l="36197" t="0" r="56201" b="0"/>
            <a:stretch>
              <a:fillRect/>
            </a:stretch>
          </p:blipFill>
          <p:spPr>
            <a:xfrm>
              <a:off x="3521224" y="12068"/>
              <a:ext cx="1096776" cy="2616201"/>
            </a:xfrm>
            <a:prstGeom prst="rect">
              <a:avLst/>
            </a:prstGeom>
            <a:ln w="12700" cap="flat">
              <a:noFill/>
              <a:miter lim="400000"/>
            </a:ln>
            <a:effectLst/>
          </p:spPr>
        </p:pic>
        <p:pic>
          <p:nvPicPr>
            <p:cNvPr id="1206" name="Picture 12" descr="Picture 12"/>
            <p:cNvPicPr>
              <a:picLocks noChangeAspect="1"/>
            </p:cNvPicPr>
            <p:nvPr/>
          </p:nvPicPr>
          <p:blipFill>
            <a:blip r:embed="rId3">
              <a:extLst/>
            </a:blip>
            <a:srcRect l="49088" t="0" r="27505" b="0"/>
            <a:stretch>
              <a:fillRect/>
            </a:stretch>
          </p:blipFill>
          <p:spPr>
            <a:xfrm>
              <a:off x="4618008" y="12068"/>
              <a:ext cx="3376915" cy="2616201"/>
            </a:xfrm>
            <a:prstGeom prst="rect">
              <a:avLst/>
            </a:prstGeom>
            <a:ln w="12700" cap="flat">
              <a:noFill/>
              <a:miter lim="400000"/>
            </a:ln>
            <a:effectLst/>
          </p:spPr>
        </p:pic>
        <p:pic>
          <p:nvPicPr>
            <p:cNvPr id="1207" name="Picture 13" descr="Picture 13"/>
            <p:cNvPicPr>
              <a:picLocks noChangeAspect="1"/>
            </p:cNvPicPr>
            <p:nvPr/>
          </p:nvPicPr>
          <p:blipFill>
            <a:blip r:embed="rId3">
              <a:extLst/>
            </a:blip>
            <a:srcRect l="96673" t="0" r="0" b="0"/>
            <a:stretch>
              <a:fillRect/>
            </a:stretch>
          </p:blipFill>
          <p:spPr>
            <a:xfrm>
              <a:off x="8813883" y="12068"/>
              <a:ext cx="479841" cy="2616201"/>
            </a:xfrm>
            <a:prstGeom prst="rect">
              <a:avLst/>
            </a:prstGeom>
            <a:ln w="12700" cap="flat">
              <a:noFill/>
              <a:miter lim="400000"/>
            </a:ln>
            <a:effectLst/>
          </p:spPr>
        </p:pic>
        <p:pic>
          <p:nvPicPr>
            <p:cNvPr id="1208" name="Picture 14" descr="Picture 14"/>
            <p:cNvPicPr>
              <a:picLocks noChangeAspect="1"/>
            </p:cNvPicPr>
            <p:nvPr/>
          </p:nvPicPr>
          <p:blipFill>
            <a:blip r:embed="rId3">
              <a:extLst/>
            </a:blip>
            <a:srcRect l="75356" t="0" r="18041" b="0"/>
            <a:stretch>
              <a:fillRect/>
            </a:stretch>
          </p:blipFill>
          <p:spPr>
            <a:xfrm>
              <a:off x="7937190" y="12068"/>
              <a:ext cx="952463" cy="2616201"/>
            </a:xfrm>
            <a:prstGeom prst="rect">
              <a:avLst/>
            </a:prstGeom>
            <a:ln w="12700" cap="flat">
              <a:noFill/>
              <a:miter lim="400000"/>
            </a:ln>
            <a:effectLst/>
          </p:spPr>
        </p:pic>
      </p:grpSp>
      <p:pic>
        <p:nvPicPr>
          <p:cNvPr id="1210" name="Picture 15" descr="Picture 15"/>
          <p:cNvPicPr>
            <a:picLocks noChangeAspect="1"/>
          </p:cNvPicPr>
          <p:nvPr/>
        </p:nvPicPr>
        <p:blipFill>
          <a:blip r:embed="rId4">
            <a:extLst/>
          </a:blip>
          <a:stretch>
            <a:fillRect/>
          </a:stretch>
        </p:blipFill>
        <p:spPr>
          <a:xfrm>
            <a:off x="3048000" y="9763156"/>
            <a:ext cx="5854421" cy="3359252"/>
          </a:xfrm>
          <a:prstGeom prst="rect">
            <a:avLst/>
          </a:prstGeom>
          <a:ln w="12700">
            <a:miter lim="400000"/>
          </a:ln>
        </p:spPr>
      </p:pic>
      <p:sp>
        <p:nvSpPr>
          <p:cNvPr id="1211" name="TextBox 16"/>
          <p:cNvSpPr txBox="1"/>
          <p:nvPr/>
        </p:nvSpPr>
        <p:spPr>
          <a:xfrm>
            <a:off x="4806326" y="4326594"/>
            <a:ext cx="1396486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(with N=20, and assuming periodic boundary extension)</a:t>
            </a:r>
          </a:p>
        </p:txBody>
      </p:sp>
      <p:sp>
        <p:nvSpPr>
          <p:cNvPr id="1212" name="TextBox 17"/>
          <p:cNvSpPr txBox="1"/>
          <p:nvPr/>
        </p:nvSpPr>
        <p:spPr>
          <a:xfrm>
            <a:off x="9104462" y="5861830"/>
            <a:ext cx="11094165" cy="91339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B</a:t>
            </a:r>
            <a:r>
              <a:rPr baseline="-15500"/>
              <a:t>2</a:t>
            </a:r>
            <a:r>
              <a:t>(u) = 2  +  exp(-2</a:t>
            </a:r>
            <a:r>
              <a:rPr>
                <a:latin typeface="Symbol"/>
                <a:ea typeface="Symbol"/>
                <a:cs typeface="Symbol"/>
                <a:sym typeface="Symbol"/>
              </a:rPr>
              <a:t>p</a:t>
            </a:r>
            <a:r>
              <a:t>j u/N) + exp(2</a:t>
            </a:r>
            <a:r>
              <a:rPr>
                <a:latin typeface="Symbol"/>
                <a:ea typeface="Symbol"/>
                <a:cs typeface="Symbol"/>
                <a:sym typeface="Symbol"/>
              </a:rPr>
              <a:t>p</a:t>
            </a:r>
            <a:r>
              <a:t>j u/N) =</a:t>
            </a:r>
          </a:p>
        </p:txBody>
      </p:sp>
      <p:sp>
        <p:nvSpPr>
          <p:cNvPr id="1213" name="TextBox 18"/>
          <p:cNvSpPr txBox="1"/>
          <p:nvPr/>
        </p:nvSpPr>
        <p:spPr>
          <a:xfrm>
            <a:off x="10609389" y="7087775"/>
            <a:ext cx="5331937"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 2  +  2 cos(2</a:t>
            </a:r>
            <a:r>
              <a:rPr>
                <a:latin typeface="Symbol"/>
                <a:ea typeface="Symbol"/>
                <a:cs typeface="Symbol"/>
                <a:sym typeface="Symbol"/>
              </a:rPr>
              <a:t>p</a:t>
            </a:r>
            <a:r>
              <a:t> u/N)</a:t>
            </a:r>
          </a:p>
        </p:txBody>
      </p:sp>
      <p:sp>
        <p:nvSpPr>
          <p:cNvPr id="1214" name="TextBox 19"/>
          <p:cNvSpPr txBox="1"/>
          <p:nvPr/>
        </p:nvSpPr>
        <p:spPr>
          <a:xfrm>
            <a:off x="9213891" y="10214089"/>
            <a:ext cx="11127801" cy="91339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H</a:t>
            </a:r>
            <a:r>
              <a:rPr baseline="-15500"/>
              <a:t>1</a:t>
            </a:r>
            <a:r>
              <a:t>(u) = 1  +  exp(-2</a:t>
            </a:r>
            <a:r>
              <a:rPr>
                <a:latin typeface="Symbol"/>
                <a:ea typeface="Symbol"/>
                <a:cs typeface="Symbol"/>
                <a:sym typeface="Symbol"/>
              </a:rPr>
              <a:t>p</a:t>
            </a:r>
            <a:r>
              <a:t>j u/N) + exp(2</a:t>
            </a:r>
            <a:r>
              <a:rPr>
                <a:latin typeface="Symbol"/>
                <a:ea typeface="Symbol"/>
                <a:cs typeface="Symbol"/>
                <a:sym typeface="Symbol"/>
              </a:rPr>
              <a:t>p</a:t>
            </a:r>
            <a:r>
              <a:t>j u/N) =</a:t>
            </a:r>
          </a:p>
        </p:txBody>
      </p:sp>
      <p:sp>
        <p:nvSpPr>
          <p:cNvPr id="1215" name="TextBox 20"/>
          <p:cNvSpPr txBox="1"/>
          <p:nvPr/>
        </p:nvSpPr>
        <p:spPr>
          <a:xfrm>
            <a:off x="10718820" y="11440035"/>
            <a:ext cx="5331937"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 1  +  2 cos(2</a:t>
            </a:r>
            <a:r>
              <a:rPr>
                <a:latin typeface="Symbol"/>
                <a:ea typeface="Symbol"/>
                <a:cs typeface="Symbol"/>
                <a:sym typeface="Symbol"/>
              </a:rPr>
              <a:t>p</a:t>
            </a:r>
            <a:r>
              <a:t> u/N)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2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2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14" grpId="5"/>
      <p:bldP build="whole" bldLvl="1" animBg="1" rev="0" advAuto="0" spid="1215" grpId="6"/>
      <p:bldP build="whole" bldLvl="1" animBg="1" rev="0" advAuto="0" spid="1210" grpId="4"/>
      <p:bldP build="whole" bldLvl="1" animBg="1" rev="0" advAuto="0" spid="1213" grpId="3"/>
      <p:bldP build="whole" bldLvl="1" animBg="1" rev="0" advAuto="0" spid="1212" grpId="2"/>
      <p:bldP build="whole" bldLvl="1" animBg="1" rev="0" advAuto="0" spid="1202"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17" name="Slide Number Placeholder 1"/>
          <p:cNvSpPr txBox="1"/>
          <p:nvPr>
            <p:ph type="sldNum" sz="quarter" idx="2"/>
          </p:nvPr>
        </p:nvSpPr>
        <p:spPr>
          <a:xfrm>
            <a:off x="23132992" y="12859385"/>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pic>
        <p:nvPicPr>
          <p:cNvPr id="1218" name="Picture 2" descr="Picture 2"/>
          <p:cNvPicPr>
            <a:picLocks noChangeAspect="1"/>
          </p:cNvPicPr>
          <p:nvPr/>
        </p:nvPicPr>
        <p:blipFill>
          <a:blip r:embed="rId2">
            <a:extLst/>
          </a:blip>
          <a:stretch>
            <a:fillRect/>
          </a:stretch>
        </p:blipFill>
        <p:spPr>
          <a:xfrm>
            <a:off x="10344384" y="6578597"/>
            <a:ext cx="10337801" cy="5918201"/>
          </a:xfrm>
          <a:prstGeom prst="rect">
            <a:avLst/>
          </a:prstGeom>
          <a:ln w="12700">
            <a:miter lim="400000"/>
          </a:ln>
        </p:spPr>
      </p:pic>
      <p:pic>
        <p:nvPicPr>
          <p:cNvPr id="1219" name="Picture 3" descr="Picture 3"/>
          <p:cNvPicPr>
            <a:picLocks noChangeAspect="1"/>
          </p:cNvPicPr>
          <p:nvPr/>
        </p:nvPicPr>
        <p:blipFill>
          <a:blip r:embed="rId3">
            <a:extLst/>
          </a:blip>
          <a:stretch>
            <a:fillRect/>
          </a:stretch>
        </p:blipFill>
        <p:spPr>
          <a:xfrm>
            <a:off x="10336510" y="227863"/>
            <a:ext cx="10238942" cy="5738493"/>
          </a:xfrm>
          <a:prstGeom prst="rect">
            <a:avLst/>
          </a:prstGeom>
          <a:ln w="12700">
            <a:miter lim="400000"/>
          </a:ln>
        </p:spPr>
      </p:pic>
      <p:pic>
        <p:nvPicPr>
          <p:cNvPr id="1220" name="Picture 4" descr="Picture 4"/>
          <p:cNvPicPr>
            <a:picLocks noChangeAspect="1"/>
          </p:cNvPicPr>
          <p:nvPr/>
        </p:nvPicPr>
        <p:blipFill>
          <a:blip r:embed="rId4">
            <a:extLst/>
          </a:blip>
          <a:stretch>
            <a:fillRect/>
          </a:stretch>
        </p:blipFill>
        <p:spPr>
          <a:xfrm>
            <a:off x="3048000" y="1730639"/>
            <a:ext cx="6891334" cy="3864621"/>
          </a:xfrm>
          <a:prstGeom prst="rect">
            <a:avLst/>
          </a:prstGeom>
          <a:ln w="12700">
            <a:miter lim="400000"/>
          </a:ln>
        </p:spPr>
      </p:pic>
      <p:pic>
        <p:nvPicPr>
          <p:cNvPr id="1221" name="Picture 5" descr="Picture 5"/>
          <p:cNvPicPr>
            <a:picLocks noChangeAspect="1"/>
          </p:cNvPicPr>
          <p:nvPr/>
        </p:nvPicPr>
        <p:blipFill>
          <a:blip r:embed="rId5">
            <a:extLst/>
          </a:blip>
          <a:stretch>
            <a:fillRect/>
          </a:stretch>
        </p:blipFill>
        <p:spPr>
          <a:xfrm>
            <a:off x="3047998" y="8234484"/>
            <a:ext cx="6815906" cy="3910951"/>
          </a:xfrm>
          <a:prstGeom prst="rect">
            <a:avLst/>
          </a:prstGeom>
          <a:ln w="12700">
            <a:miter lim="400000"/>
          </a:ln>
        </p:spPr>
      </p:pic>
      <p:sp>
        <p:nvSpPr>
          <p:cNvPr id="1222" name="Rectangle 6"/>
          <p:cNvSpPr txBox="1"/>
          <p:nvPr/>
        </p:nvSpPr>
        <p:spPr>
          <a:xfrm>
            <a:off x="16110170" y="1232337"/>
            <a:ext cx="5005110" cy="90578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2  +  2 cos(2</a:t>
            </a:r>
            <a:r>
              <a:rPr>
                <a:latin typeface="Symbol"/>
                <a:ea typeface="Symbol"/>
                <a:cs typeface="Symbol"/>
                <a:sym typeface="Symbol"/>
              </a:rPr>
              <a:t>p</a:t>
            </a:r>
            <a:r>
              <a:t> u/20)</a:t>
            </a:r>
          </a:p>
        </p:txBody>
      </p:sp>
      <p:sp>
        <p:nvSpPr>
          <p:cNvPr id="1223" name="Straight Arrow Connector 8"/>
          <p:cNvSpPr/>
          <p:nvPr/>
        </p:nvSpPr>
        <p:spPr>
          <a:xfrm>
            <a:off x="9020731" y="2875092"/>
            <a:ext cx="1758327" cy="3176"/>
          </a:xfrm>
          <a:prstGeom prst="line">
            <a:avLst/>
          </a:prstGeom>
          <a:ln w="12700">
            <a:solidFill>
              <a:srgbClr val="000000"/>
            </a:solidFill>
            <a:headEnd type="triangle"/>
            <a:tailEnd type="triangle"/>
          </a:ln>
        </p:spPr>
        <p:txBody>
          <a:bodyPr tIns="91439" bIns="91439"/>
          <a:lstStyle/>
          <a:p>
            <a:pPr algn="l" defTabSz="1828800">
              <a:defRPr b="0" sz="4800">
                <a:latin typeface="Calibri"/>
                <a:ea typeface="Calibri"/>
                <a:cs typeface="Calibri"/>
                <a:sym typeface="Calibri"/>
              </a:defRPr>
            </a:pPr>
          </a:p>
        </p:txBody>
      </p:sp>
      <p:sp>
        <p:nvSpPr>
          <p:cNvPr id="1224" name="Straight Arrow Connector 9"/>
          <p:cNvSpPr/>
          <p:nvPr/>
        </p:nvSpPr>
        <p:spPr>
          <a:xfrm>
            <a:off x="8571963" y="9879134"/>
            <a:ext cx="1758327" cy="3177"/>
          </a:xfrm>
          <a:prstGeom prst="line">
            <a:avLst/>
          </a:prstGeom>
          <a:ln w="12700">
            <a:solidFill>
              <a:srgbClr val="000000"/>
            </a:solidFill>
            <a:headEnd type="triangle"/>
            <a:tailEnd type="triangle"/>
          </a:ln>
        </p:spPr>
        <p:txBody>
          <a:bodyPr tIns="91439" bIns="91439"/>
          <a:lstStyle/>
          <a:p>
            <a:pPr algn="l" defTabSz="1828800">
              <a:defRPr b="0" sz="4800">
                <a:latin typeface="Calibri"/>
                <a:ea typeface="Calibri"/>
                <a:cs typeface="Calibri"/>
                <a:sym typeface="Calibri"/>
              </a:defRPr>
            </a:pPr>
          </a:p>
        </p:txBody>
      </p:sp>
      <p:sp>
        <p:nvSpPr>
          <p:cNvPr id="1225" name="TextBox 10"/>
          <p:cNvSpPr txBox="1"/>
          <p:nvPr/>
        </p:nvSpPr>
        <p:spPr>
          <a:xfrm>
            <a:off x="16169549" y="8229982"/>
            <a:ext cx="5005111" cy="905788"/>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1  +  2 cos(2</a:t>
            </a:r>
            <a:r>
              <a:rPr>
                <a:latin typeface="Symbol"/>
                <a:ea typeface="Symbol"/>
                <a:cs typeface="Symbol"/>
                <a:sym typeface="Symbol"/>
              </a:rPr>
              <a:t>p</a:t>
            </a:r>
            <a:r>
              <a:t> u/20)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22" grpId="1"/>
      <p:bldP build="whole" bldLvl="1" animBg="1" rev="0" advAuto="0" spid="1225" grpId="3"/>
      <p:bldP build="whole" bldLvl="1" animBg="1" rev="0" advAuto="0" spid="1218" grpId="4"/>
      <p:bldP build="whole" bldLvl="1" animBg="1" rev="0" advAuto="0" spid="1219" grpId="2"/>
    </p:bldLst>
  </p:timing>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Title 1"/>
          <p:cNvSpPr txBox="1"/>
          <p:nvPr>
            <p:ph type="title"/>
          </p:nvPr>
        </p:nvSpPr>
        <p:spPr>
          <a:prstGeom prst="rect">
            <a:avLst/>
          </a:prstGeom>
        </p:spPr>
        <p:txBody>
          <a:bodyPr/>
          <a:lstStyle/>
          <a:p>
            <a:pPr/>
            <a:r>
              <a:t>B2[n]</a:t>
            </a:r>
          </a:p>
        </p:txBody>
      </p:sp>
      <p:sp>
        <p:nvSpPr>
          <p:cNvPr id="1228"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29" name="TextBox 9"/>
          <p:cNvSpPr txBox="1"/>
          <p:nvPr/>
        </p:nvSpPr>
        <p:spPr>
          <a:xfrm>
            <a:off x="14854938" y="8205189"/>
            <a:ext cx="7645718"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 0, 0, 0, 0, 0, 0, …]</a:t>
            </a:r>
          </a:p>
        </p:txBody>
      </p:sp>
      <p:grpSp>
        <p:nvGrpSpPr>
          <p:cNvPr id="1232" name="Group 11"/>
          <p:cNvGrpSpPr/>
          <p:nvPr/>
        </p:nvGrpSpPr>
        <p:grpSpPr>
          <a:xfrm>
            <a:off x="1519930" y="8205189"/>
            <a:ext cx="3227323" cy="1270001"/>
            <a:chOff x="0" y="0"/>
            <a:chExt cx="3227321" cy="1270000"/>
          </a:xfrm>
        </p:grpSpPr>
        <p:sp>
          <p:nvSpPr>
            <p:cNvPr id="1230" name="TextBox 8"/>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6400">
                  <a:latin typeface="Times New Roman"/>
                  <a:ea typeface="Times New Roman"/>
                  <a:cs typeface="Times New Roman"/>
                  <a:sym typeface="Times New Roman"/>
                </a:defRPr>
              </a:lvl1pPr>
            </a:lstStyle>
            <a:p>
              <a:pPr/>
              <a:r>
                <a:t>[1, 2, 1]   […, 1, -1, 1, -1, 1, -1, …]  =  </a:t>
              </a:r>
            </a:p>
          </p:txBody>
        </p:sp>
        <p:sp>
          <p:nvSpPr>
            <p:cNvPr id="1231" name="Oval 10"/>
            <p:cNvSpPr/>
            <p:nvPr/>
          </p:nvSpPr>
          <p:spPr>
            <a:xfrm>
              <a:off x="2898613" y="537910"/>
              <a:ext cx="328709" cy="328709"/>
            </a:xfrm>
            <a:prstGeom prst="ellipse">
              <a:avLst/>
            </a:prstGeom>
            <a:no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grpSp>
      <p:sp>
        <p:nvSpPr>
          <p:cNvPr id="1233" name="TextBox 13"/>
          <p:cNvSpPr txBox="1"/>
          <p:nvPr/>
        </p:nvSpPr>
        <p:spPr>
          <a:xfrm>
            <a:off x="14832948" y="5246482"/>
            <a:ext cx="8457725" cy="1088152"/>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 -1, 1, -1, 1, -1, 1, …]</a:t>
            </a:r>
          </a:p>
        </p:txBody>
      </p:sp>
      <p:grpSp>
        <p:nvGrpSpPr>
          <p:cNvPr id="1236" name="Group 14"/>
          <p:cNvGrpSpPr/>
          <p:nvPr/>
        </p:nvGrpSpPr>
        <p:grpSpPr>
          <a:xfrm>
            <a:off x="1570730" y="5246482"/>
            <a:ext cx="3227323" cy="1270001"/>
            <a:chOff x="0" y="0"/>
            <a:chExt cx="3227321" cy="1270000"/>
          </a:xfrm>
        </p:grpSpPr>
        <p:sp>
          <p:nvSpPr>
            <p:cNvPr id="1234" name="TextBox 15"/>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6400">
                  <a:latin typeface="Times New Roman"/>
                  <a:ea typeface="Times New Roman"/>
                  <a:cs typeface="Times New Roman"/>
                  <a:sym typeface="Times New Roman"/>
                </a:defRPr>
              </a:lvl1pPr>
            </a:lstStyle>
            <a:p>
              <a:pPr/>
              <a:r>
                <a:t>[1, 1, 1]   […, 1, -1, 1, -1, 1, -1, …]  =  </a:t>
              </a:r>
            </a:p>
          </p:txBody>
        </p:sp>
        <p:sp>
          <p:nvSpPr>
            <p:cNvPr id="1235" name="Oval 16"/>
            <p:cNvSpPr/>
            <p:nvPr/>
          </p:nvSpPr>
          <p:spPr>
            <a:xfrm>
              <a:off x="2898613" y="537910"/>
              <a:ext cx="328709" cy="328709"/>
            </a:xfrm>
            <a:prstGeom prst="ellipse">
              <a:avLst/>
            </a:prstGeom>
            <a:noFill/>
            <a:ln w="25400" cap="flat">
              <a:solidFill>
                <a:srgbClr val="000000"/>
              </a:solidFill>
              <a:prstDash val="solid"/>
              <a:round/>
            </a:ln>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2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32" grpId="3"/>
      <p:bldP build="whole" bldLvl="1" animBg="1" rev="0" advAuto="0" spid="1233" grpId="2"/>
      <p:bldP build="whole" bldLvl="1" animBg="1" rev="0" advAuto="0" spid="1229" grpId="4"/>
      <p:bldP build="whole" bldLvl="1" animBg="1" rev="0" advAuto="0" spid="1236"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8" name="Title 1"/>
          <p:cNvSpPr txBox="1"/>
          <p:nvPr>
            <p:ph type="title"/>
          </p:nvPr>
        </p:nvSpPr>
        <p:spPr>
          <a:prstGeom prst="rect">
            <a:avLst/>
          </a:prstGeom>
        </p:spPr>
        <p:txBody>
          <a:bodyPr/>
          <a:lstStyle/>
          <a:p>
            <a:pPr/>
            <a:r>
              <a:t>B2[n]</a:t>
            </a:r>
          </a:p>
        </p:txBody>
      </p:sp>
      <p:sp>
        <p:nvSpPr>
          <p:cNvPr id="12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0" name="Picture 8" descr="Picture 8"/>
          <p:cNvPicPr>
            <a:picLocks noChangeAspect="1"/>
          </p:cNvPicPr>
          <p:nvPr/>
        </p:nvPicPr>
        <p:blipFill>
          <a:blip r:embed="rId2">
            <a:extLst/>
          </a:blip>
          <a:stretch>
            <a:fillRect/>
          </a:stretch>
        </p:blipFill>
        <p:spPr>
          <a:xfrm>
            <a:off x="4721410" y="4345025"/>
            <a:ext cx="14031259" cy="3325027"/>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242" name="Slide Number"/>
          <p:cNvSpPr txBox="1"/>
          <p:nvPr>
            <p:ph type="sldNum" sz="quarter" idx="2"/>
          </p:nvPr>
        </p:nvSpPr>
        <p:spPr>
          <a:xfrm>
            <a:off x="18103792"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Calibri"/>
                <a:ea typeface="Calibri"/>
                <a:cs typeface="Calibri"/>
                <a:sym typeface="Calibri"/>
              </a:defRPr>
            </a:lvl1pPr>
          </a:lstStyle>
          <a:p>
            <a:pPr/>
            <a:fld id="{86CB4B4D-7CA3-9044-876B-883B54F8677D}" type="slidenum"/>
          </a:p>
        </p:txBody>
      </p:sp>
      <p:pic>
        <p:nvPicPr>
          <p:cNvPr id="1243" name="Picture 3" descr="Picture 3"/>
          <p:cNvPicPr>
            <a:picLocks noChangeAspect="1"/>
          </p:cNvPicPr>
          <p:nvPr/>
        </p:nvPicPr>
        <p:blipFill>
          <a:blip r:embed="rId3">
            <a:extLst/>
          </a:blip>
          <a:srcRect l="9125" t="9125" r="15783" b="10805"/>
          <a:stretch>
            <a:fillRect/>
          </a:stretch>
        </p:blipFill>
        <p:spPr>
          <a:xfrm>
            <a:off x="3505200" y="1371600"/>
            <a:ext cx="10032515" cy="8023225"/>
          </a:xfrm>
          <a:prstGeom prst="rect">
            <a:avLst/>
          </a:prstGeom>
          <a:ln w="12700">
            <a:miter lim="400000"/>
          </a:ln>
        </p:spPr>
      </p:pic>
      <p:grpSp>
        <p:nvGrpSpPr>
          <p:cNvPr id="1248" name="Group 13"/>
          <p:cNvGrpSpPr/>
          <p:nvPr/>
        </p:nvGrpSpPr>
        <p:grpSpPr>
          <a:xfrm>
            <a:off x="6689726" y="2470151"/>
            <a:ext cx="13827124" cy="4841876"/>
            <a:chOff x="0" y="1"/>
            <a:chExt cx="13827123" cy="4841874"/>
          </a:xfrm>
        </p:grpSpPr>
        <p:sp>
          <p:nvSpPr>
            <p:cNvPr id="1244" name="Rectangle 6"/>
            <p:cNvSpPr/>
            <p:nvPr/>
          </p:nvSpPr>
          <p:spPr>
            <a:xfrm>
              <a:off x="-1" y="968094"/>
              <a:ext cx="727121" cy="593553"/>
            </a:xfrm>
            <a:prstGeom prst="rect">
              <a:avLst/>
            </a:prstGeom>
            <a:noFill/>
            <a:ln w="38100" cap="flat">
              <a:solidFill>
                <a:srgbClr val="FF3300"/>
              </a:solidFill>
              <a:prstDash val="solid"/>
              <a:miter lim="800000"/>
            </a:ln>
            <a:effectLst/>
          </p:spPr>
          <p:txBody>
            <a:bodyPr wrap="square" lIns="91439" tIns="91439" rIns="91439" bIns="91439" numCol="1" anchor="ctr">
              <a:noAutofit/>
            </a:bodyPr>
            <a:lstStyle/>
            <a:p>
              <a:pPr algn="l" defTabSz="1828800">
                <a:defRPr b="0" sz="3600">
                  <a:latin typeface="Times New Roman"/>
                  <a:ea typeface="Times New Roman"/>
                  <a:cs typeface="Times New Roman"/>
                  <a:sym typeface="Times New Roman"/>
                </a:defRPr>
              </a:pPr>
            </a:p>
          </p:txBody>
        </p:sp>
        <p:sp>
          <p:nvSpPr>
            <p:cNvPr id="1245" name="Line 7"/>
            <p:cNvSpPr/>
            <p:nvPr/>
          </p:nvSpPr>
          <p:spPr>
            <a:xfrm flipV="1">
              <a:off x="695367" y="1"/>
              <a:ext cx="7245811" cy="983963"/>
            </a:xfrm>
            <a:prstGeom prst="line">
              <a:avLst/>
            </a:prstGeom>
            <a:noFill/>
            <a:ln w="38100" cap="flat">
              <a:solidFill>
                <a:srgbClr val="FF33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sp>
          <p:nvSpPr>
            <p:cNvPr id="1246" name="Line 8"/>
            <p:cNvSpPr/>
            <p:nvPr/>
          </p:nvSpPr>
          <p:spPr>
            <a:xfrm>
              <a:off x="720769" y="1552124"/>
              <a:ext cx="7261685" cy="3148686"/>
            </a:xfrm>
            <a:prstGeom prst="line">
              <a:avLst/>
            </a:prstGeom>
            <a:noFill/>
            <a:ln w="38100" cap="flat">
              <a:solidFill>
                <a:srgbClr val="FF3300"/>
              </a:solidFill>
              <a:prstDash val="solid"/>
              <a:round/>
            </a:ln>
            <a:effectLst/>
          </p:spPr>
          <p:txBody>
            <a:bodyPr wrap="square" lIns="91439" tIns="91439" rIns="91439" bIns="91439" numCol="1" anchor="t">
              <a:noAutofit/>
            </a:bodyPr>
            <a:lstStyle/>
            <a:p>
              <a:pPr algn="l" defTabSz="1828800">
                <a:defRPr b="0" sz="4800">
                  <a:latin typeface="Calibri"/>
                  <a:ea typeface="Calibri"/>
                  <a:cs typeface="Calibri"/>
                  <a:sym typeface="Calibri"/>
                </a:defRPr>
              </a:pPr>
            </a:p>
          </p:txBody>
        </p:sp>
        <p:pic>
          <p:nvPicPr>
            <p:cNvPr id="1247" name="Picture 11" descr="Picture 11"/>
            <p:cNvPicPr>
              <a:picLocks noChangeAspect="1"/>
            </p:cNvPicPr>
            <p:nvPr/>
          </p:nvPicPr>
          <p:blipFill>
            <a:blip r:embed="rId4">
              <a:extLst/>
            </a:blip>
            <a:stretch>
              <a:fillRect/>
            </a:stretch>
          </p:blipFill>
          <p:spPr>
            <a:xfrm>
              <a:off x="7755439" y="54108"/>
              <a:ext cx="6071685" cy="4787769"/>
            </a:xfrm>
            <a:prstGeom prst="rect">
              <a:avLst/>
            </a:prstGeom>
            <a:ln w="12700" cap="flat">
              <a:noFill/>
              <a:miter lim="400000"/>
            </a:ln>
            <a:effectLst/>
          </p:spPr>
        </p:pic>
      </p:grpSp>
      <p:pic>
        <p:nvPicPr>
          <p:cNvPr id="1249" name="Picture 12" descr="Picture 12"/>
          <p:cNvPicPr>
            <a:picLocks noChangeAspect="1"/>
          </p:cNvPicPr>
          <p:nvPr/>
        </p:nvPicPr>
        <p:blipFill>
          <a:blip r:embed="rId5">
            <a:extLst/>
          </a:blip>
          <a:srcRect l="30276" t="0" r="42860" b="0"/>
          <a:stretch>
            <a:fillRect/>
          </a:stretch>
        </p:blipFill>
        <p:spPr>
          <a:xfrm>
            <a:off x="12039600" y="8077200"/>
            <a:ext cx="4724400" cy="4784724"/>
          </a:xfrm>
          <a:prstGeom prst="rect">
            <a:avLst/>
          </a:prstGeom>
          <a:ln w="12700">
            <a:miter lim="400000"/>
          </a:ln>
        </p:spPr>
      </p:pic>
      <p:sp>
        <p:nvSpPr>
          <p:cNvPr id="1250" name="TextBox 10"/>
          <p:cNvSpPr txBox="1"/>
          <p:nvPr/>
        </p:nvSpPr>
        <p:spPr>
          <a:xfrm>
            <a:off x="4267200" y="-1"/>
            <a:ext cx="15995174" cy="1088153"/>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400">
                <a:latin typeface="Times New Roman"/>
                <a:ea typeface="Times New Roman"/>
                <a:cs typeface="Times New Roman"/>
                <a:sym typeface="Times New Roman"/>
              </a:defRPr>
            </a:lvl1pPr>
          </a:lstStyle>
          <a:p>
            <a:pPr/>
            <a:r>
              <a:t>Linear blur occurs under many natural situations</a:t>
            </a:r>
          </a:p>
        </p:txBody>
      </p:sp>
      <p:sp>
        <p:nvSpPr>
          <p:cNvPr id="1251" name="TextBox 11"/>
          <p:cNvSpPr txBox="1"/>
          <p:nvPr/>
        </p:nvSpPr>
        <p:spPr>
          <a:xfrm>
            <a:off x="12496800" y="12792670"/>
            <a:ext cx="771259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This is not a Gaussian kernel...</a:t>
            </a:r>
          </a:p>
        </p:txBody>
      </p:sp>
      <p:sp>
        <p:nvSpPr>
          <p:cNvPr id="1252" name="TextBox 13"/>
          <p:cNvSpPr txBox="1"/>
          <p:nvPr/>
        </p:nvSpPr>
        <p:spPr>
          <a:xfrm>
            <a:off x="6400800" y="9448800"/>
            <a:ext cx="3754185" cy="57417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2800">
                <a:latin typeface="Times New Roman"/>
                <a:ea typeface="Times New Roman"/>
                <a:cs typeface="Times New Roman"/>
                <a:sym typeface="Times New Roman"/>
              </a:defRPr>
            </a:lvl1pPr>
          </a:lstStyle>
          <a:p>
            <a:pPr/>
            <a:r>
              <a:t>(from Fergus et al, 2007)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2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2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51" grpId="3"/>
      <p:bldP build="whole" bldLvl="1" animBg="1" rev="0" advAuto="0" spid="1248" grpId="2"/>
      <p:bldP build="whole" bldLvl="1" animBg="1" rev="0" advAuto="0" spid="1249" grpId="1"/>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Rectangle"/>
          <p:cNvSpPr/>
          <p:nvPr/>
        </p:nvSpPr>
        <p:spPr>
          <a:xfrm>
            <a:off x="10695401" y="3215399"/>
            <a:ext cx="3211498" cy="2398334"/>
          </a:xfrm>
          <a:prstGeom prst="rect">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57" name="What about the opposite of blurring?"/>
          <p:cNvSpPr txBox="1"/>
          <p:nvPr>
            <p:ph type="title"/>
          </p:nvPr>
        </p:nvSpPr>
        <p:spPr>
          <a:prstGeom prst="rect">
            <a:avLst/>
          </a:prstGeom>
        </p:spPr>
        <p:txBody>
          <a:bodyPr/>
          <a:lstStyle>
            <a:lvl1pPr defTabSz="804672">
              <a:defRPr sz="7744"/>
            </a:lvl1pPr>
          </a:lstStyle>
          <a:p>
            <a:pPr/>
            <a:r>
              <a:t>What about the opposite of blurring?</a:t>
            </a:r>
          </a:p>
        </p:txBody>
      </p:sp>
      <p:sp>
        <p:nvSpPr>
          <p:cNvPr id="1258"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59" name="Object 2" descr="Object 2"/>
          <p:cNvPicPr>
            <a:picLocks noChangeAspect="1"/>
          </p:cNvPicPr>
          <p:nvPr/>
        </p:nvPicPr>
        <p:blipFill>
          <a:blip r:embed="rId2">
            <a:extLst/>
          </a:blip>
          <a:stretch>
            <a:fillRect/>
          </a:stretch>
        </p:blipFill>
        <p:spPr>
          <a:xfrm>
            <a:off x="1823790" y="2231548"/>
            <a:ext cx="6166824" cy="4626960"/>
          </a:xfrm>
          <a:prstGeom prst="rect">
            <a:avLst/>
          </a:prstGeom>
          <a:ln w="12700">
            <a:miter lim="400000"/>
          </a:ln>
        </p:spPr>
      </p:pic>
      <p:pic>
        <p:nvPicPr>
          <p:cNvPr id="1260" name="Object 3" descr="Object 3"/>
          <p:cNvPicPr>
            <a:picLocks noChangeAspect="1"/>
          </p:cNvPicPr>
          <p:nvPr/>
        </p:nvPicPr>
        <p:blipFill>
          <a:blip r:embed="rId3">
            <a:extLst/>
          </a:blip>
          <a:stretch>
            <a:fillRect/>
          </a:stretch>
        </p:blipFill>
        <p:spPr>
          <a:xfrm>
            <a:off x="16611685" y="1936414"/>
            <a:ext cx="6757475" cy="4880399"/>
          </a:xfrm>
          <a:prstGeom prst="rect">
            <a:avLst/>
          </a:prstGeom>
          <a:ln w="12700">
            <a:miter lim="400000"/>
          </a:ln>
        </p:spPr>
      </p:pic>
      <p:pic>
        <p:nvPicPr>
          <p:cNvPr id="1261" name="Object 4" descr="Object 4"/>
          <p:cNvPicPr>
            <a:picLocks noChangeAspect="1"/>
          </p:cNvPicPr>
          <p:nvPr/>
        </p:nvPicPr>
        <p:blipFill>
          <a:blip r:embed="rId4">
            <a:extLst/>
          </a:blip>
          <a:stretch>
            <a:fillRect/>
          </a:stretch>
        </p:blipFill>
        <p:spPr>
          <a:xfrm>
            <a:off x="16601230" y="7279509"/>
            <a:ext cx="6778384" cy="4946389"/>
          </a:xfrm>
          <a:prstGeom prst="rect">
            <a:avLst/>
          </a:prstGeom>
          <a:ln w="12700">
            <a:miter lim="400000"/>
          </a:ln>
        </p:spPr>
      </p:pic>
      <p:pic>
        <p:nvPicPr>
          <p:cNvPr id="1262" name="Picture 5" descr="Picture 5"/>
          <p:cNvPicPr>
            <a:picLocks noChangeAspect="1"/>
          </p:cNvPicPr>
          <p:nvPr/>
        </p:nvPicPr>
        <p:blipFill>
          <a:blip r:embed="rId5">
            <a:extLst/>
          </a:blip>
          <a:stretch>
            <a:fillRect/>
          </a:stretch>
        </p:blipFill>
        <p:spPr>
          <a:xfrm>
            <a:off x="11119274" y="3477681"/>
            <a:ext cx="2363750" cy="1873770"/>
          </a:xfrm>
          <a:prstGeom prst="rect">
            <a:avLst/>
          </a:prstGeom>
          <a:ln w="12700">
            <a:miter lim="400000"/>
          </a:ln>
        </p:spPr>
      </p:pic>
      <p:sp>
        <p:nvSpPr>
          <p:cNvPr id="1263" name="Line"/>
          <p:cNvSpPr/>
          <p:nvPr/>
        </p:nvSpPr>
        <p:spPr>
          <a:xfrm>
            <a:off x="7998725" y="4433007"/>
            <a:ext cx="2669514"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64" name="Line"/>
          <p:cNvSpPr/>
          <p:nvPr/>
        </p:nvSpPr>
        <p:spPr>
          <a:xfrm>
            <a:off x="13934059" y="4414566"/>
            <a:ext cx="2669514"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265" name="Object 2" descr="Object 2"/>
          <p:cNvPicPr>
            <a:picLocks noChangeAspect="1"/>
          </p:cNvPicPr>
          <p:nvPr/>
        </p:nvPicPr>
        <p:blipFill>
          <a:blip r:embed="rId2">
            <a:extLst/>
          </a:blip>
          <a:stretch>
            <a:fillRect/>
          </a:stretch>
        </p:blipFill>
        <p:spPr>
          <a:xfrm>
            <a:off x="1823790" y="7248130"/>
            <a:ext cx="6166824" cy="4626961"/>
          </a:xfrm>
          <a:prstGeom prst="rect">
            <a:avLst/>
          </a:prstGeom>
          <a:ln w="12700">
            <a:miter lim="400000"/>
          </a:ln>
        </p:spPr>
      </p:pic>
      <p:sp>
        <p:nvSpPr>
          <p:cNvPr id="1266" name="Rectangle"/>
          <p:cNvSpPr/>
          <p:nvPr/>
        </p:nvSpPr>
        <p:spPr>
          <a:xfrm>
            <a:off x="9516587" y="9790179"/>
            <a:ext cx="3211498" cy="2398334"/>
          </a:xfrm>
          <a:prstGeom prst="rect">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267" name="Picture 5" descr="Picture 5"/>
          <p:cNvPicPr>
            <a:picLocks noChangeAspect="1"/>
          </p:cNvPicPr>
          <p:nvPr/>
        </p:nvPicPr>
        <p:blipFill>
          <a:blip r:embed="rId5">
            <a:extLst/>
          </a:blip>
          <a:stretch>
            <a:fillRect/>
          </a:stretch>
        </p:blipFill>
        <p:spPr>
          <a:xfrm>
            <a:off x="9940460" y="10052461"/>
            <a:ext cx="2363750" cy="1873770"/>
          </a:xfrm>
          <a:prstGeom prst="rect">
            <a:avLst/>
          </a:prstGeom>
          <a:ln w="12700">
            <a:miter lim="400000"/>
          </a:ln>
        </p:spPr>
      </p:pic>
      <p:sp>
        <p:nvSpPr>
          <p:cNvPr id="1268" name="Line"/>
          <p:cNvSpPr/>
          <p:nvPr/>
        </p:nvSpPr>
        <p:spPr>
          <a:xfrm>
            <a:off x="7998726" y="11007787"/>
            <a:ext cx="1480617"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69" name="Line"/>
          <p:cNvSpPr/>
          <p:nvPr/>
        </p:nvSpPr>
        <p:spPr>
          <a:xfrm>
            <a:off x="7998725" y="8626419"/>
            <a:ext cx="592722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70" name="-"/>
          <p:cNvSpPr/>
          <p:nvPr/>
        </p:nvSpPr>
        <p:spPr>
          <a:xfrm>
            <a:off x="13934059" y="7987134"/>
            <a:ext cx="1270001" cy="1270001"/>
          </a:xfrm>
          <a:prstGeom prst="ellipse">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4800"/>
            </a:lvl1pPr>
          </a:lstStyle>
          <a:p>
            <a:pPr/>
            <a:r>
              <a:t>-</a:t>
            </a:r>
          </a:p>
        </p:txBody>
      </p:sp>
      <p:sp>
        <p:nvSpPr>
          <p:cNvPr id="1271" name="Line"/>
          <p:cNvSpPr/>
          <p:nvPr/>
        </p:nvSpPr>
        <p:spPr>
          <a:xfrm>
            <a:off x="15198614" y="8626419"/>
            <a:ext cx="140806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72" name="Line"/>
          <p:cNvSpPr/>
          <p:nvPr/>
        </p:nvSpPr>
        <p:spPr>
          <a:xfrm>
            <a:off x="12761609" y="11062810"/>
            <a:ext cx="1789902" cy="1"/>
          </a:xfrm>
          <a:prstGeom prst="line">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73" name="Line"/>
          <p:cNvSpPr/>
          <p:nvPr/>
        </p:nvSpPr>
        <p:spPr>
          <a:xfrm flipV="1">
            <a:off x="14560132" y="9220999"/>
            <a:ext cx="1" cy="1873770"/>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74" name="+"/>
          <p:cNvSpPr txBox="1"/>
          <p:nvPr/>
        </p:nvSpPr>
        <p:spPr>
          <a:xfrm>
            <a:off x="13572593" y="792787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275" name="-"/>
          <p:cNvSpPr txBox="1"/>
          <p:nvPr/>
        </p:nvSpPr>
        <p:spPr>
          <a:xfrm>
            <a:off x="14718705" y="9059046"/>
            <a:ext cx="26936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276" name="Gaussian filter"/>
          <p:cNvSpPr txBox="1"/>
          <p:nvPr/>
        </p:nvSpPr>
        <p:spPr>
          <a:xfrm>
            <a:off x="10059726" y="2139261"/>
            <a:ext cx="4482847" cy="907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400"/>
            </a:lvl1pPr>
          </a:lstStyle>
          <a:p>
            <a:pPr/>
            <a:r>
              <a:t>Gaussian filter</a:t>
            </a:r>
          </a:p>
        </p:txBody>
      </p:sp>
      <p:sp>
        <p:nvSpPr>
          <p:cNvPr id="1277" name="Laplacian filter"/>
          <p:cNvSpPr txBox="1"/>
          <p:nvPr/>
        </p:nvSpPr>
        <p:spPr>
          <a:xfrm>
            <a:off x="10122758" y="6980341"/>
            <a:ext cx="4572001" cy="907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400"/>
            </a:lvl1pPr>
          </a:lstStyle>
          <a:p>
            <a:pPr/>
            <a:r>
              <a:t>Laplacian filter</a:t>
            </a:r>
          </a:p>
        </p:txBody>
      </p:sp>
      <p:pic>
        <p:nvPicPr>
          <p:cNvPr id="1278" name="Image" descr="Image"/>
          <p:cNvPicPr>
            <a:picLocks noChangeAspect="1"/>
          </p:cNvPicPr>
          <p:nvPr/>
        </p:nvPicPr>
        <p:blipFill>
          <a:blip r:embed="rId6">
            <a:extLst/>
          </a:blip>
          <a:stretch>
            <a:fillRect/>
          </a:stretch>
        </p:blipFill>
        <p:spPr>
          <a:xfrm>
            <a:off x="8013700" y="5323869"/>
            <a:ext cx="2026385" cy="1597318"/>
          </a:xfrm>
          <a:prstGeom prst="rect">
            <a:avLst/>
          </a:prstGeom>
          <a:ln w="12700">
            <a:miter lim="400000"/>
          </a:ln>
        </p:spPr>
      </p:pic>
      <p:pic>
        <p:nvPicPr>
          <p:cNvPr id="1279" name="Image" descr="Image"/>
          <p:cNvPicPr>
            <a:picLocks noChangeAspect="1"/>
          </p:cNvPicPr>
          <p:nvPr/>
        </p:nvPicPr>
        <p:blipFill>
          <a:blip r:embed="rId7">
            <a:extLst/>
          </a:blip>
          <a:stretch>
            <a:fillRect/>
          </a:stretch>
        </p:blipFill>
        <p:spPr>
          <a:xfrm>
            <a:off x="14376400" y="5259084"/>
            <a:ext cx="2157304" cy="1700517"/>
          </a:xfrm>
          <a:prstGeom prst="rect">
            <a:avLst/>
          </a:prstGeom>
          <a:ln w="12700">
            <a:miter lim="400000"/>
          </a:ln>
        </p:spPr>
      </p:pic>
      <p:pic>
        <p:nvPicPr>
          <p:cNvPr id="1280" name="Image" descr="Image"/>
          <p:cNvPicPr>
            <a:picLocks noChangeAspect="1"/>
          </p:cNvPicPr>
          <p:nvPr/>
        </p:nvPicPr>
        <p:blipFill>
          <a:blip r:embed="rId8">
            <a:extLst/>
          </a:blip>
          <a:stretch>
            <a:fillRect/>
          </a:stretch>
        </p:blipFill>
        <p:spPr>
          <a:xfrm>
            <a:off x="14591451" y="10710380"/>
            <a:ext cx="2022476" cy="1594237"/>
          </a:xfrm>
          <a:prstGeom prst="rect">
            <a:avLst/>
          </a:prstGeom>
          <a:ln w="12700">
            <a:miter lim="400000"/>
          </a:ln>
        </p:spPr>
      </p:pic>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83" name="Object 4" descr="Object 4"/>
          <p:cNvPicPr>
            <a:picLocks noChangeAspect="1"/>
          </p:cNvPicPr>
          <p:nvPr/>
        </p:nvPicPr>
        <p:blipFill>
          <a:blip r:embed="rId2">
            <a:extLst/>
          </a:blip>
          <a:stretch>
            <a:fillRect/>
          </a:stretch>
        </p:blipFill>
        <p:spPr>
          <a:xfrm>
            <a:off x="16422290" y="293941"/>
            <a:ext cx="5044322" cy="3680992"/>
          </a:xfrm>
          <a:prstGeom prst="rect">
            <a:avLst/>
          </a:prstGeom>
          <a:ln w="12700">
            <a:miter lim="400000"/>
          </a:ln>
        </p:spPr>
      </p:pic>
      <p:pic>
        <p:nvPicPr>
          <p:cNvPr id="1284" name="Object 2" descr="Object 2"/>
          <p:cNvPicPr>
            <a:picLocks noChangeAspect="1"/>
          </p:cNvPicPr>
          <p:nvPr/>
        </p:nvPicPr>
        <p:blipFill>
          <a:blip r:embed="rId3">
            <a:extLst/>
          </a:blip>
          <a:stretch>
            <a:fillRect/>
          </a:stretch>
        </p:blipFill>
        <p:spPr>
          <a:xfrm>
            <a:off x="2917388" y="1092098"/>
            <a:ext cx="4906035" cy="3680992"/>
          </a:xfrm>
          <a:prstGeom prst="rect">
            <a:avLst/>
          </a:prstGeom>
          <a:ln w="12700">
            <a:miter lim="400000"/>
          </a:ln>
        </p:spPr>
      </p:pic>
      <p:sp>
        <p:nvSpPr>
          <p:cNvPr id="1285" name="Rectangle"/>
          <p:cNvSpPr/>
          <p:nvPr/>
        </p:nvSpPr>
        <p:spPr>
          <a:xfrm>
            <a:off x="9359477" y="3110229"/>
            <a:ext cx="3211498" cy="2398334"/>
          </a:xfrm>
          <a:prstGeom prst="rect">
            <a:avLst/>
          </a:prstGeom>
          <a:solidFill>
            <a:srgbClr val="FFFFFF"/>
          </a:solidFill>
          <a:ln w="381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286" name="Picture 5" descr="Picture 5"/>
          <p:cNvPicPr>
            <a:picLocks noChangeAspect="1"/>
          </p:cNvPicPr>
          <p:nvPr/>
        </p:nvPicPr>
        <p:blipFill>
          <a:blip r:embed="rId4">
            <a:extLst/>
          </a:blip>
          <a:stretch>
            <a:fillRect/>
          </a:stretch>
        </p:blipFill>
        <p:spPr>
          <a:xfrm>
            <a:off x="9783350" y="3372511"/>
            <a:ext cx="2363751" cy="1873770"/>
          </a:xfrm>
          <a:prstGeom prst="rect">
            <a:avLst/>
          </a:prstGeom>
          <a:ln w="12700">
            <a:miter lim="400000"/>
          </a:ln>
        </p:spPr>
      </p:pic>
      <p:sp>
        <p:nvSpPr>
          <p:cNvPr id="1287" name="Line"/>
          <p:cNvSpPr/>
          <p:nvPr/>
        </p:nvSpPr>
        <p:spPr>
          <a:xfrm>
            <a:off x="7841616" y="4327837"/>
            <a:ext cx="1480617"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88" name="Line"/>
          <p:cNvSpPr/>
          <p:nvPr/>
        </p:nvSpPr>
        <p:spPr>
          <a:xfrm>
            <a:off x="7841615" y="1946470"/>
            <a:ext cx="592722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89" name="-"/>
          <p:cNvSpPr/>
          <p:nvPr/>
        </p:nvSpPr>
        <p:spPr>
          <a:xfrm>
            <a:off x="13776949" y="1307185"/>
            <a:ext cx="1270001" cy="1270001"/>
          </a:xfrm>
          <a:prstGeom prst="ellipse">
            <a:avLst/>
          </a:prstGeom>
          <a:solidFill>
            <a:srgbClr val="FFFFFF"/>
          </a:solidFill>
          <a:ln w="50800">
            <a:solidFill>
              <a:srgbClr val="000000"/>
            </a:solidFill>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4800"/>
            </a:lvl1pPr>
          </a:lstStyle>
          <a:p>
            <a:pPr/>
            <a:r>
              <a:t>-</a:t>
            </a:r>
          </a:p>
        </p:txBody>
      </p:sp>
      <p:sp>
        <p:nvSpPr>
          <p:cNvPr id="1290" name="Line"/>
          <p:cNvSpPr/>
          <p:nvPr/>
        </p:nvSpPr>
        <p:spPr>
          <a:xfrm>
            <a:off x="15041505" y="1946470"/>
            <a:ext cx="140806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91" name="Line"/>
          <p:cNvSpPr/>
          <p:nvPr/>
        </p:nvSpPr>
        <p:spPr>
          <a:xfrm>
            <a:off x="12604499" y="4382859"/>
            <a:ext cx="1789902" cy="1"/>
          </a:xfrm>
          <a:prstGeom prst="line">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92" name="Line"/>
          <p:cNvSpPr/>
          <p:nvPr/>
        </p:nvSpPr>
        <p:spPr>
          <a:xfrm flipV="1">
            <a:off x="14403022" y="2541049"/>
            <a:ext cx="1" cy="1873770"/>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293" name="+"/>
          <p:cNvSpPr txBox="1"/>
          <p:nvPr/>
        </p:nvSpPr>
        <p:spPr>
          <a:xfrm>
            <a:off x="13415483" y="124792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294" name="-"/>
          <p:cNvSpPr txBox="1"/>
          <p:nvPr/>
        </p:nvSpPr>
        <p:spPr>
          <a:xfrm>
            <a:off x="14561596" y="2379097"/>
            <a:ext cx="26936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295" name="Laplacian filter"/>
          <p:cNvSpPr txBox="1"/>
          <p:nvPr/>
        </p:nvSpPr>
        <p:spPr>
          <a:xfrm>
            <a:off x="9965649" y="300391"/>
            <a:ext cx="4572001" cy="9078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400"/>
            </a:lvl1pPr>
          </a:lstStyle>
          <a:p>
            <a:pPr/>
            <a:r>
              <a:t>Laplacian filter</a:t>
            </a:r>
          </a:p>
        </p:txBody>
      </p:sp>
      <p:grpSp>
        <p:nvGrpSpPr>
          <p:cNvPr id="1298" name="Group"/>
          <p:cNvGrpSpPr/>
          <p:nvPr/>
        </p:nvGrpSpPr>
        <p:grpSpPr>
          <a:xfrm>
            <a:off x="9374401" y="2446909"/>
            <a:ext cx="7711191" cy="4891315"/>
            <a:chOff x="0" y="0"/>
            <a:chExt cx="7711189" cy="4891314"/>
          </a:xfrm>
        </p:grpSpPr>
        <p:pic>
          <p:nvPicPr>
            <p:cNvPr id="1296" name="Object 3" descr="Object 3"/>
            <p:cNvPicPr>
              <a:picLocks noChangeAspect="1"/>
            </p:cNvPicPr>
            <p:nvPr/>
          </p:nvPicPr>
          <p:blipFill>
            <a:blip r:embed="rId5">
              <a:extLst/>
            </a:blip>
            <a:stretch>
              <a:fillRect/>
            </a:stretch>
          </p:blipFill>
          <p:spPr>
            <a:xfrm>
              <a:off x="3762359" y="2039381"/>
              <a:ext cx="3948831" cy="2851934"/>
            </a:xfrm>
            <a:prstGeom prst="rect">
              <a:avLst/>
            </a:prstGeom>
            <a:ln w="12700" cap="flat">
              <a:noFill/>
              <a:miter lim="400000"/>
            </a:ln>
            <a:effectLst/>
          </p:spPr>
        </p:pic>
        <p:sp>
          <p:nvSpPr>
            <p:cNvPr id="1297" name="Gaussian filter"/>
            <p:cNvSpPr txBox="1"/>
            <p:nvPr/>
          </p:nvSpPr>
          <p:spPr>
            <a:xfrm>
              <a:off x="-1" y="0"/>
              <a:ext cx="3269362" cy="6719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z="3900"/>
              </a:lvl1pPr>
            </a:lstStyle>
            <a:p>
              <a:pPr/>
              <a:r>
                <a:t>Gaussian filter</a:t>
              </a:r>
            </a:p>
          </p:txBody>
        </p:sp>
      </p:grpSp>
      <p:grpSp>
        <p:nvGrpSpPr>
          <p:cNvPr id="1308" name="Group"/>
          <p:cNvGrpSpPr/>
          <p:nvPr/>
        </p:nvGrpSpPr>
        <p:grpSpPr>
          <a:xfrm>
            <a:off x="4177451" y="7570483"/>
            <a:ext cx="16085850" cy="5432879"/>
            <a:chOff x="0" y="0"/>
            <a:chExt cx="16085848" cy="5432877"/>
          </a:xfrm>
        </p:grpSpPr>
        <p:grpSp>
          <p:nvGrpSpPr>
            <p:cNvPr id="1304" name="Group"/>
            <p:cNvGrpSpPr/>
            <p:nvPr/>
          </p:nvGrpSpPr>
          <p:grpSpPr>
            <a:xfrm>
              <a:off x="7020" y="1731364"/>
              <a:ext cx="16078829" cy="3701514"/>
              <a:chOff x="0" y="0"/>
              <a:chExt cx="16078827" cy="3701512"/>
            </a:xfrm>
          </p:grpSpPr>
          <p:pic>
            <p:nvPicPr>
              <p:cNvPr id="1299" name="Object 4" descr="Object 4"/>
              <p:cNvPicPr>
                <a:picLocks noChangeAspect="1"/>
              </p:cNvPicPr>
              <p:nvPr/>
            </p:nvPicPr>
            <p:blipFill>
              <a:blip r:embed="rId2">
                <a:extLst/>
              </a:blip>
              <a:stretch>
                <a:fillRect/>
              </a:stretch>
            </p:blipFill>
            <p:spPr>
              <a:xfrm>
                <a:off x="0" y="0"/>
                <a:ext cx="5044321" cy="3680991"/>
              </a:xfrm>
              <a:prstGeom prst="rect">
                <a:avLst/>
              </a:prstGeom>
              <a:ln w="12700" cap="flat">
                <a:noFill/>
                <a:miter lim="400000"/>
              </a:ln>
              <a:effectLst/>
            </p:spPr>
          </p:pic>
          <p:pic>
            <p:nvPicPr>
              <p:cNvPr id="1300" name="Object 3" descr="Object 3"/>
              <p:cNvPicPr>
                <a:picLocks noChangeAspect="1"/>
              </p:cNvPicPr>
              <p:nvPr/>
            </p:nvPicPr>
            <p:blipFill>
              <a:blip r:embed="rId5">
                <a:extLst/>
              </a:blip>
              <a:stretch>
                <a:fillRect/>
              </a:stretch>
            </p:blipFill>
            <p:spPr>
              <a:xfrm>
                <a:off x="5446303" y="20522"/>
                <a:ext cx="5096757" cy="3680991"/>
              </a:xfrm>
              <a:prstGeom prst="rect">
                <a:avLst/>
              </a:prstGeom>
              <a:ln w="12700" cap="flat">
                <a:noFill/>
                <a:miter lim="400000"/>
              </a:ln>
              <a:effectLst/>
            </p:spPr>
          </p:pic>
          <p:sp>
            <p:nvSpPr>
              <p:cNvPr id="1301" name="+"/>
              <p:cNvSpPr txBox="1"/>
              <p:nvPr/>
            </p:nvSpPr>
            <p:spPr>
              <a:xfrm>
                <a:off x="5073861" y="1580793"/>
                <a:ext cx="342901"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pic>
            <p:nvPicPr>
              <p:cNvPr id="1302" name="Object 2" descr="Object 2"/>
              <p:cNvPicPr>
                <a:picLocks noChangeAspect="1"/>
              </p:cNvPicPr>
              <p:nvPr/>
            </p:nvPicPr>
            <p:blipFill>
              <a:blip r:embed="rId3">
                <a:extLst/>
              </a:blip>
              <a:stretch>
                <a:fillRect/>
              </a:stretch>
            </p:blipFill>
            <p:spPr>
              <a:xfrm>
                <a:off x="11172794" y="20522"/>
                <a:ext cx="4906034" cy="3680991"/>
              </a:xfrm>
              <a:prstGeom prst="rect">
                <a:avLst/>
              </a:prstGeom>
              <a:ln w="12700" cap="flat">
                <a:noFill/>
                <a:miter lim="400000"/>
              </a:ln>
              <a:effectLst/>
            </p:spPr>
          </p:pic>
          <p:sp>
            <p:nvSpPr>
              <p:cNvPr id="1303" name="="/>
              <p:cNvSpPr txBox="1"/>
              <p:nvPr/>
            </p:nvSpPr>
            <p:spPr>
              <a:xfrm>
                <a:off x="10686477" y="1585127"/>
                <a:ext cx="342901"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a:t>
                </a:r>
              </a:p>
            </p:txBody>
          </p:sp>
        </p:grpSp>
        <p:pic>
          <p:nvPicPr>
            <p:cNvPr id="1305" name="Image" descr="Image"/>
            <p:cNvPicPr>
              <a:picLocks noChangeAspect="1"/>
            </p:cNvPicPr>
            <p:nvPr/>
          </p:nvPicPr>
          <p:blipFill>
            <a:blip r:embed="rId6">
              <a:extLst/>
            </a:blip>
            <a:stretch>
              <a:fillRect/>
            </a:stretch>
          </p:blipFill>
          <p:spPr>
            <a:xfrm>
              <a:off x="11100648" y="90185"/>
              <a:ext cx="2026385" cy="1597318"/>
            </a:xfrm>
            <a:prstGeom prst="rect">
              <a:avLst/>
            </a:prstGeom>
            <a:ln w="12700" cap="flat">
              <a:noFill/>
              <a:miter lim="400000"/>
            </a:ln>
            <a:effectLst/>
          </p:spPr>
        </p:pic>
        <p:pic>
          <p:nvPicPr>
            <p:cNvPr id="1306" name="Image" descr="Image"/>
            <p:cNvPicPr>
              <a:picLocks noChangeAspect="1"/>
            </p:cNvPicPr>
            <p:nvPr/>
          </p:nvPicPr>
          <p:blipFill>
            <a:blip r:embed="rId7">
              <a:extLst/>
            </a:blip>
            <a:stretch>
              <a:fillRect/>
            </a:stretch>
          </p:blipFill>
          <p:spPr>
            <a:xfrm>
              <a:off x="5398348" y="0"/>
              <a:ext cx="2157304" cy="1700516"/>
            </a:xfrm>
            <a:prstGeom prst="rect">
              <a:avLst/>
            </a:prstGeom>
            <a:ln w="12700" cap="flat">
              <a:noFill/>
              <a:miter lim="400000"/>
            </a:ln>
            <a:effectLst/>
          </p:spPr>
        </p:pic>
        <p:pic>
          <p:nvPicPr>
            <p:cNvPr id="1307" name="Image" descr="Image"/>
            <p:cNvPicPr>
              <a:picLocks noChangeAspect="1"/>
            </p:cNvPicPr>
            <p:nvPr/>
          </p:nvPicPr>
          <p:blipFill>
            <a:blip r:embed="rId8">
              <a:extLst/>
            </a:blip>
            <a:stretch>
              <a:fillRect/>
            </a:stretch>
          </p:blipFill>
          <p:spPr>
            <a:xfrm>
              <a:off x="0" y="66497"/>
              <a:ext cx="2022475" cy="159423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3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98" grpId="1"/>
      <p:bldP build="whole" bldLvl="1" animBg="1" rev="0" advAuto="0" spid="1308" grpId="2"/>
    </p:bldLst>
  </p:timing>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310" name="Untitled.mov" descr="Untitled.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130800" y="2133600"/>
            <a:ext cx="14224000" cy="10668000"/>
          </a:xfrm>
          <a:prstGeom prst="rect">
            <a:avLst/>
          </a:prstGeom>
          <a:ln w="12700">
            <a:miter lim="400000"/>
          </a:ln>
        </p:spPr>
      </p:pic>
      <p:sp>
        <p:nvSpPr>
          <p:cNvPr id="1311" name="Rectangle 2"/>
          <p:cNvSpPr txBox="1"/>
          <p:nvPr>
            <p:ph type="title"/>
          </p:nvPr>
        </p:nvSpPr>
        <p:spPr>
          <a:prstGeom prst="rect">
            <a:avLst/>
          </a:prstGeom>
        </p:spPr>
        <p:txBody>
          <a:bodyPr/>
          <a:lstStyle>
            <a:lvl1pPr>
              <a:defRPr>
                <a:solidFill>
                  <a:srgbClr val="FFFFFF"/>
                </a:solidFill>
              </a:defRPr>
            </a:lvl1pPr>
          </a:lstStyle>
          <a:p>
            <a:pPr/>
            <a:r>
              <a:t>Hybrid Images</a:t>
            </a:r>
          </a:p>
        </p:txBody>
      </p:sp>
      <p:sp>
        <p:nvSpPr>
          <p:cNvPr id="13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313" name="TextBox 3"/>
          <p:cNvSpPr txBox="1"/>
          <p:nvPr/>
        </p:nvSpPr>
        <p:spPr>
          <a:xfrm>
            <a:off x="3565526" y="2282825"/>
            <a:ext cx="3187696"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solidFill>
                  <a:srgbClr val="FFFFFF"/>
                </a:solidFill>
                <a:latin typeface="Calibri"/>
                <a:ea typeface="Calibri"/>
                <a:cs typeface="Calibri"/>
                <a:sym typeface="Calibri"/>
              </a:defRPr>
            </a:lvl1pPr>
          </a:lstStyle>
          <a:p>
            <a:pPr/>
            <a:r>
              <a:t>Oliva &amp; Schyns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280" fill="hold"/>
                                        <p:tgtEl>
                                          <p:spTgt spid="131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7" fill="hold" display="0">
                  <p:stCondLst>
                    <p:cond delay="indefinite"/>
                  </p:stCondLst>
                </p:cTn>
                <p:tgtEl>
                  <p:spTgt spid="1310"/>
                </p:tgtEl>
              </p:cMediaNode>
            </p:video>
          </p:childTnLst>
        </p:cTn>
      </p:par>
    </p:tn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