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5" name="Shape 185"/>
          <p:cNvSpPr/>
          <p:nvPr>
            <p:ph type="sldImg"/>
          </p:nvPr>
        </p:nvSpPr>
        <p:spPr>
          <a:xfrm>
            <a:off x="1143000" y="685800"/>
            <a:ext cx="4572000" cy="3429000"/>
          </a:xfrm>
          <a:prstGeom prst="rect">
            <a:avLst/>
          </a:prstGeom>
        </p:spPr>
        <p:txBody>
          <a:bodyPr/>
          <a:lstStyle/>
          <a:p>
            <a:pPr/>
          </a:p>
        </p:txBody>
      </p:sp>
      <p:sp>
        <p:nvSpPr>
          <p:cNvPr id="186" name="Shape 18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Image" descr="Image"/>
          <p:cNvPicPr>
            <a:picLocks noChangeAspect="1"/>
          </p:cNvPicPr>
          <p:nvPr/>
        </p:nvPicPr>
        <p:blipFill>
          <a:blip r:embed="rId2">
            <a:alphaModFix amt="43386"/>
            <a:extLst/>
          </a:blip>
          <a:stretch>
            <a:fillRect/>
          </a:stretch>
        </p:blipFill>
        <p:spPr>
          <a:xfrm>
            <a:off x="-1986359" y="-7587428"/>
            <a:ext cx="26743876" cy="26597469"/>
          </a:xfrm>
          <a:prstGeom prst="rect">
            <a:avLst/>
          </a:prstGeom>
          <a:ln w="12700">
            <a:miter lim="400000"/>
          </a:ln>
        </p:spPr>
      </p:pic>
      <p:sp>
        <p:nvSpPr>
          <p:cNvPr id="12" name="Title Text"/>
          <p:cNvSpPr txBox="1"/>
          <p:nvPr>
            <p:ph type="title"/>
          </p:nvPr>
        </p:nvSpPr>
        <p:spPr>
          <a:xfrm>
            <a:off x="1371600" y="3507329"/>
            <a:ext cx="20828000" cy="1787541"/>
          </a:xfrm>
          <a:prstGeom prst="rect">
            <a:avLst/>
          </a:prstGeom>
        </p:spPr>
        <p:txBody>
          <a:bodyPr anchor="b"/>
          <a:lstStyle>
            <a:lvl1pPr algn="l">
              <a:defRPr>
                <a:latin typeface="Helvetica Neue Medium"/>
                <a:ea typeface="Helvetica Neue Medium"/>
                <a:cs typeface="Helvetica Neue Medium"/>
                <a:sym typeface="Helvetica Neue Medium"/>
              </a:defRPr>
            </a:lvl1pPr>
          </a:lstStyle>
          <a:p>
            <a:pPr/>
            <a:r>
              <a:t>Title Text</a:t>
            </a:r>
          </a:p>
        </p:txBody>
      </p:sp>
      <p:sp>
        <p:nvSpPr>
          <p:cNvPr id="13" name="Section title"/>
          <p:cNvSpPr txBox="1"/>
          <p:nvPr>
            <p:ph type="body" sz="quarter" idx="21"/>
          </p:nvPr>
        </p:nvSpPr>
        <p:spPr>
          <a:xfrm>
            <a:off x="3564280" y="5275205"/>
            <a:ext cx="9378364" cy="1787541"/>
          </a:xfrm>
          <a:prstGeom prst="rect">
            <a:avLst/>
          </a:prstGeom>
        </p:spPr>
        <p:txBody>
          <a:bodyPr>
            <a:noAutofit/>
          </a:bodyPr>
          <a:lstStyle>
            <a:lvl1pPr marL="0" indent="0" defTabSz="1828800">
              <a:spcBef>
                <a:spcPts val="0"/>
              </a:spcBef>
              <a:buSzTx/>
              <a:buNone/>
              <a:defRPr sz="10000">
                <a:latin typeface="+mj-lt"/>
                <a:ea typeface="+mj-ea"/>
                <a:cs typeface="+mj-cs"/>
                <a:sym typeface="Arial"/>
              </a:defRPr>
            </a:lvl1pPr>
          </a:lstStyle>
          <a:p>
            <a:pPr/>
            <a:r>
              <a:t>Section title </a:t>
            </a:r>
          </a:p>
        </p:txBody>
      </p:sp>
      <p:sp>
        <p:nvSpPr>
          <p:cNvPr id="14" name="Rectangle"/>
          <p:cNvSpPr/>
          <p:nvPr/>
        </p:nvSpPr>
        <p:spPr>
          <a:xfrm>
            <a:off x="-166217" y="12518712"/>
            <a:ext cx="24716434" cy="1270001"/>
          </a:xfrm>
          <a:prstGeom prst="rect">
            <a:avLst/>
          </a:prstGeom>
          <a:solidFill>
            <a:srgbClr val="FFFFFF"/>
          </a:solidFill>
          <a:ln w="12700">
            <a:solidFill>
              <a:srgbClr val="000000"/>
            </a:solidFill>
            <a:miter lim="400000"/>
          </a:ln>
        </p:spPr>
        <p:txBody>
          <a:bodyPr lIns="0" tIns="0" rIns="0" bIns="0" anchor="ctr"/>
          <a:lstStyle/>
          <a:p>
            <a:pPr>
              <a:defRPr b="0" sz="3200">
                <a:solidFill>
                  <a:srgbClr val="FFFFFF"/>
                </a:solidFill>
              </a:defRPr>
            </a:pPr>
          </a:p>
        </p:txBody>
      </p:sp>
      <p:sp>
        <p:nvSpPr>
          <p:cNvPr id="15"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sz="3200">
                <a:solidFill>
                  <a:srgbClr val="A21F34"/>
                </a:solidFill>
              </a:defRPr>
            </a:lvl1pPr>
          </a:lstStyle>
          <a:p>
            <a:pPr/>
            <a:r>
              <a:t>6.869/6.819 Advances in Computer Vision</a:t>
            </a:r>
          </a:p>
        </p:txBody>
      </p:sp>
      <p:sp>
        <p:nvSpPr>
          <p:cNvPr id="16" name="Spring 2022"/>
          <p:cNvSpPr txBox="1"/>
          <p:nvPr/>
        </p:nvSpPr>
        <p:spPr>
          <a:xfrm>
            <a:off x="21905729" y="12055287"/>
            <a:ext cx="2251305" cy="15383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100"/>
              </a:lnSpc>
              <a:defRPr b="0" sz="3100"/>
            </a:pPr>
          </a:p>
          <a:p>
            <a:pPr algn="l" defTabSz="457200">
              <a:lnSpc>
                <a:spcPts val="5100"/>
              </a:lnSpc>
              <a:defRPr b="0" sz="3100"/>
            </a:pPr>
            <a:r>
              <a:t>Spring 2022</a:t>
            </a:r>
          </a:p>
        </p:txBody>
      </p:sp>
      <p:sp>
        <p:nvSpPr>
          <p:cNvPr id="17" name="Bill Freeman, Phillip Isola"/>
          <p:cNvSpPr txBox="1"/>
          <p:nvPr/>
        </p:nvSpPr>
        <p:spPr>
          <a:xfrm>
            <a:off x="17805505" y="13265766"/>
            <a:ext cx="3757575"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Bill Freeman, Phillip Isola</a:t>
            </a:r>
          </a:p>
        </p:txBody>
      </p:sp>
      <p:pic>
        <p:nvPicPr>
          <p:cNvPr id="18"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19"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itle Text"/>
          <p:cNvSpPr txBox="1"/>
          <p:nvPr>
            <p:ph type="title"/>
          </p:nvPr>
        </p:nvSpPr>
        <p:spPr>
          <a:xfrm>
            <a:off x="3962400" y="-6350"/>
            <a:ext cx="16459200" cy="168920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9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23284537" y="128847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1" name="Title Text"/>
          <p:cNvSpPr txBox="1"/>
          <p:nvPr>
            <p:ph type="title"/>
          </p:nvPr>
        </p:nvSpPr>
        <p:spPr>
          <a:xfrm>
            <a:off x="3962400" y="0"/>
            <a:ext cx="16459200" cy="178435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02" name="Slide Number"/>
          <p:cNvSpPr txBox="1"/>
          <p:nvPr>
            <p:ph type="sldNum" sz="quarter" idx="2"/>
          </p:nvPr>
        </p:nvSpPr>
        <p:spPr>
          <a:xfrm>
            <a:off x="23259137" y="12935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9" name="Title Text"/>
          <p:cNvSpPr txBox="1"/>
          <p:nvPr>
            <p:ph type="title"/>
          </p:nvPr>
        </p:nvSpPr>
        <p:spPr>
          <a:xfrm>
            <a:off x="3962400" y="15876"/>
            <a:ext cx="16459200" cy="1719263"/>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10"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xfrm>
            <a:off x="23309937" y="12910185"/>
            <a:ext cx="515264" cy="538480"/>
          </a:xfrm>
          <a:prstGeom prst="rect">
            <a:avLst/>
          </a:prstGeom>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18" name="Title Text"/>
          <p:cNvSpPr txBox="1"/>
          <p:nvPr>
            <p:ph type="title"/>
          </p:nvPr>
        </p:nvSpPr>
        <p:spPr>
          <a:xfrm>
            <a:off x="3962400" y="549276"/>
            <a:ext cx="16459200" cy="2286001"/>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19" name="Body Level One…"/>
          <p:cNvSpPr txBox="1"/>
          <p:nvPr>
            <p:ph type="body" sz="half" idx="1"/>
          </p:nvPr>
        </p:nvSpPr>
        <p:spPr>
          <a:xfrm>
            <a:off x="3962400" y="3200400"/>
            <a:ext cx="8077200" cy="9051926"/>
          </a:xfrm>
          <a:prstGeom prst="rect">
            <a:avLst/>
          </a:prstGeom>
        </p:spPr>
        <p:txBody>
          <a:bodyPr lIns="91439" tIns="91439" rIns="91439" bIns="91439" anchor="t"/>
          <a:lstStyle>
            <a:lvl1pPr marL="685800" indent="-685800" defTabSz="914400">
              <a:spcBef>
                <a:spcPts val="1300"/>
              </a:spcBef>
              <a:buSzPct val="100000"/>
              <a:buFont typeface="Arial"/>
              <a:defRPr sz="5600">
                <a:latin typeface="Calibri"/>
                <a:ea typeface="Calibri"/>
                <a:cs typeface="Calibri"/>
                <a:sym typeface="Calibri"/>
              </a:defRPr>
            </a:lvl1pPr>
            <a:lvl2pPr marL="1123950" indent="-666750" defTabSz="914400">
              <a:spcBef>
                <a:spcPts val="1300"/>
              </a:spcBef>
              <a:buSzPct val="100000"/>
              <a:buFont typeface="Arial"/>
              <a:buChar char="–"/>
              <a:defRPr sz="5600">
                <a:latin typeface="Calibri"/>
                <a:ea typeface="Calibri"/>
                <a:cs typeface="Calibri"/>
                <a:sym typeface="Calibri"/>
              </a:defRPr>
            </a:lvl2pPr>
            <a:lvl3pPr marL="1554479" indent="-640079" defTabSz="914400">
              <a:spcBef>
                <a:spcPts val="1300"/>
              </a:spcBef>
              <a:buSzPct val="100000"/>
              <a:buFont typeface="Arial"/>
              <a:defRPr sz="5600">
                <a:latin typeface="Calibri"/>
                <a:ea typeface="Calibri"/>
                <a:cs typeface="Calibri"/>
                <a:sym typeface="Calibri"/>
              </a:defRPr>
            </a:lvl3pPr>
            <a:lvl4pPr marL="2082800" indent="-711200" defTabSz="914400">
              <a:spcBef>
                <a:spcPts val="1300"/>
              </a:spcBef>
              <a:buSzPct val="100000"/>
              <a:buFont typeface="Arial"/>
              <a:buChar char="–"/>
              <a:defRPr sz="5600">
                <a:latin typeface="Calibri"/>
                <a:ea typeface="Calibri"/>
                <a:cs typeface="Calibri"/>
                <a:sym typeface="Calibri"/>
              </a:defRPr>
            </a:lvl4pPr>
            <a:lvl5pPr marL="2540000" indent="-711200" defTabSz="914400">
              <a:spcBef>
                <a:spcPts val="1300"/>
              </a:spcBef>
              <a:buSzPct val="100000"/>
              <a:buFont typeface="Arial"/>
              <a:buChar char="»"/>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7" name="Title Text"/>
          <p:cNvSpPr txBox="1"/>
          <p:nvPr>
            <p:ph type="title"/>
          </p:nvPr>
        </p:nvSpPr>
        <p:spPr>
          <a:xfrm>
            <a:off x="3962400" y="0"/>
            <a:ext cx="16459200" cy="1737030"/>
          </a:xfrm>
          <a:prstGeom prst="rect">
            <a:avLst/>
          </a:prstGeom>
        </p:spPr>
        <p:txBody>
          <a:bodyPr lIns="101600" tIns="101600" rIns="101600" bIns="101600"/>
          <a:lstStyle>
            <a:lvl1pPr indent="39687">
              <a:defRPr>
                <a:latin typeface="Calibri"/>
                <a:ea typeface="Calibri"/>
                <a:cs typeface="Calibri"/>
                <a:sym typeface="Calibri"/>
              </a:defRPr>
            </a:lvl1pPr>
          </a:lstStyle>
          <a:p>
            <a:pPr/>
            <a:r>
              <a:t>Title Text</a:t>
            </a:r>
          </a:p>
        </p:txBody>
      </p:sp>
      <p:sp>
        <p:nvSpPr>
          <p:cNvPr id="128"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23595906" y="12964463"/>
            <a:ext cx="515264" cy="538481"/>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6" name="Title Text"/>
          <p:cNvSpPr txBox="1"/>
          <p:nvPr>
            <p:ph type="title"/>
          </p:nvPr>
        </p:nvSpPr>
        <p:spPr>
          <a:xfrm>
            <a:off x="3962400" y="0"/>
            <a:ext cx="16459200" cy="178435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37" name="Body Level One…"/>
          <p:cNvSpPr txBox="1"/>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5" name="Slide Number"/>
          <p:cNvSpPr txBox="1"/>
          <p:nvPr>
            <p:ph type="sldNum" sz="quarter" idx="2"/>
          </p:nvPr>
        </p:nvSpPr>
        <p:spPr>
          <a:xfrm>
            <a:off x="23672258" y="13103268"/>
            <a:ext cx="453239" cy="46106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2" name="Title Text"/>
          <p:cNvSpPr txBox="1"/>
          <p:nvPr>
            <p:ph type="title"/>
          </p:nvPr>
        </p:nvSpPr>
        <p:spPr>
          <a:xfrm>
            <a:off x="3962400" y="0"/>
            <a:ext cx="16459200" cy="3384550"/>
          </a:xfrm>
          <a:prstGeom prst="rect">
            <a:avLst/>
          </a:prstGeom>
        </p:spPr>
        <p:txBody>
          <a:bodyPr lIns="101600" tIns="101600" rIns="101600" bIns="101600"/>
          <a:lstStyle>
            <a:lvl1pPr indent="39687">
              <a:defRPr>
                <a:latin typeface="Calibri"/>
                <a:ea typeface="Calibri"/>
                <a:cs typeface="Calibri"/>
                <a:sym typeface="Calibri"/>
              </a:defRPr>
            </a:lvl1pPr>
          </a:lstStyle>
          <a:p>
            <a:pPr/>
            <a:r>
              <a:t>Title Text</a:t>
            </a:r>
          </a:p>
        </p:txBody>
      </p:sp>
      <p:sp>
        <p:nvSpPr>
          <p:cNvPr id="153"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61" name="Title Text"/>
          <p:cNvSpPr txBox="1"/>
          <p:nvPr>
            <p:ph type="title"/>
          </p:nvPr>
        </p:nvSpPr>
        <p:spPr>
          <a:xfrm>
            <a:off x="3962400" y="549276"/>
            <a:ext cx="16459200" cy="2286001"/>
          </a:xfrm>
          <a:prstGeom prst="rect">
            <a:avLst/>
          </a:prstGeom>
        </p:spPr>
        <p:txBody>
          <a:bodyPr lIns="91439" tIns="91439" rIns="91439" bIns="91439"/>
          <a:lstStyle/>
          <a:p>
            <a:pPr/>
            <a:r>
              <a:t>Title Text</a:t>
            </a:r>
          </a:p>
        </p:txBody>
      </p:sp>
      <p:sp>
        <p:nvSpPr>
          <p:cNvPr id="162"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9" name="Title Text"/>
          <p:cNvSpPr txBox="1"/>
          <p:nvPr>
            <p:ph type="title"/>
          </p:nvPr>
        </p:nvSpPr>
        <p:spPr>
          <a:xfrm>
            <a:off x="3962400" y="549276"/>
            <a:ext cx="16459200" cy="2286001"/>
          </a:xfrm>
          <a:prstGeom prst="rect">
            <a:avLst/>
          </a:prstGeom>
        </p:spPr>
        <p:txBody>
          <a:bodyPr lIns="91439" tIns="91439" rIns="91439" bIns="91439"/>
          <a:lstStyle/>
          <a:p>
            <a:pPr/>
            <a:r>
              <a:t>Title Text</a:t>
            </a:r>
          </a:p>
        </p:txBody>
      </p:sp>
      <p:sp>
        <p:nvSpPr>
          <p:cNvPr id="170"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1828800">
              <a:spcBef>
                <a:spcPts val="1500"/>
              </a:spcBef>
              <a:buSzPct val="100000"/>
              <a:defRPr sz="6400">
                <a:latin typeface="+mj-lt"/>
                <a:ea typeface="+mj-ea"/>
                <a:cs typeface="+mj-cs"/>
                <a:sym typeface="Arial"/>
              </a:defRPr>
            </a:lvl1pPr>
            <a:lvl2pPr marL="1110342" indent="-653142" defTabSz="1828800">
              <a:spcBef>
                <a:spcPts val="1500"/>
              </a:spcBef>
              <a:buSzPct val="100000"/>
              <a:buChar char="–"/>
              <a:defRPr sz="6400">
                <a:latin typeface="+mj-lt"/>
                <a:ea typeface="+mj-ea"/>
                <a:cs typeface="+mj-cs"/>
                <a:sym typeface="Arial"/>
              </a:defRPr>
            </a:lvl2pPr>
            <a:lvl3pPr marL="1524000" indent="-609600" defTabSz="1828800">
              <a:spcBef>
                <a:spcPts val="1500"/>
              </a:spcBef>
              <a:buSzPct val="100000"/>
              <a:defRPr sz="6400">
                <a:latin typeface="+mj-lt"/>
                <a:ea typeface="+mj-ea"/>
                <a:cs typeface="+mj-cs"/>
                <a:sym typeface="Arial"/>
              </a:defRPr>
            </a:lvl3pPr>
            <a:lvl4pPr marL="2103120" indent="-731520" defTabSz="1828800">
              <a:spcBef>
                <a:spcPts val="1500"/>
              </a:spcBef>
              <a:buSzPct val="100000"/>
              <a:buChar char="–"/>
              <a:defRPr sz="6400">
                <a:latin typeface="+mj-lt"/>
                <a:ea typeface="+mj-ea"/>
                <a:cs typeface="+mj-cs"/>
                <a:sym typeface="Arial"/>
              </a:defRPr>
            </a:lvl4pPr>
            <a:lvl5pPr marL="2560320" indent="-731520" defTabSz="1828800">
              <a:spcBef>
                <a:spcPts val="1500"/>
              </a:spcBef>
              <a:buSzPct val="100000"/>
              <a:buChar char="»"/>
              <a:defRPr sz="6400">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7" name="Title Text"/>
          <p:cNvSpPr txBox="1"/>
          <p:nvPr>
            <p:ph type="title"/>
          </p:nvPr>
        </p:nvSpPr>
        <p:spPr>
          <a:xfrm>
            <a:off x="1778000" y="4533900"/>
            <a:ext cx="20828000" cy="4648200"/>
          </a:xfrm>
          <a:prstGeom prst="rect">
            <a:avLst/>
          </a:prstGeom>
        </p:spPr>
        <p:txBody>
          <a:bodyPr/>
          <a:lstStyle/>
          <a:p>
            <a:pPr/>
            <a:r>
              <a:t>Title Text</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78" name="Title Text"/>
          <p:cNvSpPr txBox="1"/>
          <p:nvPr>
            <p:ph type="title"/>
          </p:nvPr>
        </p:nvSpPr>
        <p:spPr>
          <a:xfrm>
            <a:off x="3048000" y="152400"/>
            <a:ext cx="18288000" cy="1371600"/>
          </a:xfrm>
          <a:prstGeom prst="rect">
            <a:avLst/>
          </a:prstGeom>
        </p:spPr>
        <p:txBody>
          <a:bodyPr lIns="91439" tIns="91439" rIns="91439" bIns="91439"/>
          <a:lstStyle>
            <a:lvl1pPr>
              <a:defRPr sz="7200">
                <a:latin typeface="Times New Roman"/>
                <a:ea typeface="Times New Roman"/>
                <a:cs typeface="Times New Roman"/>
                <a:sym typeface="Times New Roman"/>
              </a:defRPr>
            </a:lvl1pPr>
          </a:lstStyle>
          <a:p>
            <a:pPr/>
            <a:r>
              <a:t>Title Text</a:t>
            </a:r>
          </a:p>
        </p:txBody>
      </p:sp>
      <p:sp>
        <p:nvSpPr>
          <p:cNvPr id="179" name="Slide Number"/>
          <p:cNvSpPr txBox="1"/>
          <p:nvPr>
            <p:ph type="sldNum" sz="quarter" idx="2"/>
          </p:nvPr>
        </p:nvSpPr>
        <p:spPr>
          <a:xfrm>
            <a:off x="19373284" y="1249680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5" name="ADE_train_00008204_seg.png"/>
          <p:cNvSpPr/>
          <p:nvPr>
            <p:ph type="pic" sz="half" idx="21"/>
          </p:nvPr>
        </p:nvSpPr>
        <p:spPr>
          <a:xfrm>
            <a:off x="13294825" y="353213"/>
            <a:ext cx="9267312" cy="12356417"/>
          </a:xfrm>
          <a:prstGeom prst="rect">
            <a:avLst/>
          </a:prstGeom>
        </p:spPr>
        <p:txBody>
          <a:bodyPr lIns="91439" tIns="45719" rIns="91439" bIns="45719" anchor="t">
            <a:noAutofit/>
          </a:bodyPr>
          <a:lstStyle/>
          <a:p>
            <a:pPr/>
          </a:p>
        </p:txBody>
      </p:sp>
      <p:sp>
        <p:nvSpPr>
          <p:cNvPr id="36" name="Title Text"/>
          <p:cNvSpPr txBox="1"/>
          <p:nvPr>
            <p:ph type="title"/>
          </p:nvPr>
        </p:nvSpPr>
        <p:spPr>
          <a:xfrm>
            <a:off x="1651000" y="831850"/>
            <a:ext cx="10223500" cy="1391841"/>
          </a:xfrm>
          <a:prstGeom prst="rect">
            <a:avLst/>
          </a:prstGeom>
        </p:spPr>
        <p:txBody>
          <a:bodyPr anchor="b"/>
          <a:lstStyle>
            <a:lvl1pPr algn="l" defTabSz="825500">
              <a:defRPr sz="8400">
                <a:latin typeface="Helvetica Neue Medium"/>
                <a:ea typeface="Helvetica Neue Medium"/>
                <a:cs typeface="Helvetica Neue Medium"/>
                <a:sym typeface="Helvetica Neue Medium"/>
              </a:defRPr>
            </a:lvl1pPr>
          </a:lstStyle>
          <a:p>
            <a:pPr/>
            <a:r>
              <a:t>Title Text</a:t>
            </a:r>
          </a:p>
        </p:txBody>
      </p:sp>
      <p:sp>
        <p:nvSpPr>
          <p:cNvPr id="37" name="Body Level One…"/>
          <p:cNvSpPr txBox="1"/>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3" name="Title Text"/>
          <p:cNvSpPr txBox="1"/>
          <p:nvPr>
            <p:ph type="title"/>
          </p:nvPr>
        </p:nvSpPr>
        <p:spPr>
          <a:xfrm>
            <a:off x="1746386" y="507"/>
            <a:ext cx="21005801" cy="2286001"/>
          </a:xfrm>
          <a:prstGeom prst="rect">
            <a:avLst/>
          </a:prstGeom>
        </p:spPr>
        <p:txBody>
          <a:bodyPr/>
          <a:lstStyle/>
          <a:p>
            <a:pPr/>
            <a:r>
              <a:t>Title Text</a:t>
            </a:r>
          </a:p>
        </p:txBody>
      </p:sp>
      <p:sp>
        <p:nvSpPr>
          <p:cNvPr id="54"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234144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2" name="Slide Number"/>
          <p:cNvSpPr txBox="1"/>
          <p:nvPr>
            <p:ph type="sldNum" sz="quarter" idx="2"/>
          </p:nvPr>
        </p:nvSpPr>
        <p:spPr>
          <a:xfrm>
            <a:off x="23439831" y="130048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9" name="Title Text"/>
          <p:cNvSpPr txBox="1"/>
          <p:nvPr>
            <p:ph type="title"/>
          </p:nvPr>
        </p:nvSpPr>
        <p:spPr>
          <a:xfrm>
            <a:off x="3962400" y="41276"/>
            <a:ext cx="16459200" cy="1640086"/>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70" name="Slide Number"/>
          <p:cNvSpPr txBox="1"/>
          <p:nvPr>
            <p:ph type="sldNum" sz="quarter" idx="2"/>
          </p:nvPr>
        </p:nvSpPr>
        <p:spPr>
          <a:xfrm>
            <a:off x="23233737" y="12859385"/>
            <a:ext cx="515264" cy="53848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7" name="Slide Number"/>
          <p:cNvSpPr txBox="1"/>
          <p:nvPr>
            <p:ph type="sldNum" sz="quarter" idx="2"/>
          </p:nvPr>
        </p:nvSpPr>
        <p:spPr>
          <a:xfrm>
            <a:off x="22980084" y="12617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4" name="Title Text"/>
          <p:cNvSpPr txBox="1"/>
          <p:nvPr>
            <p:ph type="title"/>
          </p:nvPr>
        </p:nvSpPr>
        <p:spPr>
          <a:xfrm>
            <a:off x="3962400" y="-9524"/>
            <a:ext cx="16459200" cy="1745060"/>
          </a:xfrm>
          <a:prstGeom prst="rect">
            <a:avLst/>
          </a:prstGeom>
        </p:spPr>
        <p:txBody>
          <a:bodyPr lIns="91439" tIns="91439" rIns="91439" bIns="91439"/>
          <a:lstStyle/>
          <a:p>
            <a:pPr/>
            <a:r>
              <a:t>Title Text</a:t>
            </a:r>
          </a:p>
        </p:txBody>
      </p:sp>
      <p:sp>
        <p:nvSpPr>
          <p:cNvPr id="85" name="Slide Number"/>
          <p:cNvSpPr txBox="1"/>
          <p:nvPr>
            <p:ph type="sldNum" sz="quarter" idx="2"/>
          </p:nvPr>
        </p:nvSpPr>
        <p:spPr>
          <a:xfrm>
            <a:off x="23234084" y="12744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1pPr>
      <a:lvl2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2pPr>
      <a:lvl3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3pPr>
      <a:lvl4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4pPr>
      <a:lvl5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5pPr>
      <a:lvl6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6pPr>
      <a:lvl7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7pPr>
      <a:lvl8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8pPr>
      <a:lvl9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media/image16.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1.png"/><Relationship Id="rId3" Type="http://schemas.openxmlformats.org/officeDocument/2006/relationships/image" Target="../media/image16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 Id="rId3"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tif"/><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ti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0.png"/><Relationship Id="rId7" Type="http://schemas.openxmlformats.org/officeDocument/2006/relationships/image" Target="../media/image36.png"/><Relationship Id="rId8" Type="http://schemas.openxmlformats.org/officeDocument/2006/relationships/image" Target="../media/image18.png"/><Relationship Id="rId9"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0.png"/><Relationship Id="rId7" Type="http://schemas.openxmlformats.org/officeDocument/2006/relationships/image" Target="../media/image36.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4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ti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4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tif"/><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4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 Id="rId3" Type="http://schemas.openxmlformats.org/officeDocument/2006/relationships/image" Target="../media/image5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0.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9.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71.png"/><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59.png"/><Relationship Id="rId14" Type="http://schemas.openxmlformats.org/officeDocument/2006/relationships/image" Target="../media/image7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5.png"/><Relationship Id="rId3" Type="http://schemas.openxmlformats.org/officeDocument/2006/relationships/image" Target="../media/image70.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8.png"/><Relationship Id="rId3" Type="http://schemas.openxmlformats.org/officeDocument/2006/relationships/image" Target="../media/image8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1.png"/><Relationship Id="rId3" Type="http://schemas.openxmlformats.org/officeDocument/2006/relationships/image" Target="../media/image9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tif"/><Relationship Id="rId3" Type="http://schemas.openxmlformats.org/officeDocument/2006/relationships/image" Target="../media/image12.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3.png"/><Relationship Id="rId3" Type="http://schemas.openxmlformats.org/officeDocument/2006/relationships/image" Target="../media/image9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png"/><Relationship Id="rId3" Type="http://schemas.openxmlformats.org/officeDocument/2006/relationships/image" Target="../media/image9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 Id="rId3" Type="http://schemas.openxmlformats.org/officeDocument/2006/relationships/image" Target="../media/image9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9.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4.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0.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5.png"/><Relationship Id="rId3" Type="http://schemas.openxmlformats.org/officeDocument/2006/relationships/image" Target="../media/image104.png"/><Relationship Id="rId4" Type="http://schemas.openxmlformats.org/officeDocument/2006/relationships/image" Target="../media/image101.png"/><Relationship Id="rId5" Type="http://schemas.openxmlformats.org/officeDocument/2006/relationships/image" Target="../media/image9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6.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7.png"/><Relationship Id="rId7" Type="http://schemas.openxmlformats.org/officeDocument/2006/relationships/image" Target="../media/image95.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8.png"/><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0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4.png"/><Relationship Id="rId3" Type="http://schemas.openxmlformats.org/officeDocument/2006/relationships/image" Target="../media/image108.png"/><Relationship Id="rId4" Type="http://schemas.openxmlformats.org/officeDocument/2006/relationships/image" Target="../media/image95.png"/><Relationship Id="rId5" Type="http://schemas.openxmlformats.org/officeDocument/2006/relationships/image" Target="../media/image109.png"/><Relationship Id="rId6" Type="http://schemas.openxmlformats.org/officeDocument/2006/relationships/image" Target="../media/image110.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png"/><Relationship Id="rId3" Type="http://schemas.openxmlformats.org/officeDocument/2006/relationships/image" Target="../media/image111.png"/><Relationship Id="rId4" Type="http://schemas.openxmlformats.org/officeDocument/2006/relationships/image" Target="../media/image108.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 Id="rId3" Type="http://schemas.openxmlformats.org/officeDocument/2006/relationships/image" Target="../media/image95.png"/><Relationship Id="rId4" Type="http://schemas.openxmlformats.org/officeDocument/2006/relationships/image" Target="../media/image107.png"/><Relationship Id="rId5" Type="http://schemas.openxmlformats.org/officeDocument/2006/relationships/image" Target="../media/image112.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18.png"/><Relationship Id="rId5" Type="http://schemas.openxmlformats.org/officeDocument/2006/relationships/image" Target="../media/image107.png"/><Relationship Id="rId6" Type="http://schemas.openxmlformats.org/officeDocument/2006/relationships/image" Target="../media/image112.png"/><Relationship Id="rId7" Type="http://schemas.openxmlformats.org/officeDocument/2006/relationships/image" Target="../media/image119.png"/><Relationship Id="rId8" Type="http://schemas.openxmlformats.org/officeDocument/2006/relationships/image" Target="../media/image95.png"/><Relationship Id="rId9" Type="http://schemas.openxmlformats.org/officeDocument/2006/relationships/image" Target="../media/image96.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6.png"/><Relationship Id="rId3" Type="http://schemas.openxmlformats.org/officeDocument/2006/relationships/image" Target="../media/image120.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9.png"/><Relationship Id="rId7" Type="http://schemas.openxmlformats.org/officeDocument/2006/relationships/image" Target="../media/image121.png"/><Relationship Id="rId8" Type="http://schemas.openxmlformats.org/officeDocument/2006/relationships/image" Target="../media/image95.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95.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image" Target="../media/image13.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2.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33.png"/><Relationship Id="rId7" Type="http://schemas.openxmlformats.org/officeDocument/2006/relationships/image" Target="../media/image12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2.png"/><Relationship Id="rId3" Type="http://schemas.openxmlformats.org/officeDocument/2006/relationships/image" Target="../media/image125.png"/><Relationship Id="rId4" Type="http://schemas.openxmlformats.org/officeDocument/2006/relationships/image" Target="../media/image13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2.png"/><Relationship Id="rId3" Type="http://schemas.openxmlformats.org/officeDocument/2006/relationships/image" Target="../media/image125.png"/><Relationship Id="rId4" Type="http://schemas.openxmlformats.org/officeDocument/2006/relationships/image" Target="../media/image134.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2.png"/><Relationship Id="rId3" Type="http://schemas.openxmlformats.org/officeDocument/2006/relationships/image" Target="../media/image125.png"/><Relationship Id="rId4" Type="http://schemas.openxmlformats.org/officeDocument/2006/relationships/image" Target="../media/image134.png"/><Relationship Id="rId5" Type="http://schemas.openxmlformats.org/officeDocument/2006/relationships/image" Target="../media/image13.t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 Id="rId11" Type="http://schemas.openxmlformats.org/officeDocument/2006/relationships/image" Target="../media/image140.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1.png"/><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2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 Id="rId11" Type="http://schemas.openxmlformats.org/officeDocument/2006/relationships/image" Target="../media/image140.png"/><Relationship Id="rId12" Type="http://schemas.openxmlformats.org/officeDocument/2006/relationships/image" Target="../media/image141.png"/><Relationship Id="rId13" Type="http://schemas.openxmlformats.org/officeDocument/2006/relationships/image" Target="../media/image142.png"/><Relationship Id="rId14" Type="http://schemas.openxmlformats.org/officeDocument/2006/relationships/image" Target="../media/image143.png"/><Relationship Id="rId15" Type="http://schemas.openxmlformats.org/officeDocument/2006/relationships/image" Target="../media/image14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13.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5.png"/><Relationship Id="rId3" Type="http://schemas.openxmlformats.org/officeDocument/2006/relationships/image" Target="../media/image145.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6.png"/><Relationship Id="rId3" Type="http://schemas.openxmlformats.org/officeDocument/2006/relationships/image" Target="../media/image147.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8.png"/><Relationship Id="rId3" Type="http://schemas.openxmlformats.org/officeDocument/2006/relationships/image" Target="../media/image14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0.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1.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4.jpeg"/><Relationship Id="rId5" Type="http://schemas.openxmlformats.org/officeDocument/2006/relationships/image" Target="../media/image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4.png"/><Relationship Id="rId3" Type="http://schemas.openxmlformats.org/officeDocument/2006/relationships/image" Target="../media/image5.jpe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9.png"/><Relationship Id="rId3"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Lecture 7"/>
          <p:cNvSpPr txBox="1"/>
          <p:nvPr>
            <p:ph type="ctrTitle"/>
          </p:nvPr>
        </p:nvSpPr>
        <p:spPr>
          <a:prstGeom prst="rect">
            <a:avLst/>
          </a:prstGeom>
        </p:spPr>
        <p:txBody>
          <a:bodyPr/>
          <a:lstStyle/>
          <a:p>
            <a:pPr/>
            <a:r>
              <a:t>Lecture 7</a:t>
            </a:r>
          </a:p>
        </p:txBody>
      </p:sp>
      <p:sp>
        <p:nvSpPr>
          <p:cNvPr id="189" name="Spatial Pyramids"/>
          <p:cNvSpPr txBox="1"/>
          <p:nvPr>
            <p:ph type="body" idx="21"/>
          </p:nvPr>
        </p:nvSpPr>
        <p:spPr>
          <a:xfrm>
            <a:off x="3218750" y="5275205"/>
            <a:ext cx="17946500" cy="1787541"/>
          </a:xfrm>
          <a:prstGeom prst="rect">
            <a:avLst/>
          </a:prstGeom>
          <a:effectLst>
            <a:outerShdw sx="100000" sy="100000" kx="0" ky="0" algn="b" rotWithShape="0" blurRad="673100" dist="0" dir="5400000">
              <a:srgbClr val="FFFFFF"/>
            </a:outerShdw>
          </a:effectLst>
        </p:spPr>
        <p:txBody>
          <a:bodyPr/>
          <a:lstStyle/>
          <a:p>
            <a:pPr/>
            <a:r>
              <a:t>Spatial Pyramids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Picture 1" descr="Picture 1"/>
          <p:cNvPicPr>
            <a:picLocks noChangeAspect="1"/>
          </p:cNvPicPr>
          <p:nvPr/>
        </p:nvPicPr>
        <p:blipFill>
          <a:blip r:embed="rId2">
            <a:extLst/>
          </a:blip>
          <a:srcRect l="66086" t="26440" r="0" b="37129"/>
          <a:stretch>
            <a:fillRect/>
          </a:stretch>
        </p:blipFill>
        <p:spPr>
          <a:xfrm>
            <a:off x="1932706" y="2517363"/>
            <a:ext cx="2896033" cy="2642676"/>
          </a:xfrm>
          <a:prstGeom prst="rect">
            <a:avLst/>
          </a:prstGeom>
          <a:ln w="12700">
            <a:miter lim="400000"/>
          </a:ln>
        </p:spPr>
      </p:pic>
      <p:sp>
        <p:nvSpPr>
          <p:cNvPr id="260" name="TextBox 9"/>
          <p:cNvSpPr txBox="1"/>
          <p:nvPr/>
        </p:nvSpPr>
        <p:spPr>
          <a:xfrm>
            <a:off x="2501107" y="1852492"/>
            <a:ext cx="2413021" cy="606307"/>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1828800">
              <a:defRPr b="0" sz="3700">
                <a:latin typeface="Times New Roman"/>
                <a:ea typeface="Times New Roman"/>
                <a:cs typeface="Times New Roman"/>
                <a:sym typeface="Times New Roman"/>
              </a:defRPr>
            </a:lvl1pPr>
          </a:lstStyle>
          <a:p>
            <a:pPr/>
            <a:r>
              <a:t>256×256</a:t>
            </a:r>
          </a:p>
        </p:txBody>
      </p:sp>
      <p:grpSp>
        <p:nvGrpSpPr>
          <p:cNvPr id="263" name="Group"/>
          <p:cNvGrpSpPr/>
          <p:nvPr/>
        </p:nvGrpSpPr>
        <p:grpSpPr>
          <a:xfrm>
            <a:off x="10250963" y="1858759"/>
            <a:ext cx="2413020" cy="1917961"/>
            <a:chOff x="0" y="0"/>
            <a:chExt cx="2413019" cy="1917959"/>
          </a:xfrm>
        </p:grpSpPr>
        <p:pic>
          <p:nvPicPr>
            <p:cNvPr id="261" name="Picture 1" descr="Picture 1"/>
            <p:cNvPicPr>
              <a:picLocks noChangeAspect="1"/>
            </p:cNvPicPr>
            <p:nvPr/>
          </p:nvPicPr>
          <p:blipFill>
            <a:blip r:embed="rId2">
              <a:extLst/>
            </a:blip>
            <a:srcRect l="66085" t="63105" r="16896" b="18570"/>
            <a:stretch>
              <a:fillRect/>
            </a:stretch>
          </p:blipFill>
          <p:spPr>
            <a:xfrm>
              <a:off x="301881" y="588636"/>
              <a:ext cx="1453239" cy="1329324"/>
            </a:xfrm>
            <a:prstGeom prst="rect">
              <a:avLst/>
            </a:prstGeom>
            <a:ln w="12700" cap="flat">
              <a:noFill/>
              <a:miter lim="400000"/>
            </a:ln>
            <a:effectLst/>
          </p:spPr>
        </p:pic>
        <p:sp>
          <p:nvSpPr>
            <p:cNvPr id="262" name="TextBox 10"/>
            <p:cNvSpPr txBox="1"/>
            <p:nvPr/>
          </p:nvSpPr>
          <p:spPr>
            <a:xfrm>
              <a:off x="0" y="0"/>
              <a:ext cx="2413020" cy="606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3700">
                  <a:latin typeface="Times New Roman"/>
                  <a:ea typeface="Times New Roman"/>
                  <a:cs typeface="Times New Roman"/>
                  <a:sym typeface="Times New Roman"/>
                </a:defRPr>
              </a:lvl1pPr>
            </a:lstStyle>
            <a:p>
              <a:pPr/>
              <a:r>
                <a:t>128×128</a:t>
              </a:r>
            </a:p>
          </p:txBody>
        </p:sp>
      </p:grpSp>
      <p:grpSp>
        <p:nvGrpSpPr>
          <p:cNvPr id="266" name="Group"/>
          <p:cNvGrpSpPr/>
          <p:nvPr/>
        </p:nvGrpSpPr>
        <p:grpSpPr>
          <a:xfrm>
            <a:off x="16063802" y="1839417"/>
            <a:ext cx="1453357" cy="1308616"/>
            <a:chOff x="0" y="0"/>
            <a:chExt cx="1453356" cy="1308614"/>
          </a:xfrm>
        </p:grpSpPr>
        <p:pic>
          <p:nvPicPr>
            <p:cNvPr id="264" name="Picture 1" descr="Picture 1"/>
            <p:cNvPicPr>
              <a:picLocks noChangeAspect="1"/>
            </p:cNvPicPr>
            <p:nvPr/>
          </p:nvPicPr>
          <p:blipFill>
            <a:blip r:embed="rId2">
              <a:extLst/>
            </a:blip>
            <a:srcRect l="66086" t="81633" r="24551" b="9345"/>
            <a:stretch>
              <a:fillRect/>
            </a:stretch>
          </p:blipFill>
          <p:spPr>
            <a:xfrm>
              <a:off x="291398" y="654126"/>
              <a:ext cx="799429" cy="654489"/>
            </a:xfrm>
            <a:prstGeom prst="rect">
              <a:avLst/>
            </a:prstGeom>
            <a:ln w="12700" cap="flat">
              <a:noFill/>
              <a:miter lim="400000"/>
            </a:ln>
            <a:effectLst/>
          </p:spPr>
        </p:pic>
        <p:sp>
          <p:nvSpPr>
            <p:cNvPr id="265" name="TextBox 11"/>
            <p:cNvSpPr txBox="1"/>
            <p:nvPr/>
          </p:nvSpPr>
          <p:spPr>
            <a:xfrm>
              <a:off x="0" y="0"/>
              <a:ext cx="1453357" cy="606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3700">
                  <a:latin typeface="Times New Roman"/>
                  <a:ea typeface="Times New Roman"/>
                  <a:cs typeface="Times New Roman"/>
                  <a:sym typeface="Times New Roman"/>
                </a:defRPr>
              </a:lvl1pPr>
            </a:lstStyle>
            <a:p>
              <a:pPr/>
              <a:r>
                <a:t>64×64</a:t>
              </a:r>
            </a:p>
          </p:txBody>
        </p:sp>
      </p:grpSp>
      <p:grpSp>
        <p:nvGrpSpPr>
          <p:cNvPr id="269" name="Group"/>
          <p:cNvGrpSpPr/>
          <p:nvPr/>
        </p:nvGrpSpPr>
        <p:grpSpPr>
          <a:xfrm>
            <a:off x="20364353" y="1860617"/>
            <a:ext cx="1453358" cy="985532"/>
            <a:chOff x="0" y="0"/>
            <a:chExt cx="1453356" cy="985530"/>
          </a:xfrm>
        </p:grpSpPr>
        <p:pic>
          <p:nvPicPr>
            <p:cNvPr id="267" name="Picture 1" descr="Picture 1"/>
            <p:cNvPicPr>
              <a:picLocks noChangeAspect="1"/>
            </p:cNvPicPr>
            <p:nvPr/>
          </p:nvPicPr>
          <p:blipFill>
            <a:blip r:embed="rId2">
              <a:extLst/>
            </a:blip>
            <a:srcRect l="66086" t="90830" r="24077" b="4791"/>
            <a:stretch>
              <a:fillRect/>
            </a:stretch>
          </p:blipFill>
          <p:spPr>
            <a:xfrm>
              <a:off x="376161" y="667904"/>
              <a:ext cx="840037" cy="317627"/>
            </a:xfrm>
            <a:prstGeom prst="rect">
              <a:avLst/>
            </a:prstGeom>
            <a:ln w="12700" cap="flat">
              <a:noFill/>
              <a:miter lim="400000"/>
            </a:ln>
            <a:effectLst/>
          </p:spPr>
        </p:pic>
        <p:sp>
          <p:nvSpPr>
            <p:cNvPr id="268" name="TextBox 12"/>
            <p:cNvSpPr txBox="1"/>
            <p:nvPr/>
          </p:nvSpPr>
          <p:spPr>
            <a:xfrm>
              <a:off x="0" y="0"/>
              <a:ext cx="1453357" cy="6063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3700">
                  <a:latin typeface="Times New Roman"/>
                  <a:ea typeface="Times New Roman"/>
                  <a:cs typeface="Times New Roman"/>
                  <a:sym typeface="Times New Roman"/>
                </a:defRPr>
              </a:lvl1pPr>
            </a:lstStyle>
            <a:p>
              <a:pPr/>
              <a:r>
                <a:t>32×32</a:t>
              </a:r>
            </a:p>
          </p:txBody>
        </p:sp>
      </p:grpSp>
      <p:sp>
        <p:nvSpPr>
          <p:cNvPr id="270" name="Rectangle 1"/>
          <p:cNvSpPr txBox="1"/>
          <p:nvPr>
            <p:ph type="title"/>
          </p:nvPr>
        </p:nvSpPr>
        <p:spPr>
          <a:prstGeom prst="rect">
            <a:avLst/>
          </a:prstGeom>
        </p:spPr>
        <p:txBody>
          <a:bodyPr/>
          <a:lstStyle/>
          <a:p>
            <a:pPr/>
            <a:r>
              <a:t>The Gaussian pyramid</a:t>
            </a:r>
          </a:p>
        </p:txBody>
      </p:sp>
      <p:sp>
        <p:nvSpPr>
          <p:cNvPr id="271"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2" name="Picture 1" descr="Picture 1"/>
          <p:cNvPicPr>
            <a:picLocks noChangeAspect="1"/>
          </p:cNvPicPr>
          <p:nvPr/>
        </p:nvPicPr>
        <p:blipFill>
          <a:blip r:embed="rId2">
            <a:extLst/>
          </a:blip>
          <a:srcRect l="66085" t="63105" r="16896" b="18570"/>
          <a:stretch>
            <a:fillRect/>
          </a:stretch>
        </p:blipFill>
        <p:spPr>
          <a:xfrm>
            <a:off x="6265054" y="2514189"/>
            <a:ext cx="2896050" cy="2649107"/>
          </a:xfrm>
          <a:prstGeom prst="rect">
            <a:avLst/>
          </a:prstGeom>
          <a:ln w="12700">
            <a:miter lim="400000"/>
          </a:ln>
        </p:spPr>
      </p:pic>
      <p:pic>
        <p:nvPicPr>
          <p:cNvPr id="273" name="Picture 1" descr="Picture 1"/>
          <p:cNvPicPr>
            <a:picLocks noChangeAspect="1"/>
          </p:cNvPicPr>
          <p:nvPr/>
        </p:nvPicPr>
        <p:blipFill>
          <a:blip r:embed="rId2">
            <a:extLst/>
          </a:blip>
          <a:srcRect l="66086" t="81632" r="24552" b="9345"/>
          <a:stretch>
            <a:fillRect/>
          </a:stretch>
        </p:blipFill>
        <p:spPr>
          <a:xfrm>
            <a:off x="13432745" y="2441836"/>
            <a:ext cx="1623581" cy="1329220"/>
          </a:xfrm>
          <a:prstGeom prst="rect">
            <a:avLst/>
          </a:prstGeom>
          <a:ln w="12700">
            <a:miter lim="400000"/>
          </a:ln>
        </p:spPr>
      </p:pic>
      <p:pic>
        <p:nvPicPr>
          <p:cNvPr id="274" name="Picture 1" descr="Picture 1"/>
          <p:cNvPicPr>
            <a:picLocks noChangeAspect="1"/>
          </p:cNvPicPr>
          <p:nvPr/>
        </p:nvPicPr>
        <p:blipFill>
          <a:blip r:embed="rId2">
            <a:extLst/>
          </a:blip>
          <a:srcRect l="66085" t="90830" r="24077" b="4791"/>
          <a:stretch>
            <a:fillRect/>
          </a:stretch>
        </p:blipFill>
        <p:spPr>
          <a:xfrm>
            <a:off x="18479630" y="2503121"/>
            <a:ext cx="1730583" cy="654353"/>
          </a:xfrm>
          <a:prstGeom prst="rect">
            <a:avLst/>
          </a:prstGeom>
          <a:ln w="12700">
            <a:miter lim="400000"/>
          </a:ln>
        </p:spPr>
      </p:pic>
      <p:grpSp>
        <p:nvGrpSpPr>
          <p:cNvPr id="280" name="Group"/>
          <p:cNvGrpSpPr/>
          <p:nvPr/>
        </p:nvGrpSpPr>
        <p:grpSpPr>
          <a:xfrm>
            <a:off x="4819930" y="3451178"/>
            <a:ext cx="1429890" cy="775162"/>
            <a:chOff x="0" y="0"/>
            <a:chExt cx="1429888" cy="775160"/>
          </a:xfrm>
        </p:grpSpPr>
        <p:sp>
          <p:nvSpPr>
            <p:cNvPr id="275"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6"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nvGrpSpPr>
            <p:cNvPr id="279" name="Group"/>
            <p:cNvGrpSpPr/>
            <p:nvPr/>
          </p:nvGrpSpPr>
          <p:grpSpPr>
            <a:xfrm>
              <a:off x="295668" y="0"/>
              <a:ext cx="839372" cy="775161"/>
              <a:chOff x="0" y="0"/>
              <a:chExt cx="839371" cy="775160"/>
            </a:xfrm>
          </p:grpSpPr>
          <p:sp>
            <p:nvSpPr>
              <p:cNvPr id="277" name="Rectangle"/>
              <p:cNvSpPr/>
              <p:nvPr/>
            </p:nvSpPr>
            <p:spPr>
              <a:xfrm>
                <a:off x="0"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pic>
            <p:nvPicPr>
              <p:cNvPr id="278" name="Picture 5" descr="Picture 5"/>
              <p:cNvPicPr>
                <a:picLocks noChangeAspect="1"/>
              </p:cNvPicPr>
              <p:nvPr/>
            </p:nvPicPr>
            <p:blipFill>
              <a:blip r:embed="rId3">
                <a:extLst/>
              </a:blip>
              <a:stretch>
                <a:fillRect/>
              </a:stretch>
            </p:blipFill>
            <p:spPr>
              <a:xfrm>
                <a:off x="29523" y="98457"/>
                <a:ext cx="764853" cy="606307"/>
              </a:xfrm>
              <a:prstGeom prst="rect">
                <a:avLst/>
              </a:prstGeom>
              <a:ln w="12700" cap="flat">
                <a:noFill/>
                <a:miter lim="400000"/>
              </a:ln>
              <a:effectLst/>
            </p:spPr>
          </p:pic>
        </p:grpSp>
      </p:grpSp>
      <p:grpSp>
        <p:nvGrpSpPr>
          <p:cNvPr id="288" name="Group"/>
          <p:cNvGrpSpPr/>
          <p:nvPr/>
        </p:nvGrpSpPr>
        <p:grpSpPr>
          <a:xfrm>
            <a:off x="9122954" y="2724383"/>
            <a:ext cx="1429889" cy="775161"/>
            <a:chOff x="0" y="0"/>
            <a:chExt cx="1429888" cy="775160"/>
          </a:xfrm>
        </p:grpSpPr>
        <p:grpSp>
          <p:nvGrpSpPr>
            <p:cNvPr id="284" name="Group"/>
            <p:cNvGrpSpPr/>
            <p:nvPr/>
          </p:nvGrpSpPr>
          <p:grpSpPr>
            <a:xfrm>
              <a:off x="0" y="0"/>
              <a:ext cx="1429889" cy="775161"/>
              <a:chOff x="0" y="0"/>
              <a:chExt cx="1429888" cy="775160"/>
            </a:xfrm>
          </p:grpSpPr>
          <p:sp>
            <p:nvSpPr>
              <p:cNvPr id="281"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2"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83" name="Group"/>
              <p:cNvSpPr/>
              <p:nvPr/>
            </p:nvSpPr>
            <p:spPr>
              <a:xfrm>
                <a:off x="295668"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grpSp>
        <p:grpSp>
          <p:nvGrpSpPr>
            <p:cNvPr id="287" name="Group"/>
            <p:cNvGrpSpPr/>
            <p:nvPr/>
          </p:nvGrpSpPr>
          <p:grpSpPr>
            <a:xfrm>
              <a:off x="563560" y="81956"/>
              <a:ext cx="353569" cy="560449"/>
              <a:chOff x="0" y="0"/>
              <a:chExt cx="353568" cy="560448"/>
            </a:xfrm>
          </p:grpSpPr>
          <p:sp>
            <p:nvSpPr>
              <p:cNvPr id="285" name="2"/>
              <p:cNvSpPr txBox="1"/>
              <p:nvPr/>
            </p:nvSpPr>
            <p:spPr>
              <a:xfrm>
                <a:off x="27432" y="-1"/>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a:t>
                </a:r>
              </a:p>
            </p:txBody>
          </p:sp>
          <p:sp>
            <p:nvSpPr>
              <p:cNvPr id="286" name="Line"/>
              <p:cNvSpPr/>
              <p:nvPr/>
            </p:nvSpPr>
            <p:spPr>
              <a:xfrm flipH="1">
                <a:off x="-1" y="177291"/>
                <a:ext cx="2" cy="31750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294" name="Group"/>
          <p:cNvGrpSpPr/>
          <p:nvPr/>
        </p:nvGrpSpPr>
        <p:grpSpPr>
          <a:xfrm>
            <a:off x="12036831" y="2698983"/>
            <a:ext cx="1429890" cy="775161"/>
            <a:chOff x="0" y="0"/>
            <a:chExt cx="1429888" cy="775160"/>
          </a:xfrm>
        </p:grpSpPr>
        <p:sp>
          <p:nvSpPr>
            <p:cNvPr id="289"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90"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nvGrpSpPr>
            <p:cNvPr id="293" name="Group"/>
            <p:cNvGrpSpPr/>
            <p:nvPr/>
          </p:nvGrpSpPr>
          <p:grpSpPr>
            <a:xfrm>
              <a:off x="295668" y="0"/>
              <a:ext cx="839372" cy="775161"/>
              <a:chOff x="0" y="0"/>
              <a:chExt cx="839371" cy="775160"/>
            </a:xfrm>
          </p:grpSpPr>
          <p:sp>
            <p:nvSpPr>
              <p:cNvPr id="291" name="Rectangle"/>
              <p:cNvSpPr/>
              <p:nvPr/>
            </p:nvSpPr>
            <p:spPr>
              <a:xfrm>
                <a:off x="0"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pic>
            <p:nvPicPr>
              <p:cNvPr id="292" name="Picture 5" descr="Picture 5"/>
              <p:cNvPicPr>
                <a:picLocks noChangeAspect="1"/>
              </p:cNvPicPr>
              <p:nvPr/>
            </p:nvPicPr>
            <p:blipFill>
              <a:blip r:embed="rId3">
                <a:extLst/>
              </a:blip>
              <a:stretch>
                <a:fillRect/>
              </a:stretch>
            </p:blipFill>
            <p:spPr>
              <a:xfrm>
                <a:off x="29523" y="98457"/>
                <a:ext cx="764853" cy="606307"/>
              </a:xfrm>
              <a:prstGeom prst="rect">
                <a:avLst/>
              </a:prstGeom>
              <a:ln w="12700" cap="flat">
                <a:noFill/>
                <a:miter lim="400000"/>
              </a:ln>
              <a:effectLst/>
            </p:spPr>
          </p:pic>
        </p:grpSp>
      </p:grpSp>
      <p:grpSp>
        <p:nvGrpSpPr>
          <p:cNvPr id="302" name="Group"/>
          <p:cNvGrpSpPr/>
          <p:nvPr/>
        </p:nvGrpSpPr>
        <p:grpSpPr>
          <a:xfrm>
            <a:off x="14899983" y="2439621"/>
            <a:ext cx="1429889" cy="775162"/>
            <a:chOff x="0" y="0"/>
            <a:chExt cx="1429888" cy="775160"/>
          </a:xfrm>
        </p:grpSpPr>
        <p:grpSp>
          <p:nvGrpSpPr>
            <p:cNvPr id="298" name="Group"/>
            <p:cNvGrpSpPr/>
            <p:nvPr/>
          </p:nvGrpSpPr>
          <p:grpSpPr>
            <a:xfrm>
              <a:off x="0" y="0"/>
              <a:ext cx="1429889" cy="775161"/>
              <a:chOff x="0" y="0"/>
              <a:chExt cx="1429888" cy="775160"/>
            </a:xfrm>
          </p:grpSpPr>
          <p:sp>
            <p:nvSpPr>
              <p:cNvPr id="295"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96"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97" name="Group"/>
              <p:cNvSpPr/>
              <p:nvPr/>
            </p:nvSpPr>
            <p:spPr>
              <a:xfrm>
                <a:off x="295668"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grpSp>
        <p:grpSp>
          <p:nvGrpSpPr>
            <p:cNvPr id="301" name="Group"/>
            <p:cNvGrpSpPr/>
            <p:nvPr/>
          </p:nvGrpSpPr>
          <p:grpSpPr>
            <a:xfrm>
              <a:off x="563560" y="81956"/>
              <a:ext cx="353569" cy="560449"/>
              <a:chOff x="0" y="0"/>
              <a:chExt cx="353568" cy="560448"/>
            </a:xfrm>
          </p:grpSpPr>
          <p:sp>
            <p:nvSpPr>
              <p:cNvPr id="299" name="2"/>
              <p:cNvSpPr txBox="1"/>
              <p:nvPr/>
            </p:nvSpPr>
            <p:spPr>
              <a:xfrm>
                <a:off x="27432" y="-1"/>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a:t>
                </a:r>
              </a:p>
            </p:txBody>
          </p:sp>
          <p:sp>
            <p:nvSpPr>
              <p:cNvPr id="300" name="Line"/>
              <p:cNvSpPr/>
              <p:nvPr/>
            </p:nvSpPr>
            <p:spPr>
              <a:xfrm flipH="1">
                <a:off x="-1" y="177291"/>
                <a:ext cx="2" cy="31750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grpSp>
        <p:nvGrpSpPr>
          <p:cNvPr id="308" name="Group"/>
          <p:cNvGrpSpPr/>
          <p:nvPr/>
        </p:nvGrpSpPr>
        <p:grpSpPr>
          <a:xfrm>
            <a:off x="17031899" y="2433187"/>
            <a:ext cx="1429890" cy="775161"/>
            <a:chOff x="0" y="0"/>
            <a:chExt cx="1429888" cy="775160"/>
          </a:xfrm>
        </p:grpSpPr>
        <p:sp>
          <p:nvSpPr>
            <p:cNvPr id="303"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04"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nvGrpSpPr>
            <p:cNvPr id="307" name="Group"/>
            <p:cNvGrpSpPr/>
            <p:nvPr/>
          </p:nvGrpSpPr>
          <p:grpSpPr>
            <a:xfrm>
              <a:off x="295668" y="0"/>
              <a:ext cx="839372" cy="775161"/>
              <a:chOff x="0" y="0"/>
              <a:chExt cx="839371" cy="775160"/>
            </a:xfrm>
          </p:grpSpPr>
          <p:sp>
            <p:nvSpPr>
              <p:cNvPr id="305" name="Rectangle"/>
              <p:cNvSpPr/>
              <p:nvPr/>
            </p:nvSpPr>
            <p:spPr>
              <a:xfrm>
                <a:off x="0"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pic>
            <p:nvPicPr>
              <p:cNvPr id="306" name="Picture 5" descr="Picture 5"/>
              <p:cNvPicPr>
                <a:picLocks noChangeAspect="1"/>
              </p:cNvPicPr>
              <p:nvPr/>
            </p:nvPicPr>
            <p:blipFill>
              <a:blip r:embed="rId3">
                <a:extLst/>
              </a:blip>
              <a:stretch>
                <a:fillRect/>
              </a:stretch>
            </p:blipFill>
            <p:spPr>
              <a:xfrm>
                <a:off x="29523" y="98457"/>
                <a:ext cx="764853" cy="606307"/>
              </a:xfrm>
              <a:prstGeom prst="rect">
                <a:avLst/>
              </a:prstGeom>
              <a:ln w="12700" cap="flat">
                <a:noFill/>
                <a:miter lim="400000"/>
              </a:ln>
              <a:effectLst/>
            </p:spPr>
          </p:pic>
        </p:grpSp>
      </p:grpSp>
      <p:grpSp>
        <p:nvGrpSpPr>
          <p:cNvPr id="316" name="Group"/>
          <p:cNvGrpSpPr/>
          <p:nvPr/>
        </p:nvGrpSpPr>
        <p:grpSpPr>
          <a:xfrm>
            <a:off x="19253733" y="2288740"/>
            <a:ext cx="1429889" cy="775161"/>
            <a:chOff x="0" y="0"/>
            <a:chExt cx="1429888" cy="775160"/>
          </a:xfrm>
        </p:grpSpPr>
        <p:grpSp>
          <p:nvGrpSpPr>
            <p:cNvPr id="312" name="Group"/>
            <p:cNvGrpSpPr/>
            <p:nvPr/>
          </p:nvGrpSpPr>
          <p:grpSpPr>
            <a:xfrm>
              <a:off x="0" y="0"/>
              <a:ext cx="1429889" cy="775161"/>
              <a:chOff x="0" y="0"/>
              <a:chExt cx="1429888" cy="775160"/>
            </a:xfrm>
          </p:grpSpPr>
          <p:sp>
            <p:nvSpPr>
              <p:cNvPr id="309" name="Line"/>
              <p:cNvSpPr/>
              <p:nvPr/>
            </p:nvSpPr>
            <p:spPr>
              <a:xfrm>
                <a:off x="0" y="387580"/>
                <a:ext cx="27504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0" name="Line"/>
              <p:cNvSpPr/>
              <p:nvPr/>
            </p:nvSpPr>
            <p:spPr>
              <a:xfrm>
                <a:off x="1143055" y="387580"/>
                <a:ext cx="2868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1" name="Group"/>
              <p:cNvSpPr/>
              <p:nvPr/>
            </p:nvSpPr>
            <p:spPr>
              <a:xfrm>
                <a:off x="295668" y="0"/>
                <a:ext cx="839372" cy="775161"/>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defRPr b="0" sz="3200">
                    <a:latin typeface="Helvetica Neue Medium"/>
                    <a:ea typeface="Helvetica Neue Medium"/>
                    <a:cs typeface="Helvetica Neue Medium"/>
                    <a:sym typeface="Helvetica Neue Medium"/>
                  </a:defRPr>
                </a:pPr>
              </a:p>
            </p:txBody>
          </p:sp>
        </p:grpSp>
        <p:grpSp>
          <p:nvGrpSpPr>
            <p:cNvPr id="315" name="Group"/>
            <p:cNvGrpSpPr/>
            <p:nvPr/>
          </p:nvGrpSpPr>
          <p:grpSpPr>
            <a:xfrm>
              <a:off x="563560" y="81956"/>
              <a:ext cx="353569" cy="560449"/>
              <a:chOff x="0" y="0"/>
              <a:chExt cx="353568" cy="560448"/>
            </a:xfrm>
          </p:grpSpPr>
          <p:sp>
            <p:nvSpPr>
              <p:cNvPr id="313" name="2"/>
              <p:cNvSpPr txBox="1"/>
              <p:nvPr/>
            </p:nvSpPr>
            <p:spPr>
              <a:xfrm>
                <a:off x="27432" y="-1"/>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a:t>
                </a:r>
              </a:p>
            </p:txBody>
          </p:sp>
          <p:sp>
            <p:nvSpPr>
              <p:cNvPr id="314" name="Line"/>
              <p:cNvSpPr/>
              <p:nvPr/>
            </p:nvSpPr>
            <p:spPr>
              <a:xfrm flipH="1">
                <a:off x="-1" y="177291"/>
                <a:ext cx="2" cy="31750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2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2"/>
      <p:bldP build="whole" bldLvl="1" animBg="1" rev="0" advAuto="0" spid="302" grpId="7"/>
      <p:bldP build="whole" bldLvl="1" animBg="1" rev="0" advAuto="0" spid="273" grpId="6"/>
      <p:bldP build="whole" bldLvl="1" animBg="1" rev="0" advAuto="0" spid="294" grpId="5"/>
      <p:bldP build="whole" bldLvl="1" animBg="1" rev="0" advAuto="0" spid="274" grpId="10"/>
      <p:bldP build="whole" bldLvl="1" animBg="1" rev="0" advAuto="0" spid="269" grpId="12"/>
      <p:bldP build="whole" bldLvl="1" animBg="1" rev="0" advAuto="0" spid="280" grpId="1"/>
      <p:bldP build="whole" bldLvl="1" animBg="1" rev="0" advAuto="0" spid="263" grpId="4"/>
      <p:bldP build="whole" bldLvl="1" animBg="1" rev="0" advAuto="0" spid="308" grpId="9"/>
      <p:bldP build="whole" bldLvl="1" animBg="1" rev="0" advAuto="0" spid="266" grpId="8"/>
      <p:bldP build="whole" bldLvl="1" animBg="1" rev="0" advAuto="0" spid="316" grpId="11"/>
      <p:bldP build="whole" bldLvl="1" animBg="1" rev="0" advAuto="0" spid="288" grpId="3"/>
    </p:bld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4" name="Rectangle 2"/>
          <p:cNvSpPr txBox="1"/>
          <p:nvPr>
            <p:ph type="title"/>
          </p:nvPr>
        </p:nvSpPr>
        <p:spPr>
          <a:prstGeom prst="rect">
            <a:avLst/>
          </a:prstGeom>
        </p:spPr>
        <p:txBody>
          <a:bodyPr/>
          <a:lstStyle/>
          <a:p>
            <a:pPr/>
            <a:r>
              <a:t>Portilla &amp; Simoncelli</a:t>
            </a:r>
          </a:p>
        </p:txBody>
      </p:sp>
      <p:pic>
        <p:nvPicPr>
          <p:cNvPr id="1485" name="Picture 3" descr="Picture 3"/>
          <p:cNvPicPr>
            <a:picLocks noChangeAspect="1"/>
          </p:cNvPicPr>
          <p:nvPr/>
        </p:nvPicPr>
        <p:blipFill>
          <a:blip r:embed="rId2">
            <a:extLst/>
          </a:blip>
          <a:srcRect l="51608" t="24982" r="6897" b="24067"/>
          <a:stretch>
            <a:fillRect/>
          </a:stretch>
        </p:blipFill>
        <p:spPr>
          <a:xfrm>
            <a:off x="15306675" y="2895599"/>
            <a:ext cx="5791201" cy="5334001"/>
          </a:xfrm>
          <a:prstGeom prst="rect">
            <a:avLst/>
          </a:prstGeom>
          <a:ln w="12700">
            <a:miter lim="400000"/>
          </a:ln>
        </p:spPr>
      </p:pic>
      <p:pic>
        <p:nvPicPr>
          <p:cNvPr id="1486" name="Picture 4" descr="Picture 4"/>
          <p:cNvPicPr>
            <a:picLocks noChangeAspect="1"/>
          </p:cNvPicPr>
          <p:nvPr/>
        </p:nvPicPr>
        <p:blipFill>
          <a:blip r:embed="rId3">
            <a:extLst/>
          </a:blip>
          <a:srcRect l="6851" t="24573" r="6850" b="25065"/>
          <a:stretch>
            <a:fillRect/>
          </a:stretch>
        </p:blipFill>
        <p:spPr>
          <a:xfrm>
            <a:off x="3114675" y="2895599"/>
            <a:ext cx="12192002" cy="5334001"/>
          </a:xfrm>
          <a:prstGeom prst="rect">
            <a:avLst/>
          </a:prstGeom>
          <a:ln w="12700">
            <a:miter lim="400000"/>
          </a:ln>
        </p:spPr>
      </p:pic>
      <p:sp>
        <p:nvSpPr>
          <p:cNvPr id="1487" name="Text Box 5"/>
          <p:cNvSpPr txBox="1"/>
          <p:nvPr/>
        </p:nvSpPr>
        <p:spPr>
          <a:xfrm>
            <a:off x="10337800" y="8229600"/>
            <a:ext cx="372838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Heeger &amp; Bergen</a:t>
            </a:r>
          </a:p>
        </p:txBody>
      </p:sp>
      <p:sp>
        <p:nvSpPr>
          <p:cNvPr id="1488" name="Text Box 6"/>
          <p:cNvSpPr txBox="1"/>
          <p:nvPr/>
        </p:nvSpPr>
        <p:spPr>
          <a:xfrm>
            <a:off x="15611475" y="8229600"/>
            <a:ext cx="423559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Portilla &amp; Simoncelli</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Picture 1" descr="Picture 1"/>
          <p:cNvPicPr>
            <a:picLocks noChangeAspect="1"/>
          </p:cNvPicPr>
          <p:nvPr/>
        </p:nvPicPr>
        <p:blipFill>
          <a:blip r:embed="rId2">
            <a:extLst/>
          </a:blip>
          <a:srcRect l="0" t="26440" r="33858" b="0"/>
          <a:stretch>
            <a:fillRect/>
          </a:stretch>
        </p:blipFill>
        <p:spPr>
          <a:xfrm>
            <a:off x="3021915" y="3344926"/>
            <a:ext cx="7969269" cy="7528989"/>
          </a:xfrm>
          <a:prstGeom prst="rect">
            <a:avLst/>
          </a:prstGeom>
          <a:ln w="12700">
            <a:miter lim="400000"/>
          </a:ln>
        </p:spPr>
      </p:pic>
      <p:pic>
        <p:nvPicPr>
          <p:cNvPr id="319" name="Picture 1" descr="Picture 1"/>
          <p:cNvPicPr>
            <a:picLocks noChangeAspect="1"/>
          </p:cNvPicPr>
          <p:nvPr/>
        </p:nvPicPr>
        <p:blipFill>
          <a:blip r:embed="rId2">
            <a:extLst/>
          </a:blip>
          <a:srcRect l="66086" t="26440" r="0" b="37129"/>
          <a:stretch>
            <a:fillRect/>
          </a:stretch>
        </p:blipFill>
        <p:spPr>
          <a:xfrm>
            <a:off x="11199183" y="3344926"/>
            <a:ext cx="4086237" cy="3728756"/>
          </a:xfrm>
          <a:prstGeom prst="rect">
            <a:avLst/>
          </a:prstGeom>
          <a:ln w="12700">
            <a:miter lim="400000"/>
          </a:ln>
        </p:spPr>
      </p:pic>
      <p:pic>
        <p:nvPicPr>
          <p:cNvPr id="320" name="Picture 1" descr="Picture 1"/>
          <p:cNvPicPr>
            <a:picLocks noChangeAspect="1"/>
          </p:cNvPicPr>
          <p:nvPr/>
        </p:nvPicPr>
        <p:blipFill>
          <a:blip r:embed="rId2">
            <a:extLst/>
          </a:blip>
          <a:srcRect l="66085" t="63105" r="16896" b="18570"/>
          <a:stretch>
            <a:fillRect/>
          </a:stretch>
        </p:blipFill>
        <p:spPr>
          <a:xfrm>
            <a:off x="15492665" y="3344926"/>
            <a:ext cx="2050487" cy="1875645"/>
          </a:xfrm>
          <a:prstGeom prst="rect">
            <a:avLst/>
          </a:prstGeom>
          <a:ln w="12700">
            <a:miter lim="400000"/>
          </a:ln>
        </p:spPr>
      </p:pic>
      <p:pic>
        <p:nvPicPr>
          <p:cNvPr id="321" name="Picture 1" descr="Picture 1"/>
          <p:cNvPicPr>
            <a:picLocks noChangeAspect="1"/>
          </p:cNvPicPr>
          <p:nvPr/>
        </p:nvPicPr>
        <p:blipFill>
          <a:blip r:embed="rId2">
            <a:extLst/>
          </a:blip>
          <a:srcRect l="66086" t="81633" r="24551" b="9345"/>
          <a:stretch>
            <a:fillRect/>
          </a:stretch>
        </p:blipFill>
        <p:spPr>
          <a:xfrm>
            <a:off x="18129357" y="3344926"/>
            <a:ext cx="1127975" cy="923469"/>
          </a:xfrm>
          <a:prstGeom prst="rect">
            <a:avLst/>
          </a:prstGeom>
          <a:ln w="12700">
            <a:miter lim="400000"/>
          </a:ln>
        </p:spPr>
      </p:pic>
      <p:pic>
        <p:nvPicPr>
          <p:cNvPr id="322" name="Picture 1" descr="Picture 1"/>
          <p:cNvPicPr>
            <a:picLocks noChangeAspect="1"/>
          </p:cNvPicPr>
          <p:nvPr/>
        </p:nvPicPr>
        <p:blipFill>
          <a:blip r:embed="rId2">
            <a:extLst/>
          </a:blip>
          <a:srcRect l="66086" t="90830" r="24076" b="4791"/>
          <a:stretch>
            <a:fillRect/>
          </a:stretch>
        </p:blipFill>
        <p:spPr>
          <a:xfrm>
            <a:off x="20291191" y="3344926"/>
            <a:ext cx="1185273" cy="448165"/>
          </a:xfrm>
          <a:prstGeom prst="rect">
            <a:avLst/>
          </a:prstGeom>
          <a:ln w="12700">
            <a:miter lim="400000"/>
          </a:ln>
        </p:spPr>
      </p:pic>
      <p:sp>
        <p:nvSpPr>
          <p:cNvPr id="323" name="TextBox 8"/>
          <p:cNvSpPr txBox="1"/>
          <p:nvPr/>
        </p:nvSpPr>
        <p:spPr>
          <a:xfrm>
            <a:off x="5751267" y="2453268"/>
            <a:ext cx="23681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512×512</a:t>
            </a:r>
          </a:p>
        </p:txBody>
      </p:sp>
      <p:sp>
        <p:nvSpPr>
          <p:cNvPr id="324" name="TextBox 9"/>
          <p:cNvSpPr txBox="1"/>
          <p:nvPr/>
        </p:nvSpPr>
        <p:spPr>
          <a:xfrm>
            <a:off x="12001185" y="2406808"/>
            <a:ext cx="23681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256×256</a:t>
            </a:r>
          </a:p>
        </p:txBody>
      </p:sp>
      <p:sp>
        <p:nvSpPr>
          <p:cNvPr id="325" name="TextBox 10"/>
          <p:cNvSpPr txBox="1"/>
          <p:nvPr/>
        </p:nvSpPr>
        <p:spPr>
          <a:xfrm>
            <a:off x="15251526" y="2414388"/>
            <a:ext cx="23681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128×128</a:t>
            </a:r>
          </a:p>
        </p:txBody>
      </p:sp>
      <p:sp>
        <p:nvSpPr>
          <p:cNvPr id="326" name="TextBox 11"/>
          <p:cNvSpPr txBox="1"/>
          <p:nvPr/>
        </p:nvSpPr>
        <p:spPr>
          <a:xfrm>
            <a:off x="17718199" y="2421968"/>
            <a:ext cx="17585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64×64</a:t>
            </a:r>
          </a:p>
        </p:txBody>
      </p:sp>
      <p:sp>
        <p:nvSpPr>
          <p:cNvPr id="327" name="TextBox 12"/>
          <p:cNvSpPr txBox="1"/>
          <p:nvPr/>
        </p:nvSpPr>
        <p:spPr>
          <a:xfrm>
            <a:off x="19563322" y="2402528"/>
            <a:ext cx="17585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32×32</a:t>
            </a:r>
          </a:p>
        </p:txBody>
      </p:sp>
      <p:sp>
        <p:nvSpPr>
          <p:cNvPr id="328" name="Rectangle 1"/>
          <p:cNvSpPr txBox="1"/>
          <p:nvPr>
            <p:ph type="title"/>
          </p:nvPr>
        </p:nvSpPr>
        <p:spPr>
          <a:prstGeom prst="rect">
            <a:avLst/>
          </a:prstGeom>
        </p:spPr>
        <p:txBody>
          <a:bodyPr/>
          <a:lstStyle/>
          <a:p>
            <a:pPr/>
            <a:r>
              <a:t>The Gaussian pyramid</a:t>
            </a:r>
          </a:p>
        </p:txBody>
      </p:sp>
      <p:sp>
        <p:nvSpPr>
          <p:cNvPr id="329" name="Slide Number Placeholder 3"/>
          <p:cNvSpPr txBox="1"/>
          <p:nvPr>
            <p:ph type="sldNum" sz="quarter" idx="2"/>
          </p:nvPr>
        </p:nvSpPr>
        <p:spPr>
          <a:xfrm>
            <a:off x="23260476" y="12744450"/>
            <a:ext cx="564724"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TextBox 14"/>
          <p:cNvSpPr txBox="1"/>
          <p:nvPr/>
        </p:nvSpPr>
        <p:spPr>
          <a:xfrm>
            <a:off x="4671665" y="10788496"/>
            <a:ext cx="413952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(original image)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rcRect l="0" t="0" r="21235" b="0"/>
          <a:stretch>
            <a:fillRect/>
          </a:stretch>
        </p:blipFill>
        <p:spPr>
          <a:xfrm>
            <a:off x="191265" y="4690886"/>
            <a:ext cx="18904590" cy="4095391"/>
          </a:xfrm>
          <a:prstGeom prst="rect">
            <a:avLst/>
          </a:prstGeom>
          <a:ln w="12700">
            <a:miter lim="400000"/>
          </a:ln>
        </p:spPr>
      </p:pic>
      <p:sp>
        <p:nvSpPr>
          <p:cNvPr id="333" name="Rectangle 1"/>
          <p:cNvSpPr txBox="1"/>
          <p:nvPr>
            <p:ph type="title"/>
          </p:nvPr>
        </p:nvSpPr>
        <p:spPr>
          <a:prstGeom prst="rect">
            <a:avLst/>
          </a:prstGeom>
        </p:spPr>
        <p:txBody>
          <a:bodyPr/>
          <a:lstStyle>
            <a:lvl1pPr defTabSz="1719072">
              <a:defRPr sz="6016"/>
            </a:lvl1pPr>
          </a:lstStyle>
          <a:p>
            <a:pPr/>
            <a:r>
              <a:t>The Gaussian pyramid operators, in matrix form</a:t>
            </a:r>
          </a:p>
        </p:txBody>
      </p:sp>
      <p:sp>
        <p:nvSpPr>
          <p:cNvPr id="334" name="Equation"/>
          <p:cNvSpPr txBox="1"/>
          <p:nvPr/>
        </p:nvSpPr>
        <p:spPr>
          <a:xfrm>
            <a:off x="1601929" y="8770708"/>
            <a:ext cx="697128" cy="61485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0</m:t>
                      </m:r>
                    </m:sub>
                  </m:sSub>
                </m:oMath>
              </m:oMathPara>
            </a14:m>
            <a:endParaRPr sz="6900"/>
          </a:p>
        </p:txBody>
      </p:sp>
      <p:sp>
        <p:nvSpPr>
          <p:cNvPr id="335" name="Equation"/>
          <p:cNvSpPr txBox="1"/>
          <p:nvPr/>
        </p:nvSpPr>
        <p:spPr>
          <a:xfrm>
            <a:off x="11292688" y="7039649"/>
            <a:ext cx="646110" cy="6061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1</m:t>
                      </m:r>
                    </m:sub>
                  </m:sSub>
                </m:oMath>
              </m:oMathPara>
            </a14:m>
            <a:endParaRPr sz="6900"/>
          </a:p>
        </p:txBody>
      </p:sp>
      <p:sp>
        <p:nvSpPr>
          <p:cNvPr id="336" name="Equation"/>
          <p:cNvSpPr txBox="1"/>
          <p:nvPr/>
        </p:nvSpPr>
        <p:spPr>
          <a:xfrm>
            <a:off x="17876868" y="6359309"/>
            <a:ext cx="695884" cy="6061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2</m:t>
                      </m:r>
                    </m:sub>
                  </m:sSub>
                </m:oMath>
              </m:oMathPara>
            </a14:m>
            <a:endParaRPr sz="6900"/>
          </a:p>
        </p:txBody>
      </p:sp>
      <p:sp>
        <p:nvSpPr>
          <p:cNvPr id="337" name="Rectangle"/>
          <p:cNvSpPr/>
          <p:nvPr/>
        </p:nvSpPr>
        <p:spPr>
          <a:xfrm>
            <a:off x="383572" y="5475146"/>
            <a:ext cx="3335197" cy="3134088"/>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8" name="Rectangle"/>
          <p:cNvSpPr/>
          <p:nvPr/>
        </p:nvSpPr>
        <p:spPr>
          <a:xfrm>
            <a:off x="10737448" y="5347342"/>
            <a:ext cx="1672704" cy="1592324"/>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9" name="Rectangle"/>
          <p:cNvSpPr/>
          <p:nvPr/>
        </p:nvSpPr>
        <p:spPr>
          <a:xfrm>
            <a:off x="17754279" y="5398946"/>
            <a:ext cx="824777" cy="796324"/>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42" name="Group"/>
          <p:cNvGrpSpPr/>
          <p:nvPr/>
        </p:nvGrpSpPr>
        <p:grpSpPr>
          <a:xfrm>
            <a:off x="1659342" y="1374175"/>
            <a:ext cx="5582344" cy="5089329"/>
            <a:chOff x="0" y="0"/>
            <a:chExt cx="5582342" cy="5089327"/>
          </a:xfrm>
        </p:grpSpPr>
        <p:pic>
          <p:nvPicPr>
            <p:cNvPr id="340" name="Image" descr="Image"/>
            <p:cNvPicPr>
              <a:picLocks noChangeAspect="1"/>
            </p:cNvPicPr>
            <p:nvPr/>
          </p:nvPicPr>
          <p:blipFill>
            <a:blip r:embed="rId3">
              <a:extLst/>
            </a:blip>
            <a:stretch>
              <a:fillRect/>
            </a:stretch>
          </p:blipFill>
          <p:spPr>
            <a:xfrm>
              <a:off x="0" y="0"/>
              <a:ext cx="5582343" cy="3418402"/>
            </a:xfrm>
            <a:prstGeom prst="rect">
              <a:avLst/>
            </a:prstGeom>
            <a:ln w="12700" cap="flat">
              <a:noFill/>
              <a:miter lim="400000"/>
            </a:ln>
            <a:effectLst/>
          </p:spPr>
        </p:pic>
        <p:sp>
          <p:nvSpPr>
            <p:cNvPr id="341" name="Arrow"/>
            <p:cNvSpPr/>
            <p:nvPr/>
          </p:nvSpPr>
          <p:spPr>
            <a:xfrm rot="5400000">
              <a:off x="2144990" y="3772659"/>
              <a:ext cx="1745061" cy="888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8" y="14981"/>
                  </a:moveTo>
                  <a:lnTo>
                    <a:pt x="7978" y="21600"/>
                  </a:lnTo>
                  <a:lnTo>
                    <a:pt x="0" y="10800"/>
                  </a:lnTo>
                  <a:lnTo>
                    <a:pt x="7978" y="0"/>
                  </a:lnTo>
                  <a:lnTo>
                    <a:pt x="7978" y="6619"/>
                  </a:lnTo>
                  <a:lnTo>
                    <a:pt x="21600" y="6619"/>
                  </a:lnTo>
                  <a:lnTo>
                    <a:pt x="21600" y="14981"/>
                  </a:lnTo>
                  <a:close/>
                </a:path>
              </a:pathLst>
            </a:cu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45" name="Group"/>
          <p:cNvGrpSpPr/>
          <p:nvPr/>
        </p:nvGrpSpPr>
        <p:grpSpPr>
          <a:xfrm>
            <a:off x="8566380" y="1844532"/>
            <a:ext cx="6098725" cy="3710500"/>
            <a:chOff x="0" y="0"/>
            <a:chExt cx="6098724" cy="3710499"/>
          </a:xfrm>
        </p:grpSpPr>
        <p:pic>
          <p:nvPicPr>
            <p:cNvPr id="343" name="Image" descr="Image"/>
            <p:cNvPicPr>
              <a:picLocks noChangeAspect="1"/>
            </p:cNvPicPr>
            <p:nvPr/>
          </p:nvPicPr>
          <p:blipFill>
            <a:blip r:embed="rId4">
              <a:extLst/>
            </a:blip>
            <a:stretch>
              <a:fillRect/>
            </a:stretch>
          </p:blipFill>
          <p:spPr>
            <a:xfrm>
              <a:off x="0" y="0"/>
              <a:ext cx="6098725" cy="2125314"/>
            </a:xfrm>
            <a:prstGeom prst="rect">
              <a:avLst/>
            </a:prstGeom>
            <a:ln w="12700" cap="flat">
              <a:noFill/>
              <a:miter lim="400000"/>
            </a:ln>
            <a:effectLst/>
          </p:spPr>
        </p:pic>
        <p:sp>
          <p:nvSpPr>
            <p:cNvPr id="344" name="Arrow"/>
            <p:cNvSpPr/>
            <p:nvPr/>
          </p:nvSpPr>
          <p:spPr>
            <a:xfrm rot="5400000">
              <a:off x="546361" y="2528266"/>
              <a:ext cx="1476190" cy="888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31" y="14981"/>
                  </a:moveTo>
                  <a:lnTo>
                    <a:pt x="9431" y="21600"/>
                  </a:lnTo>
                  <a:lnTo>
                    <a:pt x="0" y="10800"/>
                  </a:lnTo>
                  <a:lnTo>
                    <a:pt x="9431" y="0"/>
                  </a:lnTo>
                  <a:lnTo>
                    <a:pt x="9431" y="6619"/>
                  </a:lnTo>
                  <a:lnTo>
                    <a:pt x="21600" y="6619"/>
                  </a:lnTo>
                  <a:lnTo>
                    <a:pt x="21600" y="14981"/>
                  </a:lnTo>
                  <a:close/>
                </a:path>
              </a:pathLst>
            </a:cu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48" name="Group"/>
          <p:cNvGrpSpPr/>
          <p:nvPr/>
        </p:nvGrpSpPr>
        <p:grpSpPr>
          <a:xfrm>
            <a:off x="2775820" y="7898339"/>
            <a:ext cx="8287877" cy="3135079"/>
            <a:chOff x="0" y="0"/>
            <a:chExt cx="8287875" cy="3135077"/>
          </a:xfrm>
        </p:grpSpPr>
        <p:sp>
          <p:nvSpPr>
            <p:cNvPr id="355" name="Connection Line"/>
            <p:cNvSpPr/>
            <p:nvPr/>
          </p:nvSpPr>
          <p:spPr>
            <a:xfrm>
              <a:off x="0" y="0"/>
              <a:ext cx="8287876" cy="2116497"/>
            </a:xfrm>
            <a:custGeom>
              <a:avLst/>
              <a:gdLst/>
              <a:ahLst/>
              <a:cxnLst>
                <a:cxn ang="0">
                  <a:pos x="wd2" y="hd2"/>
                </a:cxn>
                <a:cxn ang="5400000">
                  <a:pos x="wd2" y="hd2"/>
                </a:cxn>
                <a:cxn ang="10800000">
                  <a:pos x="wd2" y="hd2"/>
                </a:cxn>
                <a:cxn ang="16200000">
                  <a:pos x="wd2" y="hd2"/>
                </a:cxn>
              </a:cxnLst>
              <a:rect l="0" t="0" r="r" b="b"/>
              <a:pathLst>
                <a:path w="21600" h="17295" fill="norm" stroke="1" extrusionOk="0">
                  <a:moveTo>
                    <a:pt x="0" y="13027"/>
                  </a:moveTo>
                  <a:cubicBezTo>
                    <a:pt x="8401" y="21600"/>
                    <a:pt x="15601" y="17258"/>
                    <a:pt x="21600" y="0"/>
                  </a:cubicBezTo>
                </a:path>
              </a:pathLst>
            </a:custGeom>
            <a:noFill/>
            <a:ln w="63500" cap="flat">
              <a:solidFill>
                <a:srgbClr val="000000"/>
              </a:solidFill>
              <a:prstDash val="solid"/>
              <a:miter lim="400000"/>
              <a:tailEnd type="triangle" w="med" len="med"/>
            </a:ln>
            <a:effectLst/>
          </p:spPr>
          <p:txBody>
            <a:bodyPr/>
            <a:lstStyle/>
            <a:p>
              <a:pPr/>
            </a:p>
          </p:txBody>
        </p:sp>
        <p:sp>
          <p:nvSpPr>
            <p:cNvPr id="347" name="Equation"/>
            <p:cNvSpPr txBox="1"/>
            <p:nvPr/>
          </p:nvSpPr>
          <p:spPr>
            <a:xfrm>
              <a:off x="1422374" y="2381896"/>
              <a:ext cx="3168149" cy="75318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r>
                      <a:rPr xmlns:a="http://schemas.openxmlformats.org/drawingml/2006/main" sz="6400" i="1">
                        <a:solidFill>
                          <a:srgbClr val="000000"/>
                        </a:solidFill>
                        <a:latin typeface="Cambria Math" panose="02040503050406030204" pitchFamily="18" charset="0"/>
                      </a:rPr>
                      <m:t>=</m:t>
                    </m:r>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oMath>
                </m:oMathPara>
              </a14:m>
              <a:endParaRPr sz="6400"/>
            </a:p>
          </p:txBody>
        </p:sp>
      </p:grpSp>
      <p:pic>
        <p:nvPicPr>
          <p:cNvPr id="349" name="Image" descr="Image"/>
          <p:cNvPicPr>
            <a:picLocks noChangeAspect="1"/>
          </p:cNvPicPr>
          <p:nvPr/>
        </p:nvPicPr>
        <p:blipFill>
          <a:blip r:embed="rId5">
            <a:extLst/>
          </a:blip>
          <a:stretch>
            <a:fillRect/>
          </a:stretch>
        </p:blipFill>
        <p:spPr>
          <a:xfrm>
            <a:off x="8395106" y="10395827"/>
            <a:ext cx="1676595" cy="812101"/>
          </a:xfrm>
          <a:prstGeom prst="rect">
            <a:avLst/>
          </a:prstGeom>
          <a:ln w="12700">
            <a:miter lim="400000"/>
          </a:ln>
        </p:spPr>
      </p:pic>
      <p:pic>
        <p:nvPicPr>
          <p:cNvPr id="350" name="Image" descr="Image"/>
          <p:cNvPicPr>
            <a:picLocks noChangeAspect="1"/>
          </p:cNvPicPr>
          <p:nvPr/>
        </p:nvPicPr>
        <p:blipFill>
          <a:blip r:embed="rId4">
            <a:extLst/>
          </a:blip>
          <a:stretch>
            <a:fillRect/>
          </a:stretch>
        </p:blipFill>
        <p:spPr>
          <a:xfrm>
            <a:off x="10185481" y="9651842"/>
            <a:ext cx="6600202" cy="2300071"/>
          </a:xfrm>
          <a:prstGeom prst="rect">
            <a:avLst/>
          </a:prstGeom>
          <a:ln w="12700">
            <a:miter lim="400000"/>
          </a:ln>
        </p:spPr>
      </p:pic>
      <p:pic>
        <p:nvPicPr>
          <p:cNvPr id="351" name="Image" descr="Image"/>
          <p:cNvPicPr>
            <a:picLocks noChangeAspect="1"/>
          </p:cNvPicPr>
          <p:nvPr/>
        </p:nvPicPr>
        <p:blipFill>
          <a:blip r:embed="rId3">
            <a:extLst/>
          </a:blip>
          <a:stretch>
            <a:fillRect/>
          </a:stretch>
        </p:blipFill>
        <p:spPr>
          <a:xfrm>
            <a:off x="16899463" y="8781029"/>
            <a:ext cx="6600202" cy="4041697"/>
          </a:xfrm>
          <a:prstGeom prst="rect">
            <a:avLst/>
          </a:prstGeom>
          <a:ln w="12700">
            <a:miter lim="400000"/>
          </a:ln>
        </p:spPr>
      </p:pic>
      <p:sp>
        <p:nvSpPr>
          <p:cNvPr id="352" name="TextBox 5"/>
          <p:cNvSpPr txBox="1"/>
          <p:nvPr/>
        </p:nvSpPr>
        <p:spPr>
          <a:xfrm>
            <a:off x="3808762" y="7572231"/>
            <a:ext cx="1736203" cy="50067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sp>
        <p:nvSpPr>
          <p:cNvPr id="353" name="TextBox 5"/>
          <p:cNvSpPr txBox="1"/>
          <p:nvPr/>
        </p:nvSpPr>
        <p:spPr>
          <a:xfrm>
            <a:off x="12481426" y="6519354"/>
            <a:ext cx="1736204" cy="50067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sp>
        <p:nvSpPr>
          <p:cNvPr id="354" name="Rectangle"/>
          <p:cNvSpPr/>
          <p:nvPr/>
        </p:nvSpPr>
        <p:spPr>
          <a:xfrm>
            <a:off x="18594407" y="5279502"/>
            <a:ext cx="1270001" cy="1149512"/>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4"/>
      <p:bldP build="whole" bldLvl="1" animBg="1" rev="0" advAuto="0" spid="351" grpId="5"/>
      <p:bldP build="whole" bldLvl="1" animBg="1" rev="0" advAuto="0" spid="350" grpId="6"/>
      <p:bldP build="whole" bldLvl="1" animBg="1" rev="0" advAuto="0" spid="342" grpId="1"/>
      <p:bldP build="whole" bldLvl="1" animBg="1" rev="0" advAuto="0" spid="348" grpId="3"/>
      <p:bldP build="whole" bldLvl="1" animBg="1" rev="0" advAuto="0" spid="345"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rcRect l="0" t="0" r="18376" b="0"/>
          <a:stretch>
            <a:fillRect/>
          </a:stretch>
        </p:blipFill>
        <p:spPr>
          <a:xfrm>
            <a:off x="191265" y="4690886"/>
            <a:ext cx="19590872" cy="4095391"/>
          </a:xfrm>
          <a:prstGeom prst="rect">
            <a:avLst/>
          </a:prstGeom>
          <a:ln w="12700">
            <a:miter lim="400000"/>
          </a:ln>
        </p:spPr>
      </p:pic>
      <p:sp>
        <p:nvSpPr>
          <p:cNvPr id="358" name="Equation"/>
          <p:cNvSpPr txBox="1"/>
          <p:nvPr/>
        </p:nvSpPr>
        <p:spPr>
          <a:xfrm>
            <a:off x="1601929" y="8770708"/>
            <a:ext cx="697128" cy="61485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0</m:t>
                      </m:r>
                    </m:sub>
                  </m:sSub>
                </m:oMath>
              </m:oMathPara>
            </a14:m>
            <a:endParaRPr sz="6900"/>
          </a:p>
        </p:txBody>
      </p:sp>
      <p:sp>
        <p:nvSpPr>
          <p:cNvPr id="359" name="Equation"/>
          <p:cNvSpPr txBox="1"/>
          <p:nvPr/>
        </p:nvSpPr>
        <p:spPr>
          <a:xfrm>
            <a:off x="11292688" y="7039649"/>
            <a:ext cx="646110" cy="6061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1</m:t>
                      </m:r>
                    </m:sub>
                  </m:sSub>
                </m:oMath>
              </m:oMathPara>
            </a14:m>
            <a:endParaRPr sz="6900"/>
          </a:p>
        </p:txBody>
      </p:sp>
      <p:sp>
        <p:nvSpPr>
          <p:cNvPr id="360" name="Equation"/>
          <p:cNvSpPr txBox="1"/>
          <p:nvPr/>
        </p:nvSpPr>
        <p:spPr>
          <a:xfrm>
            <a:off x="17876868" y="6359309"/>
            <a:ext cx="695884" cy="6061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2</m:t>
                      </m:r>
                    </m:sub>
                  </m:sSub>
                </m:oMath>
              </m:oMathPara>
            </a14:m>
            <a:endParaRPr sz="6900"/>
          </a:p>
        </p:txBody>
      </p:sp>
      <p:sp>
        <p:nvSpPr>
          <p:cNvPr id="361" name="Rectangle"/>
          <p:cNvSpPr/>
          <p:nvPr/>
        </p:nvSpPr>
        <p:spPr>
          <a:xfrm>
            <a:off x="383572" y="5475146"/>
            <a:ext cx="3335197" cy="3134088"/>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62" name="Rectangle"/>
          <p:cNvSpPr/>
          <p:nvPr/>
        </p:nvSpPr>
        <p:spPr>
          <a:xfrm>
            <a:off x="10737448" y="5347342"/>
            <a:ext cx="1672704" cy="1592324"/>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63" name="Rectangle"/>
          <p:cNvSpPr/>
          <p:nvPr/>
        </p:nvSpPr>
        <p:spPr>
          <a:xfrm>
            <a:off x="17754279" y="5398946"/>
            <a:ext cx="824777" cy="796324"/>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366" name="Group"/>
          <p:cNvGrpSpPr/>
          <p:nvPr/>
        </p:nvGrpSpPr>
        <p:grpSpPr>
          <a:xfrm>
            <a:off x="1659342" y="1374175"/>
            <a:ext cx="5582344" cy="5089329"/>
            <a:chOff x="0" y="0"/>
            <a:chExt cx="5582342" cy="5089327"/>
          </a:xfrm>
        </p:grpSpPr>
        <p:pic>
          <p:nvPicPr>
            <p:cNvPr id="364" name="Image" descr="Image"/>
            <p:cNvPicPr>
              <a:picLocks noChangeAspect="1"/>
            </p:cNvPicPr>
            <p:nvPr/>
          </p:nvPicPr>
          <p:blipFill>
            <a:blip r:embed="rId3">
              <a:extLst/>
            </a:blip>
            <a:stretch>
              <a:fillRect/>
            </a:stretch>
          </p:blipFill>
          <p:spPr>
            <a:xfrm>
              <a:off x="0" y="0"/>
              <a:ext cx="5582343" cy="3418402"/>
            </a:xfrm>
            <a:prstGeom prst="rect">
              <a:avLst/>
            </a:prstGeom>
            <a:ln w="12700" cap="flat">
              <a:noFill/>
              <a:miter lim="400000"/>
            </a:ln>
            <a:effectLst/>
          </p:spPr>
        </p:pic>
        <p:sp>
          <p:nvSpPr>
            <p:cNvPr id="365" name="Arrow"/>
            <p:cNvSpPr/>
            <p:nvPr/>
          </p:nvSpPr>
          <p:spPr>
            <a:xfrm rot="5400000">
              <a:off x="2144990" y="3772659"/>
              <a:ext cx="1745061" cy="888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8" y="14981"/>
                  </a:moveTo>
                  <a:lnTo>
                    <a:pt x="7978" y="21600"/>
                  </a:lnTo>
                  <a:lnTo>
                    <a:pt x="0" y="10800"/>
                  </a:lnTo>
                  <a:lnTo>
                    <a:pt x="7978" y="0"/>
                  </a:lnTo>
                  <a:lnTo>
                    <a:pt x="7978" y="6619"/>
                  </a:lnTo>
                  <a:lnTo>
                    <a:pt x="21600" y="6619"/>
                  </a:lnTo>
                  <a:lnTo>
                    <a:pt x="21600" y="14981"/>
                  </a:lnTo>
                  <a:close/>
                </a:path>
              </a:pathLst>
            </a:cu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69" name="Group"/>
          <p:cNvGrpSpPr/>
          <p:nvPr/>
        </p:nvGrpSpPr>
        <p:grpSpPr>
          <a:xfrm>
            <a:off x="8566380" y="1844532"/>
            <a:ext cx="6098725" cy="3710500"/>
            <a:chOff x="0" y="0"/>
            <a:chExt cx="6098724" cy="3710499"/>
          </a:xfrm>
        </p:grpSpPr>
        <p:pic>
          <p:nvPicPr>
            <p:cNvPr id="367" name="Image" descr="Image"/>
            <p:cNvPicPr>
              <a:picLocks noChangeAspect="1"/>
            </p:cNvPicPr>
            <p:nvPr/>
          </p:nvPicPr>
          <p:blipFill>
            <a:blip r:embed="rId4">
              <a:extLst/>
            </a:blip>
            <a:stretch>
              <a:fillRect/>
            </a:stretch>
          </p:blipFill>
          <p:spPr>
            <a:xfrm>
              <a:off x="0" y="0"/>
              <a:ext cx="6098725" cy="2125314"/>
            </a:xfrm>
            <a:prstGeom prst="rect">
              <a:avLst/>
            </a:prstGeom>
            <a:ln w="12700" cap="flat">
              <a:noFill/>
              <a:miter lim="400000"/>
            </a:ln>
            <a:effectLst/>
          </p:spPr>
        </p:pic>
        <p:sp>
          <p:nvSpPr>
            <p:cNvPr id="368" name="Arrow"/>
            <p:cNvSpPr/>
            <p:nvPr/>
          </p:nvSpPr>
          <p:spPr>
            <a:xfrm rot="5400000">
              <a:off x="546361" y="2528266"/>
              <a:ext cx="1476190" cy="888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31" y="14981"/>
                  </a:moveTo>
                  <a:lnTo>
                    <a:pt x="9431" y="21600"/>
                  </a:lnTo>
                  <a:lnTo>
                    <a:pt x="0" y="10800"/>
                  </a:lnTo>
                  <a:lnTo>
                    <a:pt x="9431" y="0"/>
                  </a:lnTo>
                  <a:lnTo>
                    <a:pt x="9431" y="6619"/>
                  </a:lnTo>
                  <a:lnTo>
                    <a:pt x="21600" y="6619"/>
                  </a:lnTo>
                  <a:lnTo>
                    <a:pt x="21600" y="14981"/>
                  </a:lnTo>
                  <a:close/>
                </a:path>
              </a:pathLst>
            </a:cu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372" name="Group"/>
          <p:cNvGrpSpPr/>
          <p:nvPr/>
        </p:nvGrpSpPr>
        <p:grpSpPr>
          <a:xfrm>
            <a:off x="2775820" y="7898339"/>
            <a:ext cx="8287877" cy="3135079"/>
            <a:chOff x="0" y="0"/>
            <a:chExt cx="8287875" cy="3135077"/>
          </a:xfrm>
        </p:grpSpPr>
        <p:sp>
          <p:nvSpPr>
            <p:cNvPr id="379" name="Connection Line"/>
            <p:cNvSpPr/>
            <p:nvPr/>
          </p:nvSpPr>
          <p:spPr>
            <a:xfrm>
              <a:off x="0" y="0"/>
              <a:ext cx="8287876" cy="2116497"/>
            </a:xfrm>
            <a:custGeom>
              <a:avLst/>
              <a:gdLst/>
              <a:ahLst/>
              <a:cxnLst>
                <a:cxn ang="0">
                  <a:pos x="wd2" y="hd2"/>
                </a:cxn>
                <a:cxn ang="5400000">
                  <a:pos x="wd2" y="hd2"/>
                </a:cxn>
                <a:cxn ang="10800000">
                  <a:pos x="wd2" y="hd2"/>
                </a:cxn>
                <a:cxn ang="16200000">
                  <a:pos x="wd2" y="hd2"/>
                </a:cxn>
              </a:cxnLst>
              <a:rect l="0" t="0" r="r" b="b"/>
              <a:pathLst>
                <a:path w="21600" h="17295" fill="norm" stroke="1" extrusionOk="0">
                  <a:moveTo>
                    <a:pt x="0" y="13027"/>
                  </a:moveTo>
                  <a:cubicBezTo>
                    <a:pt x="8401" y="21600"/>
                    <a:pt x="15601" y="17258"/>
                    <a:pt x="21600" y="0"/>
                  </a:cubicBezTo>
                </a:path>
              </a:pathLst>
            </a:custGeom>
            <a:noFill/>
            <a:ln w="63500" cap="flat">
              <a:solidFill>
                <a:srgbClr val="000000"/>
              </a:solidFill>
              <a:prstDash val="solid"/>
              <a:miter lim="400000"/>
              <a:tailEnd type="triangle" w="med" len="med"/>
            </a:ln>
            <a:effectLst/>
          </p:spPr>
          <p:txBody>
            <a:bodyPr/>
            <a:lstStyle/>
            <a:p>
              <a:pPr/>
            </a:p>
          </p:txBody>
        </p:sp>
        <p:sp>
          <p:nvSpPr>
            <p:cNvPr id="371" name="Equation"/>
            <p:cNvSpPr txBox="1"/>
            <p:nvPr/>
          </p:nvSpPr>
          <p:spPr>
            <a:xfrm>
              <a:off x="1422374" y="2381896"/>
              <a:ext cx="3168149" cy="75318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r>
                      <a:rPr xmlns:a="http://schemas.openxmlformats.org/drawingml/2006/main" sz="6400" i="1">
                        <a:solidFill>
                          <a:srgbClr val="000000"/>
                        </a:solidFill>
                        <a:latin typeface="Cambria Math" panose="02040503050406030204" pitchFamily="18" charset="0"/>
                      </a:rPr>
                      <m:t>=</m:t>
                    </m:r>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oMath>
                </m:oMathPara>
              </a14:m>
              <a:endParaRPr sz="6400"/>
            </a:p>
          </p:txBody>
        </p:sp>
      </p:grpSp>
      <p:pic>
        <p:nvPicPr>
          <p:cNvPr id="373" name="Image" descr="Image"/>
          <p:cNvPicPr>
            <a:picLocks noChangeAspect="1"/>
          </p:cNvPicPr>
          <p:nvPr/>
        </p:nvPicPr>
        <p:blipFill>
          <a:blip r:embed="rId5">
            <a:extLst/>
          </a:blip>
          <a:stretch>
            <a:fillRect/>
          </a:stretch>
        </p:blipFill>
        <p:spPr>
          <a:xfrm>
            <a:off x="8395106" y="10395827"/>
            <a:ext cx="1676595" cy="812101"/>
          </a:xfrm>
          <a:prstGeom prst="rect">
            <a:avLst/>
          </a:prstGeom>
          <a:ln w="12700">
            <a:miter lim="400000"/>
          </a:ln>
        </p:spPr>
      </p:pic>
      <p:sp>
        <p:nvSpPr>
          <p:cNvPr id="374" name="TextBox 5"/>
          <p:cNvSpPr txBox="1"/>
          <p:nvPr/>
        </p:nvSpPr>
        <p:spPr>
          <a:xfrm>
            <a:off x="3808762" y="7572231"/>
            <a:ext cx="1736203" cy="50067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sp>
        <p:nvSpPr>
          <p:cNvPr id="375" name="TextBox 5"/>
          <p:cNvSpPr txBox="1"/>
          <p:nvPr/>
        </p:nvSpPr>
        <p:spPr>
          <a:xfrm>
            <a:off x="12481426" y="6519354"/>
            <a:ext cx="1736204" cy="50067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pic>
        <p:nvPicPr>
          <p:cNvPr id="376" name="Image" descr="Image"/>
          <p:cNvPicPr>
            <a:picLocks noChangeAspect="1"/>
          </p:cNvPicPr>
          <p:nvPr/>
        </p:nvPicPr>
        <p:blipFill>
          <a:blip r:embed="rId6">
            <a:extLst/>
          </a:blip>
          <a:stretch>
            <a:fillRect/>
          </a:stretch>
        </p:blipFill>
        <p:spPr>
          <a:xfrm>
            <a:off x="10390207" y="9332538"/>
            <a:ext cx="8864207" cy="2938678"/>
          </a:xfrm>
          <a:prstGeom prst="rect">
            <a:avLst/>
          </a:prstGeom>
          <a:ln w="12700">
            <a:miter lim="400000"/>
          </a:ln>
        </p:spPr>
      </p:pic>
      <p:sp>
        <p:nvSpPr>
          <p:cNvPr id="377" name="Rectangle"/>
          <p:cNvSpPr/>
          <p:nvPr/>
        </p:nvSpPr>
        <p:spPr>
          <a:xfrm>
            <a:off x="18594407" y="5279502"/>
            <a:ext cx="1270001" cy="1149512"/>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78" name="Rectangle 1"/>
          <p:cNvSpPr txBox="1"/>
          <p:nvPr>
            <p:ph type="title"/>
          </p:nvPr>
        </p:nvSpPr>
        <p:spPr>
          <a:prstGeom prst="rect">
            <a:avLst/>
          </a:prstGeom>
        </p:spPr>
        <p:txBody>
          <a:bodyPr/>
          <a:lstStyle>
            <a:lvl1pPr defTabSz="1243583">
              <a:defRPr sz="5984"/>
            </a:lvl1pPr>
          </a:lstStyle>
          <a:p>
            <a:pPr/>
            <a:r>
              <a:t>The Gaussian pyramid operators, in matrix form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rcRect l="0" t="0" r="20540" b="0"/>
          <a:stretch>
            <a:fillRect/>
          </a:stretch>
        </p:blipFill>
        <p:spPr>
          <a:xfrm>
            <a:off x="191265" y="1933540"/>
            <a:ext cx="19071459" cy="4095391"/>
          </a:xfrm>
          <a:prstGeom prst="rect">
            <a:avLst/>
          </a:prstGeom>
          <a:ln w="12700">
            <a:miter lim="400000"/>
          </a:ln>
        </p:spPr>
      </p:pic>
      <p:sp>
        <p:nvSpPr>
          <p:cNvPr id="382" name="Rectangle"/>
          <p:cNvSpPr/>
          <p:nvPr/>
        </p:nvSpPr>
        <p:spPr>
          <a:xfrm>
            <a:off x="17754279" y="2641600"/>
            <a:ext cx="824777" cy="796323"/>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83" name="Rectangle"/>
          <p:cNvSpPr/>
          <p:nvPr/>
        </p:nvSpPr>
        <p:spPr>
          <a:xfrm>
            <a:off x="405780" y="2728951"/>
            <a:ext cx="3312310" cy="3123528"/>
          </a:xfrm>
          <a:prstGeom prst="rect">
            <a:avLst/>
          </a:prstGeom>
          <a:ln w="76200">
            <a:solidFill>
              <a:srgbClr val="0096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84" name="Rectangle"/>
          <p:cNvSpPr/>
          <p:nvPr/>
        </p:nvSpPr>
        <p:spPr>
          <a:xfrm>
            <a:off x="10732429" y="2573453"/>
            <a:ext cx="1672649" cy="1614578"/>
          </a:xfrm>
          <a:prstGeom prst="rect">
            <a:avLst/>
          </a:prstGeom>
          <a:ln w="76200">
            <a:solidFill>
              <a:srgbClr val="00F9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85" name="Rectangle 1"/>
          <p:cNvSpPr txBox="1"/>
          <p:nvPr>
            <p:ph type="title"/>
          </p:nvPr>
        </p:nvSpPr>
        <p:spPr>
          <a:prstGeom prst="rect">
            <a:avLst/>
          </a:prstGeom>
        </p:spPr>
        <p:txBody>
          <a:bodyPr/>
          <a:lstStyle>
            <a:lvl1pPr defTabSz="1243583">
              <a:defRPr sz="5984"/>
            </a:lvl1pPr>
          </a:lstStyle>
          <a:p>
            <a:pPr/>
            <a:r>
              <a:t>The Gaussian pyramid as a matrix multiplication</a:t>
            </a:r>
          </a:p>
        </p:txBody>
      </p:sp>
      <p:sp>
        <p:nvSpPr>
          <p:cNvPr id="386" name="Equation"/>
          <p:cNvSpPr txBox="1"/>
          <p:nvPr/>
        </p:nvSpPr>
        <p:spPr>
          <a:xfrm>
            <a:off x="1601929" y="6013361"/>
            <a:ext cx="697128" cy="61485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0</m:t>
                      </m:r>
                    </m:sub>
                  </m:sSub>
                </m:oMath>
              </m:oMathPara>
            </a14:m>
            <a:endParaRPr sz="6900"/>
          </a:p>
        </p:txBody>
      </p:sp>
      <p:sp>
        <p:nvSpPr>
          <p:cNvPr id="387" name="Equation"/>
          <p:cNvSpPr txBox="1"/>
          <p:nvPr/>
        </p:nvSpPr>
        <p:spPr>
          <a:xfrm>
            <a:off x="11292688" y="4282302"/>
            <a:ext cx="646110" cy="60614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1</m:t>
                      </m:r>
                    </m:sub>
                  </m:sSub>
                </m:oMath>
              </m:oMathPara>
            </a14:m>
            <a:endParaRPr sz="6900"/>
          </a:p>
        </p:txBody>
      </p:sp>
      <p:sp>
        <p:nvSpPr>
          <p:cNvPr id="388" name="Equation"/>
          <p:cNvSpPr txBox="1"/>
          <p:nvPr/>
        </p:nvSpPr>
        <p:spPr>
          <a:xfrm>
            <a:off x="17876868" y="3601962"/>
            <a:ext cx="695884" cy="6061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2</m:t>
                      </m:r>
                    </m:sub>
                  </m:sSub>
                </m:oMath>
              </m:oMathPara>
            </a14:m>
            <a:endParaRPr sz="6900"/>
          </a:p>
        </p:txBody>
      </p:sp>
      <p:grpSp>
        <p:nvGrpSpPr>
          <p:cNvPr id="391" name="Group"/>
          <p:cNvGrpSpPr/>
          <p:nvPr/>
        </p:nvGrpSpPr>
        <p:grpSpPr>
          <a:xfrm>
            <a:off x="2775820" y="5140992"/>
            <a:ext cx="8287877" cy="3135079"/>
            <a:chOff x="0" y="0"/>
            <a:chExt cx="8287875" cy="3135077"/>
          </a:xfrm>
        </p:grpSpPr>
        <p:sp>
          <p:nvSpPr>
            <p:cNvPr id="416" name="Connection Line"/>
            <p:cNvSpPr/>
            <p:nvPr/>
          </p:nvSpPr>
          <p:spPr>
            <a:xfrm>
              <a:off x="0" y="0"/>
              <a:ext cx="8287876" cy="2116497"/>
            </a:xfrm>
            <a:custGeom>
              <a:avLst/>
              <a:gdLst/>
              <a:ahLst/>
              <a:cxnLst>
                <a:cxn ang="0">
                  <a:pos x="wd2" y="hd2"/>
                </a:cxn>
                <a:cxn ang="5400000">
                  <a:pos x="wd2" y="hd2"/>
                </a:cxn>
                <a:cxn ang="10800000">
                  <a:pos x="wd2" y="hd2"/>
                </a:cxn>
                <a:cxn ang="16200000">
                  <a:pos x="wd2" y="hd2"/>
                </a:cxn>
              </a:cxnLst>
              <a:rect l="0" t="0" r="r" b="b"/>
              <a:pathLst>
                <a:path w="21600" h="17295" fill="norm" stroke="1" extrusionOk="0">
                  <a:moveTo>
                    <a:pt x="0" y="13027"/>
                  </a:moveTo>
                  <a:cubicBezTo>
                    <a:pt x="8401" y="21600"/>
                    <a:pt x="15601" y="17258"/>
                    <a:pt x="21600" y="0"/>
                  </a:cubicBezTo>
                </a:path>
              </a:pathLst>
            </a:custGeom>
            <a:noFill/>
            <a:ln w="63500" cap="flat">
              <a:solidFill>
                <a:srgbClr val="000000"/>
              </a:solidFill>
              <a:prstDash val="solid"/>
              <a:miter lim="400000"/>
              <a:tailEnd type="triangle" w="med" len="med"/>
            </a:ln>
            <a:effectLst/>
          </p:spPr>
          <p:txBody>
            <a:bodyPr/>
            <a:lstStyle/>
            <a:p>
              <a:pPr/>
            </a:p>
          </p:txBody>
        </p:sp>
        <p:sp>
          <p:nvSpPr>
            <p:cNvPr id="390" name="Equation"/>
            <p:cNvSpPr txBox="1"/>
            <p:nvPr/>
          </p:nvSpPr>
          <p:spPr>
            <a:xfrm>
              <a:off x="1422374" y="2381896"/>
              <a:ext cx="3168149" cy="75318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r>
                      <a:rPr xmlns:a="http://schemas.openxmlformats.org/drawingml/2006/main" sz="6400" i="1">
                        <a:solidFill>
                          <a:srgbClr val="000000"/>
                        </a:solidFill>
                        <a:latin typeface="Cambria Math" panose="02040503050406030204" pitchFamily="18" charset="0"/>
                      </a:rPr>
                      <m:t>=</m:t>
                    </m:r>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oMath>
                </m:oMathPara>
              </a14:m>
              <a:endParaRPr sz="6400"/>
            </a:p>
          </p:txBody>
        </p:sp>
      </p:grpSp>
      <p:sp>
        <p:nvSpPr>
          <p:cNvPr id="392" name="TextBox 5"/>
          <p:cNvSpPr txBox="1"/>
          <p:nvPr/>
        </p:nvSpPr>
        <p:spPr>
          <a:xfrm>
            <a:off x="3808762" y="4814884"/>
            <a:ext cx="1736203" cy="50067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sp>
        <p:nvSpPr>
          <p:cNvPr id="393" name="TextBox 5"/>
          <p:cNvSpPr txBox="1"/>
          <p:nvPr/>
        </p:nvSpPr>
        <p:spPr>
          <a:xfrm>
            <a:off x="12481426" y="3762007"/>
            <a:ext cx="1736204" cy="50067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2300">
                <a:latin typeface="Times New Roman"/>
                <a:ea typeface="Times New Roman"/>
                <a:cs typeface="Times New Roman"/>
                <a:sym typeface="Times New Roman"/>
              </a:defRPr>
            </a:lvl1pPr>
          </a:lstStyle>
          <a:p>
            <a:pPr/>
            <a:r>
              <a:t>[1, 4, 6, 4, 1]</a:t>
            </a:r>
          </a:p>
        </p:txBody>
      </p:sp>
      <p:grpSp>
        <p:nvGrpSpPr>
          <p:cNvPr id="396" name="Group"/>
          <p:cNvGrpSpPr/>
          <p:nvPr/>
        </p:nvGrpSpPr>
        <p:grpSpPr>
          <a:xfrm>
            <a:off x="11895063" y="4326792"/>
            <a:ext cx="6426523" cy="2366548"/>
            <a:chOff x="0" y="0"/>
            <a:chExt cx="6426521" cy="2366547"/>
          </a:xfrm>
        </p:grpSpPr>
        <p:sp>
          <p:nvSpPr>
            <p:cNvPr id="417" name="Connection Line"/>
            <p:cNvSpPr/>
            <p:nvPr/>
          </p:nvSpPr>
          <p:spPr>
            <a:xfrm>
              <a:off x="0" y="0"/>
              <a:ext cx="6426522" cy="1445123"/>
            </a:xfrm>
            <a:custGeom>
              <a:avLst/>
              <a:gdLst/>
              <a:ahLst/>
              <a:cxnLst>
                <a:cxn ang="0">
                  <a:pos x="wd2" y="hd2"/>
                </a:cxn>
                <a:cxn ang="5400000">
                  <a:pos x="wd2" y="hd2"/>
                </a:cxn>
                <a:cxn ang="10800000">
                  <a:pos x="wd2" y="hd2"/>
                </a:cxn>
                <a:cxn ang="16200000">
                  <a:pos x="wd2" y="hd2"/>
                </a:cxn>
              </a:cxnLst>
              <a:rect l="0" t="0" r="r" b="b"/>
              <a:pathLst>
                <a:path w="21600" h="16887" fill="norm" stroke="1" extrusionOk="0">
                  <a:moveTo>
                    <a:pt x="0" y="10878"/>
                  </a:moveTo>
                  <a:cubicBezTo>
                    <a:pt x="8502" y="21600"/>
                    <a:pt x="15702" y="17974"/>
                    <a:pt x="21600" y="0"/>
                  </a:cubicBezTo>
                </a:path>
              </a:pathLst>
            </a:custGeom>
            <a:noFill/>
            <a:ln w="63500" cap="flat">
              <a:solidFill>
                <a:srgbClr val="000000"/>
              </a:solidFill>
              <a:prstDash val="solid"/>
              <a:miter lim="400000"/>
              <a:tailEnd type="triangle" w="med" len="med"/>
            </a:ln>
            <a:effectLst/>
          </p:spPr>
          <p:txBody>
            <a:bodyPr/>
            <a:lstStyle/>
            <a:p>
              <a:pPr/>
            </a:p>
          </p:txBody>
        </p:sp>
        <p:sp>
          <p:nvSpPr>
            <p:cNvPr id="395" name="Equation"/>
            <p:cNvSpPr txBox="1"/>
            <p:nvPr/>
          </p:nvSpPr>
          <p:spPr>
            <a:xfrm>
              <a:off x="1484105" y="1621445"/>
              <a:ext cx="3120828" cy="74510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2</m:t>
                        </m:r>
                      </m:sub>
                    </m:sSub>
                    <m:r>
                      <a:rPr xmlns:a="http://schemas.openxmlformats.org/drawingml/2006/main" sz="6400" i="1">
                        <a:solidFill>
                          <a:srgbClr val="000000"/>
                        </a:solidFill>
                        <a:latin typeface="Cambria Math" panose="02040503050406030204" pitchFamily="18" charset="0"/>
                      </a:rPr>
                      <m:t>=</m:t>
                    </m:r>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oMath>
                </m:oMathPara>
              </a14:m>
              <a:endParaRPr sz="6400"/>
            </a:p>
          </p:txBody>
        </p:sp>
      </p:grpSp>
      <p:sp>
        <p:nvSpPr>
          <p:cNvPr id="418" name="Connection Line"/>
          <p:cNvSpPr/>
          <p:nvPr/>
        </p:nvSpPr>
        <p:spPr>
          <a:xfrm>
            <a:off x="2206732" y="5213143"/>
            <a:ext cx="15834811" cy="4911764"/>
          </a:xfrm>
          <a:custGeom>
            <a:avLst/>
            <a:gdLst/>
            <a:ahLst/>
            <a:cxnLst>
              <a:cxn ang="0">
                <a:pos x="wd2" y="hd2"/>
              </a:cxn>
              <a:cxn ang="5400000">
                <a:pos x="wd2" y="hd2"/>
              </a:cxn>
              <a:cxn ang="10800000">
                <a:pos x="wd2" y="hd2"/>
              </a:cxn>
              <a:cxn ang="16200000">
                <a:pos x="wd2" y="hd2"/>
              </a:cxn>
            </a:cxnLst>
            <a:rect l="0" t="0" r="r" b="b"/>
            <a:pathLst>
              <a:path w="21600" h="16352" fill="norm" stroke="1" extrusionOk="0">
                <a:moveTo>
                  <a:pt x="0" y="5701"/>
                </a:moveTo>
                <a:cubicBezTo>
                  <a:pt x="7815" y="21600"/>
                  <a:pt x="15015" y="19700"/>
                  <a:pt x="21600" y="0"/>
                </a:cubicBezTo>
              </a:path>
            </a:pathLst>
          </a:custGeom>
          <a:ln w="63500">
            <a:solidFill>
              <a:srgbClr val="000000"/>
            </a:solidFill>
            <a:miter lim="400000"/>
            <a:tailEnd type="triangle"/>
          </a:ln>
        </p:spPr>
        <p:txBody>
          <a:bodyPr/>
          <a:lstStyle/>
          <a:p>
            <a:pPr/>
          </a:p>
        </p:txBody>
      </p:sp>
      <p:sp>
        <p:nvSpPr>
          <p:cNvPr id="398" name="Equation"/>
          <p:cNvSpPr txBox="1"/>
          <p:nvPr/>
        </p:nvSpPr>
        <p:spPr>
          <a:xfrm>
            <a:off x="8106484" y="10481349"/>
            <a:ext cx="4014977" cy="75318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2</m:t>
                      </m:r>
                    </m:sub>
                  </m:sSub>
                  <m:r>
                    <a:rPr xmlns:a="http://schemas.openxmlformats.org/drawingml/2006/main" sz="6400" i="1">
                      <a:solidFill>
                        <a:srgbClr val="000000"/>
                      </a:solidFill>
                      <a:latin typeface="Cambria Math" panose="02040503050406030204" pitchFamily="18" charset="0"/>
                    </a:rPr>
                    <m:t>=</m:t>
                  </m:r>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1</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sSub>
                    <m:e>
                      <m:r>
                        <a:rPr xmlns:a="http://schemas.openxmlformats.org/drawingml/2006/main" sz="6400" i="1">
                          <a:solidFill>
                            <a:srgbClr val="000000"/>
                          </a:solidFill>
                          <a:latin typeface="Cambria Math" panose="02040503050406030204" pitchFamily="18" charset="0"/>
                        </a:rPr>
                        <m:t>g</m:t>
                      </m:r>
                    </m:e>
                    <m:sub>
                      <m:r>
                        <a:rPr xmlns:a="http://schemas.openxmlformats.org/drawingml/2006/main" sz="6400" i="1">
                          <a:solidFill>
                            <a:srgbClr val="000000"/>
                          </a:solidFill>
                          <a:latin typeface="Cambria Math" panose="02040503050406030204" pitchFamily="18" charset="0"/>
                        </a:rPr>
                        <m:t>0</m:t>
                      </m:r>
                    </m:sub>
                  </m:sSub>
                </m:oMath>
              </m:oMathPara>
            </a14:m>
            <a:endParaRPr sz="6400"/>
          </a:p>
        </p:txBody>
      </p:sp>
      <p:pic>
        <p:nvPicPr>
          <p:cNvPr id="399" name="Image" descr="Image"/>
          <p:cNvPicPr>
            <a:picLocks noChangeAspect="1"/>
          </p:cNvPicPr>
          <p:nvPr/>
        </p:nvPicPr>
        <p:blipFill>
          <a:blip r:embed="rId3">
            <a:extLst/>
          </a:blip>
          <a:stretch>
            <a:fillRect/>
          </a:stretch>
        </p:blipFill>
        <p:spPr>
          <a:xfrm>
            <a:off x="19082973" y="6370975"/>
            <a:ext cx="3975101" cy="6921501"/>
          </a:xfrm>
          <a:prstGeom prst="rect">
            <a:avLst/>
          </a:prstGeom>
          <a:ln w="12700">
            <a:miter lim="400000"/>
          </a:ln>
        </p:spPr>
      </p:pic>
      <p:grpSp>
        <p:nvGrpSpPr>
          <p:cNvPr id="406" name="Group"/>
          <p:cNvGrpSpPr/>
          <p:nvPr/>
        </p:nvGrpSpPr>
        <p:grpSpPr>
          <a:xfrm>
            <a:off x="17694233" y="6431940"/>
            <a:ext cx="867379" cy="6763233"/>
            <a:chOff x="0" y="0"/>
            <a:chExt cx="867377" cy="6763232"/>
          </a:xfrm>
        </p:grpSpPr>
        <p:sp>
          <p:nvSpPr>
            <p:cNvPr id="400" name="Rectangle"/>
            <p:cNvSpPr/>
            <p:nvPr/>
          </p:nvSpPr>
          <p:spPr>
            <a:xfrm>
              <a:off x="0" y="5520062"/>
              <a:ext cx="867378" cy="124317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01" name="Rectangle"/>
            <p:cNvSpPr/>
            <p:nvPr/>
          </p:nvSpPr>
          <p:spPr>
            <a:xfrm>
              <a:off x="0" y="3897953"/>
              <a:ext cx="867378" cy="1589492"/>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02" name="Rectangle"/>
            <p:cNvSpPr/>
            <p:nvPr/>
          </p:nvSpPr>
          <p:spPr>
            <a:xfrm>
              <a:off x="0" y="0"/>
              <a:ext cx="867378" cy="3858309"/>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03" name="Equation"/>
            <p:cNvSpPr txBox="1"/>
            <p:nvPr/>
          </p:nvSpPr>
          <p:spPr>
            <a:xfrm>
              <a:off x="74313" y="1520647"/>
              <a:ext cx="697128" cy="614856"/>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0</m:t>
                        </m:r>
                      </m:sub>
                    </m:sSub>
                  </m:oMath>
                </m:oMathPara>
              </a14:m>
              <a:endParaRPr sz="6900"/>
            </a:p>
          </p:txBody>
        </p:sp>
        <p:sp>
          <p:nvSpPr>
            <p:cNvPr id="404" name="Equation"/>
            <p:cNvSpPr txBox="1"/>
            <p:nvPr/>
          </p:nvSpPr>
          <p:spPr>
            <a:xfrm>
              <a:off x="99823" y="5838575"/>
              <a:ext cx="695884" cy="606146"/>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2</m:t>
                        </m:r>
                      </m:sub>
                    </m:sSub>
                  </m:oMath>
                </m:oMathPara>
              </a14:m>
              <a:endParaRPr sz="6900"/>
            </a:p>
          </p:txBody>
        </p:sp>
        <p:sp>
          <p:nvSpPr>
            <p:cNvPr id="405" name="Equation"/>
            <p:cNvSpPr txBox="1"/>
            <p:nvPr/>
          </p:nvSpPr>
          <p:spPr>
            <a:xfrm>
              <a:off x="74936" y="4389627"/>
              <a:ext cx="646110" cy="606146"/>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1</m:t>
                        </m:r>
                      </m:sub>
                    </m:sSub>
                  </m:oMath>
                </m:oMathPara>
              </a14:m>
              <a:endParaRPr sz="6900"/>
            </a:p>
          </p:txBody>
        </p:sp>
      </p:grpSp>
      <p:sp>
        <p:nvSpPr>
          <p:cNvPr id="407" name="Rectangle"/>
          <p:cNvSpPr/>
          <p:nvPr/>
        </p:nvSpPr>
        <p:spPr>
          <a:xfrm>
            <a:off x="18610161" y="2465005"/>
            <a:ext cx="1270001" cy="1149512"/>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08" name="="/>
          <p:cNvSpPr txBox="1"/>
          <p:nvPr/>
        </p:nvSpPr>
        <p:spPr>
          <a:xfrm>
            <a:off x="18575911" y="9786512"/>
            <a:ext cx="518161"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lvl1pPr>
          </a:lstStyle>
          <a:p>
            <a:pPr/>
            <a:r>
              <a:t>=</a:t>
            </a:r>
          </a:p>
        </p:txBody>
      </p:sp>
      <p:grpSp>
        <p:nvGrpSpPr>
          <p:cNvPr id="411" name="Group"/>
          <p:cNvGrpSpPr/>
          <p:nvPr/>
        </p:nvGrpSpPr>
        <p:grpSpPr>
          <a:xfrm>
            <a:off x="23147304" y="6431940"/>
            <a:ext cx="646110" cy="3858309"/>
            <a:chOff x="0" y="0"/>
            <a:chExt cx="646108" cy="3858308"/>
          </a:xfrm>
        </p:grpSpPr>
        <p:sp>
          <p:nvSpPr>
            <p:cNvPr id="409" name="Rectangle"/>
            <p:cNvSpPr/>
            <p:nvPr/>
          </p:nvSpPr>
          <p:spPr>
            <a:xfrm>
              <a:off x="0" y="0"/>
              <a:ext cx="646109" cy="3858309"/>
            </a:xfrm>
            <a:prstGeom prst="rect">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10" name="Equation"/>
            <p:cNvSpPr txBox="1"/>
            <p:nvPr/>
          </p:nvSpPr>
          <p:spPr>
            <a:xfrm>
              <a:off x="114932" y="1629593"/>
              <a:ext cx="416244" cy="396965"/>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6900" i="1">
                        <a:solidFill>
                          <a:srgbClr val="000000"/>
                        </a:solidFill>
                        <a:latin typeface="Cambria Math" panose="02040503050406030204" pitchFamily="18" charset="0"/>
                      </a:rPr>
                      <m:t>x</m:t>
                    </m:r>
                  </m:oMath>
                </m:oMathPara>
              </a14:m>
              <a:endParaRPr sz="6900"/>
            </a:p>
          </p:txBody>
        </p:sp>
      </p:grpSp>
      <p:grpSp>
        <p:nvGrpSpPr>
          <p:cNvPr id="415" name="Group"/>
          <p:cNvGrpSpPr/>
          <p:nvPr/>
        </p:nvGrpSpPr>
        <p:grpSpPr>
          <a:xfrm>
            <a:off x="22032011" y="6657936"/>
            <a:ext cx="870251" cy="6115717"/>
            <a:chOff x="0" y="0"/>
            <a:chExt cx="870249" cy="6115715"/>
          </a:xfrm>
        </p:grpSpPr>
        <p:sp>
          <p:nvSpPr>
            <p:cNvPr id="412" name="Equation"/>
            <p:cNvSpPr txBox="1"/>
            <p:nvPr/>
          </p:nvSpPr>
          <p:spPr>
            <a:xfrm>
              <a:off x="396129" y="3999939"/>
              <a:ext cx="420373" cy="400129"/>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400" i="1">
                            <a:solidFill>
                              <a:srgbClr val="FEFEFE"/>
                            </a:solidFill>
                            <a:latin typeface="Cambria Math" panose="02040503050406030204" pitchFamily="18" charset="0"/>
                          </a:rPr>
                          <m:t>G</m:t>
                        </m:r>
                      </m:e>
                      <m:sub>
                        <m:r>
                          <a:rPr xmlns:a="http://schemas.openxmlformats.org/drawingml/2006/main" sz="3400" i="1">
                            <a:solidFill>
                              <a:srgbClr val="FEFEFE"/>
                            </a:solidFill>
                            <a:latin typeface="Cambria Math" panose="02040503050406030204" pitchFamily="18" charset="0"/>
                          </a:rPr>
                          <m:t>0</m:t>
                        </m:r>
                      </m:sub>
                    </m:sSub>
                  </m:oMath>
                </m:oMathPara>
              </a14:m>
              <a:endParaRPr sz="3400">
                <a:solidFill>
                  <a:srgbClr val="FFFFFF"/>
                </a:solidFill>
              </a:endParaRPr>
            </a:p>
          </p:txBody>
        </p:sp>
        <p:sp>
          <p:nvSpPr>
            <p:cNvPr id="413" name="Equation"/>
            <p:cNvSpPr txBox="1"/>
            <p:nvPr/>
          </p:nvSpPr>
          <p:spPr>
            <a:xfrm>
              <a:off x="0" y="5715588"/>
              <a:ext cx="870250" cy="400128"/>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3400" i="1">
                            <a:solidFill>
                              <a:srgbClr val="FEFEFE"/>
                            </a:solidFill>
                            <a:latin typeface="Cambria Math" panose="02040503050406030204" pitchFamily="18" charset="0"/>
                          </a:rPr>
                          <m:t>G</m:t>
                        </m:r>
                      </m:e>
                      <m:sub>
                        <m:r>
                          <a:rPr xmlns:a="http://schemas.openxmlformats.org/drawingml/2006/main" sz="3400" i="1">
                            <a:solidFill>
                              <a:srgbClr val="FEFEFE"/>
                            </a:solidFill>
                            <a:latin typeface="Cambria Math" panose="02040503050406030204" pitchFamily="18" charset="0"/>
                          </a:rPr>
                          <m:t>1</m:t>
                        </m:r>
                      </m:sub>
                    </m:sSub>
                    <m:sSub>
                      <m:e>
                        <m:r>
                          <a:rPr xmlns:a="http://schemas.openxmlformats.org/drawingml/2006/main" sz="3400" i="1">
                            <a:solidFill>
                              <a:srgbClr val="FEFEFE"/>
                            </a:solidFill>
                            <a:latin typeface="Cambria Math" panose="02040503050406030204" pitchFamily="18" charset="0"/>
                          </a:rPr>
                          <m:t>G</m:t>
                        </m:r>
                      </m:e>
                      <m:sub>
                        <m:r>
                          <a:rPr xmlns:a="http://schemas.openxmlformats.org/drawingml/2006/main" sz="3400" i="1">
                            <a:solidFill>
                              <a:srgbClr val="FEFEFE"/>
                            </a:solidFill>
                            <a:latin typeface="Cambria Math" panose="02040503050406030204" pitchFamily="18" charset="0"/>
                          </a:rPr>
                          <m:t>0</m:t>
                        </m:r>
                      </m:sub>
                    </m:sSub>
                  </m:oMath>
                </m:oMathPara>
              </a14:m>
              <a:endParaRPr sz="3400">
                <a:solidFill>
                  <a:srgbClr val="FFFFFF"/>
                </a:solidFill>
              </a:endParaRPr>
            </a:p>
          </p:txBody>
        </p:sp>
        <p:sp>
          <p:nvSpPr>
            <p:cNvPr id="414" name="Equation"/>
            <p:cNvSpPr txBox="1"/>
            <p:nvPr/>
          </p:nvSpPr>
          <p:spPr>
            <a:xfrm>
              <a:off x="523129" y="0"/>
              <a:ext cx="169698" cy="282398"/>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FEFEFE"/>
                        </a:solidFill>
                        <a:latin typeface="Cambria Math" panose="02040503050406030204" pitchFamily="18" charset="0"/>
                      </a:rPr>
                      <m:t>I</m:t>
                    </m:r>
                  </m:oMath>
                </m:oMathPara>
              </a14:m>
              <a:endParaRPr sz="3400">
                <a:solidFill>
                  <a:srgbClr val="FFFFFF"/>
                </a:solidFill>
              </a:endParaR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6"/>
      <p:bldP build="whole" bldLvl="1" animBg="1" rev="0" advAuto="0" spid="406" grpId="4"/>
      <p:bldP build="whole" bldLvl="1" animBg="1" rev="0" advAuto="0" spid="415" grpId="8"/>
      <p:bldP build="whole" bldLvl="1" animBg="1" rev="0" advAuto="0" spid="408" grpId="5"/>
      <p:bldP build="whole" bldLvl="1" animBg="1" rev="0" advAuto="0" spid="418" grpId="2"/>
      <p:bldP build="whole" bldLvl="1" animBg="1" rev="0" advAuto="0" spid="399" grpId="7"/>
      <p:bldP build="whole" bldLvl="1" animBg="1" rev="0" advAuto="0" spid="396" grpId="1"/>
      <p:bldP build="whole" bldLvl="1" animBg="1" rev="0" advAuto="0" spid="398"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Title 1"/>
          <p:cNvSpPr txBox="1"/>
          <p:nvPr>
            <p:ph type="title"/>
          </p:nvPr>
        </p:nvSpPr>
        <p:spPr>
          <a:prstGeom prst="rect">
            <a:avLst/>
          </a:prstGeom>
        </p:spPr>
        <p:txBody>
          <a:bodyPr/>
          <a:lstStyle/>
          <a:p>
            <a:pPr/>
            <a:r>
              <a:t>The Gaussian pyramid summary</a:t>
            </a:r>
          </a:p>
        </p:txBody>
      </p:sp>
      <p:sp>
        <p:nvSpPr>
          <p:cNvPr id="421"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Rectangle 2"/>
          <p:cNvSpPr txBox="1"/>
          <p:nvPr/>
        </p:nvSpPr>
        <p:spPr>
          <a:xfrm>
            <a:off x="3962400" y="5749526"/>
            <a:ext cx="16459200" cy="3162619"/>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marL="685800" indent="-646112" algn="l" defTabSz="1828800">
              <a:lnSpc>
                <a:spcPct val="90000"/>
              </a:lnSpc>
              <a:spcBef>
                <a:spcPts val="1400"/>
              </a:spcBef>
              <a:defRPr b="0" sz="6400">
                <a:latin typeface="Times New Roman"/>
                <a:ea typeface="Times New Roman"/>
                <a:cs typeface="Times New Roman"/>
                <a:sym typeface="Times New Roman"/>
              </a:defRPr>
            </a:pPr>
            <a:r>
              <a:t>For each level</a:t>
            </a:r>
          </a:p>
          <a:p>
            <a:pPr marL="685800" indent="-646112" algn="l" defTabSz="1828800">
              <a:lnSpc>
                <a:spcPct val="90000"/>
              </a:lnSpc>
              <a:spcBef>
                <a:spcPts val="1400"/>
              </a:spcBef>
              <a:defRPr b="0" sz="6400">
                <a:latin typeface="Times New Roman"/>
                <a:ea typeface="Times New Roman"/>
                <a:cs typeface="Times New Roman"/>
                <a:sym typeface="Times New Roman"/>
              </a:defRPr>
            </a:pPr>
            <a:r>
              <a:t>		1. Blur input image with a Gaussian filter</a:t>
            </a:r>
          </a:p>
          <a:p>
            <a:pPr marL="685800" indent="-646112" algn="l" defTabSz="1828800">
              <a:lnSpc>
                <a:spcPct val="90000"/>
              </a:lnSpc>
              <a:spcBef>
                <a:spcPts val="1400"/>
              </a:spcBef>
              <a:defRPr b="0" sz="6400">
                <a:latin typeface="Times New Roman"/>
                <a:ea typeface="Times New Roman"/>
                <a:cs typeface="Times New Roman"/>
                <a:sym typeface="Times New Roman"/>
              </a:defRPr>
            </a:pPr>
            <a:r>
              <a:t>		2. Downsample image</a:t>
            </a:r>
          </a:p>
        </p:txBody>
      </p:sp>
      <p:pic>
        <p:nvPicPr>
          <p:cNvPr id="423" name="Image" descr="Image"/>
          <p:cNvPicPr>
            <a:picLocks noChangeAspect="1"/>
          </p:cNvPicPr>
          <p:nvPr/>
        </p:nvPicPr>
        <p:blipFill>
          <a:blip r:embed="rId2">
            <a:extLst/>
          </a:blip>
          <a:stretch>
            <a:fillRect/>
          </a:stretch>
        </p:blipFill>
        <p:spPr>
          <a:xfrm>
            <a:off x="7514300" y="2396788"/>
            <a:ext cx="8938275" cy="2471414"/>
          </a:xfrm>
          <a:prstGeom prst="rect">
            <a:avLst/>
          </a:prstGeom>
          <a:ln w="12700">
            <a:miter lim="400000"/>
          </a:ln>
        </p:spPr>
      </p:pic>
      <p:pic>
        <p:nvPicPr>
          <p:cNvPr id="424" name="Image" descr="Image"/>
          <p:cNvPicPr>
            <a:picLocks noChangeAspect="1"/>
          </p:cNvPicPr>
          <p:nvPr/>
        </p:nvPicPr>
        <p:blipFill>
          <a:blip r:embed="rId3">
            <a:extLst/>
          </a:blip>
          <a:stretch>
            <a:fillRect/>
          </a:stretch>
        </p:blipFill>
        <p:spPr>
          <a:xfrm>
            <a:off x="4893236" y="2165644"/>
            <a:ext cx="2933701" cy="2933701"/>
          </a:xfrm>
          <a:prstGeom prst="rect">
            <a:avLst/>
          </a:prstGeom>
          <a:ln w="12700">
            <a:miter lim="400000"/>
          </a:ln>
        </p:spPr>
      </p:pic>
      <p:pic>
        <p:nvPicPr>
          <p:cNvPr id="425" name="Image" descr="Image"/>
          <p:cNvPicPr>
            <a:picLocks noChangeAspect="1"/>
          </p:cNvPicPr>
          <p:nvPr/>
        </p:nvPicPr>
        <p:blipFill>
          <a:blip r:embed="rId4">
            <a:extLst/>
          </a:blip>
          <a:stretch>
            <a:fillRect/>
          </a:stretch>
        </p:blipFill>
        <p:spPr>
          <a:xfrm>
            <a:off x="16664761" y="2883194"/>
            <a:ext cx="1485901" cy="14986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Rectangle 1"/>
          <p:cNvSpPr txBox="1"/>
          <p:nvPr>
            <p:ph type="title"/>
          </p:nvPr>
        </p:nvSpPr>
        <p:spPr>
          <a:prstGeom prst="rect">
            <a:avLst/>
          </a:prstGeom>
        </p:spPr>
        <p:txBody>
          <a:bodyPr/>
          <a:lstStyle/>
          <a:p>
            <a:pPr/>
            <a:r>
              <a:t>Gaussian pyramid applications</a:t>
            </a:r>
          </a:p>
        </p:txBody>
      </p:sp>
      <p:sp>
        <p:nvSpPr>
          <p:cNvPr id="428" name="Rectangle 2"/>
          <p:cNvSpPr txBox="1"/>
          <p:nvPr>
            <p:ph type="body" idx="1"/>
          </p:nvPr>
        </p:nvSpPr>
        <p:spPr>
          <a:prstGeom prst="rect">
            <a:avLst/>
          </a:prstGeom>
        </p:spPr>
        <p:txBody>
          <a:bodyPr/>
          <a:lstStyle/>
          <a:p>
            <a:pPr>
              <a:buClr>
                <a:srgbClr val="000000"/>
              </a:buClr>
            </a:pPr>
            <a:r>
              <a:t>Object recognition</a:t>
            </a:r>
          </a:p>
          <a:p>
            <a:pPr>
              <a:buClr>
                <a:srgbClr val="000000"/>
              </a:buClr>
            </a:pPr>
            <a:r>
              <a:t>Neural Network image synthesis</a:t>
            </a:r>
          </a:p>
        </p:txBody>
      </p:sp>
      <p:sp>
        <p:nvSpPr>
          <p:cNvPr id="429" name="Rectangle 3"/>
          <p:cNvSpPr txBox="1"/>
          <p:nvPr>
            <p:ph type="sldNum" sz="quarter" idx="2"/>
          </p:nvPr>
        </p:nvSpPr>
        <p:spPr>
          <a:xfrm>
            <a:off x="23363631" y="13081000"/>
            <a:ext cx="554838" cy="562659"/>
          </a:xfrm>
          <a:prstGeom prst="rect">
            <a:avLst/>
          </a:prstGeom>
          <a:extLst>
            <a:ext uri="{C572A759-6A51-4108-AA02-DFA0A04FC94B}">
              <ma14:wrappingTextBoxFlag xmlns:ma14="http://schemas.microsoft.com/office/mac/drawingml/2011/main" val="1"/>
            </a:ext>
          </a:extLst>
        </p:spPr>
        <p:txBody>
          <a:bodyPr lIns="101600" tIns="101600" rIns="101600" bIns="101600"/>
          <a:lstStyle>
            <a:lvl1pPr defTabSz="1168400"/>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Rectangle 1"/>
          <p:cNvSpPr txBox="1"/>
          <p:nvPr>
            <p:ph type="title"/>
          </p:nvPr>
        </p:nvSpPr>
        <p:spPr>
          <a:prstGeom prst="rect">
            <a:avLst/>
          </a:prstGeom>
        </p:spPr>
        <p:txBody>
          <a:bodyPr/>
          <a:lstStyle/>
          <a:p>
            <a:pPr/>
            <a:r>
              <a:t>The Laplacian Pyramid</a:t>
            </a:r>
          </a:p>
        </p:txBody>
      </p:sp>
      <p:sp>
        <p:nvSpPr>
          <p:cNvPr id="432" name="Rectangle 2"/>
          <p:cNvSpPr txBox="1"/>
          <p:nvPr>
            <p:ph type="body" sz="quarter" idx="1"/>
          </p:nvPr>
        </p:nvSpPr>
        <p:spPr>
          <a:xfrm>
            <a:off x="1689100" y="2057400"/>
            <a:ext cx="21005800" cy="1905069"/>
          </a:xfrm>
          <a:prstGeom prst="rect">
            <a:avLst/>
          </a:prstGeom>
        </p:spPr>
        <p:txBody>
          <a:bodyPr anchor="t"/>
          <a:lstStyle/>
          <a:p>
            <a:pPr lvl="1" marL="0" indent="0">
              <a:lnSpc>
                <a:spcPct val="90000"/>
              </a:lnSpc>
              <a:spcBef>
                <a:spcPts val="1200"/>
              </a:spcBef>
              <a:buSzTx/>
              <a:buNone/>
              <a:defRPr sz="5600"/>
            </a:pPr>
            <a:r>
              <a:t>Compute the difference between upsampled Gaussian pyramid level k+1 and Gaussian pyramid level k.</a:t>
            </a:r>
          </a:p>
        </p:txBody>
      </p:sp>
      <p:sp>
        <p:nvSpPr>
          <p:cNvPr id="433" name="Rectangle 3"/>
          <p:cNvSpPr txBox="1"/>
          <p:nvPr>
            <p:ph type="sldNum" sz="quarter" idx="2"/>
          </p:nvPr>
        </p:nvSpPr>
        <p:spPr>
          <a:xfrm>
            <a:off x="23363631" y="13081000"/>
            <a:ext cx="554838" cy="562659"/>
          </a:xfrm>
          <a:prstGeom prst="rect">
            <a:avLst/>
          </a:prstGeom>
          <a:extLst>
            <a:ext uri="{C572A759-6A51-4108-AA02-DFA0A04FC94B}">
              <ma14:wrappingTextBoxFlag xmlns:ma14="http://schemas.microsoft.com/office/mac/drawingml/2011/main" val="1"/>
            </a:ext>
          </a:extLst>
        </p:spPr>
        <p:txBody>
          <a:bodyPr lIns="101600" tIns="101600" rIns="101600" bIns="101600"/>
          <a:lstStyle>
            <a:lvl1pPr defTabSz="1168400"/>
          </a:lstStyle>
          <a:p>
            <a:pPr/>
            <a:fld id="{86CB4B4D-7CA3-9044-876B-883B54F8677D}" type="slidenum"/>
          </a:p>
        </p:txBody>
      </p:sp>
      <p:grpSp>
        <p:nvGrpSpPr>
          <p:cNvPr id="437" name="Group"/>
          <p:cNvGrpSpPr/>
          <p:nvPr/>
        </p:nvGrpSpPr>
        <p:grpSpPr>
          <a:xfrm>
            <a:off x="5311373" y="3921400"/>
            <a:ext cx="13320926" cy="2933701"/>
            <a:chOff x="0" y="0"/>
            <a:chExt cx="13320924" cy="2933700"/>
          </a:xfrm>
        </p:grpSpPr>
        <p:pic>
          <p:nvPicPr>
            <p:cNvPr id="434" name="Image" descr="Image"/>
            <p:cNvPicPr>
              <a:picLocks noChangeAspect="1"/>
            </p:cNvPicPr>
            <p:nvPr/>
          </p:nvPicPr>
          <p:blipFill>
            <a:blip r:embed="rId2">
              <a:extLst/>
            </a:blip>
            <a:stretch>
              <a:fillRect/>
            </a:stretch>
          </p:blipFill>
          <p:spPr>
            <a:xfrm>
              <a:off x="2621063" y="231143"/>
              <a:ext cx="8938276" cy="2471413"/>
            </a:xfrm>
            <a:prstGeom prst="rect">
              <a:avLst/>
            </a:prstGeom>
            <a:ln w="12700" cap="flat">
              <a:noFill/>
              <a:miter lim="400000"/>
            </a:ln>
            <a:effectLst/>
          </p:spPr>
        </p:pic>
        <p:pic>
          <p:nvPicPr>
            <p:cNvPr id="435" name="Image" descr="Image"/>
            <p:cNvPicPr>
              <a:picLocks noChangeAspect="1"/>
            </p:cNvPicPr>
            <p:nvPr/>
          </p:nvPicPr>
          <p:blipFill>
            <a:blip r:embed="rId3">
              <a:extLst/>
            </a:blip>
            <a:stretch>
              <a:fillRect/>
            </a:stretch>
          </p:blipFill>
          <p:spPr>
            <a:xfrm>
              <a:off x="0" y="0"/>
              <a:ext cx="2933700" cy="2933700"/>
            </a:xfrm>
            <a:prstGeom prst="rect">
              <a:avLst/>
            </a:prstGeom>
            <a:ln w="12700" cap="flat">
              <a:noFill/>
              <a:miter lim="400000"/>
            </a:ln>
            <a:effectLst/>
          </p:spPr>
        </p:pic>
        <p:pic>
          <p:nvPicPr>
            <p:cNvPr id="436" name="Image" descr="Image"/>
            <p:cNvPicPr>
              <a:picLocks noChangeAspect="1"/>
            </p:cNvPicPr>
            <p:nvPr/>
          </p:nvPicPr>
          <p:blipFill>
            <a:blip r:embed="rId4">
              <a:extLst/>
            </a:blip>
            <a:stretch>
              <a:fillRect/>
            </a:stretch>
          </p:blipFill>
          <p:spPr>
            <a:xfrm>
              <a:off x="11835024" y="717550"/>
              <a:ext cx="1485901" cy="1498600"/>
            </a:xfrm>
            <a:prstGeom prst="rect">
              <a:avLst/>
            </a:prstGeom>
            <a:ln w="12700" cap="flat">
              <a:noFill/>
              <a:miter lim="400000"/>
            </a:ln>
            <a:effectLst/>
          </p:spPr>
        </p:pic>
      </p:grpSp>
      <p:pic>
        <p:nvPicPr>
          <p:cNvPr id="438" name="Image" descr="Image"/>
          <p:cNvPicPr>
            <a:picLocks noChangeAspect="1"/>
          </p:cNvPicPr>
          <p:nvPr/>
        </p:nvPicPr>
        <p:blipFill>
          <a:blip r:embed="rId4">
            <a:extLst/>
          </a:blip>
          <a:stretch>
            <a:fillRect/>
          </a:stretch>
        </p:blipFill>
        <p:spPr>
          <a:xfrm>
            <a:off x="9556429" y="7565689"/>
            <a:ext cx="2938377" cy="2963492"/>
          </a:xfrm>
          <a:prstGeom prst="rect">
            <a:avLst/>
          </a:prstGeom>
          <a:ln w="12700">
            <a:miter lim="400000"/>
          </a:ln>
        </p:spPr>
      </p:pic>
      <p:grpSp>
        <p:nvGrpSpPr>
          <p:cNvPr id="442" name="Group"/>
          <p:cNvGrpSpPr/>
          <p:nvPr/>
        </p:nvGrpSpPr>
        <p:grpSpPr>
          <a:xfrm>
            <a:off x="12474131" y="6109344"/>
            <a:ext cx="5476917" cy="3851265"/>
            <a:chOff x="0" y="0"/>
            <a:chExt cx="5476916" cy="3851263"/>
          </a:xfrm>
        </p:grpSpPr>
        <p:sp>
          <p:nvSpPr>
            <p:cNvPr id="439" name="Line"/>
            <p:cNvSpPr/>
            <p:nvPr/>
          </p:nvSpPr>
          <p:spPr>
            <a:xfrm flipH="1" flipV="1">
              <a:off x="0" y="2938090"/>
              <a:ext cx="5476917" cy="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0" name="Line"/>
            <p:cNvSpPr/>
            <p:nvPr/>
          </p:nvSpPr>
          <p:spPr>
            <a:xfrm flipV="1">
              <a:off x="5453220" y="-1"/>
              <a:ext cx="1" cy="2963493"/>
            </a:xfrm>
            <a:prstGeom prst="line">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441" name="Image" descr="Image"/>
            <p:cNvPicPr>
              <a:picLocks noChangeAspect="1"/>
            </p:cNvPicPr>
            <p:nvPr/>
          </p:nvPicPr>
          <p:blipFill>
            <a:blip r:embed="rId5">
              <a:extLst/>
            </a:blip>
            <a:stretch>
              <a:fillRect/>
            </a:stretch>
          </p:blipFill>
          <p:spPr>
            <a:xfrm>
              <a:off x="2028970" y="2151917"/>
              <a:ext cx="1865137" cy="1699347"/>
            </a:xfrm>
            <a:prstGeom prst="rect">
              <a:avLst/>
            </a:prstGeom>
            <a:ln w="12700" cap="flat">
              <a:noFill/>
              <a:miter lim="400000"/>
            </a:ln>
            <a:effectLst/>
          </p:spPr>
        </p:pic>
      </p:grpSp>
      <p:pic>
        <p:nvPicPr>
          <p:cNvPr id="443" name="Image" descr="Image"/>
          <p:cNvPicPr>
            <a:picLocks noChangeAspect="1"/>
          </p:cNvPicPr>
          <p:nvPr/>
        </p:nvPicPr>
        <p:blipFill>
          <a:blip r:embed="rId6">
            <a:extLst/>
          </a:blip>
          <a:stretch>
            <a:fillRect/>
          </a:stretch>
        </p:blipFill>
        <p:spPr>
          <a:xfrm>
            <a:off x="5305023" y="10578503"/>
            <a:ext cx="2946401" cy="2946401"/>
          </a:xfrm>
          <a:prstGeom prst="rect">
            <a:avLst/>
          </a:prstGeom>
          <a:ln w="12700">
            <a:miter lim="400000"/>
          </a:ln>
        </p:spPr>
      </p:pic>
      <p:grpSp>
        <p:nvGrpSpPr>
          <p:cNvPr id="450" name="Group"/>
          <p:cNvGrpSpPr/>
          <p:nvPr/>
        </p:nvGrpSpPr>
        <p:grpSpPr>
          <a:xfrm>
            <a:off x="6289752" y="6897327"/>
            <a:ext cx="3266224" cy="3685574"/>
            <a:chOff x="0" y="0"/>
            <a:chExt cx="3266222" cy="3685572"/>
          </a:xfrm>
        </p:grpSpPr>
        <p:sp>
          <p:nvSpPr>
            <p:cNvPr id="444" name="Circle"/>
            <p:cNvSpPr/>
            <p:nvPr/>
          </p:nvSpPr>
          <p:spPr>
            <a:xfrm>
              <a:off x="0" y="1661636"/>
              <a:ext cx="976943" cy="976944"/>
            </a:xfrm>
            <a:prstGeom prst="ellipse">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5" name="Line"/>
            <p:cNvSpPr/>
            <p:nvPr/>
          </p:nvSpPr>
          <p:spPr>
            <a:xfrm flipH="1" flipV="1">
              <a:off x="1007639" y="2150108"/>
              <a:ext cx="2258584" cy="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6" name="Line"/>
            <p:cNvSpPr/>
            <p:nvPr/>
          </p:nvSpPr>
          <p:spPr>
            <a:xfrm flipH="1">
              <a:off x="488471" y="0"/>
              <a:ext cx="1" cy="1699346"/>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7" name="Line"/>
            <p:cNvSpPr/>
            <p:nvPr/>
          </p:nvSpPr>
          <p:spPr>
            <a:xfrm flipH="1">
              <a:off x="488471" y="2657830"/>
              <a:ext cx="1" cy="1027744"/>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8" name="+"/>
            <p:cNvSpPr txBox="1"/>
            <p:nvPr/>
          </p:nvSpPr>
          <p:spPr>
            <a:xfrm>
              <a:off x="49541" y="1027577"/>
              <a:ext cx="342901"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sp>
          <p:nvSpPr>
            <p:cNvPr id="449" name="-"/>
            <p:cNvSpPr txBox="1"/>
            <p:nvPr/>
          </p:nvSpPr>
          <p:spPr>
            <a:xfrm>
              <a:off x="1033490" y="1541865"/>
              <a:ext cx="269368"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2"/>
      <p:bldP build="whole" bldLvl="1" animBg="1" rev="0" advAuto="0" spid="438" grpId="3"/>
      <p:bldP build="whole" bldLvl="1" animBg="1" rev="0" advAuto="0" spid="437" grpId="1"/>
      <p:bldP build="whole" bldLvl="1" animBg="1" rev="0" advAuto="0" spid="443" grpId="5"/>
      <p:bldP build="whole" bldLvl="1" animBg="1" rev="0" advAuto="0" spid="450" grpId="4"/>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The Laplacian Pyramid"/>
          <p:cNvSpPr txBox="1"/>
          <p:nvPr>
            <p:ph type="title"/>
          </p:nvPr>
        </p:nvSpPr>
        <p:spPr>
          <a:prstGeom prst="rect">
            <a:avLst/>
          </a:prstGeom>
        </p:spPr>
        <p:txBody>
          <a:bodyPr/>
          <a:lstStyle/>
          <a:p>
            <a:pPr/>
            <a:r>
              <a:t>The Laplacian Pyramid</a:t>
            </a:r>
          </a:p>
        </p:txBody>
      </p:sp>
      <p:sp>
        <p:nvSpPr>
          <p:cNvPr id="4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4" name="Image" descr="Image"/>
          <p:cNvPicPr>
            <a:picLocks noChangeAspect="1"/>
          </p:cNvPicPr>
          <p:nvPr/>
        </p:nvPicPr>
        <p:blipFill>
          <a:blip r:embed="rId2">
            <a:extLst/>
          </a:blip>
          <a:srcRect l="0" t="493" r="0" b="0"/>
          <a:stretch>
            <a:fillRect/>
          </a:stretch>
        </p:blipFill>
        <p:spPr>
          <a:xfrm>
            <a:off x="7454634" y="5169376"/>
            <a:ext cx="20429830" cy="5121217"/>
          </a:xfrm>
          <a:prstGeom prst="rect">
            <a:avLst/>
          </a:prstGeom>
          <a:ln w="12700">
            <a:miter lim="400000"/>
          </a:ln>
        </p:spPr>
      </p:pic>
      <p:pic>
        <p:nvPicPr>
          <p:cNvPr id="455" name="Image" descr="Image"/>
          <p:cNvPicPr>
            <a:picLocks noChangeAspect="1"/>
          </p:cNvPicPr>
          <p:nvPr/>
        </p:nvPicPr>
        <p:blipFill>
          <a:blip r:embed="rId3">
            <a:extLst/>
          </a:blip>
          <a:stretch>
            <a:fillRect/>
          </a:stretch>
        </p:blipFill>
        <p:spPr>
          <a:xfrm>
            <a:off x="11233230" y="1110687"/>
            <a:ext cx="13716001" cy="13716001"/>
          </a:xfrm>
          <a:prstGeom prst="rect">
            <a:avLst/>
          </a:prstGeom>
          <a:ln w="12700">
            <a:miter lim="400000"/>
          </a:ln>
        </p:spPr>
      </p:pic>
      <p:pic>
        <p:nvPicPr>
          <p:cNvPr id="456" name="Image" descr="Image"/>
          <p:cNvPicPr>
            <a:picLocks noChangeAspect="1"/>
          </p:cNvPicPr>
          <p:nvPr/>
        </p:nvPicPr>
        <p:blipFill>
          <a:blip r:embed="rId4">
            <a:extLst/>
          </a:blip>
          <a:stretch>
            <a:fillRect/>
          </a:stretch>
        </p:blipFill>
        <p:spPr>
          <a:xfrm>
            <a:off x="18195771" y="4465310"/>
            <a:ext cx="412527" cy="436793"/>
          </a:xfrm>
          <a:prstGeom prst="rect">
            <a:avLst/>
          </a:prstGeom>
          <a:ln w="12700">
            <a:miter lim="400000"/>
          </a:ln>
        </p:spPr>
      </p:pic>
      <p:pic>
        <p:nvPicPr>
          <p:cNvPr id="457" name="Image" descr="Image"/>
          <p:cNvPicPr>
            <a:picLocks noChangeAspect="1"/>
          </p:cNvPicPr>
          <p:nvPr/>
        </p:nvPicPr>
        <p:blipFill>
          <a:blip r:embed="rId5">
            <a:extLst/>
          </a:blip>
          <a:stretch>
            <a:fillRect/>
          </a:stretch>
        </p:blipFill>
        <p:spPr>
          <a:xfrm>
            <a:off x="14864213" y="4366616"/>
            <a:ext cx="655320" cy="634180"/>
          </a:xfrm>
          <a:prstGeom prst="rect">
            <a:avLst/>
          </a:prstGeom>
          <a:ln w="12700">
            <a:miter lim="400000"/>
          </a:ln>
        </p:spPr>
      </p:pic>
      <p:pic>
        <p:nvPicPr>
          <p:cNvPr id="458" name="Image" descr="Image"/>
          <p:cNvPicPr>
            <a:picLocks noChangeAspect="1"/>
          </p:cNvPicPr>
          <p:nvPr/>
        </p:nvPicPr>
        <p:blipFill>
          <a:blip r:embed="rId6">
            <a:extLst/>
          </a:blip>
          <a:stretch>
            <a:fillRect/>
          </a:stretch>
        </p:blipFill>
        <p:spPr>
          <a:xfrm>
            <a:off x="10877339" y="3798459"/>
            <a:ext cx="1310638" cy="1268359"/>
          </a:xfrm>
          <a:prstGeom prst="rect">
            <a:avLst/>
          </a:prstGeom>
          <a:ln w="12700">
            <a:miter lim="400000"/>
          </a:ln>
        </p:spPr>
      </p:pic>
      <p:pic>
        <p:nvPicPr>
          <p:cNvPr id="459" name="Image" descr="Image"/>
          <p:cNvPicPr>
            <a:picLocks noChangeAspect="1"/>
          </p:cNvPicPr>
          <p:nvPr/>
        </p:nvPicPr>
        <p:blipFill>
          <a:blip r:embed="rId7">
            <a:extLst/>
          </a:blip>
          <a:stretch>
            <a:fillRect/>
          </a:stretch>
        </p:blipFill>
        <p:spPr>
          <a:xfrm>
            <a:off x="6909684" y="2593519"/>
            <a:ext cx="2494439" cy="2473299"/>
          </a:xfrm>
          <a:prstGeom prst="rect">
            <a:avLst/>
          </a:prstGeom>
          <a:ln w="12700">
            <a:miter lim="400000"/>
          </a:ln>
        </p:spPr>
      </p:pic>
      <p:sp>
        <p:nvSpPr>
          <p:cNvPr id="460" name="Shape"/>
          <p:cNvSpPr/>
          <p:nvPr/>
        </p:nvSpPr>
        <p:spPr>
          <a:xfrm>
            <a:off x="7281422" y="5648274"/>
            <a:ext cx="11429298" cy="4447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1" y="2367"/>
                </a:moveTo>
                <a:lnTo>
                  <a:pt x="1964" y="1035"/>
                </a:lnTo>
                <a:lnTo>
                  <a:pt x="2923" y="2029"/>
                </a:lnTo>
                <a:lnTo>
                  <a:pt x="5877" y="2272"/>
                </a:lnTo>
                <a:lnTo>
                  <a:pt x="6988" y="1087"/>
                </a:lnTo>
                <a:lnTo>
                  <a:pt x="9142" y="43"/>
                </a:lnTo>
                <a:lnTo>
                  <a:pt x="10317" y="1428"/>
                </a:lnTo>
                <a:lnTo>
                  <a:pt x="11354" y="2915"/>
                </a:lnTo>
                <a:lnTo>
                  <a:pt x="12747" y="2424"/>
                </a:lnTo>
                <a:lnTo>
                  <a:pt x="14157" y="1002"/>
                </a:lnTo>
                <a:lnTo>
                  <a:pt x="16356" y="0"/>
                </a:lnTo>
                <a:lnTo>
                  <a:pt x="17537" y="874"/>
                </a:lnTo>
                <a:lnTo>
                  <a:pt x="18097" y="2691"/>
                </a:lnTo>
                <a:lnTo>
                  <a:pt x="20005" y="2956"/>
                </a:lnTo>
                <a:lnTo>
                  <a:pt x="20595" y="1172"/>
                </a:lnTo>
                <a:lnTo>
                  <a:pt x="21600" y="1127"/>
                </a:lnTo>
                <a:lnTo>
                  <a:pt x="21540" y="9711"/>
                </a:lnTo>
                <a:lnTo>
                  <a:pt x="16966" y="11399"/>
                </a:lnTo>
                <a:lnTo>
                  <a:pt x="16712" y="14880"/>
                </a:lnTo>
                <a:lnTo>
                  <a:pt x="9721" y="15819"/>
                </a:lnTo>
                <a:lnTo>
                  <a:pt x="9622" y="18365"/>
                </a:lnTo>
                <a:lnTo>
                  <a:pt x="2767" y="19363"/>
                </a:lnTo>
                <a:lnTo>
                  <a:pt x="2411" y="21562"/>
                </a:lnTo>
                <a:lnTo>
                  <a:pt x="866" y="21600"/>
                </a:lnTo>
                <a:lnTo>
                  <a:pt x="0" y="4805"/>
                </a:lnTo>
                <a:lnTo>
                  <a:pt x="931" y="2367"/>
                </a:lnTo>
                <a:close/>
              </a:path>
            </a:pathLst>
          </a:cu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61" name="Shape"/>
          <p:cNvSpPr/>
          <p:nvPr/>
        </p:nvSpPr>
        <p:spPr>
          <a:xfrm>
            <a:off x="8629460" y="5084671"/>
            <a:ext cx="19241713" cy="4930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3" y="581"/>
                </a:moveTo>
                <a:lnTo>
                  <a:pt x="11358" y="10709"/>
                </a:lnTo>
                <a:lnTo>
                  <a:pt x="8468" y="12837"/>
                </a:lnTo>
                <a:lnTo>
                  <a:pt x="8439" y="16382"/>
                </a:lnTo>
                <a:lnTo>
                  <a:pt x="4175" y="16783"/>
                </a:lnTo>
                <a:lnTo>
                  <a:pt x="4154" y="19349"/>
                </a:lnTo>
                <a:lnTo>
                  <a:pt x="29" y="20060"/>
                </a:lnTo>
                <a:lnTo>
                  <a:pt x="0" y="21533"/>
                </a:lnTo>
                <a:lnTo>
                  <a:pt x="5144" y="21600"/>
                </a:lnTo>
                <a:lnTo>
                  <a:pt x="9668" y="21436"/>
                </a:lnTo>
                <a:lnTo>
                  <a:pt x="20257" y="21533"/>
                </a:lnTo>
                <a:lnTo>
                  <a:pt x="20261" y="4905"/>
                </a:lnTo>
                <a:lnTo>
                  <a:pt x="21487" y="3208"/>
                </a:lnTo>
                <a:lnTo>
                  <a:pt x="21600" y="1437"/>
                </a:lnTo>
                <a:lnTo>
                  <a:pt x="20575" y="1339"/>
                </a:lnTo>
                <a:lnTo>
                  <a:pt x="20045" y="0"/>
                </a:lnTo>
                <a:lnTo>
                  <a:pt x="11719" y="235"/>
                </a:lnTo>
                <a:lnTo>
                  <a:pt x="11403" y="581"/>
                </a:lnTo>
                <a:close/>
              </a:path>
            </a:pathLst>
          </a:cu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62" name="Gaussian pyramid"/>
          <p:cNvSpPr txBox="1"/>
          <p:nvPr/>
        </p:nvSpPr>
        <p:spPr>
          <a:xfrm>
            <a:off x="11488651" y="3135452"/>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The Laplacian Pyramid"/>
          <p:cNvSpPr txBox="1"/>
          <p:nvPr>
            <p:ph type="title"/>
          </p:nvPr>
        </p:nvSpPr>
        <p:spPr>
          <a:prstGeom prst="rect">
            <a:avLst/>
          </a:prstGeom>
        </p:spPr>
        <p:txBody>
          <a:bodyPr/>
          <a:lstStyle/>
          <a:p>
            <a:pPr/>
            <a:r>
              <a:t>The Laplacian Pyramid</a:t>
            </a:r>
          </a:p>
        </p:txBody>
      </p:sp>
      <p:sp>
        <p:nvSpPr>
          <p:cNvPr id="4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6" name="Image" descr="Image"/>
          <p:cNvPicPr>
            <a:picLocks noChangeAspect="1"/>
          </p:cNvPicPr>
          <p:nvPr/>
        </p:nvPicPr>
        <p:blipFill>
          <a:blip r:embed="rId2">
            <a:extLst/>
          </a:blip>
          <a:srcRect l="0" t="493" r="0" b="0"/>
          <a:stretch>
            <a:fillRect/>
          </a:stretch>
        </p:blipFill>
        <p:spPr>
          <a:xfrm>
            <a:off x="7461065" y="5128704"/>
            <a:ext cx="20429830" cy="5121217"/>
          </a:xfrm>
          <a:prstGeom prst="rect">
            <a:avLst/>
          </a:prstGeom>
          <a:ln w="12700">
            <a:miter lim="400000"/>
          </a:ln>
        </p:spPr>
      </p:pic>
      <p:pic>
        <p:nvPicPr>
          <p:cNvPr id="467" name="Image" descr="Image"/>
          <p:cNvPicPr>
            <a:picLocks noChangeAspect="1"/>
          </p:cNvPicPr>
          <p:nvPr/>
        </p:nvPicPr>
        <p:blipFill>
          <a:blip r:embed="rId3">
            <a:extLst/>
          </a:blip>
          <a:stretch>
            <a:fillRect/>
          </a:stretch>
        </p:blipFill>
        <p:spPr>
          <a:xfrm>
            <a:off x="11239660" y="1070015"/>
            <a:ext cx="13716001" cy="13716001"/>
          </a:xfrm>
          <a:prstGeom prst="rect">
            <a:avLst/>
          </a:prstGeom>
          <a:ln w="12700">
            <a:miter lim="400000"/>
          </a:ln>
        </p:spPr>
      </p:pic>
      <p:pic>
        <p:nvPicPr>
          <p:cNvPr id="468" name="Image" descr="Image"/>
          <p:cNvPicPr>
            <a:picLocks noChangeAspect="1"/>
          </p:cNvPicPr>
          <p:nvPr/>
        </p:nvPicPr>
        <p:blipFill>
          <a:blip r:embed="rId4">
            <a:extLst/>
          </a:blip>
          <a:stretch>
            <a:fillRect/>
          </a:stretch>
        </p:blipFill>
        <p:spPr>
          <a:xfrm>
            <a:off x="7059595" y="10179873"/>
            <a:ext cx="2515578" cy="2473299"/>
          </a:xfrm>
          <a:prstGeom prst="rect">
            <a:avLst/>
          </a:prstGeom>
          <a:ln w="12700">
            <a:miter lim="400000"/>
          </a:ln>
        </p:spPr>
      </p:pic>
      <p:pic>
        <p:nvPicPr>
          <p:cNvPr id="469" name="Image" descr="Image"/>
          <p:cNvPicPr>
            <a:picLocks noChangeAspect="1"/>
          </p:cNvPicPr>
          <p:nvPr/>
        </p:nvPicPr>
        <p:blipFill>
          <a:blip r:embed="rId5">
            <a:extLst/>
          </a:blip>
          <a:stretch>
            <a:fillRect/>
          </a:stretch>
        </p:blipFill>
        <p:spPr>
          <a:xfrm>
            <a:off x="11511451" y="10116545"/>
            <a:ext cx="1268359" cy="1226080"/>
          </a:xfrm>
          <a:prstGeom prst="rect">
            <a:avLst/>
          </a:prstGeom>
          <a:ln w="12700">
            <a:miter lim="400000"/>
          </a:ln>
        </p:spPr>
      </p:pic>
      <p:pic>
        <p:nvPicPr>
          <p:cNvPr id="470" name="Image" descr="Image"/>
          <p:cNvPicPr>
            <a:picLocks noChangeAspect="1"/>
          </p:cNvPicPr>
          <p:nvPr/>
        </p:nvPicPr>
        <p:blipFill>
          <a:blip r:embed="rId6">
            <a:extLst/>
          </a:blip>
          <a:stretch>
            <a:fillRect/>
          </a:stretch>
        </p:blipFill>
        <p:spPr>
          <a:xfrm>
            <a:off x="18202202" y="4424638"/>
            <a:ext cx="412526" cy="436793"/>
          </a:xfrm>
          <a:prstGeom prst="rect">
            <a:avLst/>
          </a:prstGeom>
          <a:ln w="12700">
            <a:miter lim="400000"/>
          </a:ln>
        </p:spPr>
      </p:pic>
      <p:pic>
        <p:nvPicPr>
          <p:cNvPr id="471" name="Image" descr="Image"/>
          <p:cNvPicPr>
            <a:picLocks noChangeAspect="1"/>
          </p:cNvPicPr>
          <p:nvPr/>
        </p:nvPicPr>
        <p:blipFill>
          <a:blip r:embed="rId7">
            <a:extLst/>
          </a:blip>
          <a:stretch>
            <a:fillRect/>
          </a:stretch>
        </p:blipFill>
        <p:spPr>
          <a:xfrm>
            <a:off x="15544719" y="10063602"/>
            <a:ext cx="697598" cy="655320"/>
          </a:xfrm>
          <a:prstGeom prst="rect">
            <a:avLst/>
          </a:prstGeom>
          <a:ln w="12700">
            <a:miter lim="400000"/>
          </a:ln>
        </p:spPr>
      </p:pic>
      <p:pic>
        <p:nvPicPr>
          <p:cNvPr id="472" name="Image" descr="Image"/>
          <p:cNvPicPr>
            <a:picLocks noChangeAspect="1"/>
          </p:cNvPicPr>
          <p:nvPr/>
        </p:nvPicPr>
        <p:blipFill>
          <a:blip r:embed="rId8">
            <a:extLst/>
          </a:blip>
          <a:stretch>
            <a:fillRect/>
          </a:stretch>
        </p:blipFill>
        <p:spPr>
          <a:xfrm>
            <a:off x="14870644" y="4325944"/>
            <a:ext cx="655319" cy="634180"/>
          </a:xfrm>
          <a:prstGeom prst="rect">
            <a:avLst/>
          </a:prstGeom>
          <a:ln w="12700">
            <a:miter lim="400000"/>
          </a:ln>
        </p:spPr>
      </p:pic>
      <p:pic>
        <p:nvPicPr>
          <p:cNvPr id="473" name="Image" descr="Image"/>
          <p:cNvPicPr>
            <a:picLocks noChangeAspect="1"/>
          </p:cNvPicPr>
          <p:nvPr/>
        </p:nvPicPr>
        <p:blipFill>
          <a:blip r:embed="rId9">
            <a:extLst/>
          </a:blip>
          <a:stretch>
            <a:fillRect/>
          </a:stretch>
        </p:blipFill>
        <p:spPr>
          <a:xfrm>
            <a:off x="10883769" y="3757787"/>
            <a:ext cx="1310638" cy="1268359"/>
          </a:xfrm>
          <a:prstGeom prst="rect">
            <a:avLst/>
          </a:prstGeom>
          <a:ln w="12700">
            <a:miter lim="400000"/>
          </a:ln>
        </p:spPr>
      </p:pic>
      <p:pic>
        <p:nvPicPr>
          <p:cNvPr id="474" name="Image" descr="Image"/>
          <p:cNvPicPr>
            <a:picLocks noChangeAspect="1"/>
          </p:cNvPicPr>
          <p:nvPr/>
        </p:nvPicPr>
        <p:blipFill>
          <a:blip r:embed="rId10">
            <a:extLst/>
          </a:blip>
          <a:stretch>
            <a:fillRect/>
          </a:stretch>
        </p:blipFill>
        <p:spPr>
          <a:xfrm>
            <a:off x="6916115" y="2552846"/>
            <a:ext cx="2494439" cy="2473300"/>
          </a:xfrm>
          <a:prstGeom prst="rect">
            <a:avLst/>
          </a:prstGeom>
          <a:ln w="12700">
            <a:miter lim="400000"/>
          </a:ln>
        </p:spPr>
      </p:pic>
      <p:sp>
        <p:nvSpPr>
          <p:cNvPr id="475" name="Shape"/>
          <p:cNvSpPr/>
          <p:nvPr/>
        </p:nvSpPr>
        <p:spPr>
          <a:xfrm>
            <a:off x="8635890" y="5043999"/>
            <a:ext cx="19241714" cy="4930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3" y="581"/>
                </a:moveTo>
                <a:lnTo>
                  <a:pt x="11358" y="10709"/>
                </a:lnTo>
                <a:lnTo>
                  <a:pt x="8468" y="12837"/>
                </a:lnTo>
                <a:lnTo>
                  <a:pt x="8439" y="16382"/>
                </a:lnTo>
                <a:lnTo>
                  <a:pt x="4175" y="16783"/>
                </a:lnTo>
                <a:lnTo>
                  <a:pt x="4154" y="19349"/>
                </a:lnTo>
                <a:lnTo>
                  <a:pt x="29" y="20060"/>
                </a:lnTo>
                <a:lnTo>
                  <a:pt x="0" y="21533"/>
                </a:lnTo>
                <a:lnTo>
                  <a:pt x="5144" y="21600"/>
                </a:lnTo>
                <a:lnTo>
                  <a:pt x="9668" y="21436"/>
                </a:lnTo>
                <a:lnTo>
                  <a:pt x="20257" y="21533"/>
                </a:lnTo>
                <a:lnTo>
                  <a:pt x="20261" y="4905"/>
                </a:lnTo>
                <a:lnTo>
                  <a:pt x="21487" y="3208"/>
                </a:lnTo>
                <a:lnTo>
                  <a:pt x="21600" y="1437"/>
                </a:lnTo>
                <a:lnTo>
                  <a:pt x="20575" y="1339"/>
                </a:lnTo>
                <a:lnTo>
                  <a:pt x="20045" y="0"/>
                </a:lnTo>
                <a:lnTo>
                  <a:pt x="11719" y="235"/>
                </a:lnTo>
                <a:lnTo>
                  <a:pt x="11403" y="581"/>
                </a:lnTo>
                <a:close/>
              </a:path>
            </a:pathLst>
          </a:cu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76" name="Gaussian pyramid"/>
          <p:cNvSpPr txBox="1"/>
          <p:nvPr/>
        </p:nvSpPr>
        <p:spPr>
          <a:xfrm>
            <a:off x="11495082" y="3094780"/>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477" name="Laplacian pyramid"/>
          <p:cNvSpPr txBox="1"/>
          <p:nvPr/>
        </p:nvSpPr>
        <p:spPr>
          <a:xfrm>
            <a:off x="11460030" y="11723454"/>
            <a:ext cx="344995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1"/>
      <p:bldP build="whole" bldLvl="1" animBg="1" rev="0" advAuto="0" spid="471" grpId="3"/>
      <p:bldP build="whole" bldLvl="1" animBg="1" rev="0" advAuto="0" spid="477" grpId="4"/>
      <p:bldP build="whole" bldLvl="1" animBg="1" rev="0" advAuto="0" spid="469"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oday’s lecture"/>
          <p:cNvSpPr txBox="1"/>
          <p:nvPr>
            <p:ph type="title"/>
          </p:nvPr>
        </p:nvSpPr>
        <p:spPr>
          <a:prstGeom prst="rect">
            <a:avLst/>
          </a:prstGeom>
        </p:spPr>
        <p:txBody>
          <a:bodyPr/>
          <a:lstStyle/>
          <a:p>
            <a:pPr/>
            <a:r>
              <a:t>Today’s lecture</a:t>
            </a:r>
          </a:p>
        </p:txBody>
      </p:sp>
      <p:sp>
        <p:nvSpPr>
          <p:cNvPr id="192" name="Slide Number"/>
          <p:cNvSpPr txBox="1"/>
          <p:nvPr>
            <p:ph type="sldNum" sz="quarter" idx="2"/>
          </p:nvPr>
        </p:nvSpPr>
        <p:spPr>
          <a:xfrm>
            <a:off x="23431852" y="12744450"/>
            <a:ext cx="393348"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 name="Gaussian pyramid…"/>
          <p:cNvSpPr txBox="1"/>
          <p:nvPr/>
        </p:nvSpPr>
        <p:spPr>
          <a:xfrm>
            <a:off x="3263814" y="3025916"/>
            <a:ext cx="17713721" cy="77397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740833" algn="l">
              <a:buSzPct val="125000"/>
              <a:buChar char="•"/>
              <a:defRPr b="0" sz="5600"/>
            </a:pPr>
            <a:r>
              <a:t>Gaussian pyramid</a:t>
            </a:r>
          </a:p>
          <a:p>
            <a:pPr lvl="1" marL="1375833" indent="-740833" algn="l">
              <a:buSzPct val="125000"/>
              <a:buChar char="•"/>
              <a:defRPr b="0" sz="5600"/>
            </a:pPr>
            <a:r>
              <a:t>application: recognition</a:t>
            </a:r>
          </a:p>
          <a:p>
            <a:pPr lvl="1" marL="1375833" indent="-740833" algn="l">
              <a:buSzPct val="125000"/>
              <a:buChar char="•"/>
              <a:defRPr b="0" sz="5600"/>
            </a:pPr>
            <a:r>
              <a:t>neural network algorithms</a:t>
            </a:r>
          </a:p>
          <a:p>
            <a:pPr marL="740833" indent="-740833" algn="l">
              <a:buSzPct val="125000"/>
              <a:buChar char="•"/>
              <a:defRPr b="0" sz="5600"/>
            </a:pPr>
            <a:r>
              <a:t>Laplacian pyramid</a:t>
            </a:r>
          </a:p>
          <a:p>
            <a:pPr lvl="1" marL="1375833" indent="-740833" algn="l">
              <a:buSzPct val="125000"/>
              <a:buChar char="•"/>
              <a:defRPr b="0" sz="5600"/>
            </a:pPr>
            <a:r>
              <a:t>application in image blending</a:t>
            </a:r>
          </a:p>
          <a:p>
            <a:pPr lvl="1" marL="1375833" indent="-740833" algn="l">
              <a:buSzPct val="125000"/>
              <a:buChar char="•"/>
              <a:defRPr b="0" sz="5600"/>
            </a:pPr>
            <a:r>
              <a:t>neural network algorithms</a:t>
            </a:r>
          </a:p>
          <a:p>
            <a:pPr marL="740833" indent="-740833" algn="l">
              <a:buSzPct val="125000"/>
              <a:buChar char="•"/>
              <a:defRPr b="0" sz="5600"/>
            </a:pPr>
            <a:r>
              <a:t>Steerable pyramid</a:t>
            </a:r>
          </a:p>
          <a:p>
            <a:pPr lvl="1" marL="1375833" indent="-740833" algn="l">
              <a:buSzPct val="125000"/>
              <a:buChar char="•"/>
              <a:defRPr b="0" sz="5600"/>
            </a:pPr>
            <a:r>
              <a:t>application in texture synthesis</a:t>
            </a:r>
          </a:p>
          <a:p>
            <a:pPr lvl="1" marL="1375833" indent="-740833" algn="l">
              <a:buSzPct val="125000"/>
              <a:buChar char="•"/>
              <a:defRPr b="0" sz="5600"/>
            </a:pPr>
            <a:r>
              <a:t>neural network algorithms</a:t>
            </a:r>
          </a:p>
        </p:txBody>
      </p:sp>
      <p:sp>
        <p:nvSpPr>
          <p:cNvPr id="194" name="Problem set 2 due today…"/>
          <p:cNvSpPr txBox="1"/>
          <p:nvPr/>
        </p:nvSpPr>
        <p:spPr>
          <a:xfrm>
            <a:off x="15946605" y="1561369"/>
            <a:ext cx="6091810" cy="1462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solidFill>
                  <a:srgbClr val="0433FF"/>
                </a:solidFill>
              </a:defRPr>
            </a:pPr>
            <a:r>
              <a:t>Problem set 2 due today</a:t>
            </a:r>
          </a:p>
          <a:p>
            <a:pPr algn="l">
              <a:defRPr b="0">
                <a:solidFill>
                  <a:srgbClr val="0433FF"/>
                </a:solidFill>
              </a:defRPr>
            </a:pPr>
            <a:r>
              <a:t>Problem set 3 released today</a:t>
            </a:r>
          </a:p>
          <a:p>
            <a:pPr algn="l">
              <a:defRPr b="0">
                <a:solidFill>
                  <a:srgbClr val="0433FF"/>
                </a:solidFill>
              </a:defRPr>
            </a:pPr>
            <a:r>
              <a:t>Reading:  course notes, chapter 20</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extLst/>
          </a:blip>
          <a:stretch>
            <a:fillRect/>
          </a:stretch>
        </p:blipFill>
        <p:spPr>
          <a:xfrm>
            <a:off x="2171035" y="4132038"/>
            <a:ext cx="4982874" cy="4661944"/>
          </a:xfrm>
          <a:prstGeom prst="rect">
            <a:avLst/>
          </a:prstGeom>
          <a:ln w="12700">
            <a:miter lim="400000"/>
          </a:ln>
        </p:spPr>
      </p:pic>
      <p:sp>
        <p:nvSpPr>
          <p:cNvPr id="480" name="The Laplacian Pyramid operators in matrix form"/>
          <p:cNvSpPr txBox="1"/>
          <p:nvPr>
            <p:ph type="title"/>
          </p:nvPr>
        </p:nvSpPr>
        <p:spPr>
          <a:xfrm>
            <a:off x="1870252" y="-282616"/>
            <a:ext cx="21005801" cy="2286001"/>
          </a:xfrm>
          <a:prstGeom prst="rect">
            <a:avLst/>
          </a:prstGeom>
        </p:spPr>
        <p:txBody>
          <a:bodyPr/>
          <a:lstStyle>
            <a:lvl1pPr>
              <a:defRPr sz="6800"/>
            </a:lvl1pPr>
          </a:lstStyle>
          <a:p>
            <a:pPr/>
            <a:r>
              <a:t>The Laplacian Pyramid operators in matrix form</a:t>
            </a:r>
          </a:p>
        </p:txBody>
      </p:sp>
      <p:sp>
        <p:nvSpPr>
          <p:cNvPr id="4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2" name="Image" descr="Image"/>
          <p:cNvPicPr>
            <a:picLocks noChangeAspect="1"/>
          </p:cNvPicPr>
          <p:nvPr/>
        </p:nvPicPr>
        <p:blipFill>
          <a:blip r:embed="rId3">
            <a:extLst/>
          </a:blip>
          <a:stretch>
            <a:fillRect/>
          </a:stretch>
        </p:blipFill>
        <p:spPr>
          <a:xfrm>
            <a:off x="1660100" y="8796567"/>
            <a:ext cx="2515579" cy="2473300"/>
          </a:xfrm>
          <a:prstGeom prst="rect">
            <a:avLst/>
          </a:prstGeom>
          <a:ln w="12700">
            <a:miter lim="400000"/>
          </a:ln>
        </p:spPr>
      </p:pic>
      <p:pic>
        <p:nvPicPr>
          <p:cNvPr id="483" name="Image" descr="Image"/>
          <p:cNvPicPr>
            <a:picLocks noChangeAspect="1"/>
          </p:cNvPicPr>
          <p:nvPr/>
        </p:nvPicPr>
        <p:blipFill>
          <a:blip r:embed="rId4">
            <a:extLst/>
          </a:blip>
          <a:stretch>
            <a:fillRect/>
          </a:stretch>
        </p:blipFill>
        <p:spPr>
          <a:xfrm>
            <a:off x="5682340" y="3171931"/>
            <a:ext cx="1310638" cy="1268359"/>
          </a:xfrm>
          <a:prstGeom prst="rect">
            <a:avLst/>
          </a:prstGeom>
          <a:ln w="12700">
            <a:miter lim="400000"/>
          </a:ln>
        </p:spPr>
      </p:pic>
      <p:pic>
        <p:nvPicPr>
          <p:cNvPr id="484" name="Image" descr="Image"/>
          <p:cNvPicPr>
            <a:picLocks noChangeAspect="1"/>
          </p:cNvPicPr>
          <p:nvPr/>
        </p:nvPicPr>
        <p:blipFill>
          <a:blip r:embed="rId5">
            <a:extLst/>
          </a:blip>
          <a:stretch>
            <a:fillRect/>
          </a:stretch>
        </p:blipFill>
        <p:spPr>
          <a:xfrm>
            <a:off x="1516620" y="1900968"/>
            <a:ext cx="2494439" cy="2473300"/>
          </a:xfrm>
          <a:prstGeom prst="rect">
            <a:avLst/>
          </a:prstGeom>
          <a:ln w="12700">
            <a:miter lim="400000"/>
          </a:ln>
        </p:spPr>
      </p:pic>
      <p:sp>
        <p:nvSpPr>
          <p:cNvPr id="485" name="Blurring and downsampling:"/>
          <p:cNvSpPr txBox="1"/>
          <p:nvPr/>
        </p:nvSpPr>
        <p:spPr>
          <a:xfrm>
            <a:off x="7538526" y="2448995"/>
            <a:ext cx="521360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Blurring and downsampling:</a:t>
            </a:r>
          </a:p>
        </p:txBody>
      </p:sp>
      <p:sp>
        <p:nvSpPr>
          <p:cNvPr id="486" name="Upsampling and blurring:"/>
          <p:cNvSpPr txBox="1"/>
          <p:nvPr/>
        </p:nvSpPr>
        <p:spPr>
          <a:xfrm>
            <a:off x="7596403" y="6323775"/>
            <a:ext cx="469163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Upsampling and blurring:</a:t>
            </a:r>
          </a:p>
        </p:txBody>
      </p:sp>
      <p:pic>
        <p:nvPicPr>
          <p:cNvPr id="487" name="Image" descr="Image"/>
          <p:cNvPicPr>
            <a:picLocks noChangeAspect="1"/>
          </p:cNvPicPr>
          <p:nvPr/>
        </p:nvPicPr>
        <p:blipFill>
          <a:blip r:embed="rId6">
            <a:extLst/>
          </a:blip>
          <a:stretch>
            <a:fillRect/>
          </a:stretch>
        </p:blipFill>
        <p:spPr>
          <a:xfrm>
            <a:off x="8549157" y="4026091"/>
            <a:ext cx="1676595" cy="812102"/>
          </a:xfrm>
          <a:prstGeom prst="rect">
            <a:avLst/>
          </a:prstGeom>
          <a:ln w="12700">
            <a:miter lim="400000"/>
          </a:ln>
        </p:spPr>
      </p:pic>
      <p:pic>
        <p:nvPicPr>
          <p:cNvPr id="488" name="Image" descr="Image"/>
          <p:cNvPicPr>
            <a:picLocks noChangeAspect="1"/>
          </p:cNvPicPr>
          <p:nvPr/>
        </p:nvPicPr>
        <p:blipFill>
          <a:blip r:embed="rId7">
            <a:extLst/>
          </a:blip>
          <a:stretch>
            <a:fillRect/>
          </a:stretch>
        </p:blipFill>
        <p:spPr>
          <a:xfrm>
            <a:off x="8400395" y="8820884"/>
            <a:ext cx="1709797" cy="1154668"/>
          </a:xfrm>
          <a:prstGeom prst="rect">
            <a:avLst/>
          </a:prstGeom>
          <a:ln w="12700">
            <a:miter lim="400000"/>
          </a:ln>
        </p:spPr>
      </p:pic>
      <p:grpSp>
        <p:nvGrpSpPr>
          <p:cNvPr id="491" name="Group"/>
          <p:cNvGrpSpPr/>
          <p:nvPr/>
        </p:nvGrpSpPr>
        <p:grpSpPr>
          <a:xfrm>
            <a:off x="17053514" y="2313435"/>
            <a:ext cx="6600202" cy="4423642"/>
            <a:chOff x="0" y="0"/>
            <a:chExt cx="6600201" cy="4423641"/>
          </a:xfrm>
        </p:grpSpPr>
        <p:pic>
          <p:nvPicPr>
            <p:cNvPr id="489" name="Image" descr="Image"/>
            <p:cNvPicPr>
              <a:picLocks noChangeAspect="1"/>
            </p:cNvPicPr>
            <p:nvPr/>
          </p:nvPicPr>
          <p:blipFill>
            <a:blip r:embed="rId8">
              <a:extLst/>
            </a:blip>
            <a:stretch>
              <a:fillRect/>
            </a:stretch>
          </p:blipFill>
          <p:spPr>
            <a:xfrm>
              <a:off x="0" y="0"/>
              <a:ext cx="6600202" cy="4041697"/>
            </a:xfrm>
            <a:prstGeom prst="rect">
              <a:avLst/>
            </a:prstGeom>
            <a:ln w="12700" cap="flat">
              <a:noFill/>
              <a:miter lim="400000"/>
            </a:ln>
            <a:effectLst/>
          </p:spPr>
        </p:pic>
        <p:sp>
          <p:nvSpPr>
            <p:cNvPr id="490" name="(blur)"/>
            <p:cNvSpPr txBox="1"/>
            <p:nvPr/>
          </p:nvSpPr>
          <p:spPr>
            <a:xfrm>
              <a:off x="3478095" y="3875509"/>
              <a:ext cx="96088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(blur)</a:t>
              </a:r>
            </a:p>
          </p:txBody>
        </p:sp>
      </p:grpSp>
      <p:grpSp>
        <p:nvGrpSpPr>
          <p:cNvPr id="494" name="Group"/>
          <p:cNvGrpSpPr/>
          <p:nvPr/>
        </p:nvGrpSpPr>
        <p:grpSpPr>
          <a:xfrm>
            <a:off x="10339531" y="3184248"/>
            <a:ext cx="6600202" cy="2786793"/>
            <a:chOff x="0" y="0"/>
            <a:chExt cx="6600201" cy="2786791"/>
          </a:xfrm>
        </p:grpSpPr>
        <p:pic>
          <p:nvPicPr>
            <p:cNvPr id="492" name="Image" descr="Image"/>
            <p:cNvPicPr>
              <a:picLocks noChangeAspect="1"/>
            </p:cNvPicPr>
            <p:nvPr/>
          </p:nvPicPr>
          <p:blipFill>
            <a:blip r:embed="rId9">
              <a:extLst/>
            </a:blip>
            <a:stretch>
              <a:fillRect/>
            </a:stretch>
          </p:blipFill>
          <p:spPr>
            <a:xfrm>
              <a:off x="0" y="0"/>
              <a:ext cx="6600202" cy="2300071"/>
            </a:xfrm>
            <a:prstGeom prst="rect">
              <a:avLst/>
            </a:prstGeom>
            <a:ln w="12700" cap="flat">
              <a:noFill/>
              <a:miter lim="400000"/>
            </a:ln>
            <a:effectLst/>
          </p:spPr>
        </p:pic>
        <p:sp>
          <p:nvSpPr>
            <p:cNvPr id="493" name="(Downsampling by 2)"/>
            <p:cNvSpPr txBox="1"/>
            <p:nvPr/>
          </p:nvSpPr>
          <p:spPr>
            <a:xfrm>
              <a:off x="1457584" y="2238659"/>
              <a:ext cx="368503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(Downsampling by 2)</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1" grpId="3"/>
      <p:bldP build="whole" bldLvl="1" animBg="1" rev="0" advAuto="0" spid="488" grpId="6"/>
      <p:bldP build="whole" bldLvl="1" animBg="1" rev="0" advAuto="0" spid="486" grpId="5"/>
      <p:bldP build="whole" bldLvl="1" animBg="1" rev="0" advAuto="0" spid="485" grpId="1"/>
      <p:bldP build="whole" bldLvl="1" animBg="1" rev="0" advAuto="0" spid="494" grpId="4"/>
      <p:bldP build="whole" bldLvl="1" animBg="1" rev="0" advAuto="0" spid="487"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Upsampling"/>
          <p:cNvSpPr txBox="1"/>
          <p:nvPr>
            <p:ph type="title"/>
          </p:nvPr>
        </p:nvSpPr>
        <p:spPr>
          <a:prstGeom prst="rect">
            <a:avLst/>
          </a:prstGeom>
        </p:spPr>
        <p:txBody>
          <a:bodyPr/>
          <a:lstStyle/>
          <a:p>
            <a:pPr/>
            <a:r>
              <a:t>Upsampling</a:t>
            </a:r>
          </a:p>
        </p:txBody>
      </p:sp>
      <p:sp>
        <p:nvSpPr>
          <p:cNvPr id="4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00" name="Group"/>
          <p:cNvGrpSpPr/>
          <p:nvPr/>
        </p:nvGrpSpPr>
        <p:grpSpPr>
          <a:xfrm>
            <a:off x="18131983" y="4330700"/>
            <a:ext cx="5785333" cy="5054600"/>
            <a:chOff x="0" y="0"/>
            <a:chExt cx="5785332" cy="5054600"/>
          </a:xfrm>
        </p:grpSpPr>
        <p:pic>
          <p:nvPicPr>
            <p:cNvPr id="498" name="Image" descr="Image"/>
            <p:cNvPicPr>
              <a:picLocks noChangeAspect="1"/>
            </p:cNvPicPr>
            <p:nvPr/>
          </p:nvPicPr>
          <p:blipFill>
            <a:blip r:embed="rId2">
              <a:extLst/>
            </a:blip>
            <a:stretch>
              <a:fillRect/>
            </a:stretch>
          </p:blipFill>
          <p:spPr>
            <a:xfrm>
              <a:off x="730732" y="0"/>
              <a:ext cx="5054601" cy="5054600"/>
            </a:xfrm>
            <a:prstGeom prst="rect">
              <a:avLst/>
            </a:prstGeom>
            <a:ln w="12700" cap="flat">
              <a:noFill/>
              <a:miter lim="400000"/>
            </a:ln>
            <a:effectLst/>
          </p:spPr>
        </p:pic>
        <p:sp>
          <p:nvSpPr>
            <p:cNvPr id="499" name="="/>
            <p:cNvSpPr txBox="1"/>
            <p:nvPr/>
          </p:nvSpPr>
          <p:spPr>
            <a:xfrm>
              <a:off x="0" y="2247075"/>
              <a:ext cx="342901"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grpSp>
      <p:grpSp>
        <p:nvGrpSpPr>
          <p:cNvPr id="503" name="Group"/>
          <p:cNvGrpSpPr/>
          <p:nvPr/>
        </p:nvGrpSpPr>
        <p:grpSpPr>
          <a:xfrm>
            <a:off x="13250802" y="5911850"/>
            <a:ext cx="4194980" cy="1892300"/>
            <a:chOff x="0" y="0"/>
            <a:chExt cx="4194979" cy="1892300"/>
          </a:xfrm>
        </p:grpSpPr>
        <p:pic>
          <p:nvPicPr>
            <p:cNvPr id="501" name="Image" descr="Image"/>
            <p:cNvPicPr>
              <a:picLocks noChangeAspect="1"/>
            </p:cNvPicPr>
            <p:nvPr/>
          </p:nvPicPr>
          <p:blipFill>
            <a:blip r:embed="rId3">
              <a:extLst/>
            </a:blip>
            <a:stretch>
              <a:fillRect/>
            </a:stretch>
          </p:blipFill>
          <p:spPr>
            <a:xfrm>
              <a:off x="765979" y="0"/>
              <a:ext cx="3429001" cy="1892300"/>
            </a:xfrm>
            <a:prstGeom prst="rect">
              <a:avLst/>
            </a:prstGeom>
            <a:ln w="12700" cap="flat">
              <a:noFill/>
              <a:miter lim="400000"/>
            </a:ln>
            <a:effectLst/>
          </p:spPr>
        </p:pic>
        <p:sp>
          <p:nvSpPr>
            <p:cNvPr id="502" name="Circle"/>
            <p:cNvSpPr/>
            <p:nvPr/>
          </p:nvSpPr>
          <p:spPr>
            <a:xfrm>
              <a:off x="0" y="774700"/>
              <a:ext cx="342901" cy="342901"/>
            </a:xfrm>
            <a:prstGeom prst="ellips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506" name="Group"/>
          <p:cNvGrpSpPr/>
          <p:nvPr/>
        </p:nvGrpSpPr>
        <p:grpSpPr>
          <a:xfrm>
            <a:off x="4499015" y="5610646"/>
            <a:ext cx="2901830" cy="1511964"/>
            <a:chOff x="0" y="0"/>
            <a:chExt cx="2901829" cy="1511963"/>
          </a:xfrm>
        </p:grpSpPr>
        <p:sp>
          <p:nvSpPr>
            <p:cNvPr id="504" name="Arrow"/>
            <p:cNvSpPr/>
            <p:nvPr/>
          </p:nvSpPr>
          <p:spPr>
            <a:xfrm>
              <a:off x="0" y="571198"/>
              <a:ext cx="2901830" cy="940766"/>
            </a:xfrm>
            <a:prstGeom prst="rightArrow">
              <a:avLst>
                <a:gd name="adj1" fmla="val 32000"/>
                <a:gd name="adj2" fmla="val 86398"/>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05" name="Insert zeros"/>
            <p:cNvSpPr txBox="1"/>
            <p:nvPr/>
          </p:nvSpPr>
          <p:spPr>
            <a:xfrm>
              <a:off x="60919" y="-1"/>
              <a:ext cx="2259331"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Insert zeros</a:t>
              </a:r>
            </a:p>
          </p:txBody>
        </p:sp>
      </p:grpSp>
      <p:grpSp>
        <p:nvGrpSpPr>
          <p:cNvPr id="509" name="Group"/>
          <p:cNvGrpSpPr/>
          <p:nvPr/>
        </p:nvGrpSpPr>
        <p:grpSpPr>
          <a:xfrm>
            <a:off x="1689180" y="4890444"/>
            <a:ext cx="2527301" cy="3019084"/>
            <a:chOff x="0" y="0"/>
            <a:chExt cx="2527300" cy="3019083"/>
          </a:xfrm>
        </p:grpSpPr>
        <p:pic>
          <p:nvPicPr>
            <p:cNvPr id="507" name="Image" descr="Image"/>
            <p:cNvPicPr>
              <a:picLocks noChangeAspect="1"/>
            </p:cNvPicPr>
            <p:nvPr/>
          </p:nvPicPr>
          <p:blipFill>
            <a:blip r:embed="rId4">
              <a:extLst/>
            </a:blip>
            <a:stretch>
              <a:fillRect/>
            </a:stretch>
          </p:blipFill>
          <p:spPr>
            <a:xfrm>
              <a:off x="0" y="504483"/>
              <a:ext cx="2527300" cy="2514601"/>
            </a:xfrm>
            <a:prstGeom prst="rect">
              <a:avLst/>
            </a:prstGeom>
            <a:ln w="12700" cap="flat">
              <a:noFill/>
              <a:miter lim="400000"/>
            </a:ln>
            <a:effectLst/>
          </p:spPr>
        </p:pic>
        <p:sp>
          <p:nvSpPr>
            <p:cNvPr id="508" name="64x64"/>
            <p:cNvSpPr txBox="1"/>
            <p:nvPr/>
          </p:nvSpPr>
          <p:spPr>
            <a:xfrm>
              <a:off x="680529" y="-1"/>
              <a:ext cx="1166242"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64x64</a:t>
              </a:r>
            </a:p>
          </p:txBody>
        </p:sp>
      </p:grpSp>
      <p:grpSp>
        <p:nvGrpSpPr>
          <p:cNvPr id="512" name="Group"/>
          <p:cNvGrpSpPr/>
          <p:nvPr/>
        </p:nvGrpSpPr>
        <p:grpSpPr>
          <a:xfrm>
            <a:off x="7811223" y="3762233"/>
            <a:ext cx="5016501" cy="5597667"/>
            <a:chOff x="0" y="0"/>
            <a:chExt cx="5016500" cy="5597666"/>
          </a:xfrm>
        </p:grpSpPr>
        <p:pic>
          <p:nvPicPr>
            <p:cNvPr id="510" name="Image" descr="Image"/>
            <p:cNvPicPr>
              <a:picLocks noChangeAspect="1"/>
            </p:cNvPicPr>
            <p:nvPr/>
          </p:nvPicPr>
          <p:blipFill>
            <a:blip r:embed="rId5">
              <a:extLst/>
            </a:blip>
            <a:stretch>
              <a:fillRect/>
            </a:stretch>
          </p:blipFill>
          <p:spPr>
            <a:xfrm>
              <a:off x="0" y="593866"/>
              <a:ext cx="5016500" cy="5003801"/>
            </a:xfrm>
            <a:prstGeom prst="rect">
              <a:avLst/>
            </a:prstGeom>
            <a:ln w="12700" cap="flat">
              <a:noFill/>
              <a:miter lim="400000"/>
            </a:ln>
            <a:effectLst/>
          </p:spPr>
        </p:pic>
        <p:sp>
          <p:nvSpPr>
            <p:cNvPr id="511" name="128x128"/>
            <p:cNvSpPr txBox="1"/>
            <p:nvPr/>
          </p:nvSpPr>
          <p:spPr>
            <a:xfrm>
              <a:off x="1713293" y="-1"/>
              <a:ext cx="158991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128x128</a:t>
              </a:r>
            </a:p>
          </p:txBody>
        </p:sp>
      </p:grpSp>
      <p:sp>
        <p:nvSpPr>
          <p:cNvPr id="513" name="128x128"/>
          <p:cNvSpPr txBox="1"/>
          <p:nvPr/>
        </p:nvSpPr>
        <p:spPr>
          <a:xfrm>
            <a:off x="20595058" y="3762233"/>
            <a:ext cx="158991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128x128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13"/>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9" grpId="1"/>
      <p:bldP build="whole" bldLvl="1" animBg="1" rev="0" advAuto="0" spid="503" grpId="4"/>
      <p:bldP build="whole" bldLvl="1" animBg="1" rev="0" advAuto="0" spid="513" grpId="5"/>
      <p:bldP build="whole" bldLvl="1" animBg="1" rev="0" advAuto="0" spid="500" grpId="6"/>
      <p:bldP build="whole" bldLvl="1" animBg="1" rev="0" advAuto="0" spid="512" grpId="3"/>
      <p:bldP build="whole" bldLvl="1" animBg="1" rev="0" advAuto="0" spid="506"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nvPicPr>
        <p:blipFill>
          <a:blip r:embed="rId2">
            <a:extLst/>
          </a:blip>
          <a:stretch>
            <a:fillRect/>
          </a:stretch>
        </p:blipFill>
        <p:spPr>
          <a:xfrm>
            <a:off x="2171035" y="4132038"/>
            <a:ext cx="4982874" cy="4661944"/>
          </a:xfrm>
          <a:prstGeom prst="rect">
            <a:avLst/>
          </a:prstGeom>
          <a:ln w="12700">
            <a:miter lim="400000"/>
          </a:ln>
        </p:spPr>
      </p:pic>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Image" descr="Image"/>
          <p:cNvPicPr>
            <a:picLocks noChangeAspect="1"/>
          </p:cNvPicPr>
          <p:nvPr/>
        </p:nvPicPr>
        <p:blipFill>
          <a:blip r:embed="rId3">
            <a:extLst/>
          </a:blip>
          <a:stretch>
            <a:fillRect/>
          </a:stretch>
        </p:blipFill>
        <p:spPr>
          <a:xfrm>
            <a:off x="1660100" y="8796567"/>
            <a:ext cx="2515579" cy="2473300"/>
          </a:xfrm>
          <a:prstGeom prst="rect">
            <a:avLst/>
          </a:prstGeom>
          <a:ln w="12700">
            <a:miter lim="400000"/>
          </a:ln>
        </p:spPr>
      </p:pic>
      <p:pic>
        <p:nvPicPr>
          <p:cNvPr id="518" name="Image" descr="Image"/>
          <p:cNvPicPr>
            <a:picLocks noChangeAspect="1"/>
          </p:cNvPicPr>
          <p:nvPr/>
        </p:nvPicPr>
        <p:blipFill>
          <a:blip r:embed="rId4">
            <a:extLst/>
          </a:blip>
          <a:stretch>
            <a:fillRect/>
          </a:stretch>
        </p:blipFill>
        <p:spPr>
          <a:xfrm>
            <a:off x="5682340" y="3171931"/>
            <a:ext cx="1310638" cy="1268359"/>
          </a:xfrm>
          <a:prstGeom prst="rect">
            <a:avLst/>
          </a:prstGeom>
          <a:ln w="12700">
            <a:miter lim="400000"/>
          </a:ln>
        </p:spPr>
      </p:pic>
      <p:pic>
        <p:nvPicPr>
          <p:cNvPr id="519" name="Image" descr="Image"/>
          <p:cNvPicPr>
            <a:picLocks noChangeAspect="1"/>
          </p:cNvPicPr>
          <p:nvPr/>
        </p:nvPicPr>
        <p:blipFill>
          <a:blip r:embed="rId5">
            <a:extLst/>
          </a:blip>
          <a:stretch>
            <a:fillRect/>
          </a:stretch>
        </p:blipFill>
        <p:spPr>
          <a:xfrm>
            <a:off x="1516620" y="1900968"/>
            <a:ext cx="2494439" cy="2473300"/>
          </a:xfrm>
          <a:prstGeom prst="rect">
            <a:avLst/>
          </a:prstGeom>
          <a:ln w="12700">
            <a:miter lim="400000"/>
          </a:ln>
        </p:spPr>
      </p:pic>
      <p:sp>
        <p:nvSpPr>
          <p:cNvPr id="520" name="Blurring and downsampling:"/>
          <p:cNvSpPr txBox="1"/>
          <p:nvPr/>
        </p:nvSpPr>
        <p:spPr>
          <a:xfrm>
            <a:off x="7538526" y="2448995"/>
            <a:ext cx="521360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Blurring and downsampling:</a:t>
            </a:r>
          </a:p>
        </p:txBody>
      </p:sp>
      <p:sp>
        <p:nvSpPr>
          <p:cNvPr id="521" name="Upsampling and blurring:"/>
          <p:cNvSpPr txBox="1"/>
          <p:nvPr/>
        </p:nvSpPr>
        <p:spPr>
          <a:xfrm>
            <a:off x="7596403" y="6323775"/>
            <a:ext cx="469163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Upsampling and blurring:</a:t>
            </a:r>
          </a:p>
        </p:txBody>
      </p:sp>
      <p:pic>
        <p:nvPicPr>
          <p:cNvPr id="522" name="Image" descr="Image"/>
          <p:cNvPicPr>
            <a:picLocks noChangeAspect="1"/>
          </p:cNvPicPr>
          <p:nvPr/>
        </p:nvPicPr>
        <p:blipFill>
          <a:blip r:embed="rId6">
            <a:extLst/>
          </a:blip>
          <a:stretch>
            <a:fillRect/>
          </a:stretch>
        </p:blipFill>
        <p:spPr>
          <a:xfrm>
            <a:off x="8549157" y="4026091"/>
            <a:ext cx="1676595" cy="812102"/>
          </a:xfrm>
          <a:prstGeom prst="rect">
            <a:avLst/>
          </a:prstGeom>
          <a:ln w="12700">
            <a:miter lim="400000"/>
          </a:ln>
        </p:spPr>
      </p:pic>
      <p:pic>
        <p:nvPicPr>
          <p:cNvPr id="523" name="Image" descr="Image"/>
          <p:cNvPicPr>
            <a:picLocks noChangeAspect="1"/>
          </p:cNvPicPr>
          <p:nvPr/>
        </p:nvPicPr>
        <p:blipFill>
          <a:blip r:embed="rId7">
            <a:extLst/>
          </a:blip>
          <a:stretch>
            <a:fillRect/>
          </a:stretch>
        </p:blipFill>
        <p:spPr>
          <a:xfrm>
            <a:off x="8400395" y="8820884"/>
            <a:ext cx="1709797" cy="1154668"/>
          </a:xfrm>
          <a:prstGeom prst="rect">
            <a:avLst/>
          </a:prstGeom>
          <a:ln w="12700">
            <a:miter lim="400000"/>
          </a:ln>
        </p:spPr>
      </p:pic>
      <p:grpSp>
        <p:nvGrpSpPr>
          <p:cNvPr id="526" name="Group"/>
          <p:cNvGrpSpPr/>
          <p:nvPr/>
        </p:nvGrpSpPr>
        <p:grpSpPr>
          <a:xfrm>
            <a:off x="17053514" y="2313435"/>
            <a:ext cx="6600202" cy="4423642"/>
            <a:chOff x="0" y="0"/>
            <a:chExt cx="6600201" cy="4423641"/>
          </a:xfrm>
        </p:grpSpPr>
        <p:pic>
          <p:nvPicPr>
            <p:cNvPr id="524" name="Image" descr="Image"/>
            <p:cNvPicPr>
              <a:picLocks noChangeAspect="1"/>
            </p:cNvPicPr>
            <p:nvPr/>
          </p:nvPicPr>
          <p:blipFill>
            <a:blip r:embed="rId8">
              <a:extLst/>
            </a:blip>
            <a:stretch>
              <a:fillRect/>
            </a:stretch>
          </p:blipFill>
          <p:spPr>
            <a:xfrm>
              <a:off x="0" y="0"/>
              <a:ext cx="6600202" cy="4041697"/>
            </a:xfrm>
            <a:prstGeom prst="rect">
              <a:avLst/>
            </a:prstGeom>
            <a:ln w="12700" cap="flat">
              <a:noFill/>
              <a:miter lim="400000"/>
            </a:ln>
            <a:effectLst/>
          </p:spPr>
        </p:pic>
        <p:sp>
          <p:nvSpPr>
            <p:cNvPr id="525" name="(blur)"/>
            <p:cNvSpPr txBox="1"/>
            <p:nvPr/>
          </p:nvSpPr>
          <p:spPr>
            <a:xfrm>
              <a:off x="3478095" y="3875509"/>
              <a:ext cx="96088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(blur)</a:t>
              </a:r>
            </a:p>
          </p:txBody>
        </p:sp>
      </p:grpSp>
      <p:grpSp>
        <p:nvGrpSpPr>
          <p:cNvPr id="529" name="Group"/>
          <p:cNvGrpSpPr/>
          <p:nvPr/>
        </p:nvGrpSpPr>
        <p:grpSpPr>
          <a:xfrm>
            <a:off x="10339531" y="3184248"/>
            <a:ext cx="6600202" cy="2786793"/>
            <a:chOff x="0" y="0"/>
            <a:chExt cx="6600201" cy="2786791"/>
          </a:xfrm>
        </p:grpSpPr>
        <p:pic>
          <p:nvPicPr>
            <p:cNvPr id="527" name="Image" descr="Image"/>
            <p:cNvPicPr>
              <a:picLocks noChangeAspect="1"/>
            </p:cNvPicPr>
            <p:nvPr/>
          </p:nvPicPr>
          <p:blipFill>
            <a:blip r:embed="rId9">
              <a:extLst/>
            </a:blip>
            <a:stretch>
              <a:fillRect/>
            </a:stretch>
          </p:blipFill>
          <p:spPr>
            <a:xfrm>
              <a:off x="0" y="0"/>
              <a:ext cx="6600202" cy="2300071"/>
            </a:xfrm>
            <a:prstGeom prst="rect">
              <a:avLst/>
            </a:prstGeom>
            <a:ln w="12700" cap="flat">
              <a:noFill/>
              <a:miter lim="400000"/>
            </a:ln>
            <a:effectLst/>
          </p:spPr>
        </p:pic>
        <p:sp>
          <p:nvSpPr>
            <p:cNvPr id="528" name="(Downsampling by 2)"/>
            <p:cNvSpPr txBox="1"/>
            <p:nvPr/>
          </p:nvSpPr>
          <p:spPr>
            <a:xfrm>
              <a:off x="1457584" y="2238659"/>
              <a:ext cx="368503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(Downsampling by 2)</a:t>
              </a:r>
            </a:p>
          </p:txBody>
        </p:sp>
      </p:grpSp>
      <p:grpSp>
        <p:nvGrpSpPr>
          <p:cNvPr id="532" name="Group"/>
          <p:cNvGrpSpPr/>
          <p:nvPr/>
        </p:nvGrpSpPr>
        <p:grpSpPr>
          <a:xfrm>
            <a:off x="17750152" y="7124091"/>
            <a:ext cx="3277681" cy="5139181"/>
            <a:chOff x="0" y="0"/>
            <a:chExt cx="3277680" cy="5139179"/>
          </a:xfrm>
        </p:grpSpPr>
        <p:pic>
          <p:nvPicPr>
            <p:cNvPr id="530" name="Image" descr="Image"/>
            <p:cNvPicPr>
              <a:picLocks noChangeAspect="1"/>
            </p:cNvPicPr>
            <p:nvPr/>
          </p:nvPicPr>
          <p:blipFill>
            <a:blip r:embed="rId10">
              <a:extLst/>
            </a:blip>
            <a:stretch>
              <a:fillRect/>
            </a:stretch>
          </p:blipFill>
          <p:spPr>
            <a:xfrm>
              <a:off x="0" y="0"/>
              <a:ext cx="3277681" cy="4661943"/>
            </a:xfrm>
            <a:prstGeom prst="rect">
              <a:avLst/>
            </a:prstGeom>
            <a:ln w="12700" cap="flat">
              <a:noFill/>
              <a:miter lim="400000"/>
            </a:ln>
            <a:effectLst/>
          </p:spPr>
        </p:pic>
        <p:sp>
          <p:nvSpPr>
            <p:cNvPr id="531" name="(Upsampling by 2)"/>
            <p:cNvSpPr txBox="1"/>
            <p:nvPr/>
          </p:nvSpPr>
          <p:spPr>
            <a:xfrm>
              <a:off x="39593" y="4591047"/>
              <a:ext cx="3198496"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(Upsampling by 2)</a:t>
              </a:r>
            </a:p>
          </p:txBody>
        </p:sp>
      </p:grpSp>
      <p:grpSp>
        <p:nvGrpSpPr>
          <p:cNvPr id="535" name="Group"/>
          <p:cNvGrpSpPr/>
          <p:nvPr/>
        </p:nvGrpSpPr>
        <p:grpSpPr>
          <a:xfrm>
            <a:off x="10200420" y="7109959"/>
            <a:ext cx="7459503" cy="5153313"/>
            <a:chOff x="0" y="0"/>
            <a:chExt cx="7459502" cy="5153311"/>
          </a:xfrm>
        </p:grpSpPr>
        <p:pic>
          <p:nvPicPr>
            <p:cNvPr id="533" name="Image" descr="Image"/>
            <p:cNvPicPr>
              <a:picLocks noChangeAspect="1"/>
            </p:cNvPicPr>
            <p:nvPr/>
          </p:nvPicPr>
          <p:blipFill>
            <a:blip r:embed="rId11">
              <a:extLst/>
            </a:blip>
            <a:stretch>
              <a:fillRect/>
            </a:stretch>
          </p:blipFill>
          <p:spPr>
            <a:xfrm>
              <a:off x="0" y="0"/>
              <a:ext cx="7459503" cy="4754232"/>
            </a:xfrm>
            <a:prstGeom prst="rect">
              <a:avLst/>
            </a:prstGeom>
            <a:ln w="12700" cap="flat">
              <a:noFill/>
              <a:miter lim="400000"/>
            </a:ln>
            <a:effectLst/>
          </p:spPr>
        </p:pic>
        <p:sp>
          <p:nvSpPr>
            <p:cNvPr id="534" name="(blur)"/>
            <p:cNvSpPr txBox="1"/>
            <p:nvPr/>
          </p:nvSpPr>
          <p:spPr>
            <a:xfrm>
              <a:off x="3569928" y="4605179"/>
              <a:ext cx="96088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(blur)</a:t>
              </a:r>
            </a:p>
          </p:txBody>
        </p:sp>
      </p:grpSp>
      <p:pic>
        <p:nvPicPr>
          <p:cNvPr id="536" name="Image" descr="Image"/>
          <p:cNvPicPr>
            <a:picLocks noChangeAspect="1"/>
          </p:cNvPicPr>
          <p:nvPr/>
        </p:nvPicPr>
        <p:blipFill>
          <a:blip r:embed="rId12">
            <a:extLst/>
          </a:blip>
          <a:srcRect l="4855" t="25977" r="0" b="0"/>
          <a:stretch>
            <a:fillRect/>
          </a:stretch>
        </p:blipFill>
        <p:spPr>
          <a:xfrm>
            <a:off x="13384235" y="12648854"/>
            <a:ext cx="4960436" cy="878407"/>
          </a:xfrm>
          <a:prstGeom prst="rect">
            <a:avLst/>
          </a:prstGeom>
          <a:ln w="25400">
            <a:solidFill>
              <a:schemeClr val="accent5">
                <a:hueOff val="-82419"/>
                <a:satOff val="-9513"/>
                <a:lumOff val="-16343"/>
              </a:schemeClr>
            </a:solidFill>
            <a:miter lim="400000"/>
          </a:ln>
          <a:effectLst>
            <a:outerShdw sx="100000" sy="100000" kx="0" ky="0" algn="b" rotWithShape="0" blurRad="241300" dist="153563" dir="3600000">
              <a:schemeClr val="accent5">
                <a:hueOff val="-82419"/>
                <a:satOff val="-9513"/>
                <a:lumOff val="-16343"/>
                <a:alpha val="70000"/>
              </a:schemeClr>
            </a:outerShdw>
          </a:effectLst>
        </p:spPr>
      </p:pic>
      <p:sp>
        <p:nvSpPr>
          <p:cNvPr id="537" name="The Laplacian Pyramid operators in matrix form"/>
          <p:cNvSpPr txBox="1"/>
          <p:nvPr>
            <p:ph type="title"/>
          </p:nvPr>
        </p:nvSpPr>
        <p:spPr>
          <a:xfrm>
            <a:off x="1870252" y="-282616"/>
            <a:ext cx="21005801" cy="2286001"/>
          </a:xfrm>
          <a:prstGeom prst="rect">
            <a:avLst/>
          </a:prstGeom>
        </p:spPr>
        <p:txBody>
          <a:bodyPr/>
          <a:lstStyle>
            <a:lvl1pPr defTabSz="1609344">
              <a:defRPr sz="7744"/>
            </a:lvl1pPr>
          </a:lstStyle>
          <a:p>
            <a:pPr/>
            <a:r>
              <a:t>The Laplacian Pyramid operators in matrix form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1"/>
      <p:bldP build="whole" bldLvl="1" animBg="1" rev="0" advAuto="0" spid="535" grpId="2"/>
      <p:bldP build="whole" bldLvl="1" animBg="1" rev="0" advAuto="0" spid="536"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9" name="Image" descr="Image"/>
          <p:cNvPicPr>
            <a:picLocks noChangeAspect="1"/>
          </p:cNvPicPr>
          <p:nvPr/>
        </p:nvPicPr>
        <p:blipFill>
          <a:blip r:embed="rId2">
            <a:extLst/>
          </a:blip>
          <a:stretch>
            <a:fillRect/>
          </a:stretch>
        </p:blipFill>
        <p:spPr>
          <a:xfrm>
            <a:off x="2171035" y="4132038"/>
            <a:ext cx="4982874" cy="4661944"/>
          </a:xfrm>
          <a:prstGeom prst="rect">
            <a:avLst/>
          </a:prstGeom>
          <a:ln w="12700">
            <a:miter lim="400000"/>
          </a:ln>
        </p:spPr>
      </p:pic>
      <p:sp>
        <p:nvSpPr>
          <p:cNvPr id="540" name="The Laplacian Pyramid"/>
          <p:cNvSpPr txBox="1"/>
          <p:nvPr>
            <p:ph type="title"/>
          </p:nvPr>
        </p:nvSpPr>
        <p:spPr>
          <a:prstGeom prst="rect">
            <a:avLst/>
          </a:prstGeom>
        </p:spPr>
        <p:txBody>
          <a:bodyPr/>
          <a:lstStyle/>
          <a:p>
            <a:pPr/>
            <a:r>
              <a:t>The Laplacian Pyramid</a:t>
            </a:r>
          </a:p>
        </p:txBody>
      </p:sp>
      <p:sp>
        <p:nvSpPr>
          <p:cNvPr id="5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2" name="Image" descr="Image"/>
          <p:cNvPicPr>
            <a:picLocks noChangeAspect="1"/>
          </p:cNvPicPr>
          <p:nvPr/>
        </p:nvPicPr>
        <p:blipFill>
          <a:blip r:embed="rId3">
            <a:extLst/>
          </a:blip>
          <a:stretch>
            <a:fillRect/>
          </a:stretch>
        </p:blipFill>
        <p:spPr>
          <a:xfrm>
            <a:off x="1660100" y="8796567"/>
            <a:ext cx="2515579" cy="2473300"/>
          </a:xfrm>
          <a:prstGeom prst="rect">
            <a:avLst/>
          </a:prstGeom>
          <a:ln w="12700">
            <a:miter lim="400000"/>
          </a:ln>
        </p:spPr>
      </p:pic>
      <p:pic>
        <p:nvPicPr>
          <p:cNvPr id="543" name="Image" descr="Image"/>
          <p:cNvPicPr>
            <a:picLocks noChangeAspect="1"/>
          </p:cNvPicPr>
          <p:nvPr/>
        </p:nvPicPr>
        <p:blipFill>
          <a:blip r:embed="rId4">
            <a:extLst/>
          </a:blip>
          <a:stretch>
            <a:fillRect/>
          </a:stretch>
        </p:blipFill>
        <p:spPr>
          <a:xfrm>
            <a:off x="5682340" y="3171931"/>
            <a:ext cx="1310638" cy="1268359"/>
          </a:xfrm>
          <a:prstGeom prst="rect">
            <a:avLst/>
          </a:prstGeom>
          <a:ln w="12700">
            <a:miter lim="400000"/>
          </a:ln>
        </p:spPr>
      </p:pic>
      <p:pic>
        <p:nvPicPr>
          <p:cNvPr id="544" name="Image" descr="Image"/>
          <p:cNvPicPr>
            <a:picLocks noChangeAspect="1"/>
          </p:cNvPicPr>
          <p:nvPr/>
        </p:nvPicPr>
        <p:blipFill>
          <a:blip r:embed="rId5">
            <a:extLst/>
          </a:blip>
          <a:stretch>
            <a:fillRect/>
          </a:stretch>
        </p:blipFill>
        <p:spPr>
          <a:xfrm>
            <a:off x="1516620" y="1900968"/>
            <a:ext cx="2494439" cy="2473300"/>
          </a:xfrm>
          <a:prstGeom prst="rect">
            <a:avLst/>
          </a:prstGeom>
          <a:ln w="12700">
            <a:miter lim="400000"/>
          </a:ln>
        </p:spPr>
      </p:pic>
      <p:pic>
        <p:nvPicPr>
          <p:cNvPr id="545" name="Image" descr="Image"/>
          <p:cNvPicPr>
            <a:picLocks noChangeAspect="1"/>
          </p:cNvPicPr>
          <p:nvPr/>
        </p:nvPicPr>
        <p:blipFill>
          <a:blip r:embed="rId6">
            <a:extLst/>
          </a:blip>
          <a:srcRect l="4855" t="25977" r="0" b="0"/>
          <a:stretch>
            <a:fillRect/>
          </a:stretch>
        </p:blipFill>
        <p:spPr>
          <a:xfrm>
            <a:off x="9400929" y="2698475"/>
            <a:ext cx="4960436" cy="878407"/>
          </a:xfrm>
          <a:prstGeom prst="rect">
            <a:avLst/>
          </a:prstGeom>
          <a:ln w="25400">
            <a:solidFill>
              <a:schemeClr val="accent5">
                <a:hueOff val="-82419"/>
                <a:satOff val="-9513"/>
                <a:lumOff val="-16343"/>
              </a:schemeClr>
            </a:solidFill>
            <a:miter lim="400000"/>
          </a:ln>
          <a:effectLst>
            <a:outerShdw sx="100000" sy="100000" kx="0" ky="0" algn="b" rotWithShape="0" blurRad="241300" dist="153563" dir="3600000">
              <a:schemeClr val="accent5">
                <a:hueOff val="-82419"/>
                <a:satOff val="-9513"/>
                <a:lumOff val="-16343"/>
                <a:alpha val="70000"/>
              </a:schemeClr>
            </a:outerShdw>
          </a:effectLst>
        </p:spPr>
      </p:pic>
      <p:pic>
        <p:nvPicPr>
          <p:cNvPr id="546" name="Image" descr="Image"/>
          <p:cNvPicPr>
            <a:picLocks noChangeAspect="1"/>
          </p:cNvPicPr>
          <p:nvPr/>
        </p:nvPicPr>
        <p:blipFill>
          <a:blip r:embed="rId7">
            <a:extLst/>
          </a:blip>
          <a:stretch>
            <a:fillRect/>
          </a:stretch>
        </p:blipFill>
        <p:spPr>
          <a:xfrm>
            <a:off x="11387223" y="4158388"/>
            <a:ext cx="12757195" cy="460924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The Laplacian Pyramid shown in matrix form"/>
          <p:cNvSpPr txBox="1"/>
          <p:nvPr>
            <p:ph type="title"/>
          </p:nvPr>
        </p:nvSpPr>
        <p:spPr>
          <a:xfrm>
            <a:off x="1905643" y="-247225"/>
            <a:ext cx="21005801" cy="2286001"/>
          </a:xfrm>
          <a:prstGeom prst="rect">
            <a:avLst/>
          </a:prstGeom>
        </p:spPr>
        <p:txBody>
          <a:bodyPr/>
          <a:lstStyle>
            <a:lvl1pPr>
              <a:defRPr sz="6400"/>
            </a:lvl1pPr>
          </a:lstStyle>
          <a:p>
            <a:pPr/>
            <a:r>
              <a:t>The Laplacian Pyramid shown in matrix form</a:t>
            </a:r>
          </a:p>
        </p:txBody>
      </p:sp>
      <p:sp>
        <p:nvSpPr>
          <p:cNvPr id="5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0"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551" name="Image" descr="Image"/>
          <p:cNvPicPr>
            <a:picLocks noChangeAspect="1"/>
          </p:cNvPicPr>
          <p:nvPr/>
        </p:nvPicPr>
        <p:blipFill>
          <a:blip r:embed="rId3">
            <a:extLst/>
          </a:blip>
          <a:stretch>
            <a:fillRect/>
          </a:stretch>
        </p:blipFill>
        <p:spPr>
          <a:xfrm>
            <a:off x="5334000" y="0"/>
            <a:ext cx="13716000" cy="13716000"/>
          </a:xfrm>
          <a:prstGeom prst="rect">
            <a:avLst/>
          </a:prstGeom>
          <a:ln w="12700">
            <a:miter lim="400000"/>
          </a:ln>
        </p:spPr>
      </p:pic>
      <p:pic>
        <p:nvPicPr>
          <p:cNvPr id="552" name="Image" descr="Image"/>
          <p:cNvPicPr>
            <a:picLocks noChangeAspect="1"/>
          </p:cNvPicPr>
          <p:nvPr/>
        </p:nvPicPr>
        <p:blipFill>
          <a:blip r:embed="rId4">
            <a:extLst/>
          </a:blip>
          <a:stretch>
            <a:fillRect/>
          </a:stretch>
        </p:blipFill>
        <p:spPr>
          <a:xfrm>
            <a:off x="1153934" y="9109857"/>
            <a:ext cx="2515579" cy="2473300"/>
          </a:xfrm>
          <a:prstGeom prst="rect">
            <a:avLst/>
          </a:prstGeom>
          <a:ln w="12700">
            <a:miter lim="400000"/>
          </a:ln>
        </p:spPr>
      </p:pic>
      <p:pic>
        <p:nvPicPr>
          <p:cNvPr id="553" name="Image" descr="Image"/>
          <p:cNvPicPr>
            <a:picLocks noChangeAspect="1"/>
          </p:cNvPicPr>
          <p:nvPr/>
        </p:nvPicPr>
        <p:blipFill>
          <a:blip r:embed="rId5">
            <a:extLst/>
          </a:blip>
          <a:stretch>
            <a:fillRect/>
          </a:stretch>
        </p:blipFill>
        <p:spPr>
          <a:xfrm>
            <a:off x="5605791" y="9046529"/>
            <a:ext cx="1268359" cy="1226081"/>
          </a:xfrm>
          <a:prstGeom prst="rect">
            <a:avLst/>
          </a:prstGeom>
          <a:ln w="12700">
            <a:miter lim="400000"/>
          </a:ln>
        </p:spPr>
      </p:pic>
      <p:pic>
        <p:nvPicPr>
          <p:cNvPr id="554" name="Image" descr="Image"/>
          <p:cNvPicPr>
            <a:picLocks noChangeAspect="1"/>
          </p:cNvPicPr>
          <p:nvPr/>
        </p:nvPicPr>
        <p:blipFill>
          <a:blip r:embed="rId6">
            <a:extLst/>
          </a:blip>
          <a:stretch>
            <a:fillRect/>
          </a:stretch>
        </p:blipFill>
        <p:spPr>
          <a:xfrm>
            <a:off x="12296540" y="3354623"/>
            <a:ext cx="412527" cy="436792"/>
          </a:xfrm>
          <a:prstGeom prst="rect">
            <a:avLst/>
          </a:prstGeom>
          <a:ln w="12700">
            <a:miter lim="400000"/>
          </a:ln>
        </p:spPr>
      </p:pic>
      <p:pic>
        <p:nvPicPr>
          <p:cNvPr id="555" name="Image" descr="Image"/>
          <p:cNvPicPr>
            <a:picLocks noChangeAspect="1"/>
          </p:cNvPicPr>
          <p:nvPr/>
        </p:nvPicPr>
        <p:blipFill>
          <a:blip r:embed="rId7">
            <a:extLst/>
          </a:blip>
          <a:stretch>
            <a:fillRect/>
          </a:stretch>
        </p:blipFill>
        <p:spPr>
          <a:xfrm>
            <a:off x="9639058" y="8993587"/>
            <a:ext cx="697598" cy="655319"/>
          </a:xfrm>
          <a:prstGeom prst="rect">
            <a:avLst/>
          </a:prstGeom>
          <a:ln w="12700">
            <a:miter lim="400000"/>
          </a:ln>
        </p:spPr>
      </p:pic>
      <p:pic>
        <p:nvPicPr>
          <p:cNvPr id="556" name="Image" descr="Image"/>
          <p:cNvPicPr>
            <a:picLocks noChangeAspect="1"/>
          </p:cNvPicPr>
          <p:nvPr/>
        </p:nvPicPr>
        <p:blipFill>
          <a:blip r:embed="rId8">
            <a:extLst/>
          </a:blip>
          <a:stretch>
            <a:fillRect/>
          </a:stretch>
        </p:blipFill>
        <p:spPr>
          <a:xfrm>
            <a:off x="8964983" y="3255929"/>
            <a:ext cx="655320" cy="634180"/>
          </a:xfrm>
          <a:prstGeom prst="rect">
            <a:avLst/>
          </a:prstGeom>
          <a:ln w="12700">
            <a:miter lim="400000"/>
          </a:ln>
        </p:spPr>
      </p:pic>
      <p:pic>
        <p:nvPicPr>
          <p:cNvPr id="557" name="Image" descr="Image"/>
          <p:cNvPicPr>
            <a:picLocks noChangeAspect="1"/>
          </p:cNvPicPr>
          <p:nvPr/>
        </p:nvPicPr>
        <p:blipFill>
          <a:blip r:embed="rId9">
            <a:extLst/>
          </a:blip>
          <a:stretch>
            <a:fillRect/>
          </a:stretch>
        </p:blipFill>
        <p:spPr>
          <a:xfrm>
            <a:off x="4978109" y="2687772"/>
            <a:ext cx="1310638" cy="1268359"/>
          </a:xfrm>
          <a:prstGeom prst="rect">
            <a:avLst/>
          </a:prstGeom>
          <a:ln w="12700">
            <a:miter lim="400000"/>
          </a:ln>
        </p:spPr>
      </p:pic>
      <p:pic>
        <p:nvPicPr>
          <p:cNvPr id="558" name="Image" descr="Image"/>
          <p:cNvPicPr>
            <a:picLocks noChangeAspect="1"/>
          </p:cNvPicPr>
          <p:nvPr/>
        </p:nvPicPr>
        <p:blipFill>
          <a:blip r:embed="rId10">
            <a:extLst/>
          </a:blip>
          <a:stretch>
            <a:fillRect/>
          </a:stretch>
        </p:blipFill>
        <p:spPr>
          <a:xfrm>
            <a:off x="1010453" y="1482831"/>
            <a:ext cx="2494439" cy="2473300"/>
          </a:xfrm>
          <a:prstGeom prst="rect">
            <a:avLst/>
          </a:prstGeom>
          <a:ln w="12700">
            <a:miter lim="400000"/>
          </a:ln>
        </p:spPr>
      </p:pic>
      <p:sp>
        <p:nvSpPr>
          <p:cNvPr id="559" name="Shape"/>
          <p:cNvSpPr/>
          <p:nvPr/>
        </p:nvSpPr>
        <p:spPr>
          <a:xfrm>
            <a:off x="2730230" y="3973983"/>
            <a:ext cx="19241713" cy="4930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3" y="581"/>
                </a:moveTo>
                <a:lnTo>
                  <a:pt x="11358" y="10709"/>
                </a:lnTo>
                <a:lnTo>
                  <a:pt x="8468" y="12837"/>
                </a:lnTo>
                <a:lnTo>
                  <a:pt x="8439" y="16382"/>
                </a:lnTo>
                <a:lnTo>
                  <a:pt x="4175" y="16783"/>
                </a:lnTo>
                <a:lnTo>
                  <a:pt x="4154" y="19349"/>
                </a:lnTo>
                <a:lnTo>
                  <a:pt x="29" y="20060"/>
                </a:lnTo>
                <a:lnTo>
                  <a:pt x="0" y="21533"/>
                </a:lnTo>
                <a:lnTo>
                  <a:pt x="5144" y="21600"/>
                </a:lnTo>
                <a:lnTo>
                  <a:pt x="9668" y="21436"/>
                </a:lnTo>
                <a:lnTo>
                  <a:pt x="20257" y="21533"/>
                </a:lnTo>
                <a:lnTo>
                  <a:pt x="20261" y="4905"/>
                </a:lnTo>
                <a:lnTo>
                  <a:pt x="21487" y="3208"/>
                </a:lnTo>
                <a:lnTo>
                  <a:pt x="21600" y="1437"/>
                </a:lnTo>
                <a:lnTo>
                  <a:pt x="20575" y="1339"/>
                </a:lnTo>
                <a:lnTo>
                  <a:pt x="20045" y="0"/>
                </a:lnTo>
                <a:lnTo>
                  <a:pt x="11719" y="235"/>
                </a:lnTo>
                <a:lnTo>
                  <a:pt x="11403" y="581"/>
                </a:lnTo>
                <a:close/>
              </a:path>
            </a:pathLst>
          </a:cu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60"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561"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grpSp>
        <p:nvGrpSpPr>
          <p:cNvPr id="568" name="Group"/>
          <p:cNvGrpSpPr/>
          <p:nvPr/>
        </p:nvGrpSpPr>
        <p:grpSpPr>
          <a:xfrm>
            <a:off x="16306201" y="6082127"/>
            <a:ext cx="867379" cy="6763233"/>
            <a:chOff x="0" y="0"/>
            <a:chExt cx="867377" cy="6763232"/>
          </a:xfrm>
        </p:grpSpPr>
        <p:sp>
          <p:nvSpPr>
            <p:cNvPr id="562" name="Rectangle"/>
            <p:cNvSpPr/>
            <p:nvPr/>
          </p:nvSpPr>
          <p:spPr>
            <a:xfrm>
              <a:off x="0" y="5520062"/>
              <a:ext cx="867378" cy="124317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63" name="Rectangle"/>
            <p:cNvSpPr/>
            <p:nvPr/>
          </p:nvSpPr>
          <p:spPr>
            <a:xfrm>
              <a:off x="0" y="3897953"/>
              <a:ext cx="867378" cy="1589492"/>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64" name="Rectangle"/>
            <p:cNvSpPr/>
            <p:nvPr/>
          </p:nvSpPr>
          <p:spPr>
            <a:xfrm>
              <a:off x="0" y="0"/>
              <a:ext cx="867378" cy="3858309"/>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65" name="Equation"/>
            <p:cNvSpPr txBox="1"/>
            <p:nvPr/>
          </p:nvSpPr>
          <p:spPr>
            <a:xfrm>
              <a:off x="163213" y="1520647"/>
              <a:ext cx="473671" cy="826921"/>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l</m:t>
                        </m:r>
                      </m:e>
                      <m:sub>
                        <m:r>
                          <a:rPr xmlns:a="http://schemas.openxmlformats.org/drawingml/2006/main" sz="6900" i="1">
                            <a:solidFill>
                              <a:srgbClr val="000000"/>
                            </a:solidFill>
                            <a:latin typeface="Cambria Math" panose="02040503050406030204" pitchFamily="18" charset="0"/>
                          </a:rPr>
                          <m:t>0</m:t>
                        </m:r>
                      </m:sub>
                    </m:sSub>
                  </m:oMath>
                </m:oMathPara>
              </a14:m>
              <a:endParaRPr sz="6900"/>
            </a:p>
          </p:txBody>
        </p:sp>
        <p:sp>
          <p:nvSpPr>
            <p:cNvPr id="566" name="Equation"/>
            <p:cNvSpPr txBox="1"/>
            <p:nvPr/>
          </p:nvSpPr>
          <p:spPr>
            <a:xfrm>
              <a:off x="99823" y="5838575"/>
              <a:ext cx="695884" cy="606146"/>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g</m:t>
                        </m:r>
                      </m:e>
                      <m:sub>
                        <m:r>
                          <a:rPr xmlns:a="http://schemas.openxmlformats.org/drawingml/2006/main" sz="6900" i="1">
                            <a:solidFill>
                              <a:srgbClr val="000000"/>
                            </a:solidFill>
                            <a:latin typeface="Cambria Math" panose="02040503050406030204" pitchFamily="18" charset="0"/>
                          </a:rPr>
                          <m:t>2</m:t>
                        </m:r>
                      </m:sub>
                    </m:sSub>
                  </m:oMath>
                </m:oMathPara>
              </a14:m>
              <a:endParaRPr sz="6900"/>
            </a:p>
          </p:txBody>
        </p:sp>
        <p:sp>
          <p:nvSpPr>
            <p:cNvPr id="567" name="Equation"/>
            <p:cNvSpPr txBox="1"/>
            <p:nvPr/>
          </p:nvSpPr>
          <p:spPr>
            <a:xfrm>
              <a:off x="163836" y="4389627"/>
              <a:ext cx="422653" cy="818211"/>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6900" i="1">
                            <a:solidFill>
                              <a:srgbClr val="000000"/>
                            </a:solidFill>
                            <a:latin typeface="Cambria Math" panose="02040503050406030204" pitchFamily="18" charset="0"/>
                          </a:rPr>
                          <m:t>l</m:t>
                        </m:r>
                      </m:e>
                      <m:sub>
                        <m:r>
                          <a:rPr xmlns:a="http://schemas.openxmlformats.org/drawingml/2006/main" sz="6900" i="1">
                            <a:solidFill>
                              <a:srgbClr val="000000"/>
                            </a:solidFill>
                            <a:latin typeface="Cambria Math" panose="02040503050406030204" pitchFamily="18" charset="0"/>
                          </a:rPr>
                          <m:t>1</m:t>
                        </m:r>
                      </m:sub>
                    </m:sSub>
                  </m:oMath>
                </m:oMathPara>
              </a14:m>
              <a:endParaRPr sz="6900"/>
            </a:p>
          </p:txBody>
        </p:sp>
      </p:grpSp>
      <p:sp>
        <p:nvSpPr>
          <p:cNvPr id="569" name="="/>
          <p:cNvSpPr txBox="1"/>
          <p:nvPr/>
        </p:nvSpPr>
        <p:spPr>
          <a:xfrm>
            <a:off x="17187879" y="9436699"/>
            <a:ext cx="518161"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lvl1pPr>
          </a:lstStyle>
          <a:p>
            <a:pPr/>
            <a:r>
              <a:t>=</a:t>
            </a:r>
          </a:p>
        </p:txBody>
      </p:sp>
      <p:grpSp>
        <p:nvGrpSpPr>
          <p:cNvPr id="572" name="Group"/>
          <p:cNvGrpSpPr/>
          <p:nvPr/>
        </p:nvGrpSpPr>
        <p:grpSpPr>
          <a:xfrm>
            <a:off x="21759273" y="6082127"/>
            <a:ext cx="646110" cy="3858309"/>
            <a:chOff x="0" y="0"/>
            <a:chExt cx="646108" cy="3858308"/>
          </a:xfrm>
        </p:grpSpPr>
        <p:sp>
          <p:nvSpPr>
            <p:cNvPr id="570" name="Rectangle"/>
            <p:cNvSpPr/>
            <p:nvPr/>
          </p:nvSpPr>
          <p:spPr>
            <a:xfrm>
              <a:off x="0" y="0"/>
              <a:ext cx="646109" cy="3858309"/>
            </a:xfrm>
            <a:prstGeom prst="rect">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71" name="Equation"/>
            <p:cNvSpPr txBox="1"/>
            <p:nvPr/>
          </p:nvSpPr>
          <p:spPr>
            <a:xfrm>
              <a:off x="89532" y="1731193"/>
              <a:ext cx="416244" cy="396965"/>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6900" i="1">
                        <a:solidFill>
                          <a:srgbClr val="000000"/>
                        </a:solidFill>
                        <a:latin typeface="Cambria Math" panose="02040503050406030204" pitchFamily="18" charset="0"/>
                      </a:rPr>
                      <m:t>x</m:t>
                    </m:r>
                  </m:oMath>
                </m:oMathPara>
              </a14:m>
              <a:endParaRPr sz="6900"/>
            </a:p>
          </p:txBody>
        </p:sp>
      </p:grpSp>
      <p:pic>
        <p:nvPicPr>
          <p:cNvPr id="573" name="Image" descr="Image"/>
          <p:cNvPicPr>
            <a:picLocks noChangeAspect="1"/>
          </p:cNvPicPr>
          <p:nvPr/>
        </p:nvPicPr>
        <p:blipFill>
          <a:blip r:embed="rId11">
            <a:extLst/>
          </a:blip>
          <a:stretch>
            <a:fillRect/>
          </a:stretch>
        </p:blipFill>
        <p:spPr>
          <a:xfrm>
            <a:off x="17770479" y="6079805"/>
            <a:ext cx="3882625" cy="6767877"/>
          </a:xfrm>
          <a:prstGeom prst="rect">
            <a:avLst/>
          </a:prstGeom>
          <a:ln w="12700">
            <a:miter lim="400000"/>
          </a:ln>
        </p:spPr>
      </p:pic>
      <p:sp>
        <p:nvSpPr>
          <p:cNvPr id="574" name="Rectangle"/>
          <p:cNvSpPr/>
          <p:nvPr/>
        </p:nvSpPr>
        <p:spPr>
          <a:xfrm>
            <a:off x="9011722" y="3251200"/>
            <a:ext cx="612284" cy="661001"/>
          </a:xfrm>
          <a:prstGeom prst="rect">
            <a:avLst/>
          </a:prstGeom>
          <a:ln w="63500">
            <a:solidFill>
              <a:schemeClr val="accent5">
                <a:hueOff val="-82419"/>
                <a:satOff val="-9513"/>
                <a:lumOff val="-16343"/>
              </a:schemeClr>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75" name="Rectangle"/>
          <p:cNvSpPr/>
          <p:nvPr/>
        </p:nvSpPr>
        <p:spPr>
          <a:xfrm>
            <a:off x="1223536" y="9137185"/>
            <a:ext cx="2438018" cy="2418814"/>
          </a:xfrm>
          <a:prstGeom prst="rect">
            <a:avLst/>
          </a:prstGeom>
          <a:ln w="76200">
            <a:solidFill>
              <a:srgbClr val="0096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76" name="Rectangle"/>
          <p:cNvSpPr/>
          <p:nvPr/>
        </p:nvSpPr>
        <p:spPr>
          <a:xfrm>
            <a:off x="5647473" y="9026292"/>
            <a:ext cx="1233660" cy="1248306"/>
          </a:xfrm>
          <a:prstGeom prst="rect">
            <a:avLst/>
          </a:prstGeom>
          <a:ln w="76200">
            <a:solidFill>
              <a:srgbClr val="00F9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2" grpId="3"/>
      <p:bldP build="whole" bldLvl="1" animBg="1" rev="0" advAuto="0" spid="569" grpId="2"/>
      <p:bldP build="whole" bldLvl="1" animBg="1" rev="0" advAuto="0" spid="568" grpId="1"/>
      <p:bldP build="whole" bldLvl="1" animBg="1" rev="0" advAuto="0" spid="573" grpId="4"/>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Inverting the Laplacian Pyramid"/>
          <p:cNvSpPr txBox="1"/>
          <p:nvPr>
            <p:ph type="title"/>
          </p:nvPr>
        </p:nvSpPr>
        <p:spPr>
          <a:xfrm>
            <a:off x="1887947" y="-318006"/>
            <a:ext cx="21005801" cy="2286001"/>
          </a:xfrm>
          <a:prstGeom prst="rect">
            <a:avLst/>
          </a:prstGeom>
        </p:spPr>
        <p:txBody>
          <a:bodyPr/>
          <a:lstStyle/>
          <a:p>
            <a:pPr/>
            <a:r>
              <a:t>Inverting the Laplacian Pyramid</a:t>
            </a:r>
          </a:p>
        </p:txBody>
      </p:sp>
      <p:sp>
        <p:nvSpPr>
          <p:cNvPr id="5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0" name="Image" descr="Image"/>
          <p:cNvPicPr>
            <a:picLocks noChangeAspect="1"/>
          </p:cNvPicPr>
          <p:nvPr/>
        </p:nvPicPr>
        <p:blipFill>
          <a:blip r:embed="rId2">
            <a:extLst/>
          </a:blip>
          <a:stretch>
            <a:fillRect/>
          </a:stretch>
        </p:blipFill>
        <p:spPr>
          <a:xfrm>
            <a:off x="1814151" y="4348484"/>
            <a:ext cx="4664088" cy="4585700"/>
          </a:xfrm>
          <a:prstGeom prst="rect">
            <a:avLst/>
          </a:prstGeom>
          <a:ln w="12700">
            <a:miter lim="400000"/>
          </a:ln>
        </p:spPr>
      </p:pic>
      <p:pic>
        <p:nvPicPr>
          <p:cNvPr id="581" name="Image" descr="Image"/>
          <p:cNvPicPr>
            <a:picLocks noChangeAspect="1"/>
          </p:cNvPicPr>
          <p:nvPr/>
        </p:nvPicPr>
        <p:blipFill>
          <a:blip r:embed="rId3">
            <a:extLst/>
          </a:blip>
          <a:stretch>
            <a:fillRect/>
          </a:stretch>
        </p:blipFill>
        <p:spPr>
          <a:xfrm>
            <a:off x="7824083" y="5653161"/>
            <a:ext cx="2351642" cy="2273253"/>
          </a:xfrm>
          <a:prstGeom prst="rect">
            <a:avLst/>
          </a:prstGeom>
          <a:ln w="12700">
            <a:miter lim="400000"/>
          </a:ln>
        </p:spPr>
      </p:pic>
      <p:pic>
        <p:nvPicPr>
          <p:cNvPr id="582" name="Image" descr="Image"/>
          <p:cNvPicPr>
            <a:picLocks noChangeAspect="1"/>
          </p:cNvPicPr>
          <p:nvPr/>
        </p:nvPicPr>
        <p:blipFill>
          <a:blip r:embed="rId4">
            <a:extLst/>
          </a:blip>
          <a:stretch>
            <a:fillRect/>
          </a:stretch>
        </p:blipFill>
        <p:spPr>
          <a:xfrm>
            <a:off x="11521568" y="6182279"/>
            <a:ext cx="1293403" cy="1215015"/>
          </a:xfrm>
          <a:prstGeom prst="rect">
            <a:avLst/>
          </a:prstGeom>
          <a:ln w="12700">
            <a:miter lim="400000"/>
          </a:ln>
        </p:spPr>
      </p:pic>
      <p:grpSp>
        <p:nvGrpSpPr>
          <p:cNvPr id="585" name="Group"/>
          <p:cNvGrpSpPr/>
          <p:nvPr/>
        </p:nvGrpSpPr>
        <p:grpSpPr>
          <a:xfrm>
            <a:off x="14160815" y="6384862"/>
            <a:ext cx="1652429" cy="2654146"/>
            <a:chOff x="468535" y="0"/>
            <a:chExt cx="1652427" cy="2654144"/>
          </a:xfrm>
        </p:grpSpPr>
        <p:pic>
          <p:nvPicPr>
            <p:cNvPr id="583" name="Image" descr="Image"/>
            <p:cNvPicPr>
              <a:picLocks noChangeAspect="1"/>
            </p:cNvPicPr>
            <p:nvPr/>
          </p:nvPicPr>
          <p:blipFill>
            <a:blip r:embed="rId5">
              <a:extLst/>
            </a:blip>
            <a:stretch>
              <a:fillRect/>
            </a:stretch>
          </p:blipFill>
          <p:spPr>
            <a:xfrm>
              <a:off x="468535" y="0"/>
              <a:ext cx="764858" cy="809848"/>
            </a:xfrm>
            <a:prstGeom prst="rect">
              <a:avLst/>
            </a:prstGeom>
            <a:ln w="12700" cap="flat">
              <a:noFill/>
              <a:miter lim="400000"/>
            </a:ln>
            <a:effectLst/>
          </p:spPr>
        </p:pic>
        <p:sp>
          <p:nvSpPr>
            <p:cNvPr id="584" name="Gaussian…"/>
            <p:cNvSpPr/>
            <p:nvPr/>
          </p:nvSpPr>
          <p:spPr>
            <a:xfrm>
              <a:off x="850963" y="138414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a:pPr>
              <a:r>
                <a:t>Gaussian</a:t>
              </a:r>
            </a:p>
            <a:p>
              <a:pPr>
                <a:defRPr b="0"/>
              </a:pPr>
              <a:r>
                <a:t>residual</a:t>
              </a:r>
            </a:p>
          </p:txBody>
        </p:sp>
      </p:grpSp>
      <p:sp>
        <p:nvSpPr>
          <p:cNvPr id="586" name="Laplacian pyramid"/>
          <p:cNvSpPr txBox="1"/>
          <p:nvPr/>
        </p:nvSpPr>
        <p:spPr>
          <a:xfrm>
            <a:off x="6363184" y="9339164"/>
            <a:ext cx="3240787"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Laplacian pyramid</a:t>
            </a:r>
          </a:p>
        </p:txBody>
      </p:sp>
      <p:grpSp>
        <p:nvGrpSpPr>
          <p:cNvPr id="590" name="Group"/>
          <p:cNvGrpSpPr/>
          <p:nvPr/>
        </p:nvGrpSpPr>
        <p:grpSpPr>
          <a:xfrm>
            <a:off x="16271517" y="4496937"/>
            <a:ext cx="6735752" cy="6690067"/>
            <a:chOff x="0" y="0"/>
            <a:chExt cx="6735752" cy="6690065"/>
          </a:xfrm>
        </p:grpSpPr>
        <p:pic>
          <p:nvPicPr>
            <p:cNvPr id="587" name="Image" descr="Image"/>
            <p:cNvPicPr>
              <a:picLocks noChangeAspect="1"/>
            </p:cNvPicPr>
            <p:nvPr/>
          </p:nvPicPr>
          <p:blipFill>
            <a:blip r:embed="rId6">
              <a:extLst/>
            </a:blip>
            <a:stretch>
              <a:fillRect/>
            </a:stretch>
          </p:blipFill>
          <p:spPr>
            <a:xfrm>
              <a:off x="2110858" y="0"/>
              <a:ext cx="4624895" cy="4585700"/>
            </a:xfrm>
            <a:prstGeom prst="rect">
              <a:avLst/>
            </a:prstGeom>
            <a:ln w="12700" cap="flat">
              <a:noFill/>
              <a:miter lim="400000"/>
            </a:ln>
            <a:effectLst/>
          </p:spPr>
        </p:pic>
        <p:sp>
          <p:nvSpPr>
            <p:cNvPr id="588" name="Arrow"/>
            <p:cNvSpPr/>
            <p:nvPr/>
          </p:nvSpPr>
          <p:spPr>
            <a:xfrm>
              <a:off x="0" y="1657849"/>
              <a:ext cx="1270000" cy="1270001"/>
            </a:xfrm>
            <a:prstGeom prst="rightArrow">
              <a:avLst>
                <a:gd name="adj1" fmla="val 32000"/>
                <a:gd name="adj2" fmla="val 64000"/>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89" name="Can we invert the  Laplacian Pyramid?"/>
            <p:cNvSpPr/>
            <p:nvPr/>
          </p:nvSpPr>
          <p:spPr>
            <a:xfrm>
              <a:off x="4635341" y="542006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5100"/>
              </a:pPr>
              <a:r>
                <a:t>Can we invert the </a:t>
              </a:r>
              <a:br/>
              <a:r>
                <a:t>Laplacian Pyramid?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0" grpId="2"/>
      <p:bldP build="whole" bldLvl="1" animBg="1" rev="0" advAuto="0" spid="586" grpId="1"/>
      <p:bldP build="whole" bldLvl="1" animBg="1" rev="0" advAuto="0" spid="585" grpId="3"/>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Inverting the Laplacian Pyramid"/>
          <p:cNvSpPr txBox="1"/>
          <p:nvPr>
            <p:ph type="title"/>
          </p:nvPr>
        </p:nvSpPr>
        <p:spPr>
          <a:xfrm>
            <a:off x="1817167" y="-282616"/>
            <a:ext cx="21005801" cy="2286001"/>
          </a:xfrm>
          <a:prstGeom prst="rect">
            <a:avLst/>
          </a:prstGeom>
        </p:spPr>
        <p:txBody>
          <a:bodyPr/>
          <a:lstStyle/>
          <a:p>
            <a:pPr/>
            <a:r>
              <a:t>Inverting the Laplacian Pyramid</a:t>
            </a: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4"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595" name="Image" descr="Image"/>
          <p:cNvPicPr>
            <a:picLocks noChangeAspect="1"/>
          </p:cNvPicPr>
          <p:nvPr/>
        </p:nvPicPr>
        <p:blipFill>
          <a:blip r:embed="rId3">
            <a:extLst/>
          </a:blip>
          <a:stretch>
            <a:fillRect/>
          </a:stretch>
        </p:blipFill>
        <p:spPr>
          <a:xfrm>
            <a:off x="1153934" y="9109857"/>
            <a:ext cx="2515579" cy="2473300"/>
          </a:xfrm>
          <a:prstGeom prst="rect">
            <a:avLst/>
          </a:prstGeom>
          <a:ln w="12700">
            <a:miter lim="400000"/>
          </a:ln>
        </p:spPr>
      </p:pic>
      <p:pic>
        <p:nvPicPr>
          <p:cNvPr id="596" name="Image" descr="Image"/>
          <p:cNvPicPr>
            <a:picLocks noChangeAspect="1"/>
          </p:cNvPicPr>
          <p:nvPr/>
        </p:nvPicPr>
        <p:blipFill>
          <a:blip r:embed="rId4">
            <a:extLst/>
          </a:blip>
          <a:stretch>
            <a:fillRect/>
          </a:stretch>
        </p:blipFill>
        <p:spPr>
          <a:xfrm>
            <a:off x="5605791" y="9046529"/>
            <a:ext cx="1268359" cy="1226081"/>
          </a:xfrm>
          <a:prstGeom prst="rect">
            <a:avLst/>
          </a:prstGeom>
          <a:ln w="12700">
            <a:miter lim="400000"/>
          </a:ln>
        </p:spPr>
      </p:pic>
      <p:pic>
        <p:nvPicPr>
          <p:cNvPr id="597" name="Image" descr="Image"/>
          <p:cNvPicPr>
            <a:picLocks noChangeAspect="1"/>
          </p:cNvPicPr>
          <p:nvPr/>
        </p:nvPicPr>
        <p:blipFill>
          <a:blip r:embed="rId5">
            <a:extLst/>
          </a:blip>
          <a:stretch>
            <a:fillRect/>
          </a:stretch>
        </p:blipFill>
        <p:spPr>
          <a:xfrm>
            <a:off x="12296540" y="3354623"/>
            <a:ext cx="412527" cy="436792"/>
          </a:xfrm>
          <a:prstGeom prst="rect">
            <a:avLst/>
          </a:prstGeom>
          <a:ln w="12700">
            <a:miter lim="400000"/>
          </a:ln>
        </p:spPr>
      </p:pic>
      <p:pic>
        <p:nvPicPr>
          <p:cNvPr id="598" name="Image" descr="Image"/>
          <p:cNvPicPr>
            <a:picLocks noChangeAspect="1"/>
          </p:cNvPicPr>
          <p:nvPr/>
        </p:nvPicPr>
        <p:blipFill>
          <a:blip r:embed="rId6">
            <a:extLst/>
          </a:blip>
          <a:stretch>
            <a:fillRect/>
          </a:stretch>
        </p:blipFill>
        <p:spPr>
          <a:xfrm>
            <a:off x="9639058" y="8993587"/>
            <a:ext cx="697598" cy="655319"/>
          </a:xfrm>
          <a:prstGeom prst="rect">
            <a:avLst/>
          </a:prstGeom>
          <a:ln w="12700">
            <a:miter lim="400000"/>
          </a:ln>
        </p:spPr>
      </p:pic>
      <p:pic>
        <p:nvPicPr>
          <p:cNvPr id="599" name="Image" descr="Image"/>
          <p:cNvPicPr>
            <a:picLocks noChangeAspect="1"/>
          </p:cNvPicPr>
          <p:nvPr/>
        </p:nvPicPr>
        <p:blipFill>
          <a:blip r:embed="rId7">
            <a:extLst/>
          </a:blip>
          <a:stretch>
            <a:fillRect/>
          </a:stretch>
        </p:blipFill>
        <p:spPr>
          <a:xfrm>
            <a:off x="8964983" y="3255929"/>
            <a:ext cx="655320" cy="634180"/>
          </a:xfrm>
          <a:prstGeom prst="rect">
            <a:avLst/>
          </a:prstGeom>
          <a:ln w="12700">
            <a:miter lim="400000"/>
          </a:ln>
        </p:spPr>
      </p:pic>
      <p:pic>
        <p:nvPicPr>
          <p:cNvPr id="600" name="Image" descr="Image"/>
          <p:cNvPicPr>
            <a:picLocks noChangeAspect="1"/>
          </p:cNvPicPr>
          <p:nvPr/>
        </p:nvPicPr>
        <p:blipFill>
          <a:blip r:embed="rId8">
            <a:extLst/>
          </a:blip>
          <a:stretch>
            <a:fillRect/>
          </a:stretch>
        </p:blipFill>
        <p:spPr>
          <a:xfrm>
            <a:off x="4978109" y="2687772"/>
            <a:ext cx="1310638" cy="1268359"/>
          </a:xfrm>
          <a:prstGeom prst="rect">
            <a:avLst/>
          </a:prstGeom>
          <a:ln w="12700">
            <a:miter lim="400000"/>
          </a:ln>
        </p:spPr>
      </p:pic>
      <p:pic>
        <p:nvPicPr>
          <p:cNvPr id="601" name="Image" descr="Image"/>
          <p:cNvPicPr>
            <a:picLocks noChangeAspect="1"/>
          </p:cNvPicPr>
          <p:nvPr/>
        </p:nvPicPr>
        <p:blipFill>
          <a:blip r:embed="rId9">
            <a:extLst/>
          </a:blip>
          <a:stretch>
            <a:fillRect/>
          </a:stretch>
        </p:blipFill>
        <p:spPr>
          <a:xfrm>
            <a:off x="1010453" y="1482831"/>
            <a:ext cx="2494439" cy="2473300"/>
          </a:xfrm>
          <a:prstGeom prst="rect">
            <a:avLst/>
          </a:prstGeom>
          <a:ln w="12700">
            <a:miter lim="400000"/>
          </a:ln>
        </p:spPr>
      </p:pic>
      <p:sp>
        <p:nvSpPr>
          <p:cNvPr id="602"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603"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pic>
        <p:nvPicPr>
          <p:cNvPr id="604" name="Image" descr="Image"/>
          <p:cNvPicPr>
            <a:picLocks noChangeAspect="1"/>
          </p:cNvPicPr>
          <p:nvPr/>
        </p:nvPicPr>
        <p:blipFill>
          <a:blip r:embed="rId7">
            <a:extLst/>
          </a:blip>
          <a:stretch>
            <a:fillRect/>
          </a:stretch>
        </p:blipFill>
        <p:spPr>
          <a:xfrm>
            <a:off x="15584113" y="3255929"/>
            <a:ext cx="655320" cy="634180"/>
          </a:xfrm>
          <a:prstGeom prst="rect">
            <a:avLst/>
          </a:prstGeom>
          <a:ln w="12700">
            <a:miter lim="400000"/>
          </a:ln>
        </p:spPr>
      </p:pic>
      <p:pic>
        <p:nvPicPr>
          <p:cNvPr id="605" name="Image" descr="Image"/>
          <p:cNvPicPr>
            <a:picLocks noChangeAspect="1"/>
          </p:cNvPicPr>
          <p:nvPr/>
        </p:nvPicPr>
        <p:blipFill>
          <a:blip r:embed="rId8">
            <a:extLst/>
          </a:blip>
          <a:stretch>
            <a:fillRect/>
          </a:stretch>
        </p:blipFill>
        <p:spPr>
          <a:xfrm>
            <a:off x="17957325" y="2687772"/>
            <a:ext cx="1310638" cy="1268359"/>
          </a:xfrm>
          <a:prstGeom prst="rect">
            <a:avLst/>
          </a:prstGeom>
          <a:ln w="12700">
            <a:miter lim="400000"/>
          </a:ln>
        </p:spPr>
      </p:pic>
      <p:pic>
        <p:nvPicPr>
          <p:cNvPr id="606" name="Image" descr="Image"/>
          <p:cNvPicPr>
            <a:picLocks noChangeAspect="1"/>
          </p:cNvPicPr>
          <p:nvPr/>
        </p:nvPicPr>
        <p:blipFill>
          <a:blip r:embed="rId9">
            <a:extLst/>
          </a:blip>
          <a:stretch>
            <a:fillRect/>
          </a:stretch>
        </p:blipFill>
        <p:spPr>
          <a:xfrm>
            <a:off x="21340081" y="1482831"/>
            <a:ext cx="2494439" cy="2473300"/>
          </a:xfrm>
          <a:prstGeom prst="rect">
            <a:avLst/>
          </a:prstGeom>
          <a:ln w="12700">
            <a:miter lim="400000"/>
          </a:ln>
        </p:spPr>
      </p:pic>
      <p:grpSp>
        <p:nvGrpSpPr>
          <p:cNvPr id="612" name="Group"/>
          <p:cNvGrpSpPr/>
          <p:nvPr/>
        </p:nvGrpSpPr>
        <p:grpSpPr>
          <a:xfrm>
            <a:off x="2690149" y="1072024"/>
            <a:ext cx="21372494" cy="8101877"/>
            <a:chOff x="0" y="0"/>
            <a:chExt cx="21372492" cy="8101876"/>
          </a:xfrm>
        </p:grpSpPr>
        <p:sp>
          <p:nvSpPr>
            <p:cNvPr id="607" name="Rectangle"/>
            <p:cNvSpPr/>
            <p:nvPr/>
          </p:nvSpPr>
          <p:spPr>
            <a:xfrm>
              <a:off x="10266100" y="1508808"/>
              <a:ext cx="11082278" cy="6593069"/>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608" name="Rectangle"/>
            <p:cNvSpPr/>
            <p:nvPr/>
          </p:nvSpPr>
          <p:spPr>
            <a:xfrm>
              <a:off x="18427861" y="0"/>
              <a:ext cx="2944632" cy="5121717"/>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609" name="Rectangle"/>
            <p:cNvSpPr/>
            <p:nvPr/>
          </p:nvSpPr>
          <p:spPr>
            <a:xfrm>
              <a:off x="7573861" y="5847465"/>
              <a:ext cx="4069145" cy="1865856"/>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610" name="Rectangle"/>
            <p:cNvSpPr/>
            <p:nvPr/>
          </p:nvSpPr>
          <p:spPr>
            <a:xfrm>
              <a:off x="3844402" y="6709539"/>
              <a:ext cx="4180552" cy="1110206"/>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611" name="Rectangle"/>
            <p:cNvSpPr/>
            <p:nvPr/>
          </p:nvSpPr>
          <p:spPr>
            <a:xfrm>
              <a:off x="0" y="7290202"/>
              <a:ext cx="4180551" cy="594811"/>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5"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616" name="Image" descr="Image"/>
          <p:cNvPicPr>
            <a:picLocks noChangeAspect="1"/>
          </p:cNvPicPr>
          <p:nvPr/>
        </p:nvPicPr>
        <p:blipFill>
          <a:blip r:embed="rId3">
            <a:extLst/>
          </a:blip>
          <a:stretch>
            <a:fillRect/>
          </a:stretch>
        </p:blipFill>
        <p:spPr>
          <a:xfrm>
            <a:off x="1153934" y="9109857"/>
            <a:ext cx="2515579" cy="2473300"/>
          </a:xfrm>
          <a:prstGeom prst="rect">
            <a:avLst/>
          </a:prstGeom>
          <a:ln w="12700">
            <a:miter lim="400000"/>
          </a:ln>
        </p:spPr>
      </p:pic>
      <p:pic>
        <p:nvPicPr>
          <p:cNvPr id="617" name="Image" descr="Image"/>
          <p:cNvPicPr>
            <a:picLocks noChangeAspect="1"/>
          </p:cNvPicPr>
          <p:nvPr/>
        </p:nvPicPr>
        <p:blipFill>
          <a:blip r:embed="rId4">
            <a:extLst/>
          </a:blip>
          <a:stretch>
            <a:fillRect/>
          </a:stretch>
        </p:blipFill>
        <p:spPr>
          <a:xfrm>
            <a:off x="5605791" y="9046529"/>
            <a:ext cx="1268359" cy="1226081"/>
          </a:xfrm>
          <a:prstGeom prst="rect">
            <a:avLst/>
          </a:prstGeom>
          <a:ln w="12700">
            <a:miter lim="400000"/>
          </a:ln>
        </p:spPr>
      </p:pic>
      <p:pic>
        <p:nvPicPr>
          <p:cNvPr id="618" name="Image" descr="Image"/>
          <p:cNvPicPr>
            <a:picLocks noChangeAspect="1"/>
          </p:cNvPicPr>
          <p:nvPr/>
        </p:nvPicPr>
        <p:blipFill>
          <a:blip r:embed="rId5">
            <a:extLst/>
          </a:blip>
          <a:stretch>
            <a:fillRect/>
          </a:stretch>
        </p:blipFill>
        <p:spPr>
          <a:xfrm>
            <a:off x="12296540" y="3354623"/>
            <a:ext cx="412527" cy="436792"/>
          </a:xfrm>
          <a:prstGeom prst="rect">
            <a:avLst/>
          </a:prstGeom>
          <a:ln w="12700">
            <a:miter lim="400000"/>
          </a:ln>
        </p:spPr>
      </p:pic>
      <p:pic>
        <p:nvPicPr>
          <p:cNvPr id="619" name="Image" descr="Image"/>
          <p:cNvPicPr>
            <a:picLocks noChangeAspect="1"/>
          </p:cNvPicPr>
          <p:nvPr/>
        </p:nvPicPr>
        <p:blipFill>
          <a:blip r:embed="rId6">
            <a:extLst/>
          </a:blip>
          <a:stretch>
            <a:fillRect/>
          </a:stretch>
        </p:blipFill>
        <p:spPr>
          <a:xfrm>
            <a:off x="9639058" y="8993587"/>
            <a:ext cx="697598" cy="655319"/>
          </a:xfrm>
          <a:prstGeom prst="rect">
            <a:avLst/>
          </a:prstGeom>
          <a:ln w="12700">
            <a:miter lim="400000"/>
          </a:ln>
        </p:spPr>
      </p:pic>
      <p:pic>
        <p:nvPicPr>
          <p:cNvPr id="620" name="Image" descr="Image"/>
          <p:cNvPicPr>
            <a:picLocks noChangeAspect="1"/>
          </p:cNvPicPr>
          <p:nvPr/>
        </p:nvPicPr>
        <p:blipFill>
          <a:blip r:embed="rId7">
            <a:extLst/>
          </a:blip>
          <a:stretch>
            <a:fillRect/>
          </a:stretch>
        </p:blipFill>
        <p:spPr>
          <a:xfrm>
            <a:off x="8964983" y="3255929"/>
            <a:ext cx="655320" cy="634180"/>
          </a:xfrm>
          <a:prstGeom prst="rect">
            <a:avLst/>
          </a:prstGeom>
          <a:ln w="12700">
            <a:miter lim="400000"/>
          </a:ln>
        </p:spPr>
      </p:pic>
      <p:pic>
        <p:nvPicPr>
          <p:cNvPr id="621" name="Image" descr="Image"/>
          <p:cNvPicPr>
            <a:picLocks noChangeAspect="1"/>
          </p:cNvPicPr>
          <p:nvPr/>
        </p:nvPicPr>
        <p:blipFill>
          <a:blip r:embed="rId8">
            <a:extLst/>
          </a:blip>
          <a:stretch>
            <a:fillRect/>
          </a:stretch>
        </p:blipFill>
        <p:spPr>
          <a:xfrm>
            <a:off x="4978109" y="2687772"/>
            <a:ext cx="1310638" cy="1268359"/>
          </a:xfrm>
          <a:prstGeom prst="rect">
            <a:avLst/>
          </a:prstGeom>
          <a:ln w="12700">
            <a:miter lim="400000"/>
          </a:ln>
        </p:spPr>
      </p:pic>
      <p:pic>
        <p:nvPicPr>
          <p:cNvPr id="622" name="Image" descr="Image"/>
          <p:cNvPicPr>
            <a:picLocks noChangeAspect="1"/>
          </p:cNvPicPr>
          <p:nvPr/>
        </p:nvPicPr>
        <p:blipFill>
          <a:blip r:embed="rId9">
            <a:extLst/>
          </a:blip>
          <a:stretch>
            <a:fillRect/>
          </a:stretch>
        </p:blipFill>
        <p:spPr>
          <a:xfrm>
            <a:off x="1010453" y="1482831"/>
            <a:ext cx="2494439" cy="2473300"/>
          </a:xfrm>
          <a:prstGeom prst="rect">
            <a:avLst/>
          </a:prstGeom>
          <a:ln w="12700">
            <a:miter lim="400000"/>
          </a:ln>
        </p:spPr>
      </p:pic>
      <p:sp>
        <p:nvSpPr>
          <p:cNvPr id="623"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624"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pic>
        <p:nvPicPr>
          <p:cNvPr id="625" name="Image" descr="Image"/>
          <p:cNvPicPr>
            <a:picLocks noChangeAspect="1"/>
          </p:cNvPicPr>
          <p:nvPr/>
        </p:nvPicPr>
        <p:blipFill>
          <a:blip r:embed="rId8">
            <a:extLst/>
          </a:blip>
          <a:stretch>
            <a:fillRect/>
          </a:stretch>
        </p:blipFill>
        <p:spPr>
          <a:xfrm>
            <a:off x="17957325" y="2687772"/>
            <a:ext cx="1310638" cy="1268359"/>
          </a:xfrm>
          <a:prstGeom prst="rect">
            <a:avLst/>
          </a:prstGeom>
          <a:ln w="12700">
            <a:miter lim="400000"/>
          </a:ln>
        </p:spPr>
      </p:pic>
      <p:pic>
        <p:nvPicPr>
          <p:cNvPr id="626" name="Image" descr="Image"/>
          <p:cNvPicPr>
            <a:picLocks noChangeAspect="1"/>
          </p:cNvPicPr>
          <p:nvPr/>
        </p:nvPicPr>
        <p:blipFill>
          <a:blip r:embed="rId9">
            <a:extLst/>
          </a:blip>
          <a:stretch>
            <a:fillRect/>
          </a:stretch>
        </p:blipFill>
        <p:spPr>
          <a:xfrm>
            <a:off x="21340081" y="1482831"/>
            <a:ext cx="2494439" cy="2473300"/>
          </a:xfrm>
          <a:prstGeom prst="rect">
            <a:avLst/>
          </a:prstGeom>
          <a:ln w="12700">
            <a:miter lim="400000"/>
          </a:ln>
        </p:spPr>
      </p:pic>
      <p:sp>
        <p:nvSpPr>
          <p:cNvPr id="627" name="Rectangle"/>
          <p:cNvSpPr/>
          <p:nvPr/>
        </p:nvSpPr>
        <p:spPr>
          <a:xfrm>
            <a:off x="16063087" y="2354483"/>
            <a:ext cx="11123754" cy="6593069"/>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28" name="Rectangle"/>
          <p:cNvSpPr/>
          <p:nvPr/>
        </p:nvSpPr>
        <p:spPr>
          <a:xfrm>
            <a:off x="21118010" y="1072024"/>
            <a:ext cx="2944632" cy="5121718"/>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29" name="Rectangle"/>
          <p:cNvSpPr/>
          <p:nvPr/>
        </p:nvSpPr>
        <p:spPr>
          <a:xfrm>
            <a:off x="10264011" y="7543317"/>
            <a:ext cx="6189804" cy="1242029"/>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30" name="Rectangle"/>
          <p:cNvSpPr/>
          <p:nvPr/>
        </p:nvSpPr>
        <p:spPr>
          <a:xfrm>
            <a:off x="6534552" y="7781563"/>
            <a:ext cx="4180551" cy="1110206"/>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31" name="Rectangle"/>
          <p:cNvSpPr/>
          <p:nvPr/>
        </p:nvSpPr>
        <p:spPr>
          <a:xfrm>
            <a:off x="2690149" y="8362226"/>
            <a:ext cx="4180552" cy="594811"/>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632" name="Image" descr="Image"/>
          <p:cNvPicPr>
            <a:picLocks noChangeAspect="1"/>
          </p:cNvPicPr>
          <p:nvPr/>
        </p:nvPicPr>
        <p:blipFill>
          <a:blip r:embed="rId7">
            <a:extLst/>
          </a:blip>
          <a:stretch>
            <a:fillRect/>
          </a:stretch>
        </p:blipFill>
        <p:spPr>
          <a:xfrm>
            <a:off x="15469813" y="3255929"/>
            <a:ext cx="655320" cy="634180"/>
          </a:xfrm>
          <a:prstGeom prst="rect">
            <a:avLst/>
          </a:prstGeom>
          <a:ln w="12700">
            <a:miter lim="400000"/>
          </a:ln>
        </p:spPr>
      </p:pic>
      <p:sp>
        <p:nvSpPr>
          <p:cNvPr id="633" name="Inverting the Laplacian Pyramid"/>
          <p:cNvSpPr txBox="1"/>
          <p:nvPr>
            <p:ph type="title"/>
          </p:nvPr>
        </p:nvSpPr>
        <p:spPr>
          <a:xfrm>
            <a:off x="1817166" y="-282616"/>
            <a:ext cx="21005801" cy="2286001"/>
          </a:xfrm>
          <a:prstGeom prst="rect">
            <a:avLst/>
          </a:prstGeom>
        </p:spPr>
        <p:txBody>
          <a:bodyPr/>
          <a:lstStyle/>
          <a:p>
            <a:pPr/>
            <a:r>
              <a:t>Inverting the Laplacian Pyramid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6"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637" name="Image" descr="Image"/>
          <p:cNvPicPr>
            <a:picLocks noChangeAspect="1"/>
          </p:cNvPicPr>
          <p:nvPr/>
        </p:nvPicPr>
        <p:blipFill>
          <a:blip r:embed="rId3">
            <a:extLst/>
          </a:blip>
          <a:stretch>
            <a:fillRect/>
          </a:stretch>
        </p:blipFill>
        <p:spPr>
          <a:xfrm>
            <a:off x="1153934" y="9109857"/>
            <a:ext cx="2515579" cy="2473300"/>
          </a:xfrm>
          <a:prstGeom prst="rect">
            <a:avLst/>
          </a:prstGeom>
          <a:ln w="12700">
            <a:miter lim="400000"/>
          </a:ln>
        </p:spPr>
      </p:pic>
      <p:pic>
        <p:nvPicPr>
          <p:cNvPr id="638" name="Image" descr="Image"/>
          <p:cNvPicPr>
            <a:picLocks noChangeAspect="1"/>
          </p:cNvPicPr>
          <p:nvPr/>
        </p:nvPicPr>
        <p:blipFill>
          <a:blip r:embed="rId4">
            <a:extLst/>
          </a:blip>
          <a:stretch>
            <a:fillRect/>
          </a:stretch>
        </p:blipFill>
        <p:spPr>
          <a:xfrm>
            <a:off x="5605791" y="9046529"/>
            <a:ext cx="1268359" cy="1226081"/>
          </a:xfrm>
          <a:prstGeom prst="rect">
            <a:avLst/>
          </a:prstGeom>
          <a:ln w="12700">
            <a:miter lim="400000"/>
          </a:ln>
        </p:spPr>
      </p:pic>
      <p:pic>
        <p:nvPicPr>
          <p:cNvPr id="639" name="Image" descr="Image"/>
          <p:cNvPicPr>
            <a:picLocks noChangeAspect="1"/>
          </p:cNvPicPr>
          <p:nvPr/>
        </p:nvPicPr>
        <p:blipFill>
          <a:blip r:embed="rId5">
            <a:extLst/>
          </a:blip>
          <a:stretch>
            <a:fillRect/>
          </a:stretch>
        </p:blipFill>
        <p:spPr>
          <a:xfrm>
            <a:off x="12296540" y="3354623"/>
            <a:ext cx="412527" cy="436792"/>
          </a:xfrm>
          <a:prstGeom prst="rect">
            <a:avLst/>
          </a:prstGeom>
          <a:ln w="12700">
            <a:miter lim="400000"/>
          </a:ln>
        </p:spPr>
      </p:pic>
      <p:pic>
        <p:nvPicPr>
          <p:cNvPr id="640" name="Image" descr="Image"/>
          <p:cNvPicPr>
            <a:picLocks noChangeAspect="1"/>
          </p:cNvPicPr>
          <p:nvPr/>
        </p:nvPicPr>
        <p:blipFill>
          <a:blip r:embed="rId6">
            <a:extLst/>
          </a:blip>
          <a:stretch>
            <a:fillRect/>
          </a:stretch>
        </p:blipFill>
        <p:spPr>
          <a:xfrm>
            <a:off x="9639058" y="8993587"/>
            <a:ext cx="697598" cy="655319"/>
          </a:xfrm>
          <a:prstGeom prst="rect">
            <a:avLst/>
          </a:prstGeom>
          <a:ln w="12700">
            <a:miter lim="400000"/>
          </a:ln>
        </p:spPr>
      </p:pic>
      <p:pic>
        <p:nvPicPr>
          <p:cNvPr id="641" name="Image" descr="Image"/>
          <p:cNvPicPr>
            <a:picLocks noChangeAspect="1"/>
          </p:cNvPicPr>
          <p:nvPr/>
        </p:nvPicPr>
        <p:blipFill>
          <a:blip r:embed="rId7">
            <a:extLst/>
          </a:blip>
          <a:stretch>
            <a:fillRect/>
          </a:stretch>
        </p:blipFill>
        <p:spPr>
          <a:xfrm>
            <a:off x="8964983" y="3255929"/>
            <a:ext cx="655320" cy="634180"/>
          </a:xfrm>
          <a:prstGeom prst="rect">
            <a:avLst/>
          </a:prstGeom>
          <a:ln w="12700">
            <a:miter lim="400000"/>
          </a:ln>
        </p:spPr>
      </p:pic>
      <p:pic>
        <p:nvPicPr>
          <p:cNvPr id="642" name="Image" descr="Image"/>
          <p:cNvPicPr>
            <a:picLocks noChangeAspect="1"/>
          </p:cNvPicPr>
          <p:nvPr/>
        </p:nvPicPr>
        <p:blipFill>
          <a:blip r:embed="rId8">
            <a:extLst/>
          </a:blip>
          <a:stretch>
            <a:fillRect/>
          </a:stretch>
        </p:blipFill>
        <p:spPr>
          <a:xfrm>
            <a:off x="4978109" y="2687772"/>
            <a:ext cx="1310638" cy="1268359"/>
          </a:xfrm>
          <a:prstGeom prst="rect">
            <a:avLst/>
          </a:prstGeom>
          <a:ln w="12700">
            <a:miter lim="400000"/>
          </a:ln>
        </p:spPr>
      </p:pic>
      <p:pic>
        <p:nvPicPr>
          <p:cNvPr id="643" name="Image" descr="Image"/>
          <p:cNvPicPr>
            <a:picLocks noChangeAspect="1"/>
          </p:cNvPicPr>
          <p:nvPr/>
        </p:nvPicPr>
        <p:blipFill>
          <a:blip r:embed="rId9">
            <a:extLst/>
          </a:blip>
          <a:stretch>
            <a:fillRect/>
          </a:stretch>
        </p:blipFill>
        <p:spPr>
          <a:xfrm>
            <a:off x="1010453" y="1482831"/>
            <a:ext cx="2494439" cy="2473300"/>
          </a:xfrm>
          <a:prstGeom prst="rect">
            <a:avLst/>
          </a:prstGeom>
          <a:ln w="12700">
            <a:miter lim="400000"/>
          </a:ln>
        </p:spPr>
      </p:pic>
      <p:sp>
        <p:nvSpPr>
          <p:cNvPr id="644"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645"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pic>
        <p:nvPicPr>
          <p:cNvPr id="646" name="Image" descr="Image"/>
          <p:cNvPicPr>
            <a:picLocks noChangeAspect="1"/>
          </p:cNvPicPr>
          <p:nvPr/>
        </p:nvPicPr>
        <p:blipFill>
          <a:blip r:embed="rId7">
            <a:extLst/>
          </a:blip>
          <a:stretch>
            <a:fillRect/>
          </a:stretch>
        </p:blipFill>
        <p:spPr>
          <a:xfrm>
            <a:off x="15431713" y="3255929"/>
            <a:ext cx="655320" cy="634180"/>
          </a:xfrm>
          <a:prstGeom prst="rect">
            <a:avLst/>
          </a:prstGeom>
          <a:ln w="12700">
            <a:miter lim="400000"/>
          </a:ln>
        </p:spPr>
      </p:pic>
      <p:pic>
        <p:nvPicPr>
          <p:cNvPr id="647" name="Image" descr="Image"/>
          <p:cNvPicPr>
            <a:picLocks noChangeAspect="1"/>
          </p:cNvPicPr>
          <p:nvPr/>
        </p:nvPicPr>
        <p:blipFill>
          <a:blip r:embed="rId9">
            <a:extLst/>
          </a:blip>
          <a:stretch>
            <a:fillRect/>
          </a:stretch>
        </p:blipFill>
        <p:spPr>
          <a:xfrm>
            <a:off x="21340081" y="1482831"/>
            <a:ext cx="2494439" cy="2473300"/>
          </a:xfrm>
          <a:prstGeom prst="rect">
            <a:avLst/>
          </a:prstGeom>
          <a:ln w="12700">
            <a:miter lim="400000"/>
          </a:ln>
        </p:spPr>
      </p:pic>
      <p:sp>
        <p:nvSpPr>
          <p:cNvPr id="648" name="Rectangle"/>
          <p:cNvSpPr/>
          <p:nvPr/>
        </p:nvSpPr>
        <p:spPr>
          <a:xfrm>
            <a:off x="18722051" y="2354483"/>
            <a:ext cx="8464792" cy="6593069"/>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49" name="Rectangle"/>
          <p:cNvSpPr/>
          <p:nvPr/>
        </p:nvSpPr>
        <p:spPr>
          <a:xfrm>
            <a:off x="21118010" y="1072024"/>
            <a:ext cx="2944632" cy="5121718"/>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50" name="Rectangle"/>
          <p:cNvSpPr/>
          <p:nvPr/>
        </p:nvSpPr>
        <p:spPr>
          <a:xfrm>
            <a:off x="10264011" y="8256044"/>
            <a:ext cx="8820633" cy="529302"/>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51" name="Rectangle"/>
          <p:cNvSpPr/>
          <p:nvPr/>
        </p:nvSpPr>
        <p:spPr>
          <a:xfrm>
            <a:off x="6534552" y="8176389"/>
            <a:ext cx="4180551" cy="715380"/>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52" name="Rectangle"/>
          <p:cNvSpPr/>
          <p:nvPr/>
        </p:nvSpPr>
        <p:spPr>
          <a:xfrm>
            <a:off x="2690149" y="8362226"/>
            <a:ext cx="4180552" cy="594811"/>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653" name="Image" descr="Image"/>
          <p:cNvPicPr>
            <a:picLocks noChangeAspect="1"/>
          </p:cNvPicPr>
          <p:nvPr/>
        </p:nvPicPr>
        <p:blipFill>
          <a:blip r:embed="rId8">
            <a:extLst/>
          </a:blip>
          <a:stretch>
            <a:fillRect/>
          </a:stretch>
        </p:blipFill>
        <p:spPr>
          <a:xfrm>
            <a:off x="17982725" y="2687772"/>
            <a:ext cx="1310638" cy="1268359"/>
          </a:xfrm>
          <a:prstGeom prst="rect">
            <a:avLst/>
          </a:prstGeom>
          <a:ln w="12700">
            <a:miter lim="400000"/>
          </a:ln>
        </p:spPr>
      </p:pic>
      <p:sp>
        <p:nvSpPr>
          <p:cNvPr id="654" name="Inverting the Laplacian Pyramid"/>
          <p:cNvSpPr txBox="1"/>
          <p:nvPr>
            <p:ph type="title"/>
          </p:nvPr>
        </p:nvSpPr>
        <p:spPr>
          <a:xfrm>
            <a:off x="1817166" y="-282616"/>
            <a:ext cx="21005801" cy="2286001"/>
          </a:xfrm>
          <a:prstGeom prst="rect">
            <a:avLst/>
          </a:prstGeom>
        </p:spPr>
        <p:txBody>
          <a:bodyPr/>
          <a:lstStyle/>
          <a:p>
            <a:pPr/>
            <a:r>
              <a:t>Inverting the Laplacian Pyramid</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7"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658" name="Image" descr="Image"/>
          <p:cNvPicPr>
            <a:picLocks noChangeAspect="1"/>
          </p:cNvPicPr>
          <p:nvPr/>
        </p:nvPicPr>
        <p:blipFill>
          <a:blip r:embed="rId3">
            <a:extLst/>
          </a:blip>
          <a:stretch>
            <a:fillRect/>
          </a:stretch>
        </p:blipFill>
        <p:spPr>
          <a:xfrm>
            <a:off x="1153934" y="9109857"/>
            <a:ext cx="2515579" cy="2473300"/>
          </a:xfrm>
          <a:prstGeom prst="rect">
            <a:avLst/>
          </a:prstGeom>
          <a:ln w="12700">
            <a:miter lim="400000"/>
          </a:ln>
        </p:spPr>
      </p:pic>
      <p:pic>
        <p:nvPicPr>
          <p:cNvPr id="659" name="Image" descr="Image"/>
          <p:cNvPicPr>
            <a:picLocks noChangeAspect="1"/>
          </p:cNvPicPr>
          <p:nvPr/>
        </p:nvPicPr>
        <p:blipFill>
          <a:blip r:embed="rId4">
            <a:extLst/>
          </a:blip>
          <a:stretch>
            <a:fillRect/>
          </a:stretch>
        </p:blipFill>
        <p:spPr>
          <a:xfrm>
            <a:off x="5605791" y="9046529"/>
            <a:ext cx="1268359" cy="1226081"/>
          </a:xfrm>
          <a:prstGeom prst="rect">
            <a:avLst/>
          </a:prstGeom>
          <a:ln w="12700">
            <a:miter lim="400000"/>
          </a:ln>
        </p:spPr>
      </p:pic>
      <p:pic>
        <p:nvPicPr>
          <p:cNvPr id="660" name="Image" descr="Image"/>
          <p:cNvPicPr>
            <a:picLocks noChangeAspect="1"/>
          </p:cNvPicPr>
          <p:nvPr/>
        </p:nvPicPr>
        <p:blipFill>
          <a:blip r:embed="rId5">
            <a:extLst/>
          </a:blip>
          <a:stretch>
            <a:fillRect/>
          </a:stretch>
        </p:blipFill>
        <p:spPr>
          <a:xfrm>
            <a:off x="12296540" y="3354623"/>
            <a:ext cx="412527" cy="436792"/>
          </a:xfrm>
          <a:prstGeom prst="rect">
            <a:avLst/>
          </a:prstGeom>
          <a:ln w="12700">
            <a:miter lim="400000"/>
          </a:ln>
        </p:spPr>
      </p:pic>
      <p:pic>
        <p:nvPicPr>
          <p:cNvPr id="661" name="Image" descr="Image"/>
          <p:cNvPicPr>
            <a:picLocks noChangeAspect="1"/>
          </p:cNvPicPr>
          <p:nvPr/>
        </p:nvPicPr>
        <p:blipFill>
          <a:blip r:embed="rId6">
            <a:extLst/>
          </a:blip>
          <a:stretch>
            <a:fillRect/>
          </a:stretch>
        </p:blipFill>
        <p:spPr>
          <a:xfrm>
            <a:off x="9639058" y="8993587"/>
            <a:ext cx="697598" cy="655319"/>
          </a:xfrm>
          <a:prstGeom prst="rect">
            <a:avLst/>
          </a:prstGeom>
          <a:ln w="12700">
            <a:miter lim="400000"/>
          </a:ln>
        </p:spPr>
      </p:pic>
      <p:pic>
        <p:nvPicPr>
          <p:cNvPr id="662" name="Image" descr="Image"/>
          <p:cNvPicPr>
            <a:picLocks noChangeAspect="1"/>
          </p:cNvPicPr>
          <p:nvPr/>
        </p:nvPicPr>
        <p:blipFill>
          <a:blip r:embed="rId7">
            <a:extLst/>
          </a:blip>
          <a:stretch>
            <a:fillRect/>
          </a:stretch>
        </p:blipFill>
        <p:spPr>
          <a:xfrm>
            <a:off x="8964983" y="3255929"/>
            <a:ext cx="655320" cy="634180"/>
          </a:xfrm>
          <a:prstGeom prst="rect">
            <a:avLst/>
          </a:prstGeom>
          <a:ln w="12700">
            <a:miter lim="400000"/>
          </a:ln>
        </p:spPr>
      </p:pic>
      <p:pic>
        <p:nvPicPr>
          <p:cNvPr id="663" name="Image" descr="Image"/>
          <p:cNvPicPr>
            <a:picLocks noChangeAspect="1"/>
          </p:cNvPicPr>
          <p:nvPr/>
        </p:nvPicPr>
        <p:blipFill>
          <a:blip r:embed="rId8">
            <a:extLst/>
          </a:blip>
          <a:stretch>
            <a:fillRect/>
          </a:stretch>
        </p:blipFill>
        <p:spPr>
          <a:xfrm>
            <a:off x="4978109" y="2687772"/>
            <a:ext cx="1310638" cy="1268359"/>
          </a:xfrm>
          <a:prstGeom prst="rect">
            <a:avLst/>
          </a:prstGeom>
          <a:ln w="12700">
            <a:miter lim="400000"/>
          </a:ln>
        </p:spPr>
      </p:pic>
      <p:pic>
        <p:nvPicPr>
          <p:cNvPr id="664" name="Image" descr="Image"/>
          <p:cNvPicPr>
            <a:picLocks noChangeAspect="1"/>
          </p:cNvPicPr>
          <p:nvPr/>
        </p:nvPicPr>
        <p:blipFill>
          <a:blip r:embed="rId9">
            <a:extLst/>
          </a:blip>
          <a:stretch>
            <a:fillRect/>
          </a:stretch>
        </p:blipFill>
        <p:spPr>
          <a:xfrm>
            <a:off x="1010453" y="1482831"/>
            <a:ext cx="2494439" cy="2473300"/>
          </a:xfrm>
          <a:prstGeom prst="rect">
            <a:avLst/>
          </a:prstGeom>
          <a:ln w="12700">
            <a:miter lim="400000"/>
          </a:ln>
        </p:spPr>
      </p:pic>
      <p:sp>
        <p:nvSpPr>
          <p:cNvPr id="665"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666"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pic>
        <p:nvPicPr>
          <p:cNvPr id="667" name="Image" descr="Image"/>
          <p:cNvPicPr>
            <a:picLocks noChangeAspect="1"/>
          </p:cNvPicPr>
          <p:nvPr/>
        </p:nvPicPr>
        <p:blipFill>
          <a:blip r:embed="rId7">
            <a:extLst/>
          </a:blip>
          <a:stretch>
            <a:fillRect/>
          </a:stretch>
        </p:blipFill>
        <p:spPr>
          <a:xfrm>
            <a:off x="15431713" y="3255929"/>
            <a:ext cx="655320" cy="634180"/>
          </a:xfrm>
          <a:prstGeom prst="rect">
            <a:avLst/>
          </a:prstGeom>
          <a:ln w="12700">
            <a:miter lim="400000"/>
          </a:ln>
        </p:spPr>
      </p:pic>
      <p:pic>
        <p:nvPicPr>
          <p:cNvPr id="668" name="Image" descr="Image"/>
          <p:cNvPicPr>
            <a:picLocks noChangeAspect="1"/>
          </p:cNvPicPr>
          <p:nvPr/>
        </p:nvPicPr>
        <p:blipFill>
          <a:blip r:embed="rId9">
            <a:extLst/>
          </a:blip>
          <a:stretch>
            <a:fillRect/>
          </a:stretch>
        </p:blipFill>
        <p:spPr>
          <a:xfrm>
            <a:off x="21340081" y="1482831"/>
            <a:ext cx="2494439" cy="2473300"/>
          </a:xfrm>
          <a:prstGeom prst="rect">
            <a:avLst/>
          </a:prstGeom>
          <a:ln w="12700">
            <a:miter lim="400000"/>
          </a:ln>
        </p:spPr>
      </p:pic>
      <p:pic>
        <p:nvPicPr>
          <p:cNvPr id="669" name="Image" descr="Image"/>
          <p:cNvPicPr>
            <a:picLocks noChangeAspect="1"/>
          </p:cNvPicPr>
          <p:nvPr/>
        </p:nvPicPr>
        <p:blipFill>
          <a:blip r:embed="rId8">
            <a:extLst/>
          </a:blip>
          <a:stretch>
            <a:fillRect/>
          </a:stretch>
        </p:blipFill>
        <p:spPr>
          <a:xfrm>
            <a:off x="17982725" y="2687772"/>
            <a:ext cx="1310638" cy="1268359"/>
          </a:xfrm>
          <a:prstGeom prst="rect">
            <a:avLst/>
          </a:prstGeom>
          <a:ln w="12700">
            <a:miter lim="400000"/>
          </a:ln>
        </p:spPr>
      </p:pic>
      <p:sp>
        <p:nvSpPr>
          <p:cNvPr id="670" name="Inverting the Laplacian Pyramid"/>
          <p:cNvSpPr txBox="1"/>
          <p:nvPr>
            <p:ph type="title"/>
          </p:nvPr>
        </p:nvSpPr>
        <p:spPr>
          <a:xfrm>
            <a:off x="1817166" y="-282616"/>
            <a:ext cx="21005801" cy="2286001"/>
          </a:xfrm>
          <a:prstGeom prst="rect">
            <a:avLst/>
          </a:prstGeom>
        </p:spPr>
        <p:txBody>
          <a:bodyPr/>
          <a:lstStyle/>
          <a:p>
            <a:pPr/>
            <a:r>
              <a:t>Inverting the Laplacian Pyramid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lide Number"/>
          <p:cNvSpPr txBox="1"/>
          <p:nvPr>
            <p:ph type="sldNum" sz="quarter" idx="2"/>
          </p:nvPr>
        </p:nvSpPr>
        <p:spPr>
          <a:xfrm>
            <a:off x="23524565" y="130048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 name="Picture 3" descr="Picture 3"/>
          <p:cNvPicPr>
            <a:picLocks noChangeAspect="1"/>
          </p:cNvPicPr>
          <p:nvPr/>
        </p:nvPicPr>
        <p:blipFill>
          <a:blip r:embed="rId2">
            <a:extLst/>
          </a:blip>
          <a:stretch>
            <a:fillRect/>
          </a:stretch>
        </p:blipFill>
        <p:spPr>
          <a:xfrm>
            <a:off x="3538092" y="0"/>
            <a:ext cx="17422388" cy="11794928"/>
          </a:xfrm>
          <a:prstGeom prst="rect">
            <a:avLst/>
          </a:prstGeom>
          <a:ln w="12700">
            <a:miter lim="400000"/>
          </a:ln>
        </p:spPr>
      </p:pic>
      <p:sp>
        <p:nvSpPr>
          <p:cNvPr id="198" name="TextBox 1"/>
          <p:cNvSpPr txBox="1"/>
          <p:nvPr/>
        </p:nvSpPr>
        <p:spPr>
          <a:xfrm>
            <a:off x="8890527" y="11728405"/>
            <a:ext cx="771229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We need translation invariance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Image" descr="Image"/>
          <p:cNvPicPr>
            <a:picLocks noChangeAspect="1"/>
          </p:cNvPicPr>
          <p:nvPr/>
        </p:nvPicPr>
        <p:blipFill>
          <a:blip r:embed="rId2">
            <a:extLst/>
          </a:blip>
          <a:srcRect l="0" t="493" r="0" b="0"/>
          <a:stretch>
            <a:fillRect/>
          </a:stretch>
        </p:blipFill>
        <p:spPr>
          <a:xfrm>
            <a:off x="1555404" y="4058689"/>
            <a:ext cx="20429830" cy="5121217"/>
          </a:xfrm>
          <a:prstGeom prst="rect">
            <a:avLst/>
          </a:prstGeom>
          <a:ln w="12700">
            <a:miter lim="400000"/>
          </a:ln>
        </p:spPr>
      </p:pic>
      <p:pic>
        <p:nvPicPr>
          <p:cNvPr id="674" name="Image" descr="Image"/>
          <p:cNvPicPr>
            <a:picLocks noChangeAspect="1"/>
          </p:cNvPicPr>
          <p:nvPr/>
        </p:nvPicPr>
        <p:blipFill>
          <a:blip r:embed="rId3">
            <a:extLst/>
          </a:blip>
          <a:stretch>
            <a:fillRect/>
          </a:stretch>
        </p:blipFill>
        <p:spPr>
          <a:xfrm>
            <a:off x="5334000" y="0"/>
            <a:ext cx="13716000" cy="13716000"/>
          </a:xfrm>
          <a:prstGeom prst="rect">
            <a:avLst/>
          </a:prstGeom>
          <a:ln w="12700">
            <a:miter lim="400000"/>
          </a:ln>
        </p:spPr>
      </p:pic>
      <p:pic>
        <p:nvPicPr>
          <p:cNvPr id="675" name="Image" descr="Image"/>
          <p:cNvPicPr>
            <a:picLocks noChangeAspect="1"/>
          </p:cNvPicPr>
          <p:nvPr/>
        </p:nvPicPr>
        <p:blipFill>
          <a:blip r:embed="rId4">
            <a:extLst/>
          </a:blip>
          <a:stretch>
            <a:fillRect/>
          </a:stretch>
        </p:blipFill>
        <p:spPr>
          <a:xfrm>
            <a:off x="1153934" y="9109857"/>
            <a:ext cx="2515579" cy="2473300"/>
          </a:xfrm>
          <a:prstGeom prst="rect">
            <a:avLst/>
          </a:prstGeom>
          <a:ln w="12700">
            <a:miter lim="400000"/>
          </a:ln>
        </p:spPr>
      </p:pic>
      <p:pic>
        <p:nvPicPr>
          <p:cNvPr id="676" name="Image" descr="Image"/>
          <p:cNvPicPr>
            <a:picLocks noChangeAspect="1"/>
          </p:cNvPicPr>
          <p:nvPr/>
        </p:nvPicPr>
        <p:blipFill>
          <a:blip r:embed="rId5">
            <a:extLst/>
          </a:blip>
          <a:stretch>
            <a:fillRect/>
          </a:stretch>
        </p:blipFill>
        <p:spPr>
          <a:xfrm>
            <a:off x="5605791" y="9046529"/>
            <a:ext cx="1268359" cy="1226081"/>
          </a:xfrm>
          <a:prstGeom prst="rect">
            <a:avLst/>
          </a:prstGeom>
          <a:ln w="12700">
            <a:miter lim="400000"/>
          </a:ln>
        </p:spPr>
      </p:pic>
      <p:pic>
        <p:nvPicPr>
          <p:cNvPr id="677" name="Image" descr="Image"/>
          <p:cNvPicPr>
            <a:picLocks noChangeAspect="1"/>
          </p:cNvPicPr>
          <p:nvPr/>
        </p:nvPicPr>
        <p:blipFill>
          <a:blip r:embed="rId6">
            <a:extLst/>
          </a:blip>
          <a:stretch>
            <a:fillRect/>
          </a:stretch>
        </p:blipFill>
        <p:spPr>
          <a:xfrm>
            <a:off x="12296540" y="3354623"/>
            <a:ext cx="412527" cy="436792"/>
          </a:xfrm>
          <a:prstGeom prst="rect">
            <a:avLst/>
          </a:prstGeom>
          <a:ln w="12700">
            <a:miter lim="400000"/>
          </a:ln>
        </p:spPr>
      </p:pic>
      <p:pic>
        <p:nvPicPr>
          <p:cNvPr id="678" name="Image" descr="Image"/>
          <p:cNvPicPr>
            <a:picLocks noChangeAspect="1"/>
          </p:cNvPicPr>
          <p:nvPr/>
        </p:nvPicPr>
        <p:blipFill>
          <a:blip r:embed="rId7">
            <a:extLst/>
          </a:blip>
          <a:stretch>
            <a:fillRect/>
          </a:stretch>
        </p:blipFill>
        <p:spPr>
          <a:xfrm>
            <a:off x="9639058" y="8993587"/>
            <a:ext cx="697598" cy="655319"/>
          </a:xfrm>
          <a:prstGeom prst="rect">
            <a:avLst/>
          </a:prstGeom>
          <a:ln w="12700">
            <a:miter lim="400000"/>
          </a:ln>
        </p:spPr>
      </p:pic>
      <p:pic>
        <p:nvPicPr>
          <p:cNvPr id="679" name="Image" descr="Image"/>
          <p:cNvPicPr>
            <a:picLocks noChangeAspect="1"/>
          </p:cNvPicPr>
          <p:nvPr/>
        </p:nvPicPr>
        <p:blipFill>
          <a:blip r:embed="rId8">
            <a:extLst/>
          </a:blip>
          <a:stretch>
            <a:fillRect/>
          </a:stretch>
        </p:blipFill>
        <p:spPr>
          <a:xfrm>
            <a:off x="8964983" y="3255929"/>
            <a:ext cx="655320" cy="634180"/>
          </a:xfrm>
          <a:prstGeom prst="rect">
            <a:avLst/>
          </a:prstGeom>
          <a:ln w="12700">
            <a:miter lim="400000"/>
          </a:ln>
        </p:spPr>
      </p:pic>
      <p:pic>
        <p:nvPicPr>
          <p:cNvPr id="680" name="Image" descr="Image"/>
          <p:cNvPicPr>
            <a:picLocks noChangeAspect="1"/>
          </p:cNvPicPr>
          <p:nvPr/>
        </p:nvPicPr>
        <p:blipFill>
          <a:blip r:embed="rId9">
            <a:extLst/>
          </a:blip>
          <a:stretch>
            <a:fillRect/>
          </a:stretch>
        </p:blipFill>
        <p:spPr>
          <a:xfrm>
            <a:off x="4978109" y="2687772"/>
            <a:ext cx="1310638" cy="1268359"/>
          </a:xfrm>
          <a:prstGeom prst="rect">
            <a:avLst/>
          </a:prstGeom>
          <a:ln w="12700">
            <a:miter lim="400000"/>
          </a:ln>
        </p:spPr>
      </p:pic>
      <p:pic>
        <p:nvPicPr>
          <p:cNvPr id="681" name="Image" descr="Image"/>
          <p:cNvPicPr>
            <a:picLocks noChangeAspect="1"/>
          </p:cNvPicPr>
          <p:nvPr/>
        </p:nvPicPr>
        <p:blipFill>
          <a:blip r:embed="rId10">
            <a:extLst/>
          </a:blip>
          <a:stretch>
            <a:fillRect/>
          </a:stretch>
        </p:blipFill>
        <p:spPr>
          <a:xfrm>
            <a:off x="1010453" y="1482831"/>
            <a:ext cx="2494439" cy="2473300"/>
          </a:xfrm>
          <a:prstGeom prst="rect">
            <a:avLst/>
          </a:prstGeom>
          <a:ln w="12700">
            <a:miter lim="400000"/>
          </a:ln>
        </p:spPr>
      </p:pic>
      <p:sp>
        <p:nvSpPr>
          <p:cNvPr id="682" name="Gaussian pyramid"/>
          <p:cNvSpPr txBox="1"/>
          <p:nvPr/>
        </p:nvSpPr>
        <p:spPr>
          <a:xfrm>
            <a:off x="5589420" y="2024765"/>
            <a:ext cx="337985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 pyramid</a:t>
            </a:r>
          </a:p>
        </p:txBody>
      </p:sp>
      <p:sp>
        <p:nvSpPr>
          <p:cNvPr id="683" name="Laplacian pyramid"/>
          <p:cNvSpPr txBox="1"/>
          <p:nvPr/>
        </p:nvSpPr>
        <p:spPr>
          <a:xfrm>
            <a:off x="5554368" y="10653439"/>
            <a:ext cx="344995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Laplacian pyramid</a:t>
            </a:r>
          </a:p>
        </p:txBody>
      </p:sp>
      <p:pic>
        <p:nvPicPr>
          <p:cNvPr id="684" name="Image" descr="Image"/>
          <p:cNvPicPr>
            <a:picLocks noChangeAspect="1"/>
          </p:cNvPicPr>
          <p:nvPr/>
        </p:nvPicPr>
        <p:blipFill>
          <a:blip r:embed="rId8">
            <a:extLst/>
          </a:blip>
          <a:stretch>
            <a:fillRect/>
          </a:stretch>
        </p:blipFill>
        <p:spPr>
          <a:xfrm>
            <a:off x="15584113" y="3255929"/>
            <a:ext cx="655320" cy="634180"/>
          </a:xfrm>
          <a:prstGeom prst="rect">
            <a:avLst/>
          </a:prstGeom>
          <a:ln w="12700">
            <a:miter lim="400000"/>
          </a:ln>
        </p:spPr>
      </p:pic>
      <p:pic>
        <p:nvPicPr>
          <p:cNvPr id="685" name="Image" descr="Image"/>
          <p:cNvPicPr>
            <a:picLocks noChangeAspect="1"/>
          </p:cNvPicPr>
          <p:nvPr/>
        </p:nvPicPr>
        <p:blipFill>
          <a:blip r:embed="rId9">
            <a:extLst/>
          </a:blip>
          <a:stretch>
            <a:fillRect/>
          </a:stretch>
        </p:blipFill>
        <p:spPr>
          <a:xfrm>
            <a:off x="17957325" y="2687772"/>
            <a:ext cx="1310638" cy="1268359"/>
          </a:xfrm>
          <a:prstGeom prst="rect">
            <a:avLst/>
          </a:prstGeom>
          <a:ln w="12700">
            <a:miter lim="400000"/>
          </a:ln>
        </p:spPr>
      </p:pic>
      <p:pic>
        <p:nvPicPr>
          <p:cNvPr id="686" name="Image" descr="Image"/>
          <p:cNvPicPr>
            <a:picLocks noChangeAspect="1"/>
          </p:cNvPicPr>
          <p:nvPr/>
        </p:nvPicPr>
        <p:blipFill>
          <a:blip r:embed="rId10">
            <a:extLst/>
          </a:blip>
          <a:stretch>
            <a:fillRect/>
          </a:stretch>
        </p:blipFill>
        <p:spPr>
          <a:xfrm>
            <a:off x="21340081" y="1482831"/>
            <a:ext cx="2494439" cy="2473300"/>
          </a:xfrm>
          <a:prstGeom prst="rect">
            <a:avLst/>
          </a:prstGeom>
          <a:ln w="12700">
            <a:miter lim="400000"/>
          </a:ln>
        </p:spPr>
      </p:pic>
      <p:sp>
        <p:nvSpPr>
          <p:cNvPr id="687" name="Rectangle"/>
          <p:cNvSpPr/>
          <p:nvPr/>
        </p:nvSpPr>
        <p:spPr>
          <a:xfrm>
            <a:off x="570353" y="1478323"/>
            <a:ext cx="12527468" cy="11652766"/>
          </a:xfrm>
          <a:prstGeom prst="rect">
            <a:avLst/>
          </a:prstGeom>
          <a:solidFill>
            <a:schemeClr val="accent1">
              <a:alpha val="20770"/>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88" name="Rectangle"/>
          <p:cNvSpPr/>
          <p:nvPr/>
        </p:nvSpPr>
        <p:spPr>
          <a:xfrm>
            <a:off x="13303364" y="1478323"/>
            <a:ext cx="10815032" cy="11652766"/>
          </a:xfrm>
          <a:prstGeom prst="rect">
            <a:avLst/>
          </a:prstGeom>
          <a:solidFill>
            <a:schemeClr val="accent5">
              <a:hueOff val="-82419"/>
              <a:satOff val="-9513"/>
              <a:lumOff val="-16343"/>
              <a:alpha val="17101"/>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89" name="Analysis/Encoder"/>
          <p:cNvSpPr txBox="1"/>
          <p:nvPr/>
        </p:nvSpPr>
        <p:spPr>
          <a:xfrm>
            <a:off x="3894290" y="12058985"/>
            <a:ext cx="6322277" cy="1031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6300"/>
            </a:lvl1pPr>
          </a:lstStyle>
          <a:p>
            <a:pPr/>
            <a:r>
              <a:t>Analysis/Encoder</a:t>
            </a:r>
          </a:p>
        </p:txBody>
      </p:sp>
      <p:sp>
        <p:nvSpPr>
          <p:cNvPr id="690" name="Synthesis/Decoder"/>
          <p:cNvSpPr txBox="1"/>
          <p:nvPr/>
        </p:nvSpPr>
        <p:spPr>
          <a:xfrm>
            <a:off x="15817161" y="12058985"/>
            <a:ext cx="6900749" cy="1031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6300"/>
            </a:lvl1pPr>
          </a:lstStyle>
          <a:p>
            <a:pPr/>
            <a:r>
              <a:t>Synthesis/Decoder</a:t>
            </a:r>
          </a:p>
        </p:txBody>
      </p:sp>
      <p:sp>
        <p:nvSpPr>
          <p:cNvPr id="691" name="Inverting the Laplacian Pyramid"/>
          <p:cNvSpPr txBox="1"/>
          <p:nvPr>
            <p:ph type="title"/>
          </p:nvPr>
        </p:nvSpPr>
        <p:spPr>
          <a:xfrm>
            <a:off x="1817166" y="-282616"/>
            <a:ext cx="21005801" cy="2286001"/>
          </a:xfrm>
          <a:prstGeom prst="rect">
            <a:avLst/>
          </a:prstGeom>
        </p:spPr>
        <p:txBody>
          <a:bodyPr/>
          <a:lstStyle/>
          <a:p>
            <a:pPr/>
            <a:r>
              <a:t>Inverting the Laplacian Pyramid</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Rectangle 1"/>
          <p:cNvSpPr txBox="1"/>
          <p:nvPr>
            <p:ph type="title"/>
          </p:nvPr>
        </p:nvSpPr>
        <p:spPr>
          <a:prstGeom prst="rect">
            <a:avLst/>
          </a:prstGeom>
        </p:spPr>
        <p:txBody>
          <a:bodyPr/>
          <a:lstStyle/>
          <a:p>
            <a:pPr/>
            <a:r>
              <a:t>Laplacian pyramid applications</a:t>
            </a:r>
          </a:p>
        </p:txBody>
      </p:sp>
      <p:sp>
        <p:nvSpPr>
          <p:cNvPr id="694" name="Rectangle 2"/>
          <p:cNvSpPr txBox="1"/>
          <p:nvPr>
            <p:ph type="body" idx="1"/>
          </p:nvPr>
        </p:nvSpPr>
        <p:spPr>
          <a:prstGeom prst="rect">
            <a:avLst/>
          </a:prstGeom>
        </p:spPr>
        <p:txBody>
          <a:bodyPr/>
          <a:lstStyle/>
          <a:p>
            <a:pPr>
              <a:buClr>
                <a:srgbClr val="000000"/>
              </a:buClr>
            </a:pPr>
            <a:r>
              <a:t>Texture synthesis</a:t>
            </a:r>
          </a:p>
          <a:p>
            <a:pPr>
              <a:buClr>
                <a:srgbClr val="000000"/>
              </a:buClr>
            </a:pPr>
            <a:r>
              <a:t>Image compression</a:t>
            </a:r>
          </a:p>
          <a:p>
            <a:pPr>
              <a:buClr>
                <a:srgbClr val="000000"/>
              </a:buClr>
            </a:pPr>
            <a:r>
              <a:t>Noise removal</a:t>
            </a:r>
          </a:p>
          <a:p>
            <a:pPr>
              <a:buClr>
                <a:srgbClr val="000000"/>
              </a:buClr>
            </a:pPr>
            <a:r>
              <a:t>Computing image features (e.g., SIFT)</a:t>
            </a:r>
          </a:p>
          <a:p>
            <a:pPr>
              <a:buClr>
                <a:srgbClr val="000000"/>
              </a:buClr>
            </a:pPr>
            <a:r>
              <a:t>Image Blending…</a:t>
            </a:r>
          </a:p>
        </p:txBody>
      </p:sp>
      <p:sp>
        <p:nvSpPr>
          <p:cNvPr id="695" name="Rectangle 3"/>
          <p:cNvSpPr txBox="1"/>
          <p:nvPr>
            <p:ph type="sldNum" sz="quarter" idx="2"/>
          </p:nvPr>
        </p:nvSpPr>
        <p:spPr>
          <a:xfrm>
            <a:off x="23363631" y="13081000"/>
            <a:ext cx="554838" cy="562659"/>
          </a:xfrm>
          <a:prstGeom prst="rect">
            <a:avLst/>
          </a:prstGeom>
          <a:extLst>
            <a:ext uri="{C572A759-6A51-4108-AA02-DFA0A04FC94B}">
              <ma14:wrappingTextBoxFlag xmlns:ma14="http://schemas.microsoft.com/office/mac/drawingml/2011/main" val="1"/>
            </a:ext>
          </a:extLst>
        </p:spPr>
        <p:txBody>
          <a:bodyPr lIns="101600" tIns="101600" rIns="101600" bIns="101600"/>
          <a:lstStyle>
            <a:lvl1pPr defTabSz="1168400"/>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Image Blending"/>
          <p:cNvSpPr txBox="1"/>
          <p:nvPr>
            <p:ph type="title"/>
          </p:nvPr>
        </p:nvSpPr>
        <p:spPr>
          <a:prstGeom prst="rect">
            <a:avLst/>
          </a:prstGeom>
        </p:spPr>
        <p:txBody>
          <a:bodyPr/>
          <a:lstStyle/>
          <a:p>
            <a:pPr/>
            <a:r>
              <a:t>Image Blending</a:t>
            </a:r>
          </a:p>
        </p:txBody>
      </p:sp>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Image" descr="Image"/>
          <p:cNvPicPr>
            <a:picLocks noChangeAspect="1"/>
          </p:cNvPicPr>
          <p:nvPr/>
        </p:nvPicPr>
        <p:blipFill>
          <a:blip r:embed="rId2">
            <a:extLst/>
          </a:blip>
          <a:stretch>
            <a:fillRect/>
          </a:stretch>
        </p:blipFill>
        <p:spPr>
          <a:xfrm>
            <a:off x="3866346" y="3265105"/>
            <a:ext cx="17552422" cy="858352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Image  Blending"/>
          <p:cNvSpPr txBox="1"/>
          <p:nvPr>
            <p:ph type="title"/>
          </p:nvPr>
        </p:nvSpPr>
        <p:spPr>
          <a:prstGeom prst="rect">
            <a:avLst/>
          </a:prstGeom>
        </p:spPr>
        <p:txBody>
          <a:bodyPr/>
          <a:lstStyle/>
          <a:p>
            <a:pPr/>
            <a:r>
              <a:t>Image  Blending</a:t>
            </a: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Image" descr="Image"/>
          <p:cNvPicPr>
            <a:picLocks noChangeAspect="1"/>
          </p:cNvPicPr>
          <p:nvPr/>
        </p:nvPicPr>
        <p:blipFill>
          <a:blip r:embed="rId2">
            <a:extLst/>
          </a:blip>
          <a:stretch>
            <a:fillRect/>
          </a:stretch>
        </p:blipFill>
        <p:spPr>
          <a:xfrm>
            <a:off x="7802944" y="3018178"/>
            <a:ext cx="8386054" cy="8420423"/>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Image Blending"/>
          <p:cNvSpPr txBox="1"/>
          <p:nvPr>
            <p:ph type="title"/>
          </p:nvPr>
        </p:nvSpPr>
        <p:spPr>
          <a:prstGeom prst="rect">
            <a:avLst/>
          </a:prstGeom>
        </p:spPr>
        <p:txBody>
          <a:bodyPr/>
          <a:lstStyle/>
          <a:p>
            <a:pPr/>
            <a:r>
              <a:t>Image Blending</a:t>
            </a:r>
          </a:p>
        </p:txBody>
      </p:sp>
      <p:sp>
        <p:nvSpPr>
          <p:cNvPr id="7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7" name="Image" descr="Image"/>
          <p:cNvPicPr>
            <a:picLocks noChangeAspect="1"/>
          </p:cNvPicPr>
          <p:nvPr/>
        </p:nvPicPr>
        <p:blipFill>
          <a:blip r:embed="rId2">
            <a:extLst/>
          </a:blip>
          <a:stretch>
            <a:fillRect/>
          </a:stretch>
        </p:blipFill>
        <p:spPr>
          <a:xfrm>
            <a:off x="1489671" y="2756544"/>
            <a:ext cx="21404658" cy="5239793"/>
          </a:xfrm>
          <a:prstGeom prst="rect">
            <a:avLst/>
          </a:prstGeom>
          <a:ln w="12700">
            <a:miter lim="400000"/>
          </a:ln>
        </p:spPr>
      </p:pic>
      <p:sp>
        <p:nvSpPr>
          <p:cNvPr id="708" name="Rectangle"/>
          <p:cNvSpPr/>
          <p:nvPr/>
        </p:nvSpPr>
        <p:spPr>
          <a:xfrm>
            <a:off x="12535864" y="2791910"/>
            <a:ext cx="4965701" cy="5124769"/>
          </a:xfrm>
          <a:prstGeom prst="rect">
            <a:avLst/>
          </a:prstGeom>
          <a:ln w="12700">
            <a:solidFill>
              <a:srgbClr val="000000"/>
            </a:solidFill>
            <a:miter lim="400000"/>
          </a:ln>
        </p:spPr>
        <p:txBody>
          <a:bodyPr lIns="0" tIns="0" rIns="0" bIns="0" anchor="ctr"/>
          <a:lstStyle/>
          <a:p>
            <a:pPr>
              <a:defRPr b="0" sz="3200">
                <a:latin typeface="Helvetica Neue Medium"/>
                <a:ea typeface="Helvetica Neue Medium"/>
                <a:cs typeface="Helvetica Neue Medium"/>
                <a:sym typeface="Helvetica Neue Medium"/>
              </a:defRPr>
            </a:pPr>
          </a:p>
        </p:txBody>
      </p:sp>
      <p:sp>
        <p:nvSpPr>
          <p:cNvPr id="709" name="Equation"/>
          <p:cNvSpPr txBox="1"/>
          <p:nvPr/>
        </p:nvSpPr>
        <p:spPr>
          <a:xfrm>
            <a:off x="3688339" y="8196204"/>
            <a:ext cx="837115" cy="89101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p>
                    <m:e>
                      <m:r>
                        <a:rPr xmlns:a="http://schemas.openxmlformats.org/drawingml/2006/main" sz="8300" i="1">
                          <a:solidFill>
                            <a:srgbClr val="000000"/>
                          </a:solidFill>
                          <a:latin typeface="Cambria Math" panose="02040503050406030204" pitchFamily="18" charset="0"/>
                        </a:rPr>
                        <m:t>I</m:t>
                      </m:r>
                    </m:e>
                    <m:sup>
                      <m:r>
                        <a:rPr xmlns:a="http://schemas.openxmlformats.org/drawingml/2006/main" sz="8300" i="1">
                          <a:solidFill>
                            <a:srgbClr val="000000"/>
                          </a:solidFill>
                          <a:latin typeface="Cambria Math" panose="02040503050406030204" pitchFamily="18" charset="0"/>
                        </a:rPr>
                        <m:t>A</m:t>
                      </m:r>
                    </m:sup>
                  </m:sSup>
                </m:oMath>
              </m:oMathPara>
            </a14:m>
            <a:endParaRPr sz="8300"/>
          </a:p>
        </p:txBody>
      </p:sp>
      <p:sp>
        <p:nvSpPr>
          <p:cNvPr id="710" name="Equation"/>
          <p:cNvSpPr txBox="1"/>
          <p:nvPr/>
        </p:nvSpPr>
        <p:spPr>
          <a:xfrm>
            <a:off x="9165415" y="8196205"/>
            <a:ext cx="855077" cy="879784"/>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p>
                    <m:e>
                      <m:r>
                        <a:rPr xmlns:a="http://schemas.openxmlformats.org/drawingml/2006/main" sz="8300" i="1">
                          <a:solidFill>
                            <a:srgbClr val="000000"/>
                          </a:solidFill>
                          <a:latin typeface="Cambria Math" panose="02040503050406030204" pitchFamily="18" charset="0"/>
                        </a:rPr>
                        <m:t>I</m:t>
                      </m:r>
                    </m:e>
                    <m:sup>
                      <m:r>
                        <a:rPr xmlns:a="http://schemas.openxmlformats.org/drawingml/2006/main" sz="8300" i="1">
                          <a:solidFill>
                            <a:srgbClr val="000000"/>
                          </a:solidFill>
                          <a:latin typeface="Cambria Math" panose="02040503050406030204" pitchFamily="18" charset="0"/>
                        </a:rPr>
                        <m:t>B</m:t>
                      </m:r>
                    </m:sup>
                  </m:sSup>
                </m:oMath>
              </m:oMathPara>
            </a14:m>
            <a:endParaRPr sz="8300"/>
          </a:p>
        </p:txBody>
      </p:sp>
      <p:sp>
        <p:nvSpPr>
          <p:cNvPr id="711" name="Equation"/>
          <p:cNvSpPr txBox="1"/>
          <p:nvPr/>
        </p:nvSpPr>
        <p:spPr>
          <a:xfrm>
            <a:off x="14679761" y="8196205"/>
            <a:ext cx="730492" cy="47540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8300" i="1">
                      <a:solidFill>
                        <a:srgbClr val="000000"/>
                      </a:solidFill>
                      <a:latin typeface="Cambria Math" panose="02040503050406030204" pitchFamily="18" charset="0"/>
                    </a:rPr>
                    <m:t>m</m:t>
                  </m:r>
                </m:oMath>
              </m:oMathPara>
            </a14:m>
            <a:endParaRPr sz="8300"/>
          </a:p>
        </p:txBody>
      </p:sp>
      <p:sp>
        <p:nvSpPr>
          <p:cNvPr id="712" name="Equation"/>
          <p:cNvSpPr txBox="1"/>
          <p:nvPr/>
        </p:nvSpPr>
        <p:spPr>
          <a:xfrm>
            <a:off x="20246689" y="8196205"/>
            <a:ext cx="414263" cy="68938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8300" i="1">
                      <a:solidFill>
                        <a:srgbClr val="000000"/>
                      </a:solidFill>
                      <a:latin typeface="Cambria Math" panose="02040503050406030204" pitchFamily="18" charset="0"/>
                    </a:rPr>
                    <m:t>I</m:t>
                  </m:r>
                </m:oMath>
              </m:oMathPara>
            </a14:m>
            <a:endParaRPr sz="8300"/>
          </a:p>
        </p:txBody>
      </p:sp>
      <p:sp>
        <p:nvSpPr>
          <p:cNvPr id="713" name="Equation"/>
          <p:cNvSpPr txBox="1"/>
          <p:nvPr/>
        </p:nvSpPr>
        <p:spPr>
          <a:xfrm>
            <a:off x="7615816" y="10627853"/>
            <a:ext cx="10265998" cy="107758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8300" i="1">
                      <a:solidFill>
                        <a:srgbClr val="000000"/>
                      </a:solidFill>
                      <a:latin typeface="Cambria Math" panose="02040503050406030204" pitchFamily="18" charset="0"/>
                    </a:rPr>
                    <m:t>I</m:t>
                  </m:r>
                  <m:r>
                    <a:rPr xmlns:a="http://schemas.openxmlformats.org/drawingml/2006/main" sz="8300" i="1">
                      <a:solidFill>
                        <a:srgbClr val="000000"/>
                      </a:solidFill>
                      <a:latin typeface="Cambria Math" panose="02040503050406030204" pitchFamily="18" charset="0"/>
                    </a:rPr>
                    <m:t>=</m:t>
                  </m:r>
                  <m:r>
                    <a:rPr xmlns:a="http://schemas.openxmlformats.org/drawingml/2006/main" sz="8300" i="1">
                      <a:solidFill>
                        <a:srgbClr val="000000"/>
                      </a:solidFill>
                      <a:latin typeface="Cambria Math" panose="02040503050406030204" pitchFamily="18" charset="0"/>
                    </a:rPr>
                    <m:t>m</m:t>
                  </m:r>
                  <m:r>
                    <a:rPr xmlns:a="http://schemas.openxmlformats.org/drawingml/2006/main" sz="8300" i="1">
                      <a:solidFill>
                        <a:srgbClr val="000000"/>
                      </a:solidFill>
                      <a:latin typeface="Cambria Math" panose="02040503050406030204" pitchFamily="18" charset="0"/>
                    </a:rPr>
                    <m:t>*</m:t>
                  </m:r>
                  <m:sSup>
                    <m:e>
                      <m:r>
                        <a:rPr xmlns:a="http://schemas.openxmlformats.org/drawingml/2006/main" sz="8300" i="1">
                          <a:solidFill>
                            <a:srgbClr val="000000"/>
                          </a:solidFill>
                          <a:latin typeface="Cambria Math" panose="02040503050406030204" pitchFamily="18" charset="0"/>
                        </a:rPr>
                        <m:t>I</m:t>
                      </m:r>
                    </m:e>
                    <m:sup>
                      <m:r>
                        <a:rPr xmlns:a="http://schemas.openxmlformats.org/drawingml/2006/main" sz="8300" i="1">
                          <a:solidFill>
                            <a:srgbClr val="000000"/>
                          </a:solidFill>
                          <a:latin typeface="Cambria Math" panose="02040503050406030204" pitchFamily="18" charset="0"/>
                        </a:rPr>
                        <m:t>A</m:t>
                      </m:r>
                    </m:sup>
                  </m:sSup>
                  <m:r>
                    <a:rPr xmlns:a="http://schemas.openxmlformats.org/drawingml/2006/main" sz="8300" i="1">
                      <a:solidFill>
                        <a:srgbClr val="000000"/>
                      </a:solidFill>
                      <a:latin typeface="Cambria Math" panose="02040503050406030204" pitchFamily="18" charset="0"/>
                    </a:rPr>
                    <m:t>+</m:t>
                  </m:r>
                  <m:r>
                    <a:rPr xmlns:a="http://schemas.openxmlformats.org/drawingml/2006/main" sz="8300" i="1">
                      <a:solidFill>
                        <a:srgbClr val="000000"/>
                      </a:solidFill>
                      <a:latin typeface="Cambria Math" panose="02040503050406030204" pitchFamily="18" charset="0"/>
                    </a:rPr>
                    <m:t>(</m:t>
                  </m:r>
                  <m:r>
                    <a:rPr xmlns:a="http://schemas.openxmlformats.org/drawingml/2006/main" sz="8300" i="1">
                      <a:solidFill>
                        <a:srgbClr val="000000"/>
                      </a:solidFill>
                      <a:latin typeface="Cambria Math" panose="02040503050406030204" pitchFamily="18" charset="0"/>
                    </a:rPr>
                    <m:t>1</m:t>
                  </m:r>
                  <m:r>
                    <a:rPr xmlns:a="http://schemas.openxmlformats.org/drawingml/2006/main" sz="8300" i="1">
                      <a:solidFill>
                        <a:srgbClr val="000000"/>
                      </a:solidFill>
                      <a:latin typeface="Cambria Math" panose="02040503050406030204" pitchFamily="18" charset="0"/>
                    </a:rPr>
                    <m:t>-</m:t>
                  </m:r>
                  <m:r>
                    <a:rPr xmlns:a="http://schemas.openxmlformats.org/drawingml/2006/main" sz="8300" i="1">
                      <a:solidFill>
                        <a:srgbClr val="000000"/>
                      </a:solidFill>
                      <a:latin typeface="Cambria Math" panose="02040503050406030204" pitchFamily="18" charset="0"/>
                    </a:rPr>
                    <m:t>m</m:t>
                  </m:r>
                  <m:r>
                    <a:rPr xmlns:a="http://schemas.openxmlformats.org/drawingml/2006/main" sz="8300" i="1">
                      <a:solidFill>
                        <a:srgbClr val="000000"/>
                      </a:solidFill>
                      <a:latin typeface="Cambria Math" panose="02040503050406030204" pitchFamily="18" charset="0"/>
                    </a:rPr>
                    <m:t>)</m:t>
                  </m:r>
                  <m:r>
                    <a:rPr xmlns:a="http://schemas.openxmlformats.org/drawingml/2006/main" sz="8300" i="1">
                      <a:solidFill>
                        <a:srgbClr val="000000"/>
                      </a:solidFill>
                      <a:latin typeface="Cambria Math" panose="02040503050406030204" pitchFamily="18" charset="0"/>
                    </a:rPr>
                    <m:t>*</m:t>
                  </m:r>
                  <m:sSup>
                    <m:e>
                      <m:r>
                        <a:rPr xmlns:a="http://schemas.openxmlformats.org/drawingml/2006/main" sz="8300" i="1">
                          <a:solidFill>
                            <a:srgbClr val="000000"/>
                          </a:solidFill>
                          <a:latin typeface="Cambria Math" panose="02040503050406030204" pitchFamily="18" charset="0"/>
                        </a:rPr>
                        <m:t>I</m:t>
                      </m:r>
                    </m:e>
                    <m:sup>
                      <m:r>
                        <a:rPr xmlns:a="http://schemas.openxmlformats.org/drawingml/2006/main" sz="8300" i="1">
                          <a:solidFill>
                            <a:srgbClr val="000000"/>
                          </a:solidFill>
                          <a:latin typeface="Cambria Math" panose="02040503050406030204" pitchFamily="18" charset="0"/>
                        </a:rPr>
                        <m:t>B</m:t>
                      </m:r>
                    </m:sup>
                  </m:sSup>
                </m:oMath>
              </m:oMathPara>
            </a14:m>
            <a:endParaRPr sz="8300"/>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5" name="Image" descr="Image"/>
          <p:cNvPicPr>
            <a:picLocks noChangeAspect="1"/>
          </p:cNvPicPr>
          <p:nvPr/>
        </p:nvPicPr>
        <p:blipFill>
          <a:blip r:embed="rId2">
            <a:extLst/>
          </a:blip>
          <a:stretch>
            <a:fillRect/>
          </a:stretch>
        </p:blipFill>
        <p:spPr>
          <a:xfrm>
            <a:off x="977900" y="1549400"/>
            <a:ext cx="22428200" cy="10617200"/>
          </a:xfrm>
          <a:prstGeom prst="rect">
            <a:avLst/>
          </a:prstGeom>
          <a:ln w="12700">
            <a:miter lim="400000"/>
          </a:ln>
        </p:spPr>
      </p:pic>
      <p:sp>
        <p:nvSpPr>
          <p:cNvPr id="716" name="Image Blending"/>
          <p:cNvSpPr txBox="1"/>
          <p:nvPr>
            <p:ph type="title"/>
          </p:nvPr>
        </p:nvSpPr>
        <p:spPr>
          <a:prstGeom prst="rect">
            <a:avLst/>
          </a:prstGeom>
        </p:spPr>
        <p:txBody>
          <a:bodyPr/>
          <a:lstStyle/>
          <a:p>
            <a:pPr/>
            <a:r>
              <a:t>Image Blending</a:t>
            </a:r>
          </a:p>
        </p:txBody>
      </p:sp>
      <p:sp>
        <p:nvSpPr>
          <p:cNvPr id="7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8" name="Slide by A. Efros"/>
          <p:cNvSpPr txBox="1"/>
          <p:nvPr/>
        </p:nvSpPr>
        <p:spPr>
          <a:xfrm>
            <a:off x="157522" y="13007562"/>
            <a:ext cx="2922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Slide by A. Efros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Image Blending"/>
          <p:cNvSpPr txBox="1"/>
          <p:nvPr>
            <p:ph type="title"/>
          </p:nvPr>
        </p:nvSpPr>
        <p:spPr>
          <a:prstGeom prst="rect">
            <a:avLst/>
          </a:prstGeom>
        </p:spPr>
        <p:txBody>
          <a:bodyPr/>
          <a:lstStyle/>
          <a:p>
            <a:pPr/>
            <a:r>
              <a:t>Image Blending</a:t>
            </a:r>
          </a:p>
        </p:txBody>
      </p:sp>
      <p:sp>
        <p:nvSpPr>
          <p:cNvPr id="7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2" name="Image" descr="Image"/>
          <p:cNvPicPr>
            <a:picLocks noChangeAspect="1"/>
          </p:cNvPicPr>
          <p:nvPr/>
        </p:nvPicPr>
        <p:blipFill>
          <a:blip r:embed="rId2">
            <a:extLst/>
          </a:blip>
          <a:stretch>
            <a:fillRect/>
          </a:stretch>
        </p:blipFill>
        <p:spPr>
          <a:xfrm>
            <a:off x="1642149" y="0"/>
            <a:ext cx="21099701" cy="13716000"/>
          </a:xfrm>
          <a:prstGeom prst="rect">
            <a:avLst/>
          </a:prstGeom>
          <a:ln w="12700">
            <a:miter lim="400000"/>
          </a:ln>
        </p:spPr>
      </p:pic>
      <p:sp>
        <p:nvSpPr>
          <p:cNvPr id="723" name="Slide by A. Efros"/>
          <p:cNvSpPr txBox="1"/>
          <p:nvPr/>
        </p:nvSpPr>
        <p:spPr>
          <a:xfrm>
            <a:off x="157522" y="13007562"/>
            <a:ext cx="2922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Slide by A. Efros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Image Blending"/>
          <p:cNvSpPr txBox="1"/>
          <p:nvPr>
            <p:ph type="title"/>
          </p:nvPr>
        </p:nvSpPr>
        <p:spPr>
          <a:prstGeom prst="rect">
            <a:avLst/>
          </a:prstGeom>
        </p:spPr>
        <p:txBody>
          <a:bodyPr/>
          <a:lstStyle/>
          <a:p>
            <a:pPr/>
            <a:r>
              <a:t>Image Blending</a:t>
            </a: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Image" descr="Image"/>
          <p:cNvPicPr>
            <a:picLocks noChangeAspect="1"/>
          </p:cNvPicPr>
          <p:nvPr/>
        </p:nvPicPr>
        <p:blipFill>
          <a:blip r:embed="rId2">
            <a:extLst/>
          </a:blip>
          <a:stretch>
            <a:fillRect/>
          </a:stretch>
        </p:blipFill>
        <p:spPr>
          <a:xfrm>
            <a:off x="1642149" y="0"/>
            <a:ext cx="21099701" cy="13716000"/>
          </a:xfrm>
          <a:prstGeom prst="rect">
            <a:avLst/>
          </a:prstGeom>
          <a:ln w="12700">
            <a:miter lim="400000"/>
          </a:ln>
        </p:spPr>
      </p:pic>
      <p:sp>
        <p:nvSpPr>
          <p:cNvPr id="728" name="Slide by A. Efros"/>
          <p:cNvSpPr txBox="1"/>
          <p:nvPr/>
        </p:nvSpPr>
        <p:spPr>
          <a:xfrm>
            <a:off x="157522" y="13007562"/>
            <a:ext cx="2922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Slide by A. Efros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Image Blending"/>
          <p:cNvSpPr txBox="1"/>
          <p:nvPr>
            <p:ph type="title"/>
          </p:nvPr>
        </p:nvSpPr>
        <p:spPr>
          <a:prstGeom prst="rect">
            <a:avLst/>
          </a:prstGeom>
        </p:spPr>
        <p:txBody>
          <a:bodyPr/>
          <a:lstStyle/>
          <a:p>
            <a:pPr/>
            <a:r>
              <a:t>Image Blending</a:t>
            </a:r>
          </a:p>
        </p:txBody>
      </p:sp>
      <p:sp>
        <p:nvSpPr>
          <p:cNvPr id="7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2" name="Image" descr="Image"/>
          <p:cNvPicPr>
            <a:picLocks noChangeAspect="1"/>
          </p:cNvPicPr>
          <p:nvPr/>
        </p:nvPicPr>
        <p:blipFill>
          <a:blip r:embed="rId2">
            <a:extLst/>
          </a:blip>
          <a:stretch>
            <a:fillRect/>
          </a:stretch>
        </p:blipFill>
        <p:spPr>
          <a:xfrm>
            <a:off x="2471913" y="0"/>
            <a:ext cx="19440174" cy="13716000"/>
          </a:xfrm>
          <a:prstGeom prst="rect">
            <a:avLst/>
          </a:prstGeom>
          <a:ln w="12700">
            <a:miter lim="400000"/>
          </a:ln>
        </p:spPr>
      </p:pic>
      <p:sp>
        <p:nvSpPr>
          <p:cNvPr id="733" name="Slide by A. Efros"/>
          <p:cNvSpPr txBox="1"/>
          <p:nvPr/>
        </p:nvSpPr>
        <p:spPr>
          <a:xfrm>
            <a:off x="157522" y="13007562"/>
            <a:ext cx="2922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Slide by A. Efros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Image Blending"/>
          <p:cNvSpPr txBox="1"/>
          <p:nvPr>
            <p:ph type="title"/>
          </p:nvPr>
        </p:nvSpPr>
        <p:spPr>
          <a:prstGeom prst="rect">
            <a:avLst/>
          </a:prstGeom>
        </p:spPr>
        <p:txBody>
          <a:bodyPr/>
          <a:lstStyle/>
          <a:p>
            <a:pPr/>
            <a:r>
              <a:t>Image Blending</a:t>
            </a:r>
          </a:p>
        </p:txBody>
      </p:sp>
      <p:sp>
        <p:nvSpPr>
          <p:cNvPr id="7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7" name="Slide by A. Efros"/>
          <p:cNvSpPr txBox="1"/>
          <p:nvPr/>
        </p:nvSpPr>
        <p:spPr>
          <a:xfrm>
            <a:off x="157522" y="13007562"/>
            <a:ext cx="2922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Slide by A. Efros</a:t>
            </a:r>
          </a:p>
        </p:txBody>
      </p:sp>
      <p:pic>
        <p:nvPicPr>
          <p:cNvPr id="738" name="Image" descr="Image"/>
          <p:cNvPicPr>
            <a:picLocks noChangeAspect="1"/>
          </p:cNvPicPr>
          <p:nvPr/>
        </p:nvPicPr>
        <p:blipFill>
          <a:blip r:embed="rId2">
            <a:extLst/>
          </a:blip>
          <a:stretch>
            <a:fillRect/>
          </a:stretch>
        </p:blipFill>
        <p:spPr>
          <a:xfrm>
            <a:off x="957322" y="91954"/>
            <a:ext cx="22428201" cy="103632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lide Number"/>
          <p:cNvSpPr txBox="1"/>
          <p:nvPr>
            <p:ph type="sldNum" sz="quarter" idx="2"/>
          </p:nvPr>
        </p:nvSpPr>
        <p:spPr>
          <a:xfrm>
            <a:off x="23524565" y="130048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Picture 3" descr="Picture 3"/>
          <p:cNvPicPr>
            <a:picLocks noChangeAspect="1"/>
          </p:cNvPicPr>
          <p:nvPr/>
        </p:nvPicPr>
        <p:blipFill>
          <a:blip r:embed="rId2">
            <a:extLst/>
          </a:blip>
          <a:stretch>
            <a:fillRect/>
          </a:stretch>
        </p:blipFill>
        <p:spPr>
          <a:xfrm>
            <a:off x="3461787" y="-3"/>
            <a:ext cx="16678316" cy="11696481"/>
          </a:xfrm>
          <a:prstGeom prst="rect">
            <a:avLst/>
          </a:prstGeom>
          <a:ln w="12700">
            <a:miter lim="400000"/>
          </a:ln>
        </p:spPr>
      </p:pic>
      <p:sp>
        <p:nvSpPr>
          <p:cNvPr id="202" name="TextBox 2"/>
          <p:cNvSpPr txBox="1"/>
          <p:nvPr/>
        </p:nvSpPr>
        <p:spPr>
          <a:xfrm>
            <a:off x="7191501" y="11540911"/>
            <a:ext cx="1011557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We need translation and scale invariance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Image Blending with the Laplacian Pyramid"/>
          <p:cNvSpPr txBox="1"/>
          <p:nvPr>
            <p:ph type="title"/>
          </p:nvPr>
        </p:nvSpPr>
        <p:spPr>
          <a:prstGeom prst="rect">
            <a:avLst/>
          </a:prstGeom>
        </p:spPr>
        <p:txBody>
          <a:bodyPr/>
          <a:lstStyle>
            <a:lvl1pPr defTabSz="1773936">
              <a:defRPr sz="8536"/>
            </a:lvl1pPr>
          </a:lstStyle>
          <a:p>
            <a:pPr/>
            <a:r>
              <a:t>Image Blending with the Laplacian Pyramid</a:t>
            </a:r>
          </a:p>
        </p:txBody>
      </p:sp>
      <p:sp>
        <p:nvSpPr>
          <p:cNvPr id="7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2" name="Image" descr="Image"/>
          <p:cNvPicPr>
            <a:picLocks noChangeAspect="1"/>
          </p:cNvPicPr>
          <p:nvPr/>
        </p:nvPicPr>
        <p:blipFill>
          <a:blip r:embed="rId2">
            <a:extLst/>
          </a:blip>
          <a:stretch>
            <a:fillRect/>
          </a:stretch>
        </p:blipFill>
        <p:spPr>
          <a:xfrm>
            <a:off x="182553" y="2081594"/>
            <a:ext cx="3124201" cy="3111501"/>
          </a:xfrm>
          <a:prstGeom prst="rect">
            <a:avLst/>
          </a:prstGeom>
          <a:ln w="12700">
            <a:miter lim="400000"/>
          </a:ln>
        </p:spPr>
      </p:pic>
      <p:pic>
        <p:nvPicPr>
          <p:cNvPr id="743" name="Image" descr="Image"/>
          <p:cNvPicPr>
            <a:picLocks noChangeAspect="1"/>
          </p:cNvPicPr>
          <p:nvPr/>
        </p:nvPicPr>
        <p:blipFill>
          <a:blip r:embed="rId3">
            <a:extLst/>
          </a:blip>
          <a:stretch>
            <a:fillRect/>
          </a:stretch>
        </p:blipFill>
        <p:spPr>
          <a:xfrm>
            <a:off x="164766" y="5589747"/>
            <a:ext cx="3124201" cy="3111501"/>
          </a:xfrm>
          <a:prstGeom prst="rect">
            <a:avLst/>
          </a:prstGeom>
          <a:ln w="12700">
            <a:miter lim="400000"/>
          </a:ln>
        </p:spPr>
      </p:pic>
      <p:pic>
        <p:nvPicPr>
          <p:cNvPr id="744" name="Image" descr="Image"/>
          <p:cNvPicPr>
            <a:picLocks noChangeAspect="1"/>
          </p:cNvPicPr>
          <p:nvPr/>
        </p:nvPicPr>
        <p:blipFill>
          <a:blip r:embed="rId4">
            <a:extLst/>
          </a:blip>
          <a:stretch>
            <a:fillRect/>
          </a:stretch>
        </p:blipFill>
        <p:spPr>
          <a:xfrm>
            <a:off x="3562361" y="2396743"/>
            <a:ext cx="20639086" cy="2481202"/>
          </a:xfrm>
          <a:prstGeom prst="rect">
            <a:avLst/>
          </a:prstGeom>
          <a:ln w="12700">
            <a:miter lim="400000"/>
          </a:ln>
        </p:spPr>
      </p:pic>
      <p:pic>
        <p:nvPicPr>
          <p:cNvPr id="745" name="Image" descr="Image"/>
          <p:cNvPicPr>
            <a:picLocks noChangeAspect="1"/>
          </p:cNvPicPr>
          <p:nvPr/>
        </p:nvPicPr>
        <p:blipFill>
          <a:blip r:embed="rId5">
            <a:extLst/>
          </a:blip>
          <a:stretch>
            <a:fillRect/>
          </a:stretch>
        </p:blipFill>
        <p:spPr>
          <a:xfrm>
            <a:off x="3476492" y="5828395"/>
            <a:ext cx="20857314" cy="2505156"/>
          </a:xfrm>
          <a:prstGeom prst="rect">
            <a:avLst/>
          </a:prstGeom>
          <a:ln w="12700">
            <a:miter lim="400000"/>
          </a:ln>
        </p:spPr>
      </p:pic>
      <p:pic>
        <p:nvPicPr>
          <p:cNvPr id="746" name="Image" descr="Image"/>
          <p:cNvPicPr>
            <a:picLocks noChangeAspect="1"/>
          </p:cNvPicPr>
          <p:nvPr/>
        </p:nvPicPr>
        <p:blipFill>
          <a:blip r:embed="rId6">
            <a:extLst/>
          </a:blip>
          <a:stretch>
            <a:fillRect/>
          </a:stretch>
        </p:blipFill>
        <p:spPr>
          <a:xfrm>
            <a:off x="3451345" y="9443594"/>
            <a:ext cx="20861117" cy="2574513"/>
          </a:xfrm>
          <a:prstGeom prst="rect">
            <a:avLst/>
          </a:prstGeom>
          <a:ln w="12700">
            <a:miter lim="400000"/>
          </a:ln>
        </p:spPr>
      </p:pic>
      <p:pic>
        <p:nvPicPr>
          <p:cNvPr id="747" name="Image" descr="Image"/>
          <p:cNvPicPr>
            <a:picLocks noChangeAspect="1"/>
          </p:cNvPicPr>
          <p:nvPr/>
        </p:nvPicPr>
        <p:blipFill>
          <a:blip r:embed="rId7">
            <a:extLst/>
          </a:blip>
          <a:stretch>
            <a:fillRect/>
          </a:stretch>
        </p:blipFill>
        <p:spPr>
          <a:xfrm>
            <a:off x="169854" y="9097901"/>
            <a:ext cx="3149601" cy="3263901"/>
          </a:xfrm>
          <a:prstGeom prst="rect">
            <a:avLst/>
          </a:prstGeom>
          <a:ln w="12700">
            <a:miter lim="400000"/>
          </a:ln>
        </p:spPr>
      </p:pic>
      <p:pic>
        <p:nvPicPr>
          <p:cNvPr id="748" name="Image" descr="Image"/>
          <p:cNvPicPr>
            <a:picLocks noChangeAspect="1"/>
          </p:cNvPicPr>
          <p:nvPr/>
        </p:nvPicPr>
        <p:blipFill>
          <a:blip r:embed="rId8">
            <a:extLst/>
          </a:blip>
          <a:srcRect l="0" t="10783" r="0" b="0"/>
          <a:stretch>
            <a:fillRect/>
          </a:stretch>
        </p:blipFill>
        <p:spPr>
          <a:xfrm>
            <a:off x="9466483" y="12477047"/>
            <a:ext cx="7428607" cy="10180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4" grpId="1"/>
      <p:bldP build="whole" bldLvl="1" animBg="1" rev="0" advAuto="0" spid="745" grpId="2"/>
      <p:bldP build="whole" bldLvl="1" animBg="1" rev="0" advAuto="0" spid="746" grpId="3"/>
      <p:bldP build="whole" bldLvl="1" animBg="1" rev="0" advAuto="0" spid="748" grpId="4"/>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Image Blending with the Laplacian Pyramid"/>
          <p:cNvSpPr txBox="1"/>
          <p:nvPr>
            <p:ph type="title"/>
          </p:nvPr>
        </p:nvSpPr>
        <p:spPr>
          <a:prstGeom prst="rect">
            <a:avLst/>
          </a:prstGeom>
        </p:spPr>
        <p:txBody>
          <a:bodyPr/>
          <a:lstStyle>
            <a:lvl1pPr defTabSz="1773936">
              <a:defRPr sz="8536"/>
            </a:lvl1pPr>
          </a:lstStyle>
          <a:p>
            <a:pPr/>
            <a:r>
              <a:t>Image Blending with the Laplacian Pyramid</a:t>
            </a:r>
          </a:p>
        </p:txBody>
      </p:sp>
      <p:sp>
        <p:nvSpPr>
          <p:cNvPr id="7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2" name="Image" descr="Image"/>
          <p:cNvPicPr>
            <a:picLocks noChangeAspect="1"/>
          </p:cNvPicPr>
          <p:nvPr/>
        </p:nvPicPr>
        <p:blipFill>
          <a:blip r:embed="rId2">
            <a:extLst/>
          </a:blip>
          <a:stretch>
            <a:fillRect/>
          </a:stretch>
        </p:blipFill>
        <p:spPr>
          <a:xfrm>
            <a:off x="12066285" y="3038756"/>
            <a:ext cx="8466774" cy="8420422"/>
          </a:xfrm>
          <a:prstGeom prst="rect">
            <a:avLst/>
          </a:prstGeom>
          <a:ln w="12700">
            <a:miter lim="400000"/>
          </a:ln>
        </p:spPr>
      </p:pic>
      <p:pic>
        <p:nvPicPr>
          <p:cNvPr id="753" name="Image" descr="Image"/>
          <p:cNvPicPr>
            <a:picLocks noChangeAspect="1"/>
          </p:cNvPicPr>
          <p:nvPr/>
        </p:nvPicPr>
        <p:blipFill>
          <a:blip r:embed="rId3">
            <a:extLst/>
          </a:blip>
          <a:stretch>
            <a:fillRect/>
          </a:stretch>
        </p:blipFill>
        <p:spPr>
          <a:xfrm>
            <a:off x="2638063" y="3038756"/>
            <a:ext cx="8386054" cy="842042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Rectangle 1"/>
          <p:cNvSpPr txBox="1"/>
          <p:nvPr>
            <p:ph type="title"/>
          </p:nvPr>
        </p:nvSpPr>
        <p:spPr>
          <a:prstGeom prst="rect">
            <a:avLst/>
          </a:prstGeom>
        </p:spPr>
        <p:txBody>
          <a:bodyPr/>
          <a:lstStyle>
            <a:lvl1pPr defTabSz="1773936">
              <a:defRPr sz="8536"/>
            </a:lvl1pPr>
          </a:lstStyle>
          <a:p>
            <a:pPr/>
            <a:r>
              <a:t>Image Blending with the Laplacian Pyramid</a:t>
            </a:r>
          </a:p>
        </p:txBody>
      </p:sp>
      <p:sp>
        <p:nvSpPr>
          <p:cNvPr id="756" name="Rectangle 2"/>
          <p:cNvSpPr txBox="1"/>
          <p:nvPr>
            <p:ph type="body" idx="1"/>
          </p:nvPr>
        </p:nvSpPr>
        <p:spPr>
          <a:xfrm>
            <a:off x="495621" y="2443222"/>
            <a:ext cx="21005801" cy="9296401"/>
          </a:xfrm>
          <a:prstGeom prst="rect">
            <a:avLst/>
          </a:prstGeom>
        </p:spPr>
        <p:txBody>
          <a:bodyPr/>
          <a:lstStyle/>
          <a:p>
            <a:pPr marL="685800" indent="-685800">
              <a:defRPr sz="4000"/>
            </a:pPr>
            <a:r>
              <a:t>Build Laplacian pyramid for both images: LA, LB</a:t>
            </a:r>
          </a:p>
          <a:p>
            <a:pPr marL="685800" indent="-685800">
              <a:defRPr sz="4000"/>
            </a:pPr>
            <a:r>
              <a:t>Build Gaussian pyramid for mask: G</a:t>
            </a:r>
          </a:p>
          <a:p>
            <a:pPr marL="685800" indent="-685800">
              <a:defRPr sz="4000"/>
            </a:pPr>
            <a:r>
              <a:t>Build a combined Laplacian pyramid.</a:t>
            </a:r>
          </a:p>
          <a:p>
            <a:pPr marL="685800" indent="-685800">
              <a:defRPr sz="4000"/>
            </a:pPr>
            <a:r>
              <a:t>Collapse L to obtain the blended image. </a:t>
            </a:r>
          </a:p>
        </p:txBody>
      </p:sp>
      <p:sp>
        <p:nvSpPr>
          <p:cNvPr id="757"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Picture 3" descr="Picture 3"/>
          <p:cNvPicPr>
            <a:picLocks noChangeAspect="1"/>
          </p:cNvPicPr>
          <p:nvPr/>
        </p:nvPicPr>
        <p:blipFill>
          <a:blip r:embed="rId2">
            <a:extLst/>
          </a:blip>
          <a:srcRect l="0" t="0" r="0" b="53476"/>
          <a:stretch>
            <a:fillRect/>
          </a:stretch>
        </p:blipFill>
        <p:spPr>
          <a:xfrm>
            <a:off x="12744782" y="2882324"/>
            <a:ext cx="10751357" cy="3937309"/>
          </a:xfrm>
          <a:prstGeom prst="rect">
            <a:avLst/>
          </a:prstGeom>
          <a:ln w="12700">
            <a:miter lim="400000"/>
          </a:ln>
        </p:spPr>
      </p:pic>
      <p:pic>
        <p:nvPicPr>
          <p:cNvPr id="759" name="Picture 4" descr="Picture 4"/>
          <p:cNvPicPr>
            <a:picLocks noChangeAspect="1"/>
          </p:cNvPicPr>
          <p:nvPr/>
        </p:nvPicPr>
        <p:blipFill>
          <a:blip r:embed="rId2">
            <a:extLst/>
          </a:blip>
          <a:srcRect l="52409" t="52646" r="0" b="0"/>
          <a:stretch>
            <a:fillRect/>
          </a:stretch>
        </p:blipFill>
        <p:spPr>
          <a:xfrm>
            <a:off x="15934466" y="8101240"/>
            <a:ext cx="4371975" cy="342582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Image pyramids"/>
          <p:cNvSpPr txBox="1"/>
          <p:nvPr>
            <p:ph type="title"/>
          </p:nvPr>
        </p:nvSpPr>
        <p:spPr>
          <a:prstGeom prst="rect">
            <a:avLst/>
          </a:prstGeom>
        </p:spPr>
        <p:txBody>
          <a:bodyPr/>
          <a:lstStyle/>
          <a:p>
            <a:pPr/>
            <a:r>
              <a:t>Image pyramids</a:t>
            </a:r>
          </a:p>
        </p:txBody>
      </p:sp>
      <p:sp>
        <p:nvSpPr>
          <p:cNvPr id="7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Picture 4" descr="Picture 4"/>
          <p:cNvPicPr>
            <a:picLocks noChangeAspect="1"/>
          </p:cNvPicPr>
          <p:nvPr/>
        </p:nvPicPr>
        <p:blipFill>
          <a:blip r:embed="rId2">
            <a:extLst/>
          </a:blip>
          <a:stretch>
            <a:fillRect/>
          </a:stretch>
        </p:blipFill>
        <p:spPr>
          <a:xfrm>
            <a:off x="831096" y="2044357"/>
            <a:ext cx="9386586" cy="8416437"/>
          </a:xfrm>
          <a:prstGeom prst="rect">
            <a:avLst/>
          </a:prstGeom>
          <a:ln w="12700">
            <a:miter lim="400000"/>
          </a:ln>
        </p:spPr>
      </p:pic>
      <p:pic>
        <p:nvPicPr>
          <p:cNvPr id="764" name="Picture 5" descr="Picture 5"/>
          <p:cNvPicPr>
            <a:picLocks noChangeAspect="1"/>
          </p:cNvPicPr>
          <p:nvPr/>
        </p:nvPicPr>
        <p:blipFill>
          <a:blip r:embed="rId3">
            <a:extLst/>
          </a:blip>
          <a:stretch>
            <a:fillRect/>
          </a:stretch>
        </p:blipFill>
        <p:spPr>
          <a:xfrm>
            <a:off x="11289686" y="2044360"/>
            <a:ext cx="9324934" cy="8436004"/>
          </a:xfrm>
          <a:prstGeom prst="rect">
            <a:avLst/>
          </a:prstGeom>
          <a:ln w="12700">
            <a:miter lim="400000"/>
          </a:ln>
        </p:spPr>
      </p:pic>
      <p:sp>
        <p:nvSpPr>
          <p:cNvPr id="765" name="TextBox 7"/>
          <p:cNvSpPr txBox="1"/>
          <p:nvPr/>
        </p:nvSpPr>
        <p:spPr>
          <a:xfrm>
            <a:off x="2480438" y="10692966"/>
            <a:ext cx="3661767"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Gaussian Pyr</a:t>
            </a:r>
          </a:p>
        </p:txBody>
      </p:sp>
      <p:sp>
        <p:nvSpPr>
          <p:cNvPr id="766" name="TextBox 8"/>
          <p:cNvSpPr txBox="1"/>
          <p:nvPr/>
        </p:nvSpPr>
        <p:spPr>
          <a:xfrm>
            <a:off x="12736569" y="10692966"/>
            <a:ext cx="3719069"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Laplacian Pyr</a:t>
            </a:r>
          </a:p>
        </p:txBody>
      </p:sp>
      <p:sp>
        <p:nvSpPr>
          <p:cNvPr id="767" name="TextBox 9"/>
          <p:cNvSpPr txBox="1"/>
          <p:nvPr/>
        </p:nvSpPr>
        <p:spPr>
          <a:xfrm>
            <a:off x="5902981" y="11605839"/>
            <a:ext cx="9741917"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Helvetica Neue Light"/>
                <a:ea typeface="Helvetica Neue Light"/>
                <a:cs typeface="Helvetica Neue Light"/>
                <a:sym typeface="Helvetica Neue Light"/>
              </a:defRPr>
            </a:pPr>
            <a:r>
              <a:t>(And many more: QMF, steerable, </a:t>
            </a:r>
            <a:r>
              <a:t>…</a:t>
            </a:r>
          </a:p>
        </p:txBody>
      </p:sp>
      <p:sp>
        <p:nvSpPr>
          <p:cNvPr id="768" name="Convnets!)"/>
          <p:cNvSpPr txBox="1"/>
          <p:nvPr/>
        </p:nvSpPr>
        <p:spPr>
          <a:xfrm>
            <a:off x="15395953" y="11639494"/>
            <a:ext cx="2944496" cy="84909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1828800">
              <a:defRPr b="0" sz="4800">
                <a:latin typeface="Helvetica Neue Light"/>
                <a:ea typeface="Helvetica Neue Light"/>
                <a:cs typeface="Helvetica Neue Light"/>
                <a:sym typeface="Helvetica Neue Light"/>
              </a:defRPr>
            </a:lvl1pPr>
          </a:lstStyle>
          <a:p>
            <a:pPr/>
            <a:r>
              <a:t>Convnets!)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8"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Orientations"/>
          <p:cNvSpPr txBox="1"/>
          <p:nvPr>
            <p:ph type="title"/>
          </p:nvPr>
        </p:nvSpPr>
        <p:spPr>
          <a:prstGeom prst="rect">
            <a:avLst/>
          </a:prstGeom>
        </p:spPr>
        <p:txBody>
          <a:bodyPr/>
          <a:lstStyle/>
          <a:p>
            <a:pPr/>
            <a:r>
              <a:t>Orientations</a:t>
            </a:r>
          </a:p>
        </p:txBody>
      </p:sp>
      <p:sp>
        <p:nvSpPr>
          <p:cNvPr id="7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2" name="Image" descr="Image"/>
          <p:cNvPicPr>
            <a:picLocks noChangeAspect="1"/>
          </p:cNvPicPr>
          <p:nvPr/>
        </p:nvPicPr>
        <p:blipFill>
          <a:blip r:embed="rId2">
            <a:extLst/>
          </a:blip>
          <a:stretch>
            <a:fillRect/>
          </a:stretch>
        </p:blipFill>
        <p:spPr>
          <a:xfrm>
            <a:off x="9131320" y="3688272"/>
            <a:ext cx="6121360" cy="6045475"/>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teerable Pyramid"/>
          <p:cNvSpPr txBox="1"/>
          <p:nvPr>
            <p:ph type="title"/>
          </p:nvPr>
        </p:nvSpPr>
        <p:spPr>
          <a:prstGeom prst="rect">
            <a:avLst/>
          </a:prstGeom>
        </p:spPr>
        <p:txBody>
          <a:bodyPr/>
          <a:lstStyle/>
          <a:p>
            <a:pPr/>
            <a:r>
              <a:t>Steerable Pyramid</a:t>
            </a:r>
          </a:p>
        </p:txBody>
      </p:sp>
      <p:sp>
        <p:nvSpPr>
          <p:cNvPr id="7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6" name="Image" descr="Image"/>
          <p:cNvPicPr>
            <a:picLocks noChangeAspect="1"/>
          </p:cNvPicPr>
          <p:nvPr/>
        </p:nvPicPr>
        <p:blipFill>
          <a:blip r:embed="rId2">
            <a:extLst/>
          </a:blip>
          <a:stretch>
            <a:fillRect/>
          </a:stretch>
        </p:blipFill>
        <p:spPr>
          <a:xfrm>
            <a:off x="332824" y="4391838"/>
            <a:ext cx="4379065" cy="4324780"/>
          </a:xfrm>
          <a:prstGeom prst="rect">
            <a:avLst/>
          </a:prstGeom>
          <a:ln w="12700">
            <a:miter lim="400000"/>
          </a:ln>
        </p:spPr>
      </p:pic>
      <p:grpSp>
        <p:nvGrpSpPr>
          <p:cNvPr id="781" name="Group"/>
          <p:cNvGrpSpPr/>
          <p:nvPr/>
        </p:nvGrpSpPr>
        <p:grpSpPr>
          <a:xfrm>
            <a:off x="7481076" y="1912306"/>
            <a:ext cx="14908529" cy="1968052"/>
            <a:chOff x="0" y="0"/>
            <a:chExt cx="14908527" cy="1968050"/>
          </a:xfrm>
        </p:grpSpPr>
        <p:pic>
          <p:nvPicPr>
            <p:cNvPr id="777" name="Image" descr="Image"/>
            <p:cNvPicPr>
              <a:picLocks noChangeAspect="1"/>
            </p:cNvPicPr>
            <p:nvPr/>
          </p:nvPicPr>
          <p:blipFill>
            <a:blip r:embed="rId3">
              <a:extLst/>
            </a:blip>
            <a:stretch>
              <a:fillRect/>
            </a:stretch>
          </p:blipFill>
          <p:spPr>
            <a:xfrm>
              <a:off x="0" y="0"/>
              <a:ext cx="1939529" cy="1968051"/>
            </a:xfrm>
            <a:prstGeom prst="rect">
              <a:avLst/>
            </a:prstGeom>
            <a:ln w="12700" cap="flat">
              <a:noFill/>
              <a:miter lim="400000"/>
            </a:ln>
            <a:effectLst/>
          </p:spPr>
        </p:pic>
        <p:pic>
          <p:nvPicPr>
            <p:cNvPr id="778" name="Image" descr="Image"/>
            <p:cNvPicPr>
              <a:picLocks noChangeAspect="1"/>
            </p:cNvPicPr>
            <p:nvPr/>
          </p:nvPicPr>
          <p:blipFill>
            <a:blip r:embed="rId4">
              <a:extLst/>
            </a:blip>
            <a:stretch>
              <a:fillRect/>
            </a:stretch>
          </p:blipFill>
          <p:spPr>
            <a:xfrm>
              <a:off x="4255783" y="0"/>
              <a:ext cx="1953791" cy="1968051"/>
            </a:xfrm>
            <a:prstGeom prst="rect">
              <a:avLst/>
            </a:prstGeom>
            <a:ln w="12700" cap="flat">
              <a:noFill/>
              <a:miter lim="400000"/>
            </a:ln>
            <a:effectLst/>
          </p:spPr>
        </p:pic>
        <p:pic>
          <p:nvPicPr>
            <p:cNvPr id="779" name="Image" descr="Image"/>
            <p:cNvPicPr>
              <a:picLocks noChangeAspect="1"/>
            </p:cNvPicPr>
            <p:nvPr/>
          </p:nvPicPr>
          <p:blipFill>
            <a:blip r:embed="rId5">
              <a:extLst/>
            </a:blip>
            <a:stretch>
              <a:fillRect/>
            </a:stretch>
          </p:blipFill>
          <p:spPr>
            <a:xfrm>
              <a:off x="8561409" y="0"/>
              <a:ext cx="1953790" cy="1968051"/>
            </a:xfrm>
            <a:prstGeom prst="rect">
              <a:avLst/>
            </a:prstGeom>
            <a:ln w="12700" cap="flat">
              <a:noFill/>
              <a:miter lim="400000"/>
            </a:ln>
            <a:effectLst/>
          </p:spPr>
        </p:pic>
        <p:pic>
          <p:nvPicPr>
            <p:cNvPr id="780" name="Image" descr="Image"/>
            <p:cNvPicPr>
              <a:picLocks noChangeAspect="1"/>
            </p:cNvPicPr>
            <p:nvPr/>
          </p:nvPicPr>
          <p:blipFill>
            <a:blip r:embed="rId6">
              <a:extLst/>
            </a:blip>
            <a:stretch>
              <a:fillRect/>
            </a:stretch>
          </p:blipFill>
          <p:spPr>
            <a:xfrm>
              <a:off x="12954737" y="0"/>
              <a:ext cx="1953791" cy="1968051"/>
            </a:xfrm>
            <a:prstGeom prst="rect">
              <a:avLst/>
            </a:prstGeom>
            <a:ln w="12700" cap="flat">
              <a:noFill/>
              <a:miter lim="400000"/>
            </a:ln>
            <a:effectLst/>
          </p:spPr>
        </p:pic>
      </p:grpSp>
      <p:pic>
        <p:nvPicPr>
          <p:cNvPr id="782" name="Image" descr="Image"/>
          <p:cNvPicPr>
            <a:picLocks noChangeAspect="1"/>
          </p:cNvPicPr>
          <p:nvPr/>
        </p:nvPicPr>
        <p:blipFill>
          <a:blip r:embed="rId7">
            <a:extLst/>
          </a:blip>
          <a:stretch>
            <a:fillRect/>
          </a:stretch>
        </p:blipFill>
        <p:spPr>
          <a:xfrm>
            <a:off x="6074990" y="4380764"/>
            <a:ext cx="4376796" cy="4303030"/>
          </a:xfrm>
          <a:prstGeom prst="rect">
            <a:avLst/>
          </a:prstGeom>
          <a:ln w="12700">
            <a:miter lim="400000"/>
          </a:ln>
        </p:spPr>
      </p:pic>
      <p:pic>
        <p:nvPicPr>
          <p:cNvPr id="783" name="Image" descr="Image"/>
          <p:cNvPicPr>
            <a:picLocks noChangeAspect="1"/>
          </p:cNvPicPr>
          <p:nvPr/>
        </p:nvPicPr>
        <p:blipFill>
          <a:blip r:embed="rId8">
            <a:extLst/>
          </a:blip>
          <a:stretch>
            <a:fillRect/>
          </a:stretch>
        </p:blipFill>
        <p:spPr>
          <a:xfrm>
            <a:off x="10525323" y="4380764"/>
            <a:ext cx="4376796" cy="4352207"/>
          </a:xfrm>
          <a:prstGeom prst="rect">
            <a:avLst/>
          </a:prstGeom>
          <a:ln w="12700">
            <a:miter lim="400000"/>
          </a:ln>
        </p:spPr>
      </p:pic>
      <p:pic>
        <p:nvPicPr>
          <p:cNvPr id="784" name="Image" descr="Image"/>
          <p:cNvPicPr>
            <a:picLocks noChangeAspect="1"/>
          </p:cNvPicPr>
          <p:nvPr/>
        </p:nvPicPr>
        <p:blipFill>
          <a:blip r:embed="rId9">
            <a:extLst/>
          </a:blip>
          <a:stretch>
            <a:fillRect/>
          </a:stretch>
        </p:blipFill>
        <p:spPr>
          <a:xfrm>
            <a:off x="14843278" y="4380764"/>
            <a:ext cx="4352207" cy="4376797"/>
          </a:xfrm>
          <a:prstGeom prst="rect">
            <a:avLst/>
          </a:prstGeom>
          <a:ln w="12700">
            <a:miter lim="400000"/>
          </a:ln>
        </p:spPr>
      </p:pic>
      <p:pic>
        <p:nvPicPr>
          <p:cNvPr id="785" name="Image" descr="Image"/>
          <p:cNvPicPr>
            <a:picLocks noChangeAspect="1"/>
          </p:cNvPicPr>
          <p:nvPr/>
        </p:nvPicPr>
        <p:blipFill>
          <a:blip r:embed="rId10">
            <a:extLst/>
          </a:blip>
          <a:stretch>
            <a:fillRect/>
          </a:stretch>
        </p:blipFill>
        <p:spPr>
          <a:xfrm>
            <a:off x="19236607" y="4380764"/>
            <a:ext cx="4352207" cy="4327619"/>
          </a:xfrm>
          <a:prstGeom prst="rect">
            <a:avLst/>
          </a:prstGeom>
          <a:ln w="12700">
            <a:miter lim="400000"/>
          </a:ln>
        </p:spPr>
      </p:pic>
      <p:pic>
        <p:nvPicPr>
          <p:cNvPr id="786" name="Image" descr="Image"/>
          <p:cNvPicPr>
            <a:picLocks noChangeAspect="1"/>
          </p:cNvPicPr>
          <p:nvPr/>
        </p:nvPicPr>
        <p:blipFill>
          <a:blip r:embed="rId11">
            <a:extLst/>
          </a:blip>
          <a:stretch>
            <a:fillRect/>
          </a:stretch>
        </p:blipFill>
        <p:spPr>
          <a:xfrm>
            <a:off x="8166825" y="8716934"/>
            <a:ext cx="15441727" cy="3491602"/>
          </a:xfrm>
          <a:prstGeom prst="rect">
            <a:avLst/>
          </a:prstGeom>
          <a:ln w="12700">
            <a:miter lim="400000"/>
          </a:ln>
        </p:spPr>
      </p:pic>
      <p:pic>
        <p:nvPicPr>
          <p:cNvPr id="787" name="Image" descr="Image"/>
          <p:cNvPicPr>
            <a:picLocks noChangeAspect="1"/>
          </p:cNvPicPr>
          <p:nvPr/>
        </p:nvPicPr>
        <p:blipFill>
          <a:blip r:embed="rId12">
            <a:extLst/>
          </a:blip>
          <a:stretch>
            <a:fillRect/>
          </a:stretch>
        </p:blipFill>
        <p:spPr>
          <a:xfrm>
            <a:off x="16080610" y="12976169"/>
            <a:ext cx="591117" cy="568382"/>
          </a:xfrm>
          <a:prstGeom prst="rect">
            <a:avLst/>
          </a:prstGeom>
          <a:ln w="12700">
            <a:miter lim="400000"/>
          </a:ln>
        </p:spPr>
      </p:pic>
      <p:sp>
        <p:nvSpPr>
          <p:cNvPr id="788" name="similar to Gabor filters, similar to early filters in human visual system, similar to early filters of trained neural networks:  Oriented, spatially localized, multi-scale, multi-phase filter bank."/>
          <p:cNvSpPr txBox="1"/>
          <p:nvPr/>
        </p:nvSpPr>
        <p:spPr>
          <a:xfrm>
            <a:off x="771645" y="9695916"/>
            <a:ext cx="4822018" cy="3748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a:solidFill>
                  <a:srgbClr val="0433FF"/>
                </a:solidFill>
              </a:defRPr>
            </a:lvl1pPr>
          </a:lstStyle>
          <a:p>
            <a:pPr/>
            <a:r>
              <a:t>similar to Gabor filters, similar to early filters in human visual system, similar to early filters of trained neural networks:  Oriented, spatially localized, multi-scale, multi-phase filter bank.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1" grpId="1"/>
      <p:bldP build="whole" bldLvl="1" animBg="1" rev="0" advAuto="0" spid="783" grpId="3"/>
      <p:bldP build="whole" bldLvl="1" animBg="1" rev="0" advAuto="0" spid="784" grpId="4"/>
      <p:bldP build="whole" bldLvl="1" animBg="1" rev="0" advAuto="0" spid="782" grpId="2"/>
      <p:bldP build="whole" bldLvl="1" animBg="1" rev="0" advAuto="0" spid="786" grpId="6"/>
      <p:bldP build="whole" bldLvl="1" animBg="1" rev="0" advAuto="0" spid="787" grpId="7"/>
      <p:bldP build="whole" bldLvl="1" animBg="1" rev="0" advAuto="0" spid="785" grpId="5"/>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0" name="Image" descr="Image"/>
          <p:cNvPicPr>
            <a:picLocks noChangeAspect="1"/>
          </p:cNvPicPr>
          <p:nvPr/>
        </p:nvPicPr>
        <p:blipFill>
          <a:blip r:embed="rId2">
            <a:extLst/>
          </a:blip>
          <a:stretch>
            <a:fillRect/>
          </a:stretch>
        </p:blipFill>
        <p:spPr>
          <a:xfrm>
            <a:off x="2878559" y="2804298"/>
            <a:ext cx="9568039" cy="8839046"/>
          </a:xfrm>
          <a:prstGeom prst="rect">
            <a:avLst/>
          </a:prstGeom>
          <a:ln w="12700">
            <a:miter lim="400000"/>
          </a:ln>
        </p:spPr>
      </p:pic>
      <p:sp>
        <p:nvSpPr>
          <p:cNvPr id="791" name="Steerable Pyramid"/>
          <p:cNvSpPr txBox="1"/>
          <p:nvPr>
            <p:ph type="title"/>
          </p:nvPr>
        </p:nvSpPr>
        <p:spPr>
          <a:prstGeom prst="rect">
            <a:avLst/>
          </a:prstGeom>
        </p:spPr>
        <p:txBody>
          <a:bodyPr/>
          <a:lstStyle/>
          <a:p>
            <a:pPr/>
            <a:r>
              <a:t>Steerable Pyramid</a:t>
            </a:r>
          </a:p>
        </p:txBody>
      </p:sp>
      <p:sp>
        <p:nvSpPr>
          <p:cNvPr id="7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3" name="Image" descr="Image"/>
          <p:cNvPicPr>
            <a:picLocks noChangeAspect="1"/>
          </p:cNvPicPr>
          <p:nvPr/>
        </p:nvPicPr>
        <p:blipFill>
          <a:blip r:embed="rId3">
            <a:extLst/>
          </a:blip>
          <a:stretch>
            <a:fillRect/>
          </a:stretch>
        </p:blipFill>
        <p:spPr>
          <a:xfrm>
            <a:off x="5512884" y="2488911"/>
            <a:ext cx="569276" cy="577648"/>
          </a:xfrm>
          <a:prstGeom prst="rect">
            <a:avLst/>
          </a:prstGeom>
          <a:ln w="12700">
            <a:miter lim="400000"/>
          </a:ln>
        </p:spPr>
      </p:pic>
      <p:pic>
        <p:nvPicPr>
          <p:cNvPr id="794" name="Image" descr="Image"/>
          <p:cNvPicPr>
            <a:picLocks noChangeAspect="1"/>
          </p:cNvPicPr>
          <p:nvPr/>
        </p:nvPicPr>
        <p:blipFill>
          <a:blip r:embed="rId4">
            <a:extLst/>
          </a:blip>
          <a:stretch>
            <a:fillRect/>
          </a:stretch>
        </p:blipFill>
        <p:spPr>
          <a:xfrm>
            <a:off x="5501964" y="3819934"/>
            <a:ext cx="591116" cy="595431"/>
          </a:xfrm>
          <a:prstGeom prst="rect">
            <a:avLst/>
          </a:prstGeom>
          <a:ln w="12700">
            <a:miter lim="400000"/>
          </a:ln>
        </p:spPr>
      </p:pic>
      <p:pic>
        <p:nvPicPr>
          <p:cNvPr id="795" name="Image" descr="Image"/>
          <p:cNvPicPr>
            <a:picLocks noChangeAspect="1"/>
          </p:cNvPicPr>
          <p:nvPr/>
        </p:nvPicPr>
        <p:blipFill>
          <a:blip r:embed="rId5">
            <a:extLst/>
          </a:blip>
          <a:stretch>
            <a:fillRect/>
          </a:stretch>
        </p:blipFill>
        <p:spPr>
          <a:xfrm>
            <a:off x="5501964" y="5168741"/>
            <a:ext cx="591116" cy="595431"/>
          </a:xfrm>
          <a:prstGeom prst="rect">
            <a:avLst/>
          </a:prstGeom>
          <a:ln w="12700">
            <a:miter lim="400000"/>
          </a:ln>
        </p:spPr>
      </p:pic>
      <p:pic>
        <p:nvPicPr>
          <p:cNvPr id="796" name="Image" descr="Image"/>
          <p:cNvPicPr>
            <a:picLocks noChangeAspect="1"/>
          </p:cNvPicPr>
          <p:nvPr/>
        </p:nvPicPr>
        <p:blipFill>
          <a:blip r:embed="rId6">
            <a:extLst/>
          </a:blip>
          <a:stretch>
            <a:fillRect/>
          </a:stretch>
        </p:blipFill>
        <p:spPr>
          <a:xfrm>
            <a:off x="13055759" y="10774526"/>
            <a:ext cx="591117" cy="568382"/>
          </a:xfrm>
          <a:prstGeom prst="rect">
            <a:avLst/>
          </a:prstGeom>
          <a:ln w="12700">
            <a:miter lim="400000"/>
          </a:ln>
        </p:spPr>
      </p:pic>
      <p:pic>
        <p:nvPicPr>
          <p:cNvPr id="797" name="Image" descr="Image"/>
          <p:cNvPicPr>
            <a:picLocks noChangeAspect="1"/>
          </p:cNvPicPr>
          <p:nvPr/>
        </p:nvPicPr>
        <p:blipFill>
          <a:blip r:embed="rId7">
            <a:extLst/>
          </a:blip>
          <a:stretch>
            <a:fillRect/>
          </a:stretch>
        </p:blipFill>
        <p:spPr>
          <a:xfrm>
            <a:off x="12636906" y="2268373"/>
            <a:ext cx="1428824" cy="1404743"/>
          </a:xfrm>
          <a:prstGeom prst="rect">
            <a:avLst/>
          </a:prstGeom>
          <a:ln w="12700">
            <a:miter lim="400000"/>
          </a:ln>
        </p:spPr>
      </p:pic>
      <p:pic>
        <p:nvPicPr>
          <p:cNvPr id="798" name="Image" descr="Image"/>
          <p:cNvPicPr>
            <a:picLocks noChangeAspect="1"/>
          </p:cNvPicPr>
          <p:nvPr/>
        </p:nvPicPr>
        <p:blipFill>
          <a:blip r:embed="rId8">
            <a:extLst/>
          </a:blip>
          <a:stretch>
            <a:fillRect/>
          </a:stretch>
        </p:blipFill>
        <p:spPr>
          <a:xfrm>
            <a:off x="12636942" y="3720894"/>
            <a:ext cx="1428824" cy="1420797"/>
          </a:xfrm>
          <a:prstGeom prst="rect">
            <a:avLst/>
          </a:prstGeom>
          <a:ln w="12700">
            <a:miter lim="400000"/>
          </a:ln>
        </p:spPr>
      </p:pic>
      <p:pic>
        <p:nvPicPr>
          <p:cNvPr id="799" name="Image" descr="Image"/>
          <p:cNvPicPr>
            <a:picLocks noChangeAspect="1"/>
          </p:cNvPicPr>
          <p:nvPr/>
        </p:nvPicPr>
        <p:blipFill>
          <a:blip r:embed="rId9">
            <a:extLst/>
          </a:blip>
          <a:stretch>
            <a:fillRect/>
          </a:stretch>
        </p:blipFill>
        <p:spPr>
          <a:xfrm>
            <a:off x="12640919" y="5189485"/>
            <a:ext cx="1420797" cy="1428824"/>
          </a:xfrm>
          <a:prstGeom prst="rect">
            <a:avLst/>
          </a:prstGeom>
          <a:ln w="12700">
            <a:miter lim="400000"/>
          </a:ln>
        </p:spPr>
      </p:pic>
      <p:pic>
        <p:nvPicPr>
          <p:cNvPr id="800" name="Image" descr="Image"/>
          <p:cNvPicPr>
            <a:picLocks noChangeAspect="1"/>
          </p:cNvPicPr>
          <p:nvPr/>
        </p:nvPicPr>
        <p:blipFill>
          <a:blip r:embed="rId10">
            <a:extLst/>
          </a:blip>
          <a:stretch>
            <a:fillRect/>
          </a:stretch>
        </p:blipFill>
        <p:spPr>
          <a:xfrm>
            <a:off x="12943063" y="6811715"/>
            <a:ext cx="816510" cy="824213"/>
          </a:xfrm>
          <a:prstGeom prst="rect">
            <a:avLst/>
          </a:prstGeom>
          <a:ln w="12700">
            <a:miter lim="400000"/>
          </a:ln>
        </p:spPr>
      </p:pic>
      <p:pic>
        <p:nvPicPr>
          <p:cNvPr id="801" name="Image" descr="Image"/>
          <p:cNvPicPr>
            <a:picLocks noChangeAspect="1"/>
          </p:cNvPicPr>
          <p:nvPr/>
        </p:nvPicPr>
        <p:blipFill>
          <a:blip r:embed="rId11">
            <a:extLst/>
          </a:blip>
          <a:stretch>
            <a:fillRect/>
          </a:stretch>
        </p:blipFill>
        <p:spPr>
          <a:xfrm>
            <a:off x="12943063" y="8096578"/>
            <a:ext cx="816510" cy="824214"/>
          </a:xfrm>
          <a:prstGeom prst="rect">
            <a:avLst/>
          </a:prstGeom>
          <a:ln w="12700">
            <a:miter lim="400000"/>
          </a:ln>
        </p:spPr>
      </p:pic>
      <p:pic>
        <p:nvPicPr>
          <p:cNvPr id="802" name="Image" descr="Image"/>
          <p:cNvPicPr>
            <a:picLocks noChangeAspect="1"/>
          </p:cNvPicPr>
          <p:nvPr/>
        </p:nvPicPr>
        <p:blipFill>
          <a:blip r:embed="rId12">
            <a:extLst/>
          </a:blip>
          <a:stretch>
            <a:fillRect/>
          </a:stretch>
        </p:blipFill>
        <p:spPr>
          <a:xfrm>
            <a:off x="12939211" y="9381442"/>
            <a:ext cx="824214" cy="816510"/>
          </a:xfrm>
          <a:prstGeom prst="rect">
            <a:avLst/>
          </a:prstGeom>
          <a:ln w="12700">
            <a:miter lim="400000"/>
          </a:ln>
        </p:spPr>
      </p:pic>
      <p:pic>
        <p:nvPicPr>
          <p:cNvPr id="803" name="Image" descr="Image"/>
          <p:cNvPicPr>
            <a:picLocks noChangeAspect="1"/>
          </p:cNvPicPr>
          <p:nvPr/>
        </p:nvPicPr>
        <p:blipFill>
          <a:blip r:embed="rId13">
            <a:extLst/>
          </a:blip>
          <a:stretch>
            <a:fillRect/>
          </a:stretch>
        </p:blipFill>
        <p:spPr>
          <a:xfrm>
            <a:off x="1354123" y="2220274"/>
            <a:ext cx="1519781" cy="1500941"/>
          </a:xfrm>
          <a:prstGeom prst="rect">
            <a:avLst/>
          </a:prstGeom>
          <a:ln w="12700">
            <a:miter lim="400000"/>
          </a:ln>
        </p:spPr>
      </p:pic>
      <p:pic>
        <p:nvPicPr>
          <p:cNvPr id="804" name="steerable_4or_2D.png" descr="steerable_4or_2D.png"/>
          <p:cNvPicPr>
            <a:picLocks noChangeAspect="1"/>
          </p:cNvPicPr>
          <p:nvPr/>
        </p:nvPicPr>
        <p:blipFill>
          <a:blip r:embed="rId14">
            <a:extLst/>
          </a:blip>
          <a:stretch>
            <a:fillRect/>
          </a:stretch>
        </p:blipFill>
        <p:spPr>
          <a:xfrm>
            <a:off x="19226325" y="711672"/>
            <a:ext cx="2426308" cy="12292656"/>
          </a:xfrm>
          <a:prstGeom prst="rect">
            <a:avLst/>
          </a:prstGeom>
          <a:ln w="12700">
            <a:miter lim="400000"/>
          </a:ln>
        </p:spPr>
      </p:pic>
      <p:sp>
        <p:nvSpPr>
          <p:cNvPr id="805" name="Rectangle"/>
          <p:cNvSpPr/>
          <p:nvPr/>
        </p:nvSpPr>
        <p:spPr>
          <a:xfrm>
            <a:off x="18231581" y="12850567"/>
            <a:ext cx="663874" cy="174405"/>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06" name="Rectangle"/>
          <p:cNvSpPr/>
          <p:nvPr/>
        </p:nvSpPr>
        <p:spPr>
          <a:xfrm>
            <a:off x="18241469" y="10444357"/>
            <a:ext cx="646110" cy="2366962"/>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07" name="Rectangle"/>
          <p:cNvSpPr/>
          <p:nvPr/>
        </p:nvSpPr>
        <p:spPr>
          <a:xfrm>
            <a:off x="18241469" y="715456"/>
            <a:ext cx="646110" cy="9689653"/>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810" name="Group"/>
          <p:cNvGrpSpPr/>
          <p:nvPr/>
        </p:nvGrpSpPr>
        <p:grpSpPr>
          <a:xfrm>
            <a:off x="21747950" y="721580"/>
            <a:ext cx="396370" cy="2366962"/>
            <a:chOff x="0" y="0"/>
            <a:chExt cx="396369" cy="2366960"/>
          </a:xfrm>
        </p:grpSpPr>
        <p:sp>
          <p:nvSpPr>
            <p:cNvPr id="808" name="Rectangle"/>
            <p:cNvSpPr/>
            <p:nvPr/>
          </p:nvSpPr>
          <p:spPr>
            <a:xfrm>
              <a:off x="0" y="0"/>
              <a:ext cx="396370" cy="2366961"/>
            </a:xfrm>
            <a:prstGeom prst="rect">
              <a:avLst/>
            </a:pr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09" name="Equation"/>
            <p:cNvSpPr txBox="1"/>
            <p:nvPr/>
          </p:nvSpPr>
          <p:spPr>
            <a:xfrm>
              <a:off x="54925" y="1062037"/>
              <a:ext cx="253366" cy="241631"/>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200" i="1">
                        <a:solidFill>
                          <a:srgbClr val="000000"/>
                        </a:solidFill>
                        <a:latin typeface="Cambria Math" panose="02040503050406030204" pitchFamily="18" charset="0"/>
                      </a:rPr>
                      <m:t>x</m:t>
                    </m:r>
                  </m:oMath>
                </m:oMathPara>
              </a14:m>
              <a:endParaRPr sz="4200"/>
            </a:p>
          </p:txBody>
        </p:sp>
      </p:grpSp>
      <p:sp>
        <p:nvSpPr>
          <p:cNvPr id="811" name="="/>
          <p:cNvSpPr txBox="1"/>
          <p:nvPr/>
        </p:nvSpPr>
        <p:spPr>
          <a:xfrm>
            <a:off x="18897058" y="1624837"/>
            <a:ext cx="34290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812" name="Line"/>
          <p:cNvSpPr/>
          <p:nvPr/>
        </p:nvSpPr>
        <p:spPr>
          <a:xfrm>
            <a:off x="18274560" y="3156994"/>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13" name="Line"/>
          <p:cNvSpPr/>
          <p:nvPr/>
        </p:nvSpPr>
        <p:spPr>
          <a:xfrm>
            <a:off x="18267960" y="5560282"/>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14" name="Line"/>
          <p:cNvSpPr/>
          <p:nvPr/>
        </p:nvSpPr>
        <p:spPr>
          <a:xfrm>
            <a:off x="18267960" y="8010131"/>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15" name="Line"/>
          <p:cNvSpPr/>
          <p:nvPr/>
        </p:nvSpPr>
        <p:spPr>
          <a:xfrm>
            <a:off x="18267960" y="10995217"/>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16" name="Line"/>
          <p:cNvSpPr/>
          <p:nvPr/>
        </p:nvSpPr>
        <p:spPr>
          <a:xfrm>
            <a:off x="18267960" y="11635292"/>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17" name="Line"/>
          <p:cNvSpPr/>
          <p:nvPr/>
        </p:nvSpPr>
        <p:spPr>
          <a:xfrm>
            <a:off x="18267960" y="12275368"/>
            <a:ext cx="591117"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0" grpId="2"/>
      <p:bldP build="whole" bldLvl="1" animBg="1" rev="0" advAuto="0" spid="796"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9" name="Image" descr="Image"/>
          <p:cNvPicPr>
            <a:picLocks noChangeAspect="1"/>
          </p:cNvPicPr>
          <p:nvPr/>
        </p:nvPicPr>
        <p:blipFill>
          <a:blip r:embed="rId2">
            <a:extLst/>
          </a:blip>
          <a:srcRect l="0" t="1450" r="0" b="0"/>
          <a:stretch>
            <a:fillRect/>
          </a:stretch>
        </p:blipFill>
        <p:spPr>
          <a:xfrm>
            <a:off x="12520996" y="2899297"/>
            <a:ext cx="9932536" cy="8778219"/>
          </a:xfrm>
          <a:prstGeom prst="rect">
            <a:avLst/>
          </a:prstGeom>
          <a:ln w="12700">
            <a:miter lim="400000"/>
          </a:ln>
        </p:spPr>
      </p:pic>
      <p:pic>
        <p:nvPicPr>
          <p:cNvPr id="820" name="Image" descr="Image"/>
          <p:cNvPicPr>
            <a:picLocks noChangeAspect="1"/>
          </p:cNvPicPr>
          <p:nvPr/>
        </p:nvPicPr>
        <p:blipFill>
          <a:blip r:embed="rId3">
            <a:extLst/>
          </a:blip>
          <a:stretch>
            <a:fillRect/>
          </a:stretch>
        </p:blipFill>
        <p:spPr>
          <a:xfrm>
            <a:off x="2878559" y="2804298"/>
            <a:ext cx="9568039" cy="8839046"/>
          </a:xfrm>
          <a:prstGeom prst="rect">
            <a:avLst/>
          </a:prstGeom>
          <a:ln w="12700">
            <a:miter lim="400000"/>
          </a:ln>
        </p:spPr>
      </p:pic>
      <p:sp>
        <p:nvSpPr>
          <p:cNvPr id="821" name="Steerable Pyramid"/>
          <p:cNvSpPr txBox="1"/>
          <p:nvPr>
            <p:ph type="title"/>
          </p:nvPr>
        </p:nvSpPr>
        <p:spPr>
          <a:prstGeom prst="rect">
            <a:avLst/>
          </a:prstGeom>
        </p:spPr>
        <p:txBody>
          <a:bodyPr/>
          <a:lstStyle/>
          <a:p>
            <a:pPr/>
            <a:r>
              <a:t>Steerable Pyramid</a:t>
            </a:r>
          </a:p>
        </p:txBody>
      </p:sp>
      <p:sp>
        <p:nvSpPr>
          <p:cNvPr id="8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Image" descr="Image"/>
          <p:cNvPicPr>
            <a:picLocks noChangeAspect="1"/>
          </p:cNvPicPr>
          <p:nvPr/>
        </p:nvPicPr>
        <p:blipFill>
          <a:blip r:embed="rId4">
            <a:extLst/>
          </a:blip>
          <a:stretch>
            <a:fillRect/>
          </a:stretch>
        </p:blipFill>
        <p:spPr>
          <a:xfrm>
            <a:off x="5512884" y="2488911"/>
            <a:ext cx="569276" cy="577648"/>
          </a:xfrm>
          <a:prstGeom prst="rect">
            <a:avLst/>
          </a:prstGeom>
          <a:ln w="12700">
            <a:miter lim="400000"/>
          </a:ln>
        </p:spPr>
      </p:pic>
      <p:pic>
        <p:nvPicPr>
          <p:cNvPr id="824" name="Image" descr="Image"/>
          <p:cNvPicPr>
            <a:picLocks noChangeAspect="1"/>
          </p:cNvPicPr>
          <p:nvPr/>
        </p:nvPicPr>
        <p:blipFill>
          <a:blip r:embed="rId5">
            <a:extLst/>
          </a:blip>
          <a:stretch>
            <a:fillRect/>
          </a:stretch>
        </p:blipFill>
        <p:spPr>
          <a:xfrm>
            <a:off x="5501964" y="3819934"/>
            <a:ext cx="591116" cy="595431"/>
          </a:xfrm>
          <a:prstGeom prst="rect">
            <a:avLst/>
          </a:prstGeom>
          <a:ln w="12700">
            <a:miter lim="400000"/>
          </a:ln>
        </p:spPr>
      </p:pic>
      <p:pic>
        <p:nvPicPr>
          <p:cNvPr id="825" name="Image" descr="Image"/>
          <p:cNvPicPr>
            <a:picLocks noChangeAspect="1"/>
          </p:cNvPicPr>
          <p:nvPr/>
        </p:nvPicPr>
        <p:blipFill>
          <a:blip r:embed="rId6">
            <a:extLst/>
          </a:blip>
          <a:stretch>
            <a:fillRect/>
          </a:stretch>
        </p:blipFill>
        <p:spPr>
          <a:xfrm>
            <a:off x="5501964" y="5168741"/>
            <a:ext cx="591116" cy="595431"/>
          </a:xfrm>
          <a:prstGeom prst="rect">
            <a:avLst/>
          </a:prstGeom>
          <a:ln w="12700">
            <a:miter lim="400000"/>
          </a:ln>
        </p:spPr>
      </p:pic>
      <p:grpSp>
        <p:nvGrpSpPr>
          <p:cNvPr id="828" name="Group"/>
          <p:cNvGrpSpPr/>
          <p:nvPr/>
        </p:nvGrpSpPr>
        <p:grpSpPr>
          <a:xfrm>
            <a:off x="570353" y="1478323"/>
            <a:ext cx="10975979" cy="11652766"/>
            <a:chOff x="0" y="0"/>
            <a:chExt cx="10975977" cy="11652765"/>
          </a:xfrm>
        </p:grpSpPr>
        <p:sp>
          <p:nvSpPr>
            <p:cNvPr id="826" name="Rectangle"/>
            <p:cNvSpPr/>
            <p:nvPr/>
          </p:nvSpPr>
          <p:spPr>
            <a:xfrm>
              <a:off x="0" y="0"/>
              <a:ext cx="10975978" cy="11652766"/>
            </a:xfrm>
            <a:prstGeom prst="rect">
              <a:avLst/>
            </a:prstGeom>
            <a:solidFill>
              <a:schemeClr val="accent1">
                <a:alpha val="20770"/>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27" name="Analysis/Encoder"/>
            <p:cNvSpPr txBox="1"/>
            <p:nvPr/>
          </p:nvSpPr>
          <p:spPr>
            <a:xfrm>
              <a:off x="2326850" y="10580661"/>
              <a:ext cx="6322277" cy="1031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6300"/>
              </a:lvl1pPr>
            </a:lstStyle>
            <a:p>
              <a:pPr/>
              <a:r>
                <a:t>Analysis/Encoder</a:t>
              </a:r>
            </a:p>
          </p:txBody>
        </p:sp>
      </p:grpSp>
      <p:grpSp>
        <p:nvGrpSpPr>
          <p:cNvPr id="831" name="Group"/>
          <p:cNvGrpSpPr/>
          <p:nvPr/>
        </p:nvGrpSpPr>
        <p:grpSpPr>
          <a:xfrm>
            <a:off x="12594817" y="1478323"/>
            <a:ext cx="11523579" cy="11652766"/>
            <a:chOff x="0" y="0"/>
            <a:chExt cx="11523578" cy="11652765"/>
          </a:xfrm>
        </p:grpSpPr>
        <p:sp>
          <p:nvSpPr>
            <p:cNvPr id="829" name="Rectangle"/>
            <p:cNvSpPr/>
            <p:nvPr/>
          </p:nvSpPr>
          <p:spPr>
            <a:xfrm>
              <a:off x="0" y="0"/>
              <a:ext cx="11523579" cy="11652766"/>
            </a:xfrm>
            <a:prstGeom prst="rect">
              <a:avLst/>
            </a:prstGeom>
            <a:solidFill>
              <a:schemeClr val="accent5">
                <a:hueOff val="-82419"/>
                <a:satOff val="-9513"/>
                <a:lumOff val="-16343"/>
                <a:alpha val="17101"/>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30" name="Synthesis/Decoder"/>
            <p:cNvSpPr txBox="1"/>
            <p:nvPr/>
          </p:nvSpPr>
          <p:spPr>
            <a:xfrm>
              <a:off x="2311415" y="10580661"/>
              <a:ext cx="6900749" cy="1031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6300"/>
              </a:lvl1pPr>
            </a:lstStyle>
            <a:p>
              <a:pPr/>
              <a:r>
                <a:t>Synthesis/Decoder</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9" grpId="1"/>
      <p:bldP build="whole" bldLvl="1" animBg="1" rev="0" advAuto="0" spid="828" grpId="2"/>
      <p:bldP build="whole" bldLvl="1" animBg="1" rev="0" advAuto="0" spid="831" grpId="3"/>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Rectangle 1"/>
          <p:cNvSpPr txBox="1"/>
          <p:nvPr>
            <p:ph type="title"/>
          </p:nvPr>
        </p:nvSpPr>
        <p:spPr>
          <a:prstGeom prst="rect">
            <a:avLst/>
          </a:prstGeom>
        </p:spPr>
        <p:txBody>
          <a:bodyPr/>
          <a:lstStyle/>
          <a:p>
            <a:pPr/>
            <a:r>
              <a:t>Steerable pyramid applications</a:t>
            </a:r>
          </a:p>
        </p:txBody>
      </p:sp>
      <p:sp>
        <p:nvSpPr>
          <p:cNvPr id="834" name="Rectangle 2"/>
          <p:cNvSpPr txBox="1"/>
          <p:nvPr>
            <p:ph type="body" idx="1"/>
          </p:nvPr>
        </p:nvSpPr>
        <p:spPr>
          <a:prstGeom prst="rect">
            <a:avLst/>
          </a:prstGeom>
        </p:spPr>
        <p:txBody>
          <a:bodyPr/>
          <a:lstStyle/>
          <a:p>
            <a:pPr>
              <a:buClr>
                <a:srgbClr val="000000"/>
              </a:buClr>
            </a:pPr>
            <a:r>
              <a:t>Texture synthesis</a:t>
            </a:r>
          </a:p>
          <a:p>
            <a:pPr>
              <a:buClr>
                <a:srgbClr val="000000"/>
              </a:buClr>
            </a:pPr>
            <a:r>
              <a:t>Noise removal</a:t>
            </a:r>
          </a:p>
          <a:p>
            <a:pPr>
              <a:buClr>
                <a:srgbClr val="000000"/>
              </a:buClr>
            </a:pPr>
            <a:r>
              <a:t>Motion analysis</a:t>
            </a:r>
          </a:p>
          <a:p>
            <a:pPr>
              <a:buClr>
                <a:srgbClr val="000000"/>
              </a:buClr>
            </a:pPr>
            <a:r>
              <a:t>Motion synthesis, motion magnification</a:t>
            </a:r>
          </a:p>
        </p:txBody>
      </p:sp>
      <p:sp>
        <p:nvSpPr>
          <p:cNvPr id="835" name="Rectangle 3"/>
          <p:cNvSpPr txBox="1"/>
          <p:nvPr>
            <p:ph type="sldNum" sz="quarter" idx="2"/>
          </p:nvPr>
        </p:nvSpPr>
        <p:spPr>
          <a:xfrm>
            <a:off x="23363631" y="13081000"/>
            <a:ext cx="554838" cy="562659"/>
          </a:xfrm>
          <a:prstGeom prst="rect">
            <a:avLst/>
          </a:prstGeom>
          <a:extLst>
            <a:ext uri="{C572A759-6A51-4108-AA02-DFA0A04FC94B}">
              <ma14:wrappingTextBoxFlag xmlns:ma14="http://schemas.microsoft.com/office/mac/drawingml/2011/main" val="1"/>
            </a:ext>
          </a:extLst>
        </p:spPr>
        <p:txBody>
          <a:bodyPr lIns="101600" tIns="101600" rIns="101600" bIns="101600"/>
          <a:lstStyle>
            <a:lvl1pPr defTabSz="1168400"/>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7" name="Image" descr="Image"/>
          <p:cNvPicPr>
            <a:picLocks noChangeAspect="1"/>
          </p:cNvPicPr>
          <p:nvPr/>
        </p:nvPicPr>
        <p:blipFill>
          <a:blip r:embed="rId2">
            <a:extLst/>
          </a:blip>
          <a:srcRect l="238" t="0" r="0" b="0"/>
          <a:stretch>
            <a:fillRect/>
          </a:stretch>
        </p:blipFill>
        <p:spPr>
          <a:xfrm>
            <a:off x="4628423" y="604388"/>
            <a:ext cx="17447837" cy="12997547"/>
          </a:xfrm>
          <a:prstGeom prst="rect">
            <a:avLst/>
          </a:prstGeom>
          <a:ln w="12700">
            <a:miter lim="400000"/>
          </a:ln>
        </p:spPr>
      </p:pic>
      <p:sp>
        <p:nvSpPr>
          <p:cNvPr id="838" name="Linear Image Transforms"/>
          <p:cNvSpPr txBox="1"/>
          <p:nvPr>
            <p:ph type="title"/>
          </p:nvPr>
        </p:nvSpPr>
        <p:spPr>
          <a:prstGeom prst="rect">
            <a:avLst/>
          </a:prstGeom>
        </p:spPr>
        <p:txBody>
          <a:bodyPr/>
          <a:lstStyle/>
          <a:p>
            <a:pPr/>
            <a:r>
              <a:t>Linear Image Transforms</a:t>
            </a:r>
          </a:p>
        </p:txBody>
      </p:sp>
      <p:sp>
        <p:nvSpPr>
          <p:cNvPr id="8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Image pyramids"/>
          <p:cNvSpPr txBox="1"/>
          <p:nvPr>
            <p:ph type="title"/>
          </p:nvPr>
        </p:nvSpPr>
        <p:spPr>
          <a:prstGeom prst="rect">
            <a:avLst/>
          </a:prstGeom>
        </p:spPr>
        <p:txBody>
          <a:bodyPr/>
          <a:lstStyle/>
          <a:p>
            <a:pPr/>
            <a:r>
              <a:t>Image pyramids</a:t>
            </a:r>
          </a:p>
        </p:txBody>
      </p:sp>
      <p:sp>
        <p:nvSpPr>
          <p:cNvPr id="205" name="Slide Number"/>
          <p:cNvSpPr txBox="1"/>
          <p:nvPr>
            <p:ph type="sldNum" sz="quarter" idx="2"/>
          </p:nvPr>
        </p:nvSpPr>
        <p:spPr>
          <a:xfrm>
            <a:off x="23431852" y="12744450"/>
            <a:ext cx="393348"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 name="Image" descr="Image"/>
          <p:cNvPicPr>
            <a:picLocks noChangeAspect="1"/>
          </p:cNvPicPr>
          <p:nvPr/>
        </p:nvPicPr>
        <p:blipFill>
          <a:blip r:embed="rId2">
            <a:extLst/>
          </a:blip>
          <a:stretch>
            <a:fillRect/>
          </a:stretch>
        </p:blipFill>
        <p:spPr>
          <a:xfrm>
            <a:off x="304322" y="3135314"/>
            <a:ext cx="7805019" cy="5452035"/>
          </a:xfrm>
          <a:prstGeom prst="rect">
            <a:avLst/>
          </a:prstGeom>
          <a:ln w="12700">
            <a:miter lim="400000"/>
          </a:ln>
        </p:spPr>
      </p:pic>
      <p:pic>
        <p:nvPicPr>
          <p:cNvPr id="207" name="Image" descr="Image"/>
          <p:cNvPicPr>
            <a:picLocks noChangeAspect="1"/>
          </p:cNvPicPr>
          <p:nvPr/>
        </p:nvPicPr>
        <p:blipFill>
          <a:blip r:embed="rId3">
            <a:extLst/>
          </a:blip>
          <a:stretch>
            <a:fillRect/>
          </a:stretch>
        </p:blipFill>
        <p:spPr>
          <a:xfrm>
            <a:off x="10789432" y="3135314"/>
            <a:ext cx="12905663" cy="8914221"/>
          </a:xfrm>
          <a:prstGeom prst="rect">
            <a:avLst/>
          </a:prstGeom>
          <a:ln w="12700">
            <a:miter lim="400000"/>
          </a:ln>
        </p:spPr>
      </p:pic>
      <p:sp>
        <p:nvSpPr>
          <p:cNvPr id="208" name="Arrow"/>
          <p:cNvSpPr/>
          <p:nvPr/>
        </p:nvSpPr>
        <p:spPr>
          <a:xfrm>
            <a:off x="8814386" y="5030727"/>
            <a:ext cx="1270001" cy="1270001"/>
          </a:xfrm>
          <a:prstGeom prst="rightArrow">
            <a:avLst>
              <a:gd name="adj1" fmla="val 32000"/>
              <a:gd name="adj2" fmla="val 64000"/>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Title 1"/>
          <p:cNvSpPr txBox="1"/>
          <p:nvPr>
            <p:ph type="title"/>
          </p:nvPr>
        </p:nvSpPr>
        <p:spPr>
          <a:prstGeom prst="rect">
            <a:avLst/>
          </a:prstGeom>
        </p:spPr>
        <p:txBody>
          <a:bodyPr/>
          <a:lstStyle/>
          <a:p>
            <a:pPr/>
            <a:r>
              <a:t>Making textures</a:t>
            </a:r>
          </a:p>
        </p:txBody>
      </p:sp>
      <p:pic>
        <p:nvPicPr>
          <p:cNvPr id="842" name="Image" descr="Image"/>
          <p:cNvPicPr>
            <a:picLocks noChangeAspect="1"/>
          </p:cNvPicPr>
          <p:nvPr/>
        </p:nvPicPr>
        <p:blipFill>
          <a:blip r:embed="rId2">
            <a:extLst/>
          </a:blip>
          <a:stretch>
            <a:fillRect/>
          </a:stretch>
        </p:blipFill>
        <p:spPr>
          <a:xfrm>
            <a:off x="3130312" y="2159994"/>
            <a:ext cx="18619670" cy="10591289"/>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4" name="Picture 3" descr="Picture 3"/>
          <p:cNvPicPr>
            <a:picLocks noChangeAspect="1"/>
          </p:cNvPicPr>
          <p:nvPr/>
        </p:nvPicPr>
        <p:blipFill>
          <a:blip r:embed="rId2">
            <a:extLst/>
          </a:blip>
          <a:stretch>
            <a:fillRect/>
          </a:stretch>
        </p:blipFill>
        <p:spPr>
          <a:xfrm>
            <a:off x="11128375" y="0"/>
            <a:ext cx="10207625" cy="13716000"/>
          </a:xfrm>
          <a:prstGeom prst="rect">
            <a:avLst/>
          </a:prstGeom>
          <a:ln w="12700">
            <a:miter lim="400000"/>
          </a:ln>
        </p:spPr>
      </p:pic>
      <p:pic>
        <p:nvPicPr>
          <p:cNvPr id="845" name="Picture 4" descr="Picture 4"/>
          <p:cNvPicPr>
            <a:picLocks noChangeAspect="1"/>
          </p:cNvPicPr>
          <p:nvPr/>
        </p:nvPicPr>
        <p:blipFill>
          <a:blip r:embed="rId3">
            <a:extLst/>
          </a:blip>
          <a:stretch>
            <a:fillRect/>
          </a:stretch>
        </p:blipFill>
        <p:spPr>
          <a:xfrm>
            <a:off x="7397750" y="4114800"/>
            <a:ext cx="3194050" cy="2590800"/>
          </a:xfrm>
          <a:prstGeom prst="rect">
            <a:avLst/>
          </a:prstGeom>
          <a:ln w="12700">
            <a:miter lim="400000"/>
          </a:ln>
        </p:spPr>
      </p:pic>
      <p:pic>
        <p:nvPicPr>
          <p:cNvPr id="846" name="Picture 5" descr="Picture 5"/>
          <p:cNvPicPr>
            <a:picLocks noChangeAspect="1"/>
          </p:cNvPicPr>
          <p:nvPr/>
        </p:nvPicPr>
        <p:blipFill>
          <a:blip r:embed="rId4">
            <a:extLst/>
          </a:blip>
          <a:stretch>
            <a:fillRect/>
          </a:stretch>
        </p:blipFill>
        <p:spPr>
          <a:xfrm>
            <a:off x="3048000" y="0"/>
            <a:ext cx="3200400" cy="3200400"/>
          </a:xfrm>
          <a:prstGeom prst="rect">
            <a:avLst/>
          </a:prstGeom>
          <a:ln w="12700">
            <a:miter lim="400000"/>
          </a:ln>
        </p:spPr>
      </p:pic>
      <p:pic>
        <p:nvPicPr>
          <p:cNvPr id="847" name="Picture 8" descr="Picture 8"/>
          <p:cNvPicPr>
            <a:picLocks noChangeAspect="1"/>
          </p:cNvPicPr>
          <p:nvPr/>
        </p:nvPicPr>
        <p:blipFill>
          <a:blip r:embed="rId5">
            <a:extLst/>
          </a:blip>
          <a:stretch>
            <a:fillRect/>
          </a:stretch>
        </p:blipFill>
        <p:spPr>
          <a:xfrm>
            <a:off x="7772400" y="0"/>
            <a:ext cx="3225800" cy="3225800"/>
          </a:xfrm>
          <a:prstGeom prst="rect">
            <a:avLst/>
          </a:prstGeom>
          <a:ln w="12700">
            <a:miter lim="400000"/>
          </a:ln>
        </p:spPr>
      </p:pic>
      <p:pic>
        <p:nvPicPr>
          <p:cNvPr id="848" name="Picture 9" descr="Picture 9"/>
          <p:cNvPicPr>
            <a:picLocks noChangeAspect="1"/>
          </p:cNvPicPr>
          <p:nvPr/>
        </p:nvPicPr>
        <p:blipFill>
          <a:blip r:embed="rId6">
            <a:extLst/>
          </a:blip>
          <a:srcRect l="14000" t="26591" r="0" b="6879"/>
          <a:stretch>
            <a:fillRect/>
          </a:stretch>
        </p:blipFill>
        <p:spPr>
          <a:xfrm>
            <a:off x="3657600" y="4114800"/>
            <a:ext cx="2305050" cy="2895600"/>
          </a:xfrm>
          <a:prstGeom prst="rect">
            <a:avLst/>
          </a:prstGeom>
          <a:ln w="12700">
            <a:miter lim="400000"/>
          </a:ln>
        </p:spPr>
      </p:pic>
      <p:pic>
        <p:nvPicPr>
          <p:cNvPr id="849" name="Picture 12" descr="Picture 12"/>
          <p:cNvPicPr>
            <a:picLocks noChangeAspect="1"/>
          </p:cNvPicPr>
          <p:nvPr/>
        </p:nvPicPr>
        <p:blipFill>
          <a:blip r:embed="rId7">
            <a:extLst/>
          </a:blip>
          <a:stretch>
            <a:fillRect/>
          </a:stretch>
        </p:blipFill>
        <p:spPr>
          <a:xfrm>
            <a:off x="5486400" y="7467600"/>
            <a:ext cx="3127376" cy="2260600"/>
          </a:xfrm>
          <a:prstGeom prst="rect">
            <a:avLst/>
          </a:prstGeom>
          <a:ln w="12700">
            <a:miter lim="400000"/>
          </a:ln>
        </p:spPr>
      </p:pic>
      <p:pic>
        <p:nvPicPr>
          <p:cNvPr id="850" name="Picture 13" descr="Picture 13"/>
          <p:cNvPicPr>
            <a:picLocks noChangeAspect="1"/>
          </p:cNvPicPr>
          <p:nvPr/>
        </p:nvPicPr>
        <p:blipFill>
          <a:blip r:embed="rId8">
            <a:extLst/>
          </a:blip>
          <a:srcRect l="0" t="20100" r="15334" b="20100"/>
          <a:stretch>
            <a:fillRect/>
          </a:stretch>
        </p:blipFill>
        <p:spPr>
          <a:xfrm>
            <a:off x="3810000" y="10379075"/>
            <a:ext cx="6096000" cy="28797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4" grpId="6"/>
      <p:bldP build="whole" bldLvl="1" animBg="1" rev="0" advAuto="0" spid="848" grpId="2"/>
      <p:bldP build="whole" bldLvl="1" animBg="1" rev="0" advAuto="0" spid="850" grpId="5"/>
      <p:bldP build="whole" bldLvl="1" animBg="1" rev="0" advAuto="0" spid="847" grpId="1"/>
      <p:bldP build="whole" bldLvl="1" animBg="1" rev="0" advAuto="0" spid="845" grpId="3"/>
      <p:bldP build="whole" bldLvl="1" animBg="1" rev="0" advAuto="0" spid="849" grpId="4"/>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Rectangle 2"/>
          <p:cNvSpPr txBox="1"/>
          <p:nvPr>
            <p:ph type="title"/>
          </p:nvPr>
        </p:nvSpPr>
        <p:spPr>
          <a:xfrm>
            <a:off x="3962400" y="-109178"/>
            <a:ext cx="16459200" cy="1651564"/>
          </a:xfrm>
          <a:prstGeom prst="rect">
            <a:avLst/>
          </a:prstGeom>
        </p:spPr>
        <p:txBody>
          <a:bodyPr/>
          <a:lstStyle/>
          <a:p>
            <a:pPr/>
            <a:r>
              <a:t>Examples of Textures</a:t>
            </a:r>
          </a:p>
        </p:txBody>
      </p:sp>
      <p:pic>
        <p:nvPicPr>
          <p:cNvPr id="853" name="Picture 7" descr="Picture 7"/>
          <p:cNvPicPr>
            <a:picLocks noChangeAspect="1"/>
          </p:cNvPicPr>
          <p:nvPr/>
        </p:nvPicPr>
        <p:blipFill>
          <a:blip r:embed="rId2">
            <a:extLst/>
          </a:blip>
          <a:srcRect l="0" t="29150" r="63544" b="36129"/>
          <a:stretch>
            <a:fillRect/>
          </a:stretch>
        </p:blipFill>
        <p:spPr>
          <a:xfrm>
            <a:off x="6971861" y="2338739"/>
            <a:ext cx="5369209" cy="5113532"/>
          </a:xfrm>
          <a:prstGeom prst="rect">
            <a:avLst/>
          </a:prstGeom>
          <a:ln w="12700">
            <a:miter lim="400000"/>
          </a:ln>
        </p:spPr>
      </p:pic>
      <p:pic>
        <p:nvPicPr>
          <p:cNvPr id="854" name="Object 2" descr="Object 2"/>
          <p:cNvPicPr>
            <a:picLocks noChangeAspect="1"/>
          </p:cNvPicPr>
          <p:nvPr/>
        </p:nvPicPr>
        <p:blipFill>
          <a:blip r:embed="rId3">
            <a:extLst/>
          </a:blip>
          <a:stretch>
            <a:fillRect/>
          </a:stretch>
        </p:blipFill>
        <p:spPr>
          <a:xfrm>
            <a:off x="12513116" y="2318050"/>
            <a:ext cx="5281715" cy="5281715"/>
          </a:xfrm>
          <a:prstGeom prst="rect">
            <a:avLst/>
          </a:prstGeom>
          <a:ln w="12700">
            <a:miter lim="400000"/>
          </a:ln>
        </p:spPr>
      </p:pic>
      <p:pic>
        <p:nvPicPr>
          <p:cNvPr id="855" name="Object 3" descr="Object 3"/>
          <p:cNvPicPr>
            <a:picLocks noChangeAspect="1"/>
          </p:cNvPicPr>
          <p:nvPr/>
        </p:nvPicPr>
        <p:blipFill>
          <a:blip r:embed="rId4">
            <a:extLst/>
          </a:blip>
          <a:stretch>
            <a:fillRect/>
          </a:stretch>
        </p:blipFill>
        <p:spPr>
          <a:xfrm>
            <a:off x="6983552" y="7740891"/>
            <a:ext cx="5345939" cy="5345938"/>
          </a:xfrm>
          <a:prstGeom prst="rect">
            <a:avLst/>
          </a:prstGeom>
          <a:ln w="12700">
            <a:miter lim="400000"/>
          </a:ln>
        </p:spPr>
      </p:pic>
      <p:pic>
        <p:nvPicPr>
          <p:cNvPr id="856" name="Picture 20" descr="Picture 20"/>
          <p:cNvPicPr>
            <a:picLocks noChangeAspect="1"/>
          </p:cNvPicPr>
          <p:nvPr/>
        </p:nvPicPr>
        <p:blipFill>
          <a:blip r:embed="rId5">
            <a:extLst/>
          </a:blip>
          <a:stretch>
            <a:fillRect/>
          </a:stretch>
        </p:blipFill>
        <p:spPr>
          <a:xfrm>
            <a:off x="12481005" y="7749250"/>
            <a:ext cx="5345939" cy="5345938"/>
          </a:xfrm>
          <a:prstGeom prst="rect">
            <a:avLst/>
          </a:prstGeom>
          <a:ln w="12700">
            <a:miter lim="400000"/>
          </a:ln>
        </p:spPr>
      </p:pic>
      <p:sp>
        <p:nvSpPr>
          <p:cNvPr id="857" name="Text Box 21"/>
          <p:cNvSpPr txBox="1"/>
          <p:nvPr/>
        </p:nvSpPr>
        <p:spPr>
          <a:xfrm>
            <a:off x="2089754" y="3036563"/>
            <a:ext cx="4710173" cy="286522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6400"/>
            </a:pPr>
            <a:r>
              <a:t>Stationary</a:t>
            </a:r>
            <a:endParaRPr>
              <a:latin typeface="+mj-lt"/>
              <a:ea typeface="+mj-ea"/>
              <a:cs typeface="+mj-cs"/>
              <a:sym typeface="Arial"/>
            </a:endParaRPr>
          </a:p>
          <a:p>
            <a:pPr algn="l">
              <a:spcBef>
                <a:spcPts val="5900"/>
              </a:spcBef>
              <a:defRPr b="0" sz="6400"/>
            </a:pPr>
            <a:r>
              <a:t>Stochastic</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Rectangle 2"/>
          <p:cNvSpPr txBox="1"/>
          <p:nvPr>
            <p:ph type="title"/>
          </p:nvPr>
        </p:nvSpPr>
        <p:spPr>
          <a:xfrm>
            <a:off x="4114800" y="1066800"/>
            <a:ext cx="16306800" cy="2286000"/>
          </a:xfrm>
          <a:prstGeom prst="rect">
            <a:avLst/>
          </a:prstGeom>
        </p:spPr>
        <p:txBody>
          <a:bodyPr/>
          <a:lstStyle>
            <a:lvl1pPr defTabSz="1700783">
              <a:defRPr sz="8184"/>
            </a:lvl1pPr>
          </a:lstStyle>
          <a:p>
            <a:pPr/>
            <a:r>
              <a:t>Pre-attentive texture discrimination</a:t>
            </a:r>
          </a:p>
        </p:txBody>
      </p:sp>
      <p:sp>
        <p:nvSpPr>
          <p:cNvPr id="860" name="Rectangle 5"/>
          <p:cNvSpPr txBox="1"/>
          <p:nvPr/>
        </p:nvSpPr>
        <p:spPr>
          <a:xfrm>
            <a:off x="11887200" y="12344400"/>
            <a:ext cx="9144000" cy="88410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2400">
                <a:latin typeface="+mj-lt"/>
                <a:ea typeface="+mj-ea"/>
                <a:cs typeface="+mj-cs"/>
                <a:sym typeface="Arial"/>
              </a:defRPr>
            </a:lvl1pPr>
          </a:lstStyle>
          <a:p>
            <a:pPr/>
            <a:r>
              <a:t>Bela Julesz, "Textons, the Elements of Texture Perception, and their Interactions". Nature 290: 91-97. March, 1981. </a:t>
            </a:r>
          </a:p>
        </p:txBody>
      </p:sp>
      <p:pic>
        <p:nvPicPr>
          <p:cNvPr id="861" name="Picture 6" descr="Picture 6"/>
          <p:cNvPicPr>
            <a:picLocks noChangeAspect="1"/>
          </p:cNvPicPr>
          <p:nvPr/>
        </p:nvPicPr>
        <p:blipFill>
          <a:blip r:embed="rId2">
            <a:extLst/>
          </a:blip>
          <a:stretch>
            <a:fillRect/>
          </a:stretch>
        </p:blipFill>
        <p:spPr>
          <a:xfrm>
            <a:off x="3048000" y="0"/>
            <a:ext cx="18348327" cy="8502650"/>
          </a:xfrm>
          <a:prstGeom prst="rect">
            <a:avLst/>
          </a:prstGeom>
          <a:ln w="12700">
            <a:miter lim="400000"/>
          </a:ln>
        </p:spPr>
      </p:pic>
      <p:pic>
        <p:nvPicPr>
          <p:cNvPr id="862" name="Picture 7" descr="Picture 7"/>
          <p:cNvPicPr>
            <a:picLocks noChangeAspect="1"/>
          </p:cNvPicPr>
          <p:nvPr/>
        </p:nvPicPr>
        <p:blipFill>
          <a:blip r:embed="rId3">
            <a:extLst/>
          </a:blip>
          <a:stretch>
            <a:fillRect/>
          </a:stretch>
        </p:blipFill>
        <p:spPr>
          <a:xfrm>
            <a:off x="3498850" y="8661400"/>
            <a:ext cx="3571877" cy="464185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Rectangle 2"/>
          <p:cNvSpPr txBox="1"/>
          <p:nvPr>
            <p:ph type="title"/>
          </p:nvPr>
        </p:nvSpPr>
        <p:spPr>
          <a:xfrm>
            <a:off x="4114800" y="1066800"/>
            <a:ext cx="16306800" cy="2286000"/>
          </a:xfrm>
          <a:prstGeom prst="rect">
            <a:avLst/>
          </a:prstGeom>
        </p:spPr>
        <p:txBody>
          <a:bodyPr/>
          <a:lstStyle>
            <a:lvl1pPr defTabSz="1700783">
              <a:defRPr sz="8184"/>
            </a:lvl1pPr>
          </a:lstStyle>
          <a:p>
            <a:pPr/>
            <a:r>
              <a:t>Pre-attentive texture discrimination</a:t>
            </a:r>
          </a:p>
        </p:txBody>
      </p:sp>
      <p:pic>
        <p:nvPicPr>
          <p:cNvPr id="865" name="Picture 3" descr="Picture 3"/>
          <p:cNvPicPr>
            <a:picLocks noChangeAspect="1"/>
          </p:cNvPicPr>
          <p:nvPr/>
        </p:nvPicPr>
        <p:blipFill>
          <a:blip r:embed="rId2">
            <a:extLst/>
          </a:blip>
          <a:srcRect l="0" t="6020" r="52460" b="0"/>
          <a:stretch>
            <a:fillRect/>
          </a:stretch>
        </p:blipFill>
        <p:spPr>
          <a:xfrm>
            <a:off x="8680450" y="3908425"/>
            <a:ext cx="7058026" cy="6921501"/>
          </a:xfrm>
          <a:prstGeom prst="rect">
            <a:avLst/>
          </a:prstGeom>
          <a:ln w="12700">
            <a:miter lim="400000"/>
          </a:ln>
        </p:spPr>
      </p:pic>
      <p:sp>
        <p:nvSpPr>
          <p:cNvPr id="866" name="Rectangle 5"/>
          <p:cNvSpPr txBox="1"/>
          <p:nvPr/>
        </p:nvSpPr>
        <p:spPr>
          <a:xfrm>
            <a:off x="11887200" y="12344400"/>
            <a:ext cx="9144000" cy="88410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2400">
                <a:latin typeface="+mj-lt"/>
                <a:ea typeface="+mj-ea"/>
                <a:cs typeface="+mj-cs"/>
                <a:sym typeface="Arial"/>
              </a:defRPr>
            </a:lvl1pPr>
          </a:lstStyle>
          <a:p>
            <a:pPr/>
            <a:r>
              <a:t>Bela Julesz, "Textons, the Elements of Texture Perception, and their Interactions". Nature 290: 91-97. March, 1981. </a:t>
            </a:r>
          </a:p>
        </p:txBody>
      </p:sp>
      <p:sp>
        <p:nvSpPr>
          <p:cNvPr id="867" name="Rectangle 11"/>
          <p:cNvSpPr/>
          <p:nvPr/>
        </p:nvSpPr>
        <p:spPr>
          <a:xfrm>
            <a:off x="11191875" y="5194300"/>
            <a:ext cx="3079751" cy="3092450"/>
          </a:xfrm>
          <a:prstGeom prst="rect">
            <a:avLst/>
          </a:prstGeom>
          <a:ln w="50800">
            <a:solidFill>
              <a:srgbClr val="FF0000"/>
            </a:solidFill>
          </a:ln>
          <a:effectLst>
            <a:outerShdw sx="100000" sy="100000" kx="0" ky="0" algn="b" rotWithShape="0" blurRad="76200" dist="38100" dir="5400000">
              <a:srgbClr val="000000">
                <a:alpha val="35000"/>
              </a:srgbClr>
            </a:outerShdw>
          </a:effectLst>
        </p:spPr>
        <p:txBody>
          <a:bodyPr tIns="91439" bIns="91439" anchor="ctr"/>
          <a:lstStyle/>
          <a:p>
            <a:pPr defTabSz="914400">
              <a:defRPr b="0" sz="3600">
                <a:solidFill>
                  <a:srgbClr val="FFFFFF"/>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7"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9" name="Picture 3" descr="Picture 3"/>
          <p:cNvPicPr>
            <a:picLocks noChangeAspect="1"/>
          </p:cNvPicPr>
          <p:nvPr/>
        </p:nvPicPr>
        <p:blipFill>
          <a:blip r:embed="rId2">
            <a:extLst/>
          </a:blip>
          <a:srcRect l="50075" t="6020" r="0" b="0"/>
          <a:stretch>
            <a:fillRect/>
          </a:stretch>
        </p:blipFill>
        <p:spPr>
          <a:xfrm>
            <a:off x="8404226" y="3927475"/>
            <a:ext cx="7410451" cy="6921501"/>
          </a:xfrm>
          <a:prstGeom prst="rect">
            <a:avLst/>
          </a:prstGeom>
          <a:ln w="12700">
            <a:miter lim="400000"/>
          </a:ln>
        </p:spPr>
      </p:pic>
      <p:sp>
        <p:nvSpPr>
          <p:cNvPr id="870" name="Rectangle 2"/>
          <p:cNvSpPr txBox="1"/>
          <p:nvPr>
            <p:ph type="title"/>
          </p:nvPr>
        </p:nvSpPr>
        <p:spPr>
          <a:xfrm>
            <a:off x="4114800" y="1066800"/>
            <a:ext cx="16306800" cy="2286000"/>
          </a:xfrm>
          <a:prstGeom prst="rect">
            <a:avLst/>
          </a:prstGeom>
        </p:spPr>
        <p:txBody>
          <a:bodyPr/>
          <a:lstStyle>
            <a:lvl1pPr defTabSz="1700783">
              <a:defRPr sz="8184"/>
            </a:lvl1pPr>
          </a:lstStyle>
          <a:p>
            <a:pPr/>
            <a:r>
              <a:t>Pre-attentive texture discrimination</a:t>
            </a:r>
          </a:p>
        </p:txBody>
      </p:sp>
      <p:sp>
        <p:nvSpPr>
          <p:cNvPr id="871" name="Rectangle 5"/>
          <p:cNvSpPr txBox="1"/>
          <p:nvPr/>
        </p:nvSpPr>
        <p:spPr>
          <a:xfrm>
            <a:off x="11887200" y="12344400"/>
            <a:ext cx="9144000" cy="88410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2400">
                <a:latin typeface="+mj-lt"/>
                <a:ea typeface="+mj-ea"/>
                <a:cs typeface="+mj-cs"/>
                <a:sym typeface="Arial"/>
              </a:defRPr>
            </a:lvl1pPr>
          </a:lstStyle>
          <a:p>
            <a:pPr/>
            <a:r>
              <a:t>Bela Julesz, "Textons, the Elements of Texture Perception, and their Interactions". Nature 290: 91-97. March, 1981. </a:t>
            </a:r>
          </a:p>
        </p:txBody>
      </p:sp>
      <p:sp>
        <p:nvSpPr>
          <p:cNvPr id="872" name="Rectangle 7"/>
          <p:cNvSpPr/>
          <p:nvPr/>
        </p:nvSpPr>
        <p:spPr>
          <a:xfrm>
            <a:off x="11242675" y="5254626"/>
            <a:ext cx="3095625" cy="3032125"/>
          </a:xfrm>
          <a:prstGeom prst="rect">
            <a:avLst/>
          </a:prstGeom>
          <a:ln w="50800">
            <a:solidFill>
              <a:srgbClr val="FF0000"/>
            </a:solidFill>
          </a:ln>
          <a:effectLst>
            <a:outerShdw sx="100000" sy="100000" kx="0" ky="0" algn="b" rotWithShape="0" blurRad="76200" dist="38100" dir="5400000">
              <a:srgbClr val="000000">
                <a:alpha val="35000"/>
              </a:srgbClr>
            </a:outerShdw>
          </a:effectLst>
        </p:spPr>
        <p:txBody>
          <a:bodyPr tIns="91439" bIns="91439" anchor="ctr"/>
          <a:lstStyle/>
          <a:p>
            <a:pPr defTabSz="914400">
              <a:defRPr b="0" sz="3600">
                <a:solidFill>
                  <a:srgbClr val="FFFFFF"/>
                </a:solidFill>
                <a:latin typeface="+mj-lt"/>
                <a:ea typeface="+mj-ea"/>
                <a:cs typeface="+mj-cs"/>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2"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4" name="Picture 4" descr="Picture 4"/>
          <p:cNvPicPr>
            <a:picLocks noChangeAspect="1"/>
          </p:cNvPicPr>
          <p:nvPr/>
        </p:nvPicPr>
        <p:blipFill>
          <a:blip r:embed="rId2">
            <a:extLst/>
          </a:blip>
          <a:stretch>
            <a:fillRect/>
          </a:stretch>
        </p:blipFill>
        <p:spPr>
          <a:xfrm>
            <a:off x="8670926" y="4035426"/>
            <a:ext cx="7232651" cy="6842125"/>
          </a:xfrm>
          <a:prstGeom prst="rect">
            <a:avLst/>
          </a:prstGeom>
          <a:ln w="12700">
            <a:miter lim="400000"/>
          </a:ln>
        </p:spPr>
      </p:pic>
      <p:sp>
        <p:nvSpPr>
          <p:cNvPr id="875" name="Rectangle 2"/>
          <p:cNvSpPr txBox="1"/>
          <p:nvPr>
            <p:ph type="title"/>
          </p:nvPr>
        </p:nvSpPr>
        <p:spPr>
          <a:xfrm>
            <a:off x="4114800" y="1066800"/>
            <a:ext cx="16306800" cy="2286000"/>
          </a:xfrm>
          <a:prstGeom prst="rect">
            <a:avLst/>
          </a:prstGeom>
        </p:spPr>
        <p:txBody>
          <a:bodyPr/>
          <a:lstStyle>
            <a:lvl1pPr defTabSz="1700783">
              <a:defRPr sz="8184"/>
            </a:lvl1pPr>
          </a:lstStyle>
          <a:p>
            <a:pPr/>
            <a:r>
              <a:t>Pre-attentive texture discrimination</a:t>
            </a:r>
          </a:p>
        </p:txBody>
      </p:sp>
      <p:sp>
        <p:nvSpPr>
          <p:cNvPr id="876" name="Rectangle 5"/>
          <p:cNvSpPr txBox="1"/>
          <p:nvPr/>
        </p:nvSpPr>
        <p:spPr>
          <a:xfrm>
            <a:off x="11887200" y="12344400"/>
            <a:ext cx="9144000" cy="88410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2400">
                <a:latin typeface="+mj-lt"/>
                <a:ea typeface="+mj-ea"/>
                <a:cs typeface="+mj-cs"/>
                <a:sym typeface="Arial"/>
              </a:defRPr>
            </a:lvl1pPr>
          </a:lstStyle>
          <a:p>
            <a:pPr/>
            <a:r>
              <a:t>Bela Julesz, "Textons, the Elements of Texture Perception, and their Interactions". Nature 290: 91-97. March, 1981. </a:t>
            </a:r>
          </a:p>
        </p:txBody>
      </p:sp>
      <p:sp>
        <p:nvSpPr>
          <p:cNvPr id="877" name="Rectangle 6"/>
          <p:cNvSpPr/>
          <p:nvPr/>
        </p:nvSpPr>
        <p:spPr>
          <a:xfrm>
            <a:off x="9988550" y="5289550"/>
            <a:ext cx="3149600" cy="3054350"/>
          </a:xfrm>
          <a:prstGeom prst="rect">
            <a:avLst/>
          </a:prstGeom>
          <a:ln w="50800">
            <a:solidFill>
              <a:srgbClr val="FF0000"/>
            </a:solidFill>
          </a:ln>
          <a:effectLst>
            <a:outerShdw sx="100000" sy="100000" kx="0" ky="0" algn="b" rotWithShape="0" blurRad="76200" dist="38100" dir="5400000">
              <a:srgbClr val="000000">
                <a:alpha val="35000"/>
              </a:srgbClr>
            </a:outerShdw>
          </a:effectLst>
        </p:spPr>
        <p:txBody>
          <a:bodyPr tIns="91439" bIns="91439" anchor="ctr"/>
          <a:lstStyle/>
          <a:p>
            <a:pPr defTabSz="914400">
              <a:defRPr b="0" sz="3600">
                <a:solidFill>
                  <a:srgbClr val="FFFFFF"/>
                </a:solidFill>
                <a:latin typeface="+mj-lt"/>
                <a:ea typeface="+mj-ea"/>
                <a:cs typeface="+mj-cs"/>
                <a:sym typeface="Arial"/>
              </a:defRPr>
            </a:pPr>
          </a:p>
        </p:txBody>
      </p:sp>
      <p:sp>
        <p:nvSpPr>
          <p:cNvPr id="878" name="TextBox 7"/>
          <p:cNvSpPr txBox="1"/>
          <p:nvPr/>
        </p:nvSpPr>
        <p:spPr>
          <a:xfrm>
            <a:off x="6438900" y="11014075"/>
            <a:ext cx="11859538"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This texture pair is pre-attentively indistinguishable. Why?</a:t>
            </a:r>
          </a:p>
        </p:txBody>
      </p:sp>
      <p:pic>
        <p:nvPicPr>
          <p:cNvPr id="879" name="Picture 8" descr="Picture 8"/>
          <p:cNvPicPr>
            <a:picLocks noChangeAspect="1"/>
          </p:cNvPicPr>
          <p:nvPr/>
        </p:nvPicPr>
        <p:blipFill>
          <a:blip r:embed="rId3">
            <a:extLst/>
          </a:blip>
          <a:stretch>
            <a:fillRect/>
          </a:stretch>
        </p:blipFill>
        <p:spPr>
          <a:xfrm>
            <a:off x="17421226" y="6299200"/>
            <a:ext cx="2895601" cy="14287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9" grpId="2"/>
      <p:bldP build="whole" bldLvl="1" animBg="1" rev="0" advAuto="0" spid="877" grpId="1"/>
      <p:bldP build="whole" bldLvl="1" animBg="1" rev="0" advAuto="0" spid="878" grpId="3"/>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Double-click to edit"/>
          <p:cNvSpPr txBox="1"/>
          <p:nvPr>
            <p:ph type="title"/>
          </p:nvPr>
        </p:nvSpPr>
        <p:spPr>
          <a:prstGeom prst="rect">
            <a:avLst/>
          </a:prstGeom>
        </p:spPr>
        <p:txBody>
          <a:bodyPr/>
          <a:lstStyle/>
          <a:p>
            <a:pPr/>
          </a:p>
        </p:txBody>
      </p:sp>
      <p:pic>
        <p:nvPicPr>
          <p:cNvPr id="882" name="Image" descr="Image"/>
          <p:cNvPicPr>
            <a:picLocks noChangeAspect="1"/>
          </p:cNvPicPr>
          <p:nvPr/>
        </p:nvPicPr>
        <p:blipFill>
          <a:blip r:embed="rId2">
            <a:extLst/>
          </a:blip>
          <a:stretch>
            <a:fillRect/>
          </a:stretch>
        </p:blipFill>
        <p:spPr>
          <a:xfrm>
            <a:off x="0" y="-98246"/>
            <a:ext cx="24384000" cy="13254021"/>
          </a:xfrm>
          <a:prstGeom prst="rect">
            <a:avLst/>
          </a:prstGeom>
          <a:ln w="12700">
            <a:miter lim="400000"/>
          </a:ln>
        </p:spPr>
      </p:pic>
      <p:pic>
        <p:nvPicPr>
          <p:cNvPr id="883" name="Image" descr="Image"/>
          <p:cNvPicPr>
            <a:picLocks noChangeAspect="1"/>
          </p:cNvPicPr>
          <p:nvPr/>
        </p:nvPicPr>
        <p:blipFill>
          <a:blip r:embed="rId3">
            <a:extLst/>
          </a:blip>
          <a:stretch>
            <a:fillRect/>
          </a:stretch>
        </p:blipFill>
        <p:spPr>
          <a:xfrm>
            <a:off x="104011" y="11922045"/>
            <a:ext cx="4631214" cy="1795402"/>
          </a:xfrm>
          <a:prstGeom prst="rect">
            <a:avLst/>
          </a:prstGeom>
          <a:ln w="12700">
            <a:miter lim="400000"/>
          </a:ln>
        </p:spPr>
      </p:pic>
      <p:pic>
        <p:nvPicPr>
          <p:cNvPr id="884" name="Image" descr="Image"/>
          <p:cNvPicPr>
            <a:picLocks noChangeAspect="1"/>
          </p:cNvPicPr>
          <p:nvPr/>
        </p:nvPicPr>
        <p:blipFill>
          <a:blip r:embed="rId4">
            <a:extLst/>
          </a:blip>
          <a:stretch>
            <a:fillRect/>
          </a:stretch>
        </p:blipFill>
        <p:spPr>
          <a:xfrm>
            <a:off x="5155719" y="13047428"/>
            <a:ext cx="8046473" cy="68141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Jim Bergen’s conjecture"/>
          <p:cNvSpPr txBox="1"/>
          <p:nvPr>
            <p:ph type="title"/>
          </p:nvPr>
        </p:nvSpPr>
        <p:spPr>
          <a:xfrm>
            <a:off x="3962400" y="199463"/>
            <a:ext cx="16459200" cy="2286001"/>
          </a:xfrm>
          <a:prstGeom prst="rect">
            <a:avLst/>
          </a:prstGeom>
        </p:spPr>
        <p:txBody>
          <a:bodyPr/>
          <a:lstStyle/>
          <a:p>
            <a:pPr/>
            <a:r>
              <a:t>Jim Bergen’s conjecture</a:t>
            </a:r>
          </a:p>
        </p:txBody>
      </p:sp>
      <p:sp>
        <p:nvSpPr>
          <p:cNvPr id="887" name="“If matching the mean amplitude of a bandpass spatial filter’s response goes a little way towards mimicking human texture perception, then maybe matching the histogram of the responses of filters (the marginal statistics) will do an even better job of ca"/>
          <p:cNvSpPr txBox="1"/>
          <p:nvPr/>
        </p:nvSpPr>
        <p:spPr>
          <a:xfrm>
            <a:off x="2928555" y="2583701"/>
            <a:ext cx="17305534" cy="3198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4100"/>
            </a:lvl1pPr>
          </a:lstStyle>
          <a:p>
            <a:pPr/>
            <a:r>
              <a:t>“If matching the mean amplitude of a bandpass spatial filter’s response goes a little way towards mimicking human texture perception, then maybe matching the histogram of the responses of filters (the marginal statistics) will do an even better job of capturing human texture perception.”</a:t>
            </a:r>
          </a:p>
        </p:txBody>
      </p:sp>
      <p:sp>
        <p:nvSpPr>
          <p:cNvPr id="888" name="Dave Heeger’s response"/>
          <p:cNvSpPr txBox="1"/>
          <p:nvPr/>
        </p:nvSpPr>
        <p:spPr>
          <a:xfrm>
            <a:off x="3883627" y="6828863"/>
            <a:ext cx="16459201" cy="2286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1828800">
              <a:defRPr b="0" sz="8800">
                <a:latin typeface="+mj-lt"/>
                <a:ea typeface="+mj-ea"/>
                <a:cs typeface="+mj-cs"/>
                <a:sym typeface="Arial"/>
              </a:defRPr>
            </a:lvl1pPr>
          </a:lstStyle>
          <a:p>
            <a:pPr/>
            <a:r>
              <a:t>Dave Heeger’s response</a:t>
            </a:r>
          </a:p>
        </p:txBody>
      </p:sp>
      <p:sp>
        <p:nvSpPr>
          <p:cNvPr id="889" name="“You mean if I took a steerable pyramid of some random noise, and forced the histograms of each subband level to match those of some target texture, that the modified noise image would then look like that texture???  No way!  I’ll prove it to you;  here,"/>
          <p:cNvSpPr txBox="1"/>
          <p:nvPr/>
        </p:nvSpPr>
        <p:spPr>
          <a:xfrm>
            <a:off x="2767474" y="9007329"/>
            <a:ext cx="17305534" cy="3198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4100"/>
            </a:lvl1pPr>
          </a:lstStyle>
          <a:p>
            <a:pPr/>
            <a:r>
              <a:t>“You mean if I took a steerable pyramid of some random noise, and forced the histograms of each subband level to match those of some target texture, that the modified noise image would then look like that texture???  No way!  I’ll prove it to you;  here, let me try it out…     hmm, gee, that worked pretty well…”</a:t>
            </a:r>
          </a:p>
        </p:txBody>
      </p:sp>
      <p:pic>
        <p:nvPicPr>
          <p:cNvPr id="890" name="Image" descr="Image"/>
          <p:cNvPicPr>
            <a:picLocks noChangeAspect="1"/>
          </p:cNvPicPr>
          <p:nvPr/>
        </p:nvPicPr>
        <p:blipFill>
          <a:blip r:embed="rId2">
            <a:extLst/>
          </a:blip>
          <a:stretch>
            <a:fillRect/>
          </a:stretch>
        </p:blipFill>
        <p:spPr>
          <a:xfrm>
            <a:off x="20546663" y="188994"/>
            <a:ext cx="2864820" cy="6160363"/>
          </a:xfrm>
          <a:prstGeom prst="rect">
            <a:avLst/>
          </a:prstGeom>
          <a:ln w="12700">
            <a:miter lim="400000"/>
          </a:ln>
        </p:spPr>
      </p:pic>
      <p:pic>
        <p:nvPicPr>
          <p:cNvPr id="891" name="Image" descr="Image"/>
          <p:cNvPicPr>
            <a:picLocks noChangeAspect="1"/>
          </p:cNvPicPr>
          <p:nvPr/>
        </p:nvPicPr>
        <p:blipFill>
          <a:blip r:embed="rId3">
            <a:extLst/>
          </a:blip>
          <a:stretch>
            <a:fillRect/>
          </a:stretch>
        </p:blipFill>
        <p:spPr>
          <a:xfrm>
            <a:off x="479613" y="7325845"/>
            <a:ext cx="2290766" cy="2290765"/>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3" name="Image" descr="Image"/>
          <p:cNvPicPr>
            <a:picLocks noChangeAspect="1"/>
          </p:cNvPicPr>
          <p:nvPr/>
        </p:nvPicPr>
        <p:blipFill>
          <a:blip r:embed="rId2">
            <a:extLst/>
          </a:blip>
          <a:stretch>
            <a:fillRect/>
          </a:stretch>
        </p:blipFill>
        <p:spPr>
          <a:xfrm>
            <a:off x="12008653" y="638054"/>
            <a:ext cx="11221447" cy="14050867"/>
          </a:xfrm>
          <a:prstGeom prst="rect">
            <a:avLst/>
          </a:prstGeom>
          <a:ln w="12700">
            <a:miter lim="400000"/>
          </a:ln>
        </p:spPr>
      </p:pic>
      <p:sp>
        <p:nvSpPr>
          <p:cNvPr id="894" name="Text Box 4"/>
          <p:cNvSpPr txBox="1"/>
          <p:nvPr/>
        </p:nvSpPr>
        <p:spPr>
          <a:xfrm>
            <a:off x="19515801" y="12682638"/>
            <a:ext cx="461577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800">
                <a:latin typeface="Times New Roman"/>
                <a:ea typeface="Times New Roman"/>
                <a:cs typeface="Times New Roman"/>
                <a:sym typeface="Times New Roman"/>
              </a:defRPr>
            </a:lvl1pPr>
          </a:lstStyle>
          <a:p>
            <a:pPr/>
            <a:r>
              <a:t>SIGGRAPH 1995</a:t>
            </a:r>
          </a:p>
        </p:txBody>
      </p:sp>
      <p:pic>
        <p:nvPicPr>
          <p:cNvPr id="895" name="Image" descr="Image"/>
          <p:cNvPicPr>
            <a:picLocks noChangeAspect="1"/>
          </p:cNvPicPr>
          <p:nvPr/>
        </p:nvPicPr>
        <p:blipFill>
          <a:blip r:embed="rId3">
            <a:extLst/>
          </a:blip>
          <a:stretch>
            <a:fillRect/>
          </a:stretch>
        </p:blipFill>
        <p:spPr>
          <a:xfrm>
            <a:off x="546756" y="85186"/>
            <a:ext cx="11478345" cy="13545627"/>
          </a:xfrm>
          <a:prstGeom prst="rect">
            <a:avLst/>
          </a:prstGeom>
          <a:ln w="12700">
            <a:miter lim="400000"/>
          </a:ln>
        </p:spPr>
      </p:pic>
      <p:sp>
        <p:nvSpPr>
          <p:cNvPr id="896" name="https://www.cns.nyu.edu/heegerlab/content/publications/Heeger-siggraph95.pdf"/>
          <p:cNvSpPr txBox="1"/>
          <p:nvPr/>
        </p:nvSpPr>
        <p:spPr>
          <a:xfrm>
            <a:off x="12128477" y="12147430"/>
            <a:ext cx="12026927"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600"/>
            </a:lvl1pPr>
          </a:lstStyle>
          <a:p>
            <a:pPr/>
            <a:r>
              <a:t>https://www.cns.nyu.edu/heegerlab/content/publications/Heeger-siggraph95.pdf</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Gaussian Pyramid"/>
          <p:cNvSpPr txBox="1"/>
          <p:nvPr>
            <p:ph type="title"/>
          </p:nvPr>
        </p:nvSpPr>
        <p:spPr>
          <a:prstGeom prst="rect">
            <a:avLst/>
          </a:prstGeom>
        </p:spPr>
        <p:txBody>
          <a:bodyPr/>
          <a:lstStyle/>
          <a:p>
            <a:pPr/>
            <a:r>
              <a:t>Gaussian Pyramid</a:t>
            </a:r>
          </a:p>
        </p:txBody>
      </p:sp>
      <p:sp>
        <p:nvSpPr>
          <p:cNvPr id="211" name="Slide Number"/>
          <p:cNvSpPr txBox="1"/>
          <p:nvPr>
            <p:ph type="sldNum" sz="quarter" idx="2"/>
          </p:nvPr>
        </p:nvSpPr>
        <p:spPr>
          <a:xfrm>
            <a:off x="23431852" y="12744450"/>
            <a:ext cx="393348"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2" name="Image" descr="Image"/>
          <p:cNvPicPr>
            <a:picLocks noChangeAspect="1"/>
          </p:cNvPicPr>
          <p:nvPr/>
        </p:nvPicPr>
        <p:blipFill>
          <a:blip r:embed="rId2">
            <a:extLst/>
          </a:blip>
          <a:stretch>
            <a:fillRect/>
          </a:stretch>
        </p:blipFill>
        <p:spPr>
          <a:xfrm>
            <a:off x="1550941" y="2374126"/>
            <a:ext cx="21282118" cy="10399407"/>
          </a:xfrm>
          <a:prstGeom prst="rect">
            <a:avLst/>
          </a:prstGeom>
          <a:ln w="12700">
            <a:miter lim="400000"/>
          </a:ln>
        </p:spPr>
      </p:pic>
      <p:sp>
        <p:nvSpPr>
          <p:cNvPr id="222" name="Connection Line"/>
          <p:cNvSpPr/>
          <p:nvPr/>
        </p:nvSpPr>
        <p:spPr>
          <a:xfrm>
            <a:off x="12654491" y="5356675"/>
            <a:ext cx="1762027" cy="1446292"/>
          </a:xfrm>
          <a:custGeom>
            <a:avLst/>
            <a:gdLst/>
            <a:ahLst/>
            <a:cxnLst>
              <a:cxn ang="0">
                <a:pos x="wd2" y="hd2"/>
              </a:cxn>
              <a:cxn ang="5400000">
                <a:pos x="wd2" y="hd2"/>
              </a:cxn>
              <a:cxn ang="10800000">
                <a:pos x="wd2" y="hd2"/>
              </a:cxn>
              <a:cxn ang="16200000">
                <a:pos x="wd2" y="hd2"/>
              </a:cxn>
            </a:cxnLst>
            <a:rect l="0" t="0" r="r" b="b"/>
            <a:pathLst>
              <a:path w="21600" h="20615" fill="norm" stroke="1" extrusionOk="0">
                <a:moveTo>
                  <a:pt x="0" y="114"/>
                </a:moveTo>
                <a:cubicBezTo>
                  <a:pt x="12769" y="-985"/>
                  <a:pt x="19969" y="5849"/>
                  <a:pt x="21600" y="20615"/>
                </a:cubicBezTo>
              </a:path>
            </a:pathLst>
          </a:custGeom>
          <a:ln w="63500">
            <a:solidFill>
              <a:srgbClr val="000000"/>
            </a:solidFill>
            <a:miter lim="400000"/>
            <a:tailEnd type="triangle"/>
          </a:ln>
        </p:spPr>
        <p:txBody>
          <a:bodyPr/>
          <a:lstStyle/>
          <a:p>
            <a:pPr/>
          </a:p>
        </p:txBody>
      </p:sp>
      <p:sp>
        <p:nvSpPr>
          <p:cNvPr id="223" name="Connection Line"/>
          <p:cNvSpPr/>
          <p:nvPr/>
        </p:nvSpPr>
        <p:spPr>
          <a:xfrm>
            <a:off x="17836092" y="8539691"/>
            <a:ext cx="1213447" cy="1218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754" y="144"/>
                  <a:pt x="20954" y="7344"/>
                  <a:pt x="21600" y="21600"/>
                </a:cubicBezTo>
              </a:path>
            </a:pathLst>
          </a:custGeom>
          <a:ln w="63500">
            <a:solidFill>
              <a:srgbClr val="000000"/>
            </a:solidFill>
            <a:miter lim="400000"/>
            <a:tailEnd type="triangle"/>
          </a:ln>
        </p:spPr>
        <p:txBody>
          <a:bodyPr/>
          <a:lstStyle/>
          <a:p>
            <a:pPr/>
          </a:p>
        </p:txBody>
      </p:sp>
      <p:sp>
        <p:nvSpPr>
          <p:cNvPr id="224" name="Connection Line"/>
          <p:cNvSpPr/>
          <p:nvPr/>
        </p:nvSpPr>
        <p:spPr>
          <a:xfrm>
            <a:off x="20426892" y="10317691"/>
            <a:ext cx="698501" cy="941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578" y="2272"/>
                  <a:pt x="20778" y="9472"/>
                  <a:pt x="21600" y="21600"/>
                </a:cubicBezTo>
              </a:path>
            </a:pathLst>
          </a:custGeom>
          <a:ln w="63500">
            <a:solidFill>
              <a:srgbClr val="000000"/>
            </a:solidFill>
            <a:miter lim="400000"/>
            <a:tailEnd type="triangle"/>
          </a:ln>
        </p:spPr>
        <p:txBody>
          <a:bodyPr/>
          <a:lstStyle/>
          <a:p>
            <a:pPr/>
          </a:p>
        </p:txBody>
      </p:sp>
      <p:sp>
        <p:nvSpPr>
          <p:cNvPr id="225" name="Connection Line"/>
          <p:cNvSpPr/>
          <p:nvPr/>
        </p:nvSpPr>
        <p:spPr>
          <a:xfrm>
            <a:off x="21722292" y="11257491"/>
            <a:ext cx="492027" cy="644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882" y="296"/>
                  <a:pt x="21082" y="7496"/>
                  <a:pt x="21600" y="21600"/>
                </a:cubicBezTo>
              </a:path>
            </a:pathLst>
          </a:custGeom>
          <a:ln w="63500">
            <a:solidFill>
              <a:srgbClr val="000000"/>
            </a:solidFill>
            <a:miter lim="400000"/>
            <a:tailEnd type="triangle"/>
          </a:ln>
        </p:spPr>
        <p:txBody>
          <a:bodyPr/>
          <a:lstStyle/>
          <a:p>
            <a:pPr/>
          </a:p>
        </p:txBody>
      </p:sp>
      <p:sp>
        <p:nvSpPr>
          <p:cNvPr id="217" name="1/2"/>
          <p:cNvSpPr txBox="1"/>
          <p:nvPr/>
        </p:nvSpPr>
        <p:spPr>
          <a:xfrm>
            <a:off x="14214538" y="51807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18" name="1/2"/>
          <p:cNvSpPr txBox="1"/>
          <p:nvPr/>
        </p:nvSpPr>
        <p:spPr>
          <a:xfrm>
            <a:off x="19015138" y="85335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19" name="1/2"/>
          <p:cNvSpPr txBox="1"/>
          <p:nvPr/>
        </p:nvSpPr>
        <p:spPr>
          <a:xfrm>
            <a:off x="21021738" y="100575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20" name="1/2"/>
          <p:cNvSpPr txBox="1"/>
          <p:nvPr/>
        </p:nvSpPr>
        <p:spPr>
          <a:xfrm>
            <a:off x="22190138" y="109211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26" name="Connection Line"/>
          <p:cNvSpPr/>
          <p:nvPr/>
        </p:nvSpPr>
        <p:spPr>
          <a:xfrm>
            <a:off x="22535092" y="11836775"/>
            <a:ext cx="295032" cy="406059"/>
          </a:xfrm>
          <a:custGeom>
            <a:avLst/>
            <a:gdLst/>
            <a:ahLst/>
            <a:cxnLst>
              <a:cxn ang="0">
                <a:pos x="wd2" y="hd2"/>
              </a:cxn>
              <a:cxn ang="5400000">
                <a:pos x="wd2" y="hd2"/>
              </a:cxn>
              <a:cxn ang="10800000">
                <a:pos x="wd2" y="hd2"/>
              </a:cxn>
              <a:cxn ang="16200000">
                <a:pos x="wd2" y="hd2"/>
              </a:cxn>
            </a:cxnLst>
            <a:rect l="0" t="0" r="r" b="b"/>
            <a:pathLst>
              <a:path w="17963" h="20200" fill="norm" stroke="1" extrusionOk="0">
                <a:moveTo>
                  <a:pt x="0" y="245"/>
                </a:moveTo>
                <a:cubicBezTo>
                  <a:pt x="16447" y="-1400"/>
                  <a:pt x="21600" y="5252"/>
                  <a:pt x="15459" y="20200"/>
                </a:cubicBezTo>
              </a:path>
            </a:pathLst>
          </a:custGeom>
          <a:ln w="38100">
            <a:solidFill>
              <a:srgbClr val="000000"/>
            </a:solidFill>
            <a:miter lim="400000"/>
            <a:tailEnd type="triangle"/>
          </a:ln>
        </p:spPr>
        <p:txBody>
          <a:bodyPr/>
          <a:lstStyle/>
          <a:p>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Rectangle 3"/>
          <p:cNvSpPr txBox="1"/>
          <p:nvPr>
            <p:ph type="title"/>
          </p:nvPr>
        </p:nvSpPr>
        <p:spPr>
          <a:xfrm>
            <a:off x="3048000" y="228600"/>
            <a:ext cx="18288000" cy="1371600"/>
          </a:xfrm>
          <a:prstGeom prst="rect">
            <a:avLst/>
          </a:prstGeom>
        </p:spPr>
        <p:txBody>
          <a:bodyPr/>
          <a:lstStyle>
            <a:lvl1pPr defTabSz="1024127">
              <a:defRPr sz="4032"/>
            </a:lvl1pPr>
          </a:lstStyle>
          <a:p>
            <a:pPr/>
            <a:r>
              <a:t>The main idea: it works by ‘kind of’ projecting a random image into the set of equivalent textures </a:t>
            </a:r>
          </a:p>
        </p:txBody>
      </p:sp>
      <p:sp>
        <p:nvSpPr>
          <p:cNvPr id="899" name="Oval 4"/>
          <p:cNvSpPr/>
          <p:nvPr/>
        </p:nvSpPr>
        <p:spPr>
          <a:xfrm>
            <a:off x="10668000" y="6400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900" name="Line 5"/>
          <p:cNvSpPr/>
          <p:nvPr/>
        </p:nvSpPr>
        <p:spPr>
          <a:xfrm>
            <a:off x="8534399" y="4267200"/>
            <a:ext cx="1981201" cy="2133600"/>
          </a:xfrm>
          <a:prstGeom prst="line">
            <a:avLst/>
          </a:prstGeom>
          <a:ln w="762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01" name="Freeform 12"/>
          <p:cNvSpPr/>
          <p:nvPr/>
        </p:nvSpPr>
        <p:spPr>
          <a:xfrm rot="1679612">
            <a:off x="13399653" y="3524529"/>
            <a:ext cx="750462" cy="3276601"/>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21185" y="0"/>
                </a:moveTo>
                <a:cubicBezTo>
                  <a:pt x="12047" y="847"/>
                  <a:pt x="2908" y="1694"/>
                  <a:pt x="1247" y="2541"/>
                </a:cubicBezTo>
                <a:cubicBezTo>
                  <a:pt x="-415" y="3388"/>
                  <a:pt x="7893" y="4024"/>
                  <a:pt x="11216" y="5082"/>
                </a:cubicBezTo>
                <a:cubicBezTo>
                  <a:pt x="14539" y="6141"/>
                  <a:pt x="21185" y="7835"/>
                  <a:pt x="21185" y="8894"/>
                </a:cubicBezTo>
                <a:cubicBezTo>
                  <a:pt x="21185" y="9953"/>
                  <a:pt x="14539" y="10800"/>
                  <a:pt x="11216" y="11435"/>
                </a:cubicBezTo>
                <a:cubicBezTo>
                  <a:pt x="7893" y="12071"/>
                  <a:pt x="2908" y="11859"/>
                  <a:pt x="1247" y="12706"/>
                </a:cubicBezTo>
                <a:cubicBezTo>
                  <a:pt x="-415" y="13553"/>
                  <a:pt x="-415" y="15459"/>
                  <a:pt x="1247" y="16518"/>
                </a:cubicBezTo>
                <a:cubicBezTo>
                  <a:pt x="2908" y="17576"/>
                  <a:pt x="11216" y="18212"/>
                  <a:pt x="11216" y="19059"/>
                </a:cubicBezTo>
                <a:cubicBezTo>
                  <a:pt x="11216" y="19906"/>
                  <a:pt x="2908" y="21176"/>
                  <a:pt x="1247" y="21600"/>
                </a:cubicBezTo>
              </a:path>
            </a:pathLst>
          </a:custGeom>
          <a:ln w="762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902" name="Oval 23"/>
          <p:cNvSpPr/>
          <p:nvPr/>
        </p:nvSpPr>
        <p:spPr>
          <a:xfrm>
            <a:off x="12401550" y="6289676"/>
            <a:ext cx="304800" cy="304801"/>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pic>
        <p:nvPicPr>
          <p:cNvPr id="903" name="Picture 25" descr="Picture 25"/>
          <p:cNvPicPr>
            <a:picLocks noChangeAspect="1"/>
          </p:cNvPicPr>
          <p:nvPr/>
        </p:nvPicPr>
        <p:blipFill>
          <a:blip r:embed="rId2">
            <a:extLst/>
          </a:blip>
          <a:srcRect l="51953" t="20256" r="7314" b="18231"/>
          <a:stretch>
            <a:fillRect/>
          </a:stretch>
        </p:blipFill>
        <p:spPr>
          <a:xfrm>
            <a:off x="12350750" y="6635750"/>
            <a:ext cx="4019550" cy="4552950"/>
          </a:xfrm>
          <a:prstGeom prst="rect">
            <a:avLst/>
          </a:prstGeom>
          <a:ln w="12700">
            <a:miter lim="400000"/>
          </a:ln>
        </p:spPr>
      </p:pic>
      <p:pic>
        <p:nvPicPr>
          <p:cNvPr id="904" name="Picture 26" descr="Picture 26"/>
          <p:cNvPicPr>
            <a:picLocks noChangeAspect="1"/>
          </p:cNvPicPr>
          <p:nvPr/>
        </p:nvPicPr>
        <p:blipFill>
          <a:blip r:embed="rId3">
            <a:extLst/>
          </a:blip>
          <a:srcRect l="19911" t="5408" r="15854" b="9833"/>
          <a:stretch>
            <a:fillRect/>
          </a:stretch>
        </p:blipFill>
        <p:spPr>
          <a:xfrm>
            <a:off x="14519275" y="2155825"/>
            <a:ext cx="2765425" cy="2736851"/>
          </a:xfrm>
          <a:prstGeom prst="rect">
            <a:avLst/>
          </a:prstGeom>
          <a:ln w="12700">
            <a:miter lim="400000"/>
          </a:ln>
        </p:spPr>
      </p:pic>
      <p:pic>
        <p:nvPicPr>
          <p:cNvPr id="905" name="Picture 27" descr="Picture 27"/>
          <p:cNvPicPr>
            <a:picLocks noChangeAspect="1"/>
          </p:cNvPicPr>
          <p:nvPr/>
        </p:nvPicPr>
        <p:blipFill>
          <a:blip r:embed="rId2">
            <a:extLst/>
          </a:blip>
          <a:srcRect l="7254" t="24886" r="51704" b="25011"/>
          <a:stretch>
            <a:fillRect/>
          </a:stretch>
        </p:blipFill>
        <p:spPr>
          <a:xfrm>
            <a:off x="4413250" y="2527299"/>
            <a:ext cx="4203701" cy="3848102"/>
          </a:xfrm>
          <a:prstGeom prst="rect">
            <a:avLst/>
          </a:prstGeom>
          <a:ln w="12700">
            <a:miter lim="400000"/>
          </a:ln>
        </p:spPr>
      </p:pic>
      <p:sp>
        <p:nvSpPr>
          <p:cNvPr id="906" name="Oval 28"/>
          <p:cNvSpPr/>
          <p:nvPr/>
        </p:nvSpPr>
        <p:spPr>
          <a:xfrm>
            <a:off x="7943850" y="3168650"/>
            <a:ext cx="9001129" cy="9083676"/>
          </a:xfrm>
          <a:prstGeom prst="ellipse">
            <a:avLst/>
          </a:prstGeom>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907" name="Oval 29"/>
          <p:cNvSpPr/>
          <p:nvPr/>
        </p:nvSpPr>
        <p:spPr>
          <a:xfrm>
            <a:off x="10220325" y="5991226"/>
            <a:ext cx="1828801" cy="1828801"/>
          </a:xfrm>
          <a:prstGeom prst="ellipse">
            <a:avLst/>
          </a:prstGeom>
          <a:solidFill>
            <a:srgbClr val="00CC99"/>
          </a:solidFill>
          <a:ln w="12700">
            <a:solidFill>
              <a:srgbClr val="000000"/>
            </a:solidFill>
          </a:ln>
        </p:spPr>
        <p:txBody>
          <a:bodyPr tIns="91439" bIns="91439" anchor="ctr"/>
          <a:lstStyle/>
          <a:p>
            <a:pPr defTabSz="914400">
              <a:defRPr b="0" sz="3600">
                <a:latin typeface="+mj-lt"/>
                <a:ea typeface="+mj-ea"/>
                <a:cs typeface="+mj-cs"/>
                <a:sym typeface="Arial"/>
              </a:defRPr>
            </a:pPr>
          </a:p>
        </p:txBody>
      </p:sp>
      <p:sp>
        <p:nvSpPr>
          <p:cNvPr id="908" name="Oval 30"/>
          <p:cNvSpPr/>
          <p:nvPr/>
        </p:nvSpPr>
        <p:spPr>
          <a:xfrm>
            <a:off x="10668000" y="6324600"/>
            <a:ext cx="711200" cy="673100"/>
          </a:xfrm>
          <a:prstGeom prst="ellipse">
            <a:avLst/>
          </a:prstGeom>
          <a:solidFill>
            <a:srgbClr val="FF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909" name="Text Box 31"/>
          <p:cNvSpPr txBox="1"/>
          <p:nvPr/>
        </p:nvSpPr>
        <p:spPr>
          <a:xfrm>
            <a:off x="6848476" y="11550650"/>
            <a:ext cx="418558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Space of all images</a:t>
            </a:r>
          </a:p>
        </p:txBody>
      </p:sp>
      <p:sp>
        <p:nvSpPr>
          <p:cNvPr id="910" name="Text Box 32"/>
          <p:cNvSpPr txBox="1"/>
          <p:nvPr/>
        </p:nvSpPr>
        <p:spPr>
          <a:xfrm>
            <a:off x="10017125" y="5086350"/>
            <a:ext cx="535493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solidFill>
                  <a:srgbClr val="FF0000"/>
                </a:solidFill>
                <a:latin typeface="+mj-lt"/>
                <a:ea typeface="+mj-ea"/>
                <a:cs typeface="+mj-cs"/>
                <a:sym typeface="Arial"/>
              </a:defRPr>
            </a:lvl1pPr>
          </a:lstStyle>
          <a:p>
            <a:pPr/>
            <a:r>
              <a:t>Set of equivalent textures</a:t>
            </a:r>
          </a:p>
        </p:txBody>
      </p:sp>
      <p:sp>
        <p:nvSpPr>
          <p:cNvPr id="911" name="Text Box 33"/>
          <p:cNvSpPr txBox="1"/>
          <p:nvPr/>
        </p:nvSpPr>
        <p:spPr>
          <a:xfrm>
            <a:off x="6219825" y="7521575"/>
            <a:ext cx="4109463" cy="12347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solidFill>
                  <a:srgbClr val="00CC99"/>
                </a:solidFill>
                <a:latin typeface="+mj-lt"/>
                <a:ea typeface="+mj-ea"/>
                <a:cs typeface="+mj-cs"/>
                <a:sym typeface="Arial"/>
              </a:defRPr>
            </a:pPr>
            <a:r>
              <a:t>Set of perceptually </a:t>
            </a:r>
          </a:p>
          <a:p>
            <a:pPr algn="l" defTabSz="914400">
              <a:defRPr b="0" sz="3600">
                <a:solidFill>
                  <a:srgbClr val="00CC99"/>
                </a:solidFill>
                <a:latin typeface="+mj-lt"/>
                <a:ea typeface="+mj-ea"/>
                <a:cs typeface="+mj-cs"/>
                <a:sym typeface="Arial"/>
              </a:defRPr>
            </a:pPr>
            <a:r>
              <a:t>equivalent textures</a:t>
            </a:r>
          </a:p>
        </p:txBody>
      </p:sp>
      <p:sp>
        <p:nvSpPr>
          <p:cNvPr id="912" name="Oval 34"/>
          <p:cNvSpPr/>
          <p:nvPr/>
        </p:nvSpPr>
        <p:spPr>
          <a:xfrm>
            <a:off x="14208125" y="368935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Rectangle 2"/>
          <p:cNvSpPr txBox="1"/>
          <p:nvPr>
            <p:ph type="title"/>
          </p:nvPr>
        </p:nvSpPr>
        <p:spPr>
          <a:prstGeom prst="rect">
            <a:avLst/>
          </a:prstGeom>
        </p:spPr>
        <p:txBody>
          <a:bodyPr/>
          <a:lstStyle/>
          <a:p>
            <a:pPr/>
            <a:r>
              <a:t>Overview of the algorithm</a:t>
            </a:r>
          </a:p>
        </p:txBody>
      </p:sp>
      <p:sp>
        <p:nvSpPr>
          <p:cNvPr id="915" name="Text Box 3"/>
          <p:cNvSpPr txBox="1"/>
          <p:nvPr/>
        </p:nvSpPr>
        <p:spPr>
          <a:xfrm>
            <a:off x="4225925" y="7772400"/>
            <a:ext cx="16154401" cy="231676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2100"/>
              </a:spcBef>
              <a:defRPr b="0" sz="3600">
                <a:latin typeface="+mj-lt"/>
                <a:ea typeface="+mj-ea"/>
                <a:cs typeface="+mj-cs"/>
                <a:sym typeface="Arial"/>
              </a:defRPr>
            </a:pPr>
            <a:r>
              <a:t>Two main tools:</a:t>
            </a:r>
          </a:p>
          <a:p>
            <a:pPr algn="l" defTabSz="914400">
              <a:spcBef>
                <a:spcPts val="2100"/>
              </a:spcBef>
              <a:defRPr b="0" sz="3600">
                <a:latin typeface="+mj-lt"/>
                <a:ea typeface="+mj-ea"/>
                <a:cs typeface="+mj-cs"/>
                <a:sym typeface="Arial"/>
              </a:defRPr>
            </a:pPr>
            <a:r>
              <a:t>1- steerable pyramid</a:t>
            </a:r>
          </a:p>
          <a:p>
            <a:pPr algn="l" defTabSz="914400">
              <a:spcBef>
                <a:spcPts val="2100"/>
              </a:spcBef>
              <a:defRPr b="0" sz="3600">
                <a:latin typeface="+mj-lt"/>
                <a:ea typeface="+mj-ea"/>
                <a:cs typeface="+mj-cs"/>
                <a:sym typeface="Arial"/>
              </a:defRPr>
            </a:pPr>
            <a:r>
              <a:t>2- matching histograms</a:t>
            </a:r>
          </a:p>
        </p:txBody>
      </p:sp>
      <p:pic>
        <p:nvPicPr>
          <p:cNvPr id="916" name="Picture 4" descr="Picture 4"/>
          <p:cNvPicPr>
            <a:picLocks noChangeAspect="1"/>
          </p:cNvPicPr>
          <p:nvPr/>
        </p:nvPicPr>
        <p:blipFill>
          <a:blip r:embed="rId2">
            <a:extLst/>
          </a:blip>
          <a:stretch>
            <a:fillRect/>
          </a:stretch>
        </p:blipFill>
        <p:spPr>
          <a:xfrm>
            <a:off x="7632700" y="2384425"/>
            <a:ext cx="9515476" cy="4657725"/>
          </a:xfrm>
          <a:prstGeom prst="rect">
            <a:avLst/>
          </a:prstGeom>
          <a:ln w="12700">
            <a:miter lim="400000"/>
          </a:ln>
        </p:spPr>
      </p:pic>
      <p:sp>
        <p:nvSpPr>
          <p:cNvPr id="917" name="Rectangle 5"/>
          <p:cNvSpPr/>
          <p:nvPr/>
        </p:nvSpPr>
        <p:spPr>
          <a:xfrm>
            <a:off x="8045450" y="2886075"/>
            <a:ext cx="5972177" cy="327025"/>
          </a:xfrm>
          <a:prstGeom prst="rect">
            <a:avLst/>
          </a:prstGeom>
          <a:ln w="381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918" name="Rectangle 6"/>
          <p:cNvSpPr/>
          <p:nvPr/>
        </p:nvSpPr>
        <p:spPr>
          <a:xfrm>
            <a:off x="10883900" y="3286126"/>
            <a:ext cx="4162427" cy="346075"/>
          </a:xfrm>
          <a:prstGeom prst="rect">
            <a:avLst/>
          </a:prstGeom>
          <a:ln w="38100">
            <a:solidFill>
              <a:srgbClr val="3333CC"/>
            </a:solidFill>
            <a:miter/>
          </a:ln>
        </p:spPr>
        <p:txBody>
          <a:bodyPr tIns="91439" bIns="91439" anchor="ctr"/>
          <a:lstStyle/>
          <a:p>
            <a:pPr algn="l" defTabSz="914400">
              <a:defRPr b="0" sz="3600">
                <a:latin typeface="+mj-lt"/>
                <a:ea typeface="+mj-ea"/>
                <a:cs typeface="+mj-cs"/>
                <a:sym typeface="Arial"/>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Line 4"/>
          <p:cNvSpPr/>
          <p:nvPr/>
        </p:nvSpPr>
        <p:spPr>
          <a:xfrm>
            <a:off x="15525750" y="3384550"/>
            <a:ext cx="0" cy="640080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1" name="Line 5"/>
          <p:cNvSpPr/>
          <p:nvPr/>
        </p:nvSpPr>
        <p:spPr>
          <a:xfrm>
            <a:off x="12477750" y="6584950"/>
            <a:ext cx="0" cy="350520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2" name="Line 6"/>
          <p:cNvSpPr/>
          <p:nvPr/>
        </p:nvSpPr>
        <p:spPr>
          <a:xfrm>
            <a:off x="9429750" y="6584950"/>
            <a:ext cx="9144000" cy="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3" name="Line 7"/>
          <p:cNvSpPr/>
          <p:nvPr/>
        </p:nvSpPr>
        <p:spPr>
          <a:xfrm>
            <a:off x="14001750" y="3384550"/>
            <a:ext cx="0" cy="3200400"/>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4" name="Line 8"/>
          <p:cNvSpPr/>
          <p:nvPr/>
        </p:nvSpPr>
        <p:spPr>
          <a:xfrm>
            <a:off x="12477750" y="4908550"/>
            <a:ext cx="0" cy="1981200"/>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5" name="Line 9"/>
          <p:cNvSpPr/>
          <p:nvPr/>
        </p:nvSpPr>
        <p:spPr>
          <a:xfrm flipH="1" flipV="1">
            <a:off x="11106150" y="5060949"/>
            <a:ext cx="4419600" cy="1"/>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926" name="Text Box 10"/>
          <p:cNvSpPr txBox="1"/>
          <p:nvPr/>
        </p:nvSpPr>
        <p:spPr>
          <a:xfrm>
            <a:off x="4978400" y="3619500"/>
            <a:ext cx="2737193"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Input texture</a:t>
            </a:r>
          </a:p>
        </p:txBody>
      </p:sp>
      <p:sp>
        <p:nvSpPr>
          <p:cNvPr id="927" name="Line 13"/>
          <p:cNvSpPr/>
          <p:nvPr/>
        </p:nvSpPr>
        <p:spPr>
          <a:xfrm>
            <a:off x="8515350" y="6280150"/>
            <a:ext cx="9144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28" name="Text Box 14"/>
          <p:cNvSpPr txBox="1"/>
          <p:nvPr/>
        </p:nvSpPr>
        <p:spPr>
          <a:xfrm>
            <a:off x="12566650" y="2803525"/>
            <a:ext cx="3217039"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000">
                <a:latin typeface="+mj-lt"/>
                <a:ea typeface="+mj-ea"/>
                <a:cs typeface="+mj-cs"/>
                <a:sym typeface="Arial"/>
              </a:defRPr>
            </a:lvl1pPr>
          </a:lstStyle>
          <a:p>
            <a:pPr/>
            <a:r>
              <a:t>Steerable pyr</a:t>
            </a:r>
          </a:p>
        </p:txBody>
      </p:sp>
      <p:pic>
        <p:nvPicPr>
          <p:cNvPr id="929" name="Picture 19" descr="Picture 19"/>
          <p:cNvPicPr>
            <a:picLocks noChangeAspect="1"/>
          </p:cNvPicPr>
          <p:nvPr/>
        </p:nvPicPr>
        <p:blipFill>
          <a:blip r:embed="rId2">
            <a:extLst/>
          </a:blip>
          <a:stretch>
            <a:fillRect/>
          </a:stretch>
        </p:blipFill>
        <p:spPr>
          <a:xfrm>
            <a:off x="9626600" y="3660776"/>
            <a:ext cx="8788400" cy="5670551"/>
          </a:xfrm>
          <a:prstGeom prst="rect">
            <a:avLst/>
          </a:prstGeom>
          <a:ln w="12700">
            <a:miter lim="400000"/>
          </a:ln>
        </p:spPr>
      </p:pic>
      <p:pic>
        <p:nvPicPr>
          <p:cNvPr id="930" name="Picture 20" descr="Picture 20"/>
          <p:cNvPicPr>
            <a:picLocks noChangeAspect="1"/>
          </p:cNvPicPr>
          <p:nvPr/>
        </p:nvPicPr>
        <p:blipFill>
          <a:blip r:embed="rId3">
            <a:extLst/>
          </a:blip>
          <a:srcRect l="7254" t="24886" r="51704" b="25011"/>
          <a:stretch>
            <a:fillRect/>
          </a:stretch>
        </p:blipFill>
        <p:spPr>
          <a:xfrm>
            <a:off x="4552950" y="4397375"/>
            <a:ext cx="4203701" cy="3848102"/>
          </a:xfrm>
          <a:prstGeom prst="rect">
            <a:avLst/>
          </a:prstGeom>
          <a:ln w="12700">
            <a:miter lim="400000"/>
          </a:ln>
        </p:spPr>
      </p:pic>
      <p:sp>
        <p:nvSpPr>
          <p:cNvPr id="931" name="Rectangle 23"/>
          <p:cNvSpPr txBox="1"/>
          <p:nvPr/>
        </p:nvSpPr>
        <p:spPr>
          <a:xfrm>
            <a:off x="3048000" y="241017"/>
            <a:ext cx="18288000" cy="119436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defTabSz="914400">
              <a:defRPr b="0" sz="7200">
                <a:latin typeface="+mj-lt"/>
                <a:ea typeface="+mj-ea"/>
                <a:cs typeface="+mj-cs"/>
                <a:sym typeface="Arial"/>
              </a:defRPr>
            </a:lvl1pPr>
          </a:lstStyle>
          <a:p>
            <a:pPr/>
            <a:r>
              <a:t>1-The steerable pyramid</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Rectangle 2"/>
          <p:cNvSpPr txBox="1"/>
          <p:nvPr>
            <p:ph type="title"/>
          </p:nvPr>
        </p:nvSpPr>
        <p:spPr>
          <a:prstGeom prst="rect">
            <a:avLst/>
          </a:prstGeom>
        </p:spPr>
        <p:txBody>
          <a:bodyPr/>
          <a:lstStyle/>
          <a:p>
            <a:pPr/>
            <a:r>
              <a:t>Overview of the algorithm</a:t>
            </a:r>
          </a:p>
        </p:txBody>
      </p:sp>
      <p:sp>
        <p:nvSpPr>
          <p:cNvPr id="934" name="Text Box 3"/>
          <p:cNvSpPr txBox="1"/>
          <p:nvPr/>
        </p:nvSpPr>
        <p:spPr>
          <a:xfrm>
            <a:off x="4225925" y="7772400"/>
            <a:ext cx="16154401" cy="231676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2100"/>
              </a:spcBef>
              <a:defRPr b="0" sz="3600">
                <a:latin typeface="+mj-lt"/>
                <a:ea typeface="+mj-ea"/>
                <a:cs typeface="+mj-cs"/>
                <a:sym typeface="Arial"/>
              </a:defRPr>
            </a:pPr>
            <a:r>
              <a:t>Two main tools:</a:t>
            </a:r>
          </a:p>
          <a:p>
            <a:pPr algn="l" defTabSz="914400">
              <a:spcBef>
                <a:spcPts val="2100"/>
              </a:spcBef>
              <a:defRPr b="0" sz="3600">
                <a:latin typeface="+mj-lt"/>
                <a:ea typeface="+mj-ea"/>
                <a:cs typeface="+mj-cs"/>
                <a:sym typeface="Arial"/>
              </a:defRPr>
            </a:pPr>
            <a:r>
              <a:t>1- steerable pyramid</a:t>
            </a:r>
          </a:p>
          <a:p>
            <a:pPr algn="l" defTabSz="914400">
              <a:spcBef>
                <a:spcPts val="2100"/>
              </a:spcBef>
              <a:defRPr sz="3600">
                <a:latin typeface="+mj-lt"/>
                <a:ea typeface="+mj-ea"/>
                <a:cs typeface="+mj-cs"/>
                <a:sym typeface="Arial"/>
              </a:defRPr>
            </a:pPr>
            <a:r>
              <a:t>2-</a:t>
            </a:r>
            <a:r>
              <a:rPr b="0"/>
              <a:t> </a:t>
            </a:r>
            <a:r>
              <a:t>matching histograms</a:t>
            </a:r>
          </a:p>
        </p:txBody>
      </p:sp>
      <p:pic>
        <p:nvPicPr>
          <p:cNvPr id="935" name="Picture 4" descr="Picture 4"/>
          <p:cNvPicPr>
            <a:picLocks noChangeAspect="1"/>
          </p:cNvPicPr>
          <p:nvPr/>
        </p:nvPicPr>
        <p:blipFill>
          <a:blip r:embed="rId2">
            <a:extLst/>
          </a:blip>
          <a:stretch>
            <a:fillRect/>
          </a:stretch>
        </p:blipFill>
        <p:spPr>
          <a:xfrm>
            <a:off x="7632700" y="2384425"/>
            <a:ext cx="9515476" cy="4657725"/>
          </a:xfrm>
          <a:prstGeom prst="rect">
            <a:avLst/>
          </a:prstGeom>
          <a:ln w="12700">
            <a:miter lim="400000"/>
          </a:ln>
        </p:spPr>
      </p:pic>
      <p:sp>
        <p:nvSpPr>
          <p:cNvPr id="936" name="Rectangle 5"/>
          <p:cNvSpPr/>
          <p:nvPr/>
        </p:nvSpPr>
        <p:spPr>
          <a:xfrm>
            <a:off x="8045450" y="2886075"/>
            <a:ext cx="5972177" cy="327025"/>
          </a:xfrm>
          <a:prstGeom prst="rect">
            <a:avLst/>
          </a:prstGeom>
          <a:ln w="381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937" name="Rectangle 6"/>
          <p:cNvSpPr/>
          <p:nvPr/>
        </p:nvSpPr>
        <p:spPr>
          <a:xfrm>
            <a:off x="10883900" y="3286126"/>
            <a:ext cx="4162427" cy="346075"/>
          </a:xfrm>
          <a:prstGeom prst="rect">
            <a:avLst/>
          </a:prstGeom>
          <a:ln w="38100">
            <a:solidFill>
              <a:srgbClr val="3333CC"/>
            </a:solidFill>
            <a:miter/>
          </a:ln>
        </p:spPr>
        <p:txBody>
          <a:bodyPr tIns="91439" bIns="91439" anchor="ctr"/>
          <a:lstStyle/>
          <a:p>
            <a:pPr algn="l" defTabSz="914400">
              <a:defRPr b="0" sz="3600">
                <a:latin typeface="+mj-lt"/>
                <a:ea typeface="+mj-ea"/>
                <a:cs typeface="+mj-cs"/>
                <a:sym typeface="Aria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Rectangle 2"/>
          <p:cNvSpPr txBox="1"/>
          <p:nvPr>
            <p:ph type="title"/>
          </p:nvPr>
        </p:nvSpPr>
        <p:spPr>
          <a:prstGeom prst="rect">
            <a:avLst/>
          </a:prstGeom>
        </p:spPr>
        <p:txBody>
          <a:bodyPr/>
          <a:lstStyle/>
          <a:p>
            <a:pPr/>
            <a:r>
              <a:t>2-Matching histograms</a:t>
            </a:r>
          </a:p>
        </p:txBody>
      </p:sp>
      <p:pic>
        <p:nvPicPr>
          <p:cNvPr id="940" name="Picture 5" descr="Picture 5"/>
          <p:cNvPicPr>
            <a:picLocks noChangeAspect="1"/>
          </p:cNvPicPr>
          <p:nvPr/>
        </p:nvPicPr>
        <p:blipFill>
          <a:blip r:embed="rId2">
            <a:extLst/>
          </a:blip>
          <a:srcRect l="16129" t="4301" r="12902" b="5376"/>
          <a:stretch>
            <a:fillRect/>
          </a:stretch>
        </p:blipFill>
        <p:spPr>
          <a:xfrm>
            <a:off x="9143999" y="2438399"/>
            <a:ext cx="4114801" cy="3927478"/>
          </a:xfrm>
          <a:prstGeom prst="rect">
            <a:avLst/>
          </a:prstGeom>
          <a:ln w="12700">
            <a:miter lim="400000"/>
          </a:ln>
        </p:spPr>
      </p:pic>
      <p:pic>
        <p:nvPicPr>
          <p:cNvPr id="941" name="Picture 6" descr="Picture 6"/>
          <p:cNvPicPr>
            <a:picLocks noChangeAspect="1"/>
          </p:cNvPicPr>
          <p:nvPr/>
        </p:nvPicPr>
        <p:blipFill>
          <a:blip r:embed="rId3">
            <a:extLst/>
          </a:blip>
          <a:srcRect l="15820" t="4218" r="14568" b="2987"/>
          <a:stretch>
            <a:fillRect/>
          </a:stretch>
        </p:blipFill>
        <p:spPr>
          <a:xfrm>
            <a:off x="15392400" y="2438400"/>
            <a:ext cx="4114801" cy="4114801"/>
          </a:xfrm>
          <a:prstGeom prst="rect">
            <a:avLst/>
          </a:prstGeom>
          <a:ln w="12700">
            <a:miter lim="400000"/>
          </a:ln>
        </p:spPr>
      </p:pic>
      <p:sp>
        <p:nvSpPr>
          <p:cNvPr id="942" name="Rectangle 7"/>
          <p:cNvSpPr/>
          <p:nvPr/>
        </p:nvSpPr>
        <p:spPr>
          <a:xfrm>
            <a:off x="10925175" y="2743200"/>
            <a:ext cx="304801" cy="3810000"/>
          </a:xfrm>
          <a:prstGeom prst="rect">
            <a:avLst/>
          </a:prstGeom>
          <a:ln w="762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943" name="Line 8"/>
          <p:cNvSpPr/>
          <p:nvPr/>
        </p:nvSpPr>
        <p:spPr>
          <a:xfrm>
            <a:off x="11141075" y="6689725"/>
            <a:ext cx="304801" cy="30480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44" name="Text Box 9"/>
          <p:cNvSpPr txBox="1"/>
          <p:nvPr/>
        </p:nvSpPr>
        <p:spPr>
          <a:xfrm>
            <a:off x="8162926" y="6924675"/>
            <a:ext cx="6634084" cy="110938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200">
                <a:latin typeface="+mj-lt"/>
                <a:ea typeface="+mj-ea"/>
                <a:cs typeface="+mj-cs"/>
                <a:sym typeface="Arial"/>
              </a:defRPr>
            </a:pPr>
            <a:r>
              <a:t>9% of pixels have an intensity value</a:t>
            </a:r>
          </a:p>
          <a:p>
            <a:pPr algn="l" defTabSz="914400">
              <a:defRPr b="0" sz="3200">
                <a:latin typeface="+mj-lt"/>
                <a:ea typeface="+mj-ea"/>
                <a:cs typeface="+mj-cs"/>
                <a:sym typeface="Arial"/>
              </a:defRPr>
            </a:pPr>
            <a:r>
              <a:t>within the range[0.37, 0.41]</a:t>
            </a:r>
          </a:p>
        </p:txBody>
      </p:sp>
      <p:sp>
        <p:nvSpPr>
          <p:cNvPr id="945" name="Line 10"/>
          <p:cNvSpPr/>
          <p:nvPr/>
        </p:nvSpPr>
        <p:spPr>
          <a:xfrm>
            <a:off x="17967327" y="2911476"/>
            <a:ext cx="15872" cy="3930651"/>
          </a:xfrm>
          <a:prstGeom prst="line">
            <a:avLst/>
          </a:prstGeom>
          <a:ln w="76200">
            <a:solidFill>
              <a:srgbClr val="FF0000"/>
            </a:solidFill>
          </a:ln>
        </p:spPr>
        <p:txBody>
          <a:bodyPr tIns="91439" bIns="91439"/>
          <a:lstStyle/>
          <a:p>
            <a:pPr algn="l" defTabSz="914400">
              <a:defRPr b="0" sz="3600">
                <a:latin typeface="Calibri"/>
                <a:ea typeface="Calibri"/>
                <a:cs typeface="Calibri"/>
                <a:sym typeface="Calibri"/>
              </a:defRPr>
            </a:pPr>
          </a:p>
        </p:txBody>
      </p:sp>
      <p:sp>
        <p:nvSpPr>
          <p:cNvPr id="946" name="Text Box 11"/>
          <p:cNvSpPr txBox="1"/>
          <p:nvPr/>
        </p:nvSpPr>
        <p:spPr>
          <a:xfrm>
            <a:off x="14947900" y="6873875"/>
            <a:ext cx="6860104" cy="110938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200">
                <a:latin typeface="+mj-lt"/>
                <a:ea typeface="+mj-ea"/>
                <a:cs typeface="+mj-cs"/>
                <a:sym typeface="Arial"/>
              </a:defRPr>
            </a:pPr>
            <a:r>
              <a:t>75% of pixels have an intensity value</a:t>
            </a:r>
          </a:p>
          <a:p>
            <a:pPr algn="l" defTabSz="914400">
              <a:defRPr b="0" sz="3200">
                <a:latin typeface="+mj-lt"/>
                <a:ea typeface="+mj-ea"/>
                <a:cs typeface="+mj-cs"/>
                <a:sym typeface="Arial"/>
              </a:defRPr>
            </a:pPr>
            <a:r>
              <a:t>smaller than 0.5</a:t>
            </a:r>
          </a:p>
        </p:txBody>
      </p:sp>
      <p:pic>
        <p:nvPicPr>
          <p:cNvPr id="947" name="Picture 13" descr="Picture 13"/>
          <p:cNvPicPr>
            <a:picLocks noChangeAspect="1"/>
          </p:cNvPicPr>
          <p:nvPr/>
        </p:nvPicPr>
        <p:blipFill>
          <a:blip r:embed="rId4">
            <a:extLst/>
          </a:blip>
          <a:srcRect l="15716" t="6160" r="16179" b="5951"/>
          <a:stretch>
            <a:fillRect/>
          </a:stretch>
        </p:blipFill>
        <p:spPr>
          <a:xfrm>
            <a:off x="3619500" y="2581276"/>
            <a:ext cx="3651251" cy="3533774"/>
          </a:xfrm>
          <a:prstGeom prst="rect">
            <a:avLst/>
          </a:prstGeom>
          <a:ln w="12700">
            <a:miter lim="400000"/>
          </a:ln>
        </p:spPr>
      </p:pic>
      <p:pic>
        <p:nvPicPr>
          <p:cNvPr id="948" name="Picture 14" descr="Picture 14"/>
          <p:cNvPicPr>
            <a:picLocks noChangeAspect="1"/>
          </p:cNvPicPr>
          <p:nvPr/>
        </p:nvPicPr>
        <p:blipFill>
          <a:blip r:embed="rId5">
            <a:extLst/>
          </a:blip>
          <a:srcRect l="17545" t="5539" r="15870" b="5373"/>
          <a:stretch>
            <a:fillRect/>
          </a:stretch>
        </p:blipFill>
        <p:spPr>
          <a:xfrm>
            <a:off x="9169400" y="8353426"/>
            <a:ext cx="4095750" cy="4108451"/>
          </a:xfrm>
          <a:prstGeom prst="rect">
            <a:avLst/>
          </a:prstGeom>
          <a:ln w="12700">
            <a:miter lim="400000"/>
          </a:ln>
        </p:spPr>
      </p:pic>
      <p:sp>
        <p:nvSpPr>
          <p:cNvPr id="949" name="Text Box 15"/>
          <p:cNvSpPr txBox="1"/>
          <p:nvPr/>
        </p:nvSpPr>
        <p:spPr>
          <a:xfrm>
            <a:off x="8054976" y="12553950"/>
            <a:ext cx="6634084" cy="11093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200">
                <a:latin typeface="+mj-lt"/>
                <a:ea typeface="+mj-ea"/>
                <a:cs typeface="+mj-cs"/>
                <a:sym typeface="Arial"/>
              </a:defRPr>
            </a:pPr>
            <a:r>
              <a:t>5% of pixels have an intensity value</a:t>
            </a:r>
          </a:p>
          <a:p>
            <a:pPr algn="l" defTabSz="914400">
              <a:defRPr b="0" sz="3200">
                <a:latin typeface="+mj-lt"/>
                <a:ea typeface="+mj-ea"/>
                <a:cs typeface="+mj-cs"/>
                <a:sym typeface="Arial"/>
              </a:defRPr>
            </a:pPr>
            <a:r>
              <a:t>within the range[0.37, 0.41]</a:t>
            </a:r>
          </a:p>
        </p:txBody>
      </p:sp>
      <p:pic>
        <p:nvPicPr>
          <p:cNvPr id="950" name="Picture 16" descr="Picture 16"/>
          <p:cNvPicPr>
            <a:picLocks noChangeAspect="1"/>
          </p:cNvPicPr>
          <p:nvPr/>
        </p:nvPicPr>
        <p:blipFill>
          <a:blip r:embed="rId6">
            <a:extLst/>
          </a:blip>
          <a:srcRect l="15903" t="5333" r="15871" b="5333"/>
          <a:stretch>
            <a:fillRect/>
          </a:stretch>
        </p:blipFill>
        <p:spPr>
          <a:xfrm>
            <a:off x="15462250" y="8328025"/>
            <a:ext cx="4111627" cy="4038601"/>
          </a:xfrm>
          <a:prstGeom prst="rect">
            <a:avLst/>
          </a:prstGeom>
          <a:ln w="12700">
            <a:miter lim="400000"/>
          </a:ln>
        </p:spPr>
      </p:pic>
      <p:pic>
        <p:nvPicPr>
          <p:cNvPr id="951" name="Picture 17" descr="Picture 17"/>
          <p:cNvPicPr>
            <a:picLocks noChangeAspect="1"/>
          </p:cNvPicPr>
          <p:nvPr/>
        </p:nvPicPr>
        <p:blipFill>
          <a:blip r:embed="rId7">
            <a:extLst/>
          </a:blip>
          <a:srcRect l="15251" t="6366" r="16492" b="5374"/>
          <a:stretch>
            <a:fillRect/>
          </a:stretch>
        </p:blipFill>
        <p:spPr>
          <a:xfrm>
            <a:off x="3473449" y="8470900"/>
            <a:ext cx="3822701" cy="3705227"/>
          </a:xfrm>
          <a:prstGeom prst="rect">
            <a:avLst/>
          </a:prstGeom>
          <a:ln w="12700">
            <a:miter lim="400000"/>
          </a:ln>
        </p:spPr>
      </p:pic>
      <p:sp>
        <p:nvSpPr>
          <p:cNvPr id="952" name="Line 18"/>
          <p:cNvSpPr/>
          <p:nvPr/>
        </p:nvSpPr>
        <p:spPr>
          <a:xfrm>
            <a:off x="13427075" y="4511676"/>
            <a:ext cx="1584325"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53" name="Line 19"/>
          <p:cNvSpPr/>
          <p:nvPr/>
        </p:nvSpPr>
        <p:spPr>
          <a:xfrm>
            <a:off x="13487400" y="10394950"/>
            <a:ext cx="1584327"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54" name="Histograms"/>
          <p:cNvSpPr txBox="1"/>
          <p:nvPr/>
        </p:nvSpPr>
        <p:spPr>
          <a:xfrm>
            <a:off x="9828841" y="1721553"/>
            <a:ext cx="221589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Histograms</a:t>
            </a:r>
          </a:p>
        </p:txBody>
      </p:sp>
      <p:sp>
        <p:nvSpPr>
          <p:cNvPr id="955" name="Cumulative Histograms"/>
          <p:cNvSpPr txBox="1"/>
          <p:nvPr/>
        </p:nvSpPr>
        <p:spPr>
          <a:xfrm>
            <a:off x="15176716" y="1663358"/>
            <a:ext cx="436740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Cumulative Histograms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Rectangle 2"/>
          <p:cNvSpPr txBox="1"/>
          <p:nvPr>
            <p:ph type="title"/>
          </p:nvPr>
        </p:nvSpPr>
        <p:spPr>
          <a:prstGeom prst="rect">
            <a:avLst/>
          </a:prstGeom>
        </p:spPr>
        <p:txBody>
          <a:bodyPr/>
          <a:lstStyle/>
          <a:p>
            <a:pPr/>
            <a:r>
              <a:t>2-Matching histograms</a:t>
            </a:r>
          </a:p>
        </p:txBody>
      </p:sp>
      <p:pic>
        <p:nvPicPr>
          <p:cNvPr id="958" name="Picture 3" descr="Picture 3"/>
          <p:cNvPicPr>
            <a:picLocks noChangeAspect="1"/>
          </p:cNvPicPr>
          <p:nvPr/>
        </p:nvPicPr>
        <p:blipFill>
          <a:blip r:embed="rId2">
            <a:extLst/>
          </a:blip>
          <a:srcRect l="16129" t="4301" r="12902" b="5375"/>
          <a:stretch>
            <a:fillRect/>
          </a:stretch>
        </p:blipFill>
        <p:spPr>
          <a:xfrm>
            <a:off x="7816849" y="2295525"/>
            <a:ext cx="4114801" cy="3927475"/>
          </a:xfrm>
          <a:prstGeom prst="rect">
            <a:avLst/>
          </a:prstGeom>
          <a:ln w="12700">
            <a:miter lim="400000"/>
          </a:ln>
        </p:spPr>
      </p:pic>
      <p:pic>
        <p:nvPicPr>
          <p:cNvPr id="959" name="Picture 10" descr="Picture 10"/>
          <p:cNvPicPr>
            <a:picLocks noChangeAspect="1"/>
          </p:cNvPicPr>
          <p:nvPr/>
        </p:nvPicPr>
        <p:blipFill>
          <a:blip r:embed="rId3">
            <a:extLst/>
          </a:blip>
          <a:srcRect l="15716" t="6160" r="16179" b="5951"/>
          <a:stretch>
            <a:fillRect/>
          </a:stretch>
        </p:blipFill>
        <p:spPr>
          <a:xfrm>
            <a:off x="3476626" y="2479676"/>
            <a:ext cx="3651251" cy="3533774"/>
          </a:xfrm>
          <a:prstGeom prst="rect">
            <a:avLst/>
          </a:prstGeom>
          <a:ln w="12700">
            <a:miter lim="400000"/>
          </a:ln>
        </p:spPr>
      </p:pic>
      <p:pic>
        <p:nvPicPr>
          <p:cNvPr id="960" name="Picture 11" descr="Picture 11"/>
          <p:cNvPicPr>
            <a:picLocks noChangeAspect="1"/>
          </p:cNvPicPr>
          <p:nvPr/>
        </p:nvPicPr>
        <p:blipFill>
          <a:blip r:embed="rId4">
            <a:extLst/>
          </a:blip>
          <a:srcRect l="17545" t="5539" r="15870" b="5373"/>
          <a:stretch>
            <a:fillRect/>
          </a:stretch>
        </p:blipFill>
        <p:spPr>
          <a:xfrm>
            <a:off x="7842250" y="8210550"/>
            <a:ext cx="4095750" cy="4108451"/>
          </a:xfrm>
          <a:prstGeom prst="rect">
            <a:avLst/>
          </a:prstGeom>
          <a:ln w="12700">
            <a:miter lim="400000"/>
          </a:ln>
        </p:spPr>
      </p:pic>
      <p:pic>
        <p:nvPicPr>
          <p:cNvPr id="961" name="Picture 14" descr="Picture 14"/>
          <p:cNvPicPr>
            <a:picLocks noChangeAspect="1"/>
          </p:cNvPicPr>
          <p:nvPr/>
        </p:nvPicPr>
        <p:blipFill>
          <a:blip r:embed="rId5">
            <a:extLst/>
          </a:blip>
          <a:srcRect l="15251" t="6366" r="16492" b="5374"/>
          <a:stretch>
            <a:fillRect/>
          </a:stretch>
        </p:blipFill>
        <p:spPr>
          <a:xfrm>
            <a:off x="3616326" y="8410575"/>
            <a:ext cx="3822701" cy="3705225"/>
          </a:xfrm>
          <a:prstGeom prst="rect">
            <a:avLst/>
          </a:prstGeom>
          <a:ln w="12700">
            <a:miter lim="400000"/>
          </a:ln>
        </p:spPr>
      </p:pic>
      <p:sp>
        <p:nvSpPr>
          <p:cNvPr id="962" name="Line 15"/>
          <p:cNvSpPr/>
          <p:nvPr/>
        </p:nvSpPr>
        <p:spPr>
          <a:xfrm>
            <a:off x="9798049" y="6594475"/>
            <a:ext cx="1" cy="1355725"/>
          </a:xfrm>
          <a:prstGeom prst="line">
            <a:avLst/>
          </a:prstGeom>
          <a:ln w="114300">
            <a:solidFill>
              <a:srgbClr val="000000"/>
            </a:solidFill>
            <a:headEnd type="triangle"/>
          </a:ln>
        </p:spPr>
        <p:txBody>
          <a:bodyPr tIns="91439" bIns="91439"/>
          <a:lstStyle/>
          <a:p>
            <a:pPr algn="l" defTabSz="914400">
              <a:defRPr b="0" sz="3600">
                <a:latin typeface="Calibri"/>
                <a:ea typeface="Calibri"/>
                <a:cs typeface="Calibri"/>
                <a:sym typeface="Calibri"/>
              </a:defRPr>
            </a:pPr>
          </a:p>
        </p:txBody>
      </p:sp>
      <p:sp>
        <p:nvSpPr>
          <p:cNvPr id="963" name="Text Box 16"/>
          <p:cNvSpPr txBox="1"/>
          <p:nvPr/>
        </p:nvSpPr>
        <p:spPr>
          <a:xfrm>
            <a:off x="10102850" y="6829425"/>
            <a:ext cx="449853"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964" name="Text Box 17"/>
          <p:cNvSpPr txBox="1"/>
          <p:nvPr/>
        </p:nvSpPr>
        <p:spPr>
          <a:xfrm>
            <a:off x="3470276" y="1514475"/>
            <a:ext cx="1363584"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Z(x,y)</a:t>
            </a:r>
          </a:p>
        </p:txBody>
      </p:sp>
      <p:sp>
        <p:nvSpPr>
          <p:cNvPr id="965" name="Text Box 18"/>
          <p:cNvSpPr txBox="1"/>
          <p:nvPr/>
        </p:nvSpPr>
        <p:spPr>
          <a:xfrm>
            <a:off x="3473450" y="7473950"/>
            <a:ext cx="13892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Y(x,y)</a:t>
            </a:r>
          </a:p>
        </p:txBody>
      </p:sp>
      <p:sp>
        <p:nvSpPr>
          <p:cNvPr id="966" name="Text Box 20"/>
          <p:cNvSpPr txBox="1"/>
          <p:nvPr/>
        </p:nvSpPr>
        <p:spPr>
          <a:xfrm>
            <a:off x="12045950" y="2971800"/>
            <a:ext cx="9216574" cy="8702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We look for a transformation </a:t>
            </a:r>
          </a:p>
          <a:p>
            <a:pPr algn="l" defTabSz="914400">
              <a:defRPr b="0" sz="3600">
                <a:latin typeface="+mj-lt"/>
                <a:ea typeface="+mj-ea"/>
                <a:cs typeface="+mj-cs"/>
                <a:sym typeface="Arial"/>
              </a:defRPr>
            </a:pPr>
            <a:r>
              <a:t>of the image Y</a:t>
            </a:r>
          </a:p>
          <a:p>
            <a:pPr algn="l" defTabSz="914400">
              <a:defRPr b="0" sz="3600">
                <a:latin typeface="+mj-lt"/>
                <a:ea typeface="+mj-ea"/>
                <a:cs typeface="+mj-cs"/>
                <a:sym typeface="Arial"/>
              </a:defRPr>
            </a:pPr>
            <a:r>
              <a:t> </a:t>
            </a:r>
          </a:p>
          <a:p>
            <a:pPr algn="l" defTabSz="914400">
              <a:defRPr b="0" sz="3600">
                <a:latin typeface="+mj-lt"/>
                <a:ea typeface="+mj-ea"/>
                <a:cs typeface="+mj-cs"/>
                <a:sym typeface="Arial"/>
              </a:defRPr>
            </a:pPr>
            <a:r>
              <a:t>Y’ = f (Y)</a:t>
            </a:r>
          </a:p>
          <a:p>
            <a:pPr algn="l" defTabSz="914400">
              <a:defRPr b="0" sz="3600">
                <a:latin typeface="+mj-lt"/>
                <a:ea typeface="+mj-ea"/>
                <a:cs typeface="+mj-cs"/>
                <a:sym typeface="Arial"/>
              </a:defRPr>
            </a:pPr>
          </a:p>
          <a:p>
            <a:pPr algn="l" defTabSz="914400">
              <a:defRPr b="0" sz="3600">
                <a:latin typeface="+mj-lt"/>
                <a:ea typeface="+mj-ea"/>
                <a:cs typeface="+mj-cs"/>
                <a:sym typeface="Arial"/>
              </a:defRPr>
            </a:pPr>
            <a:r>
              <a:t>Such that</a:t>
            </a:r>
          </a:p>
          <a:p>
            <a:pPr algn="l" defTabSz="914400">
              <a:defRPr b="0" sz="3600">
                <a:latin typeface="+mj-lt"/>
                <a:ea typeface="+mj-ea"/>
                <a:cs typeface="+mj-cs"/>
                <a:sym typeface="Arial"/>
              </a:defRPr>
            </a:pPr>
            <a:r>
              <a:t>Hist(Y) = Hist(f(Z))</a:t>
            </a:r>
          </a:p>
          <a:p>
            <a:pPr algn="l" defTabSz="914400">
              <a:defRPr b="0" sz="3600">
                <a:latin typeface="+mj-lt"/>
                <a:ea typeface="+mj-ea"/>
                <a:cs typeface="+mj-cs"/>
                <a:sym typeface="Arial"/>
              </a:defRPr>
            </a:pPr>
          </a:p>
          <a:p>
            <a:pPr algn="l" defTabSz="914400">
              <a:defRPr sz="3600">
                <a:latin typeface="+mj-lt"/>
                <a:ea typeface="+mj-ea"/>
                <a:cs typeface="+mj-cs"/>
                <a:sym typeface="Arial"/>
              </a:defRPr>
            </a:pPr>
            <a:r>
              <a:t>Problem</a:t>
            </a:r>
            <a:r>
              <a:rPr b="0"/>
              <a:t>: there are infinitely many functions </a:t>
            </a:r>
          </a:p>
          <a:p>
            <a:pPr algn="l" defTabSz="914400">
              <a:defRPr b="0" sz="3600">
                <a:latin typeface="+mj-lt"/>
                <a:ea typeface="+mj-ea"/>
                <a:cs typeface="+mj-cs"/>
                <a:sym typeface="Arial"/>
              </a:defRPr>
            </a:pPr>
            <a:r>
              <a:t>that can do this transformation.</a:t>
            </a:r>
          </a:p>
          <a:p>
            <a:pPr algn="l" defTabSz="914400">
              <a:defRPr b="0" sz="3600">
                <a:latin typeface="+mj-lt"/>
                <a:ea typeface="+mj-ea"/>
                <a:cs typeface="+mj-cs"/>
                <a:sym typeface="Arial"/>
              </a:defRPr>
            </a:pPr>
          </a:p>
          <a:p>
            <a:pPr algn="l" defTabSz="914400">
              <a:defRPr b="0" sz="3600">
                <a:latin typeface="+mj-lt"/>
                <a:ea typeface="+mj-ea"/>
                <a:cs typeface="+mj-cs"/>
                <a:sym typeface="Arial"/>
              </a:defRPr>
            </a:pPr>
            <a:r>
              <a:t>A natural choice is to use </a:t>
            </a:r>
            <a:r>
              <a:rPr i="1"/>
              <a:t>f</a:t>
            </a:r>
            <a:r>
              <a:t> being:</a:t>
            </a:r>
          </a:p>
          <a:p>
            <a:pPr algn="l" defTabSz="914400">
              <a:buSzPct val="100000"/>
              <a:buChar char="-"/>
              <a:defRPr b="0" sz="3600">
                <a:latin typeface="+mj-lt"/>
                <a:ea typeface="+mj-ea"/>
                <a:cs typeface="+mj-cs"/>
                <a:sym typeface="Arial"/>
              </a:defRPr>
            </a:pPr>
            <a:r>
              <a:t> pointwise non linearity</a:t>
            </a:r>
          </a:p>
          <a:p>
            <a:pPr algn="l" defTabSz="914400">
              <a:buSzPct val="100000"/>
              <a:buChar char="-"/>
              <a:defRPr b="0" sz="3600">
                <a:latin typeface="+mj-lt"/>
                <a:ea typeface="+mj-ea"/>
                <a:cs typeface="+mj-cs"/>
                <a:sym typeface="Arial"/>
              </a:defRPr>
            </a:pPr>
            <a:r>
              <a:t> stationary</a:t>
            </a:r>
          </a:p>
          <a:p>
            <a:pPr algn="l" defTabSz="914400">
              <a:buSzPct val="100000"/>
              <a:buChar char="-"/>
              <a:defRPr b="0" sz="3600">
                <a:latin typeface="+mj-lt"/>
                <a:ea typeface="+mj-ea"/>
                <a:cs typeface="+mj-cs"/>
                <a:sym typeface="Arial"/>
              </a:defRPr>
            </a:pPr>
            <a:r>
              <a:t> monotonic (most of the time invertible)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Rectangle 2"/>
          <p:cNvSpPr txBox="1"/>
          <p:nvPr>
            <p:ph type="title"/>
          </p:nvPr>
        </p:nvSpPr>
        <p:spPr>
          <a:prstGeom prst="rect">
            <a:avLst/>
          </a:prstGeom>
        </p:spPr>
        <p:txBody>
          <a:bodyPr/>
          <a:lstStyle/>
          <a:p>
            <a:pPr/>
            <a:r>
              <a:t>2-Matching cumulative histograms</a:t>
            </a:r>
          </a:p>
        </p:txBody>
      </p:sp>
      <p:pic>
        <p:nvPicPr>
          <p:cNvPr id="969" name="Picture 4" descr="Picture 4"/>
          <p:cNvPicPr>
            <a:picLocks noChangeAspect="1"/>
          </p:cNvPicPr>
          <p:nvPr/>
        </p:nvPicPr>
        <p:blipFill>
          <a:blip r:embed="rId2">
            <a:extLst/>
          </a:blip>
          <a:srcRect l="15820" t="4218" r="14568" b="2987"/>
          <a:stretch>
            <a:fillRect/>
          </a:stretch>
        </p:blipFill>
        <p:spPr>
          <a:xfrm>
            <a:off x="12369799" y="4968876"/>
            <a:ext cx="4114801" cy="4114801"/>
          </a:xfrm>
          <a:prstGeom prst="rect">
            <a:avLst/>
          </a:prstGeom>
          <a:ln w="12700">
            <a:miter lim="400000"/>
          </a:ln>
        </p:spPr>
      </p:pic>
      <p:sp>
        <p:nvSpPr>
          <p:cNvPr id="970" name="Line 16"/>
          <p:cNvSpPr/>
          <p:nvPr/>
        </p:nvSpPr>
        <p:spPr>
          <a:xfrm>
            <a:off x="14963775" y="5924550"/>
            <a:ext cx="1" cy="3597277"/>
          </a:xfrm>
          <a:prstGeom prst="line">
            <a:avLst/>
          </a:prstGeom>
          <a:ln w="76200">
            <a:solidFill>
              <a:srgbClr val="FF0000"/>
            </a:solidFill>
            <a:tailEnd type="triangle"/>
          </a:ln>
        </p:spPr>
        <p:txBody>
          <a:bodyPr tIns="91439" bIns="91439"/>
          <a:lstStyle/>
          <a:p>
            <a:pPr algn="l" defTabSz="914400">
              <a:defRPr b="0" sz="3600">
                <a:latin typeface="Calibri"/>
                <a:ea typeface="Calibri"/>
                <a:cs typeface="Calibri"/>
                <a:sym typeface="Calibri"/>
              </a:defRPr>
            </a:pPr>
          </a:p>
        </p:txBody>
      </p:sp>
      <p:sp>
        <p:nvSpPr>
          <p:cNvPr id="971" name="Text Box 18"/>
          <p:cNvSpPr txBox="1"/>
          <p:nvPr/>
        </p:nvSpPr>
        <p:spPr>
          <a:xfrm>
            <a:off x="14401800" y="9464675"/>
            <a:ext cx="1631697"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0.5</a:t>
            </a:r>
          </a:p>
        </p:txBody>
      </p:sp>
      <p:pic>
        <p:nvPicPr>
          <p:cNvPr id="972" name="Picture 13" descr="Picture 13"/>
          <p:cNvPicPr>
            <a:picLocks noChangeAspect="1"/>
          </p:cNvPicPr>
          <p:nvPr/>
        </p:nvPicPr>
        <p:blipFill>
          <a:blip r:embed="rId3">
            <a:extLst/>
          </a:blip>
          <a:srcRect l="15903" t="5333" r="15871" b="5333"/>
          <a:stretch>
            <a:fillRect/>
          </a:stretch>
        </p:blipFill>
        <p:spPr>
          <a:xfrm>
            <a:off x="6642100" y="4991099"/>
            <a:ext cx="4111627" cy="4038601"/>
          </a:xfrm>
          <a:prstGeom prst="rect">
            <a:avLst/>
          </a:prstGeom>
          <a:ln w="12700">
            <a:miter lim="400000"/>
          </a:ln>
        </p:spPr>
      </p:pic>
      <p:sp>
        <p:nvSpPr>
          <p:cNvPr id="973" name="Line 17"/>
          <p:cNvSpPr/>
          <p:nvPr/>
        </p:nvSpPr>
        <p:spPr>
          <a:xfrm>
            <a:off x="9858375" y="5908676"/>
            <a:ext cx="1" cy="3533773"/>
          </a:xfrm>
          <a:prstGeom prst="line">
            <a:avLst/>
          </a:prstGeom>
          <a:ln w="76200">
            <a:solidFill>
              <a:srgbClr val="FF0000"/>
            </a:solidFill>
            <a:headEnd type="triangle"/>
          </a:ln>
        </p:spPr>
        <p:txBody>
          <a:bodyPr tIns="91439" bIns="91439"/>
          <a:lstStyle/>
          <a:p>
            <a:pPr algn="l" defTabSz="914400">
              <a:defRPr b="0" sz="3600">
                <a:latin typeface="Calibri"/>
                <a:ea typeface="Calibri"/>
                <a:cs typeface="Calibri"/>
                <a:sym typeface="Calibri"/>
              </a:defRPr>
            </a:pPr>
          </a:p>
        </p:txBody>
      </p:sp>
      <p:sp>
        <p:nvSpPr>
          <p:cNvPr id="974" name="Text Box 19"/>
          <p:cNvSpPr txBox="1"/>
          <p:nvPr/>
        </p:nvSpPr>
        <p:spPr>
          <a:xfrm>
            <a:off x="9264650" y="9445625"/>
            <a:ext cx="153012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0.8</a:t>
            </a:r>
          </a:p>
        </p:txBody>
      </p:sp>
      <p:sp>
        <p:nvSpPr>
          <p:cNvPr id="975" name="Rectangle 20"/>
          <p:cNvSpPr txBox="1"/>
          <p:nvPr/>
        </p:nvSpPr>
        <p:spPr>
          <a:xfrm>
            <a:off x="9985375" y="3355976"/>
            <a:ext cx="196968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 f (Y)</a:t>
            </a:r>
          </a:p>
        </p:txBody>
      </p:sp>
      <p:sp>
        <p:nvSpPr>
          <p:cNvPr id="976" name="Text Box 21"/>
          <p:cNvSpPr txBox="1"/>
          <p:nvPr/>
        </p:nvSpPr>
        <p:spPr>
          <a:xfrm>
            <a:off x="3629026" y="1771650"/>
            <a:ext cx="13817596"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The function f is just a look up table: it says, change all the pixels of</a:t>
            </a:r>
          </a:p>
          <a:p>
            <a:pPr algn="l" defTabSz="914400">
              <a:defRPr b="0" sz="3600">
                <a:latin typeface="+mj-lt"/>
                <a:ea typeface="+mj-ea"/>
                <a:cs typeface="+mj-cs"/>
                <a:sym typeface="Arial"/>
              </a:defRPr>
            </a:pPr>
            <a:r>
              <a:t>value Y into a value f(Y).</a:t>
            </a:r>
          </a:p>
        </p:txBody>
      </p:sp>
      <p:sp>
        <p:nvSpPr>
          <p:cNvPr id="977" name="Line 15"/>
          <p:cNvSpPr/>
          <p:nvPr/>
        </p:nvSpPr>
        <p:spPr>
          <a:xfrm>
            <a:off x="5699125" y="5901690"/>
            <a:ext cx="10925175" cy="1"/>
          </a:xfrm>
          <a:prstGeom prst="line">
            <a:avLst/>
          </a:prstGeom>
          <a:ln w="76200">
            <a:solidFill>
              <a:srgbClr val="FF0000"/>
            </a:solidFill>
          </a:ln>
        </p:spPr>
        <p:txBody>
          <a:bodyPr tIns="91439" bIns="91439"/>
          <a:lstStyle/>
          <a:p>
            <a:pPr algn="l" defTabSz="914400">
              <a:defRPr b="0" sz="3600">
                <a:latin typeface="Calibri"/>
                <a:ea typeface="Calibri"/>
                <a:cs typeface="Calibri"/>
                <a:sym typeface="Calibri"/>
              </a:defRPr>
            </a:pPr>
          </a:p>
        </p:txBody>
      </p:sp>
      <p:sp>
        <p:nvSpPr>
          <p:cNvPr id="978" name="Text Box 24"/>
          <p:cNvSpPr txBox="1"/>
          <p:nvPr/>
        </p:nvSpPr>
        <p:spPr>
          <a:xfrm>
            <a:off x="9045576" y="10064750"/>
            <a:ext cx="1872800"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Original</a:t>
            </a:r>
          </a:p>
          <a:p>
            <a:pPr algn="l" defTabSz="914400">
              <a:defRPr b="0" sz="3600">
                <a:latin typeface="+mj-lt"/>
                <a:ea typeface="+mj-ea"/>
                <a:cs typeface="+mj-cs"/>
                <a:sym typeface="Arial"/>
              </a:defRPr>
            </a:pPr>
            <a:r>
              <a:t>intensity</a:t>
            </a:r>
          </a:p>
        </p:txBody>
      </p:sp>
      <p:sp>
        <p:nvSpPr>
          <p:cNvPr id="979" name="Text Box 25"/>
          <p:cNvSpPr txBox="1"/>
          <p:nvPr/>
        </p:nvSpPr>
        <p:spPr>
          <a:xfrm>
            <a:off x="14417675" y="10048875"/>
            <a:ext cx="1872799" cy="12347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New</a:t>
            </a:r>
          </a:p>
          <a:p>
            <a:pPr algn="l" defTabSz="914400">
              <a:defRPr b="0" sz="3600">
                <a:latin typeface="+mj-lt"/>
                <a:ea typeface="+mj-ea"/>
                <a:cs typeface="+mj-cs"/>
                <a:sym typeface="Arial"/>
              </a:defRPr>
            </a:pPr>
            <a:r>
              <a:t>intensity</a:t>
            </a:r>
          </a:p>
        </p:txBody>
      </p:sp>
      <p:pic>
        <p:nvPicPr>
          <p:cNvPr id="980" name="Picture 26" descr="Picture 26"/>
          <p:cNvPicPr>
            <a:picLocks noChangeAspect="1"/>
          </p:cNvPicPr>
          <p:nvPr/>
        </p:nvPicPr>
        <p:blipFill>
          <a:blip r:embed="rId4">
            <a:extLst/>
          </a:blip>
          <a:srcRect l="15251" t="6366" r="16492" b="5374"/>
          <a:stretch>
            <a:fillRect/>
          </a:stretch>
        </p:blipFill>
        <p:spPr>
          <a:xfrm>
            <a:off x="3378199" y="10010775"/>
            <a:ext cx="3822701" cy="3705225"/>
          </a:xfrm>
          <a:prstGeom prst="rect">
            <a:avLst/>
          </a:prstGeom>
          <a:ln w="12700">
            <a:miter lim="400000"/>
          </a:ln>
        </p:spPr>
      </p:pic>
      <p:sp>
        <p:nvSpPr>
          <p:cNvPr id="981" name="Rectangle 27"/>
          <p:cNvSpPr/>
          <p:nvPr/>
        </p:nvSpPr>
        <p:spPr>
          <a:xfrm>
            <a:off x="6375400" y="11004550"/>
            <a:ext cx="177800" cy="187327"/>
          </a:xfrm>
          <a:prstGeom prst="rect">
            <a:avLst/>
          </a:prstGeom>
          <a:solidFill>
            <a:srgbClr val="00CC99"/>
          </a:solidFill>
          <a:ln w="508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982" name="Line 28"/>
          <p:cNvSpPr/>
          <p:nvPr/>
        </p:nvSpPr>
        <p:spPr>
          <a:xfrm flipV="1">
            <a:off x="6629399" y="10071100"/>
            <a:ext cx="2622551" cy="930277"/>
          </a:xfrm>
          <a:prstGeom prst="line">
            <a:avLst/>
          </a:prstGeom>
          <a:ln w="508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83" name="Rectangle 29"/>
          <p:cNvSpPr txBox="1"/>
          <p:nvPr/>
        </p:nvSpPr>
        <p:spPr>
          <a:xfrm>
            <a:off x="3340100" y="9204325"/>
            <a:ext cx="13892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Y(x,y)</a:t>
            </a:r>
          </a:p>
        </p:txBody>
      </p:sp>
      <p:pic>
        <p:nvPicPr>
          <p:cNvPr id="984" name="Picture 30" descr="Picture 30"/>
          <p:cNvPicPr>
            <a:picLocks noChangeAspect="1"/>
          </p:cNvPicPr>
          <p:nvPr/>
        </p:nvPicPr>
        <p:blipFill>
          <a:blip r:embed="rId5">
            <a:extLst/>
          </a:blip>
          <a:srcRect l="15096" t="6573" r="16025" b="5745"/>
          <a:stretch>
            <a:fillRect/>
          </a:stretch>
        </p:blipFill>
        <p:spPr>
          <a:xfrm>
            <a:off x="17449800" y="10007599"/>
            <a:ext cx="3886201" cy="3708401"/>
          </a:xfrm>
          <a:prstGeom prst="rect">
            <a:avLst/>
          </a:prstGeom>
          <a:ln w="12700">
            <a:miter lim="400000"/>
          </a:ln>
        </p:spPr>
      </p:pic>
      <p:sp>
        <p:nvSpPr>
          <p:cNvPr id="985" name="Rectangle 31"/>
          <p:cNvSpPr/>
          <p:nvPr/>
        </p:nvSpPr>
        <p:spPr>
          <a:xfrm>
            <a:off x="20580350" y="10839450"/>
            <a:ext cx="177800" cy="187327"/>
          </a:xfrm>
          <a:prstGeom prst="rect">
            <a:avLst/>
          </a:prstGeom>
          <a:solidFill>
            <a:srgbClr val="00CC99"/>
          </a:solidFill>
          <a:ln w="508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986" name="Line 32"/>
          <p:cNvSpPr/>
          <p:nvPr/>
        </p:nvSpPr>
        <p:spPr>
          <a:xfrm>
            <a:off x="16748127" y="9963150"/>
            <a:ext cx="3549651" cy="809627"/>
          </a:xfrm>
          <a:prstGeom prst="line">
            <a:avLst/>
          </a:prstGeom>
          <a:ln w="508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Rectangle 2"/>
          <p:cNvSpPr txBox="1"/>
          <p:nvPr>
            <p:ph type="title"/>
          </p:nvPr>
        </p:nvSpPr>
        <p:spPr>
          <a:prstGeom prst="rect">
            <a:avLst/>
          </a:prstGeom>
        </p:spPr>
        <p:txBody>
          <a:bodyPr/>
          <a:lstStyle/>
          <a:p>
            <a:pPr/>
            <a:r>
              <a:t>2-Matching histograms</a:t>
            </a:r>
          </a:p>
        </p:txBody>
      </p:sp>
      <p:pic>
        <p:nvPicPr>
          <p:cNvPr id="989" name="Picture 18" descr="Picture 18"/>
          <p:cNvPicPr>
            <a:picLocks noChangeAspect="1"/>
          </p:cNvPicPr>
          <p:nvPr/>
        </p:nvPicPr>
        <p:blipFill>
          <a:blip r:embed="rId2">
            <a:extLst/>
          </a:blip>
          <a:srcRect l="15096" t="6573" r="16025" b="5745"/>
          <a:stretch>
            <a:fillRect/>
          </a:stretch>
        </p:blipFill>
        <p:spPr>
          <a:xfrm>
            <a:off x="9604375" y="7267575"/>
            <a:ext cx="3886201" cy="3708401"/>
          </a:xfrm>
          <a:prstGeom prst="rect">
            <a:avLst/>
          </a:prstGeom>
          <a:ln w="12700">
            <a:miter lim="400000"/>
          </a:ln>
        </p:spPr>
      </p:pic>
      <p:pic>
        <p:nvPicPr>
          <p:cNvPr id="990" name="Picture 21" descr="Picture 21"/>
          <p:cNvPicPr>
            <a:picLocks noChangeAspect="1"/>
          </p:cNvPicPr>
          <p:nvPr/>
        </p:nvPicPr>
        <p:blipFill>
          <a:blip r:embed="rId3">
            <a:extLst/>
          </a:blip>
          <a:srcRect l="15251" t="6366" r="16492" b="5374"/>
          <a:stretch>
            <a:fillRect/>
          </a:stretch>
        </p:blipFill>
        <p:spPr>
          <a:xfrm>
            <a:off x="3635376" y="7229475"/>
            <a:ext cx="3822701" cy="3705225"/>
          </a:xfrm>
          <a:prstGeom prst="rect">
            <a:avLst/>
          </a:prstGeom>
          <a:ln w="12700">
            <a:miter lim="400000"/>
          </a:ln>
        </p:spPr>
      </p:pic>
      <p:sp>
        <p:nvSpPr>
          <p:cNvPr id="991" name="Line 23"/>
          <p:cNvSpPr/>
          <p:nvPr/>
        </p:nvSpPr>
        <p:spPr>
          <a:xfrm>
            <a:off x="7877176" y="8969375"/>
            <a:ext cx="1279525"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992" name="Rectangle 24"/>
          <p:cNvSpPr txBox="1"/>
          <p:nvPr/>
        </p:nvSpPr>
        <p:spPr>
          <a:xfrm>
            <a:off x="7451726" y="8013700"/>
            <a:ext cx="196968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 f (Y)</a:t>
            </a:r>
          </a:p>
        </p:txBody>
      </p:sp>
      <p:pic>
        <p:nvPicPr>
          <p:cNvPr id="993" name="Picture 25" descr="Picture 25"/>
          <p:cNvPicPr>
            <a:picLocks noChangeAspect="1"/>
          </p:cNvPicPr>
          <p:nvPr/>
        </p:nvPicPr>
        <p:blipFill>
          <a:blip r:embed="rId4">
            <a:extLst/>
          </a:blip>
          <a:srcRect l="15716" t="6160" r="16179" b="5951"/>
          <a:stretch>
            <a:fillRect/>
          </a:stretch>
        </p:blipFill>
        <p:spPr>
          <a:xfrm>
            <a:off x="9645650" y="2724150"/>
            <a:ext cx="3651251" cy="3533777"/>
          </a:xfrm>
          <a:prstGeom prst="rect">
            <a:avLst/>
          </a:prstGeom>
          <a:ln w="12700">
            <a:miter lim="400000"/>
          </a:ln>
        </p:spPr>
      </p:pic>
      <p:pic>
        <p:nvPicPr>
          <p:cNvPr id="994" name="Picture 26" descr="Picture 26"/>
          <p:cNvPicPr>
            <a:picLocks noChangeAspect="1"/>
          </p:cNvPicPr>
          <p:nvPr/>
        </p:nvPicPr>
        <p:blipFill>
          <a:blip r:embed="rId5">
            <a:extLst/>
          </a:blip>
          <a:srcRect l="16129" t="4301" r="12902" b="5375"/>
          <a:stretch>
            <a:fillRect/>
          </a:stretch>
        </p:blipFill>
        <p:spPr>
          <a:xfrm>
            <a:off x="14900274" y="2454275"/>
            <a:ext cx="4114801" cy="3927475"/>
          </a:xfrm>
          <a:prstGeom prst="rect">
            <a:avLst/>
          </a:prstGeom>
          <a:ln w="12700">
            <a:miter lim="400000"/>
          </a:ln>
        </p:spPr>
      </p:pic>
      <p:sp>
        <p:nvSpPr>
          <p:cNvPr id="995" name="Line 27"/>
          <p:cNvSpPr/>
          <p:nvPr/>
        </p:nvSpPr>
        <p:spPr>
          <a:xfrm>
            <a:off x="13538200" y="4660900"/>
            <a:ext cx="787400"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996" name="Picture 28" descr="Picture 28"/>
          <p:cNvPicPr>
            <a:picLocks noChangeAspect="1"/>
          </p:cNvPicPr>
          <p:nvPr/>
        </p:nvPicPr>
        <p:blipFill>
          <a:blip r:embed="rId5">
            <a:extLst/>
          </a:blip>
          <a:srcRect l="16129" t="4301" r="12902" b="5376"/>
          <a:stretch>
            <a:fillRect/>
          </a:stretch>
        </p:blipFill>
        <p:spPr>
          <a:xfrm>
            <a:off x="14954249" y="7111999"/>
            <a:ext cx="4114801" cy="3927477"/>
          </a:xfrm>
          <a:prstGeom prst="rect">
            <a:avLst/>
          </a:prstGeom>
          <a:ln w="12700">
            <a:miter lim="400000"/>
          </a:ln>
        </p:spPr>
      </p:pic>
      <p:sp>
        <p:nvSpPr>
          <p:cNvPr id="997" name="Line 29"/>
          <p:cNvSpPr/>
          <p:nvPr/>
        </p:nvSpPr>
        <p:spPr>
          <a:xfrm>
            <a:off x="13677900" y="9010650"/>
            <a:ext cx="946150"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9" name="Picture 18" descr="Picture 18"/>
          <p:cNvPicPr>
            <a:picLocks noChangeAspect="1"/>
          </p:cNvPicPr>
          <p:nvPr/>
        </p:nvPicPr>
        <p:blipFill>
          <a:blip r:embed="rId2">
            <a:extLst/>
          </a:blip>
          <a:srcRect l="16275" t="4138" r="14178" b="5817"/>
          <a:stretch>
            <a:fillRect/>
          </a:stretch>
        </p:blipFill>
        <p:spPr>
          <a:xfrm>
            <a:off x="14690725" y="2336800"/>
            <a:ext cx="4562475" cy="4432301"/>
          </a:xfrm>
          <a:prstGeom prst="rect">
            <a:avLst/>
          </a:prstGeom>
          <a:ln w="12700">
            <a:miter lim="400000"/>
          </a:ln>
        </p:spPr>
      </p:pic>
      <p:sp>
        <p:nvSpPr>
          <p:cNvPr id="1000" name="Rectangle 2"/>
          <p:cNvSpPr txBox="1"/>
          <p:nvPr>
            <p:ph type="title"/>
          </p:nvPr>
        </p:nvSpPr>
        <p:spPr>
          <a:prstGeom prst="rect">
            <a:avLst/>
          </a:prstGeom>
        </p:spPr>
        <p:txBody>
          <a:bodyPr/>
          <a:lstStyle/>
          <a:p>
            <a:pPr/>
            <a:r>
              <a:t>Matching histograms example</a:t>
            </a:r>
          </a:p>
        </p:txBody>
      </p:sp>
      <p:sp>
        <p:nvSpPr>
          <p:cNvPr id="1001" name="Text Box 9"/>
          <p:cNvSpPr txBox="1"/>
          <p:nvPr/>
        </p:nvSpPr>
        <p:spPr>
          <a:xfrm>
            <a:off x="16789400" y="6705600"/>
            <a:ext cx="4374674" cy="11093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200">
                <a:latin typeface="+mj-lt"/>
                <a:ea typeface="+mj-ea"/>
                <a:cs typeface="+mj-cs"/>
                <a:sym typeface="Arial"/>
              </a:defRPr>
            </a:pPr>
            <a:r>
              <a:t>10% of pixels are black</a:t>
            </a:r>
          </a:p>
          <a:p>
            <a:pPr algn="l" defTabSz="914400">
              <a:defRPr b="0" sz="3200">
                <a:latin typeface="+mj-lt"/>
                <a:ea typeface="+mj-ea"/>
                <a:cs typeface="+mj-cs"/>
                <a:sym typeface="Arial"/>
              </a:defRPr>
            </a:pPr>
            <a:r>
              <a:t>and 90% are white</a:t>
            </a:r>
          </a:p>
        </p:txBody>
      </p:sp>
      <p:pic>
        <p:nvPicPr>
          <p:cNvPr id="1002" name="Picture 11" descr="Picture 11"/>
          <p:cNvPicPr>
            <a:picLocks noChangeAspect="1"/>
          </p:cNvPicPr>
          <p:nvPr/>
        </p:nvPicPr>
        <p:blipFill>
          <a:blip r:embed="rId3">
            <a:extLst/>
          </a:blip>
          <a:srcRect l="17545" t="5539" r="15870" b="5373"/>
          <a:stretch>
            <a:fillRect/>
          </a:stretch>
        </p:blipFill>
        <p:spPr>
          <a:xfrm>
            <a:off x="9169400" y="8353426"/>
            <a:ext cx="4095750" cy="4108451"/>
          </a:xfrm>
          <a:prstGeom prst="rect">
            <a:avLst/>
          </a:prstGeom>
          <a:ln w="12700">
            <a:miter lim="400000"/>
          </a:ln>
        </p:spPr>
      </p:pic>
      <p:sp>
        <p:nvSpPr>
          <p:cNvPr id="1003" name="Text Box 12"/>
          <p:cNvSpPr txBox="1"/>
          <p:nvPr/>
        </p:nvSpPr>
        <p:spPr>
          <a:xfrm>
            <a:off x="8054976" y="12553950"/>
            <a:ext cx="6634084" cy="11093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200">
                <a:latin typeface="+mj-lt"/>
                <a:ea typeface="+mj-ea"/>
                <a:cs typeface="+mj-cs"/>
                <a:sym typeface="Arial"/>
              </a:defRPr>
            </a:pPr>
            <a:r>
              <a:t>5% of pixels have an intensity value</a:t>
            </a:r>
          </a:p>
          <a:p>
            <a:pPr algn="l" defTabSz="914400">
              <a:defRPr b="0" sz="3200">
                <a:latin typeface="+mj-lt"/>
                <a:ea typeface="+mj-ea"/>
                <a:cs typeface="+mj-cs"/>
                <a:sym typeface="Arial"/>
              </a:defRPr>
            </a:pPr>
            <a:r>
              <a:t>within the range[0.37, 0.41]</a:t>
            </a:r>
          </a:p>
        </p:txBody>
      </p:sp>
      <p:pic>
        <p:nvPicPr>
          <p:cNvPr id="1004" name="Picture 13" descr="Picture 13"/>
          <p:cNvPicPr>
            <a:picLocks noChangeAspect="1"/>
          </p:cNvPicPr>
          <p:nvPr/>
        </p:nvPicPr>
        <p:blipFill>
          <a:blip r:embed="rId4">
            <a:extLst/>
          </a:blip>
          <a:srcRect l="15903" t="5333" r="15871" b="5333"/>
          <a:stretch>
            <a:fillRect/>
          </a:stretch>
        </p:blipFill>
        <p:spPr>
          <a:xfrm>
            <a:off x="14909800" y="8359775"/>
            <a:ext cx="4111627" cy="4038601"/>
          </a:xfrm>
          <a:prstGeom prst="rect">
            <a:avLst/>
          </a:prstGeom>
          <a:ln w="12700">
            <a:miter lim="400000"/>
          </a:ln>
        </p:spPr>
      </p:pic>
      <p:pic>
        <p:nvPicPr>
          <p:cNvPr id="1005" name="Picture 14" descr="Picture 14"/>
          <p:cNvPicPr>
            <a:picLocks noChangeAspect="1"/>
          </p:cNvPicPr>
          <p:nvPr/>
        </p:nvPicPr>
        <p:blipFill>
          <a:blip r:embed="rId5">
            <a:extLst/>
          </a:blip>
          <a:srcRect l="15251" t="6366" r="16492" b="5374"/>
          <a:stretch>
            <a:fillRect/>
          </a:stretch>
        </p:blipFill>
        <p:spPr>
          <a:xfrm>
            <a:off x="3743326" y="8788400"/>
            <a:ext cx="3822701" cy="3705227"/>
          </a:xfrm>
          <a:prstGeom prst="rect">
            <a:avLst/>
          </a:prstGeom>
          <a:ln w="12700">
            <a:miter lim="400000"/>
          </a:ln>
        </p:spPr>
      </p:pic>
      <p:pic>
        <p:nvPicPr>
          <p:cNvPr id="1006" name="Picture 16" descr="Picture 16"/>
          <p:cNvPicPr>
            <a:picLocks noChangeAspect="1"/>
          </p:cNvPicPr>
          <p:nvPr/>
        </p:nvPicPr>
        <p:blipFill>
          <a:blip r:embed="rId6">
            <a:extLst/>
          </a:blip>
          <a:srcRect l="10242" t="0" r="8923" b="5356"/>
          <a:stretch>
            <a:fillRect/>
          </a:stretch>
        </p:blipFill>
        <p:spPr>
          <a:xfrm>
            <a:off x="9055099" y="2397125"/>
            <a:ext cx="4067177" cy="4260851"/>
          </a:xfrm>
          <a:prstGeom prst="rect">
            <a:avLst/>
          </a:prstGeom>
          <a:ln w="12700">
            <a:miter lim="400000"/>
          </a:ln>
        </p:spPr>
      </p:pic>
      <p:pic>
        <p:nvPicPr>
          <p:cNvPr id="1007" name="Picture 17" descr="Picture 17"/>
          <p:cNvPicPr>
            <a:picLocks noChangeAspect="1"/>
          </p:cNvPicPr>
          <p:nvPr/>
        </p:nvPicPr>
        <p:blipFill>
          <a:blip r:embed="rId7">
            <a:extLst/>
          </a:blip>
          <a:srcRect l="7254" t="24886" r="51704" b="25011"/>
          <a:stretch>
            <a:fillRect/>
          </a:stretch>
        </p:blipFill>
        <p:spPr>
          <a:xfrm>
            <a:off x="3879849" y="2546349"/>
            <a:ext cx="4203701" cy="3848102"/>
          </a:xfrm>
          <a:prstGeom prst="rect">
            <a:avLst/>
          </a:prstGeom>
          <a:ln w="12700">
            <a:miter lim="400000"/>
          </a:ln>
        </p:spPr>
      </p:pic>
      <p:sp>
        <p:nvSpPr>
          <p:cNvPr id="1008" name="Line 19"/>
          <p:cNvSpPr/>
          <p:nvPr/>
        </p:nvSpPr>
        <p:spPr>
          <a:xfrm>
            <a:off x="10302875" y="6807200"/>
            <a:ext cx="1" cy="1355727"/>
          </a:xfrm>
          <a:prstGeom prst="line">
            <a:avLst/>
          </a:prstGeom>
          <a:ln w="114300">
            <a:solidFill>
              <a:srgbClr val="000000"/>
            </a:solidFill>
            <a:headEnd type="triangle"/>
          </a:ln>
        </p:spPr>
        <p:txBody>
          <a:bodyPr tIns="91439" bIns="91439"/>
          <a:lstStyle/>
          <a:p>
            <a:pPr algn="l" defTabSz="914400">
              <a:defRPr b="0" sz="3600">
                <a:latin typeface="Calibri"/>
                <a:ea typeface="Calibri"/>
                <a:cs typeface="Calibri"/>
                <a:sym typeface="Calibri"/>
              </a:defRPr>
            </a:pPr>
          </a:p>
        </p:txBody>
      </p:sp>
      <p:sp>
        <p:nvSpPr>
          <p:cNvPr id="1009" name="Text Box 20"/>
          <p:cNvSpPr txBox="1"/>
          <p:nvPr/>
        </p:nvSpPr>
        <p:spPr>
          <a:xfrm>
            <a:off x="10607675" y="7042150"/>
            <a:ext cx="44985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010" name="Line 21"/>
          <p:cNvSpPr/>
          <p:nvPr/>
        </p:nvSpPr>
        <p:spPr>
          <a:xfrm>
            <a:off x="15481300" y="6883400"/>
            <a:ext cx="1" cy="1355727"/>
          </a:xfrm>
          <a:prstGeom prst="line">
            <a:avLst/>
          </a:prstGeom>
          <a:ln w="114300">
            <a:solidFill>
              <a:srgbClr val="000000"/>
            </a:solidFill>
            <a:headEnd type="triangle"/>
          </a:ln>
        </p:spPr>
        <p:txBody>
          <a:bodyPr tIns="91439" bIns="91439"/>
          <a:lstStyle/>
          <a:p>
            <a:pPr algn="l" defTabSz="914400">
              <a:defRPr b="0" sz="3600">
                <a:latin typeface="Calibri"/>
                <a:ea typeface="Calibri"/>
                <a:cs typeface="Calibri"/>
                <a:sym typeface="Calibri"/>
              </a:defRPr>
            </a:pPr>
          </a:p>
        </p:txBody>
      </p:sp>
      <p:sp>
        <p:nvSpPr>
          <p:cNvPr id="1011" name="Text Box 22"/>
          <p:cNvSpPr txBox="1"/>
          <p:nvPr/>
        </p:nvSpPr>
        <p:spPr>
          <a:xfrm>
            <a:off x="15786100" y="7118350"/>
            <a:ext cx="449853"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012" name="Histograms"/>
          <p:cNvSpPr txBox="1"/>
          <p:nvPr/>
        </p:nvSpPr>
        <p:spPr>
          <a:xfrm>
            <a:off x="9828841" y="1734253"/>
            <a:ext cx="221589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Histograms</a:t>
            </a:r>
          </a:p>
        </p:txBody>
      </p:sp>
      <p:sp>
        <p:nvSpPr>
          <p:cNvPr id="1013" name="Cumulative Histograms"/>
          <p:cNvSpPr txBox="1"/>
          <p:nvPr/>
        </p:nvSpPr>
        <p:spPr>
          <a:xfrm>
            <a:off x="15176716" y="1676058"/>
            <a:ext cx="436740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Cumulative Histograms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5" name="Picture 27" descr="Picture 27"/>
          <p:cNvPicPr>
            <a:picLocks noChangeAspect="1"/>
          </p:cNvPicPr>
          <p:nvPr/>
        </p:nvPicPr>
        <p:blipFill>
          <a:blip r:embed="rId2">
            <a:extLst/>
          </a:blip>
          <a:srcRect l="15561" t="6160" r="15870" b="5580"/>
          <a:stretch>
            <a:fillRect/>
          </a:stretch>
        </p:blipFill>
        <p:spPr>
          <a:xfrm>
            <a:off x="17322799" y="9191625"/>
            <a:ext cx="4013201" cy="3873501"/>
          </a:xfrm>
          <a:prstGeom prst="rect">
            <a:avLst/>
          </a:prstGeom>
          <a:ln w="12700">
            <a:miter lim="400000"/>
          </a:ln>
        </p:spPr>
      </p:pic>
      <p:pic>
        <p:nvPicPr>
          <p:cNvPr id="1016" name="Picture 22" descr="Picture 22"/>
          <p:cNvPicPr>
            <a:picLocks noChangeAspect="1"/>
          </p:cNvPicPr>
          <p:nvPr/>
        </p:nvPicPr>
        <p:blipFill>
          <a:blip r:embed="rId3">
            <a:extLst/>
          </a:blip>
          <a:srcRect l="15903" t="5333" r="15871" b="5333"/>
          <a:stretch>
            <a:fillRect/>
          </a:stretch>
        </p:blipFill>
        <p:spPr>
          <a:xfrm>
            <a:off x="6699250" y="4400549"/>
            <a:ext cx="4111627" cy="4038601"/>
          </a:xfrm>
          <a:prstGeom prst="rect">
            <a:avLst/>
          </a:prstGeom>
          <a:ln w="12700">
            <a:miter lim="400000"/>
          </a:ln>
        </p:spPr>
      </p:pic>
      <p:pic>
        <p:nvPicPr>
          <p:cNvPr id="1017" name="Picture 23" descr="Picture 23"/>
          <p:cNvPicPr>
            <a:picLocks noChangeAspect="1"/>
          </p:cNvPicPr>
          <p:nvPr/>
        </p:nvPicPr>
        <p:blipFill>
          <a:blip r:embed="rId4">
            <a:extLst/>
          </a:blip>
          <a:srcRect l="16275" t="4138" r="14178" b="5817"/>
          <a:stretch>
            <a:fillRect/>
          </a:stretch>
        </p:blipFill>
        <p:spPr>
          <a:xfrm>
            <a:off x="12233275" y="4337049"/>
            <a:ext cx="4349751" cy="4225928"/>
          </a:xfrm>
          <a:prstGeom prst="rect">
            <a:avLst/>
          </a:prstGeom>
          <a:ln w="12700">
            <a:miter lim="400000"/>
          </a:ln>
        </p:spPr>
      </p:pic>
      <p:sp>
        <p:nvSpPr>
          <p:cNvPr id="1018" name="Rectangle 2"/>
          <p:cNvSpPr txBox="1"/>
          <p:nvPr>
            <p:ph type="title"/>
          </p:nvPr>
        </p:nvSpPr>
        <p:spPr>
          <a:prstGeom prst="rect">
            <a:avLst/>
          </a:prstGeom>
        </p:spPr>
        <p:txBody>
          <a:bodyPr/>
          <a:lstStyle/>
          <a:p>
            <a:pPr/>
            <a:r>
              <a:t>Matching histograms example</a:t>
            </a:r>
          </a:p>
        </p:txBody>
      </p:sp>
      <p:sp>
        <p:nvSpPr>
          <p:cNvPr id="1019" name="Line 8"/>
          <p:cNvSpPr/>
          <p:nvPr/>
        </p:nvSpPr>
        <p:spPr>
          <a:xfrm>
            <a:off x="9858375" y="5257800"/>
            <a:ext cx="1" cy="3533777"/>
          </a:xfrm>
          <a:prstGeom prst="line">
            <a:avLst/>
          </a:prstGeom>
          <a:ln w="76200">
            <a:solidFill>
              <a:srgbClr val="FF0000"/>
            </a:solidFill>
            <a:headEnd type="triangle"/>
          </a:ln>
        </p:spPr>
        <p:txBody>
          <a:bodyPr tIns="91439" bIns="91439"/>
          <a:lstStyle/>
          <a:p>
            <a:pPr algn="l" defTabSz="914400">
              <a:defRPr b="0" sz="3600">
                <a:latin typeface="Calibri"/>
                <a:ea typeface="Calibri"/>
                <a:cs typeface="Calibri"/>
                <a:sym typeface="Calibri"/>
              </a:defRPr>
            </a:pPr>
          </a:p>
        </p:txBody>
      </p:sp>
      <p:sp>
        <p:nvSpPr>
          <p:cNvPr id="1020" name="Text Box 9"/>
          <p:cNvSpPr txBox="1"/>
          <p:nvPr/>
        </p:nvSpPr>
        <p:spPr>
          <a:xfrm>
            <a:off x="9264650" y="8794750"/>
            <a:ext cx="153012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0.8</a:t>
            </a:r>
          </a:p>
        </p:txBody>
      </p:sp>
      <p:sp>
        <p:nvSpPr>
          <p:cNvPr id="1021" name="Rectangle 10"/>
          <p:cNvSpPr txBox="1"/>
          <p:nvPr/>
        </p:nvSpPr>
        <p:spPr>
          <a:xfrm>
            <a:off x="9985375" y="3355976"/>
            <a:ext cx="196968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 f (Y)</a:t>
            </a:r>
          </a:p>
        </p:txBody>
      </p:sp>
      <p:sp>
        <p:nvSpPr>
          <p:cNvPr id="1022" name="Text Box 11"/>
          <p:cNvSpPr txBox="1"/>
          <p:nvPr/>
        </p:nvSpPr>
        <p:spPr>
          <a:xfrm>
            <a:off x="3629026" y="1771650"/>
            <a:ext cx="13817596"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The function f is just a look up table: it says, change all the pixels of</a:t>
            </a:r>
          </a:p>
          <a:p>
            <a:pPr algn="l" defTabSz="914400">
              <a:defRPr b="0" sz="3600">
                <a:latin typeface="+mj-lt"/>
                <a:ea typeface="+mj-ea"/>
                <a:cs typeface="+mj-cs"/>
                <a:sym typeface="Arial"/>
              </a:defRPr>
            </a:pPr>
            <a:r>
              <a:t>value Y into a value f(Y).</a:t>
            </a:r>
          </a:p>
        </p:txBody>
      </p:sp>
      <p:sp>
        <p:nvSpPr>
          <p:cNvPr id="1023" name="Line 12"/>
          <p:cNvSpPr/>
          <p:nvPr/>
        </p:nvSpPr>
        <p:spPr>
          <a:xfrm>
            <a:off x="5699125" y="5250816"/>
            <a:ext cx="10925175" cy="1"/>
          </a:xfrm>
          <a:prstGeom prst="line">
            <a:avLst/>
          </a:prstGeom>
          <a:ln w="76200">
            <a:solidFill>
              <a:srgbClr val="FF0000"/>
            </a:solidFill>
          </a:ln>
        </p:spPr>
        <p:txBody>
          <a:bodyPr tIns="91439" bIns="91439"/>
          <a:lstStyle/>
          <a:p>
            <a:pPr algn="l" defTabSz="914400">
              <a:defRPr b="0" sz="3600">
                <a:latin typeface="Calibri"/>
                <a:ea typeface="Calibri"/>
                <a:cs typeface="Calibri"/>
                <a:sym typeface="Calibri"/>
              </a:defRPr>
            </a:pPr>
          </a:p>
        </p:txBody>
      </p:sp>
      <p:sp>
        <p:nvSpPr>
          <p:cNvPr id="1024" name="Text Box 13"/>
          <p:cNvSpPr txBox="1"/>
          <p:nvPr/>
        </p:nvSpPr>
        <p:spPr>
          <a:xfrm>
            <a:off x="9045576" y="9413875"/>
            <a:ext cx="1872800" cy="12347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Original</a:t>
            </a:r>
          </a:p>
          <a:p>
            <a:pPr algn="l" defTabSz="914400">
              <a:defRPr b="0" sz="3600">
                <a:latin typeface="+mj-lt"/>
                <a:ea typeface="+mj-ea"/>
                <a:cs typeface="+mj-cs"/>
                <a:sym typeface="Arial"/>
              </a:defRPr>
            </a:pPr>
            <a:r>
              <a:t>intensity</a:t>
            </a:r>
          </a:p>
        </p:txBody>
      </p:sp>
      <p:pic>
        <p:nvPicPr>
          <p:cNvPr id="1025" name="Picture 15" descr="Picture 15"/>
          <p:cNvPicPr>
            <a:picLocks noChangeAspect="1"/>
          </p:cNvPicPr>
          <p:nvPr/>
        </p:nvPicPr>
        <p:blipFill>
          <a:blip r:embed="rId5">
            <a:extLst/>
          </a:blip>
          <a:srcRect l="15251" t="6366" r="16492" b="5374"/>
          <a:stretch>
            <a:fillRect/>
          </a:stretch>
        </p:blipFill>
        <p:spPr>
          <a:xfrm>
            <a:off x="3378199" y="9359900"/>
            <a:ext cx="3822701" cy="3705227"/>
          </a:xfrm>
          <a:prstGeom prst="rect">
            <a:avLst/>
          </a:prstGeom>
          <a:ln w="12700">
            <a:miter lim="400000"/>
          </a:ln>
        </p:spPr>
      </p:pic>
      <p:sp>
        <p:nvSpPr>
          <p:cNvPr id="1026" name="Rectangle 16"/>
          <p:cNvSpPr/>
          <p:nvPr/>
        </p:nvSpPr>
        <p:spPr>
          <a:xfrm>
            <a:off x="6375400" y="10353675"/>
            <a:ext cx="177800" cy="187325"/>
          </a:xfrm>
          <a:prstGeom prst="rect">
            <a:avLst/>
          </a:prstGeom>
          <a:solidFill>
            <a:srgbClr val="00CC99"/>
          </a:solidFill>
          <a:ln w="508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1027" name="Line 17"/>
          <p:cNvSpPr/>
          <p:nvPr/>
        </p:nvSpPr>
        <p:spPr>
          <a:xfrm flipV="1">
            <a:off x="6629400" y="9420225"/>
            <a:ext cx="2622551" cy="930275"/>
          </a:xfrm>
          <a:prstGeom prst="line">
            <a:avLst/>
          </a:prstGeom>
          <a:ln w="508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28" name="Rectangle 18"/>
          <p:cNvSpPr txBox="1"/>
          <p:nvPr/>
        </p:nvSpPr>
        <p:spPr>
          <a:xfrm>
            <a:off x="3340100" y="8553450"/>
            <a:ext cx="13892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Y(x,y)</a:t>
            </a:r>
          </a:p>
        </p:txBody>
      </p:sp>
      <p:sp>
        <p:nvSpPr>
          <p:cNvPr id="1029" name="Rectangle 20"/>
          <p:cNvSpPr/>
          <p:nvPr/>
        </p:nvSpPr>
        <p:spPr>
          <a:xfrm>
            <a:off x="20580350" y="10188575"/>
            <a:ext cx="177800" cy="187325"/>
          </a:xfrm>
          <a:prstGeom prst="rect">
            <a:avLst/>
          </a:prstGeom>
          <a:solidFill>
            <a:srgbClr val="00CC99"/>
          </a:solidFill>
          <a:ln w="50800">
            <a:solidFill>
              <a:srgbClr val="FF0000"/>
            </a:solidFill>
            <a:miter/>
          </a:ln>
        </p:spPr>
        <p:txBody>
          <a:bodyPr tIns="91439" bIns="91439" anchor="ctr"/>
          <a:lstStyle/>
          <a:p>
            <a:pPr algn="l" defTabSz="914400">
              <a:defRPr b="0" sz="3600">
                <a:latin typeface="+mj-lt"/>
                <a:ea typeface="+mj-ea"/>
                <a:cs typeface="+mj-cs"/>
                <a:sym typeface="Arial"/>
              </a:defRPr>
            </a:pPr>
          </a:p>
        </p:txBody>
      </p:sp>
      <p:sp>
        <p:nvSpPr>
          <p:cNvPr id="1030" name="Line 21"/>
          <p:cNvSpPr/>
          <p:nvPr/>
        </p:nvSpPr>
        <p:spPr>
          <a:xfrm>
            <a:off x="16748126" y="9312275"/>
            <a:ext cx="3549651" cy="809625"/>
          </a:xfrm>
          <a:prstGeom prst="line">
            <a:avLst/>
          </a:prstGeom>
          <a:ln w="508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31" name="Line 24"/>
          <p:cNvSpPr/>
          <p:nvPr/>
        </p:nvSpPr>
        <p:spPr>
          <a:xfrm>
            <a:off x="16151226" y="5273676"/>
            <a:ext cx="1" cy="3597273"/>
          </a:xfrm>
          <a:prstGeom prst="line">
            <a:avLst/>
          </a:prstGeom>
          <a:ln w="76200">
            <a:solidFill>
              <a:srgbClr val="FF0000"/>
            </a:solidFill>
            <a:tailEnd type="triangle"/>
          </a:ln>
        </p:spPr>
        <p:txBody>
          <a:bodyPr tIns="91439" bIns="91439"/>
          <a:lstStyle/>
          <a:p>
            <a:pPr algn="l" defTabSz="914400">
              <a:defRPr b="0" sz="3600">
                <a:latin typeface="Calibri"/>
                <a:ea typeface="Calibri"/>
                <a:cs typeface="Calibri"/>
                <a:sym typeface="Calibri"/>
              </a:defRPr>
            </a:pPr>
          </a:p>
        </p:txBody>
      </p:sp>
      <p:sp>
        <p:nvSpPr>
          <p:cNvPr id="1032" name="Text Box 25"/>
          <p:cNvSpPr txBox="1"/>
          <p:nvPr/>
        </p:nvSpPr>
        <p:spPr>
          <a:xfrm>
            <a:off x="14582775" y="8953500"/>
            <a:ext cx="1250400"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1</a:t>
            </a:r>
          </a:p>
        </p:txBody>
      </p:sp>
      <p:sp>
        <p:nvSpPr>
          <p:cNvPr id="1033" name="Text Box 26"/>
          <p:cNvSpPr txBox="1"/>
          <p:nvPr/>
        </p:nvSpPr>
        <p:spPr>
          <a:xfrm>
            <a:off x="14598650" y="9537700"/>
            <a:ext cx="1872799"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New</a:t>
            </a:r>
          </a:p>
          <a:p>
            <a:pPr algn="l" defTabSz="914400">
              <a:defRPr b="0" sz="3600">
                <a:latin typeface="+mj-lt"/>
                <a:ea typeface="+mj-ea"/>
                <a:cs typeface="+mj-cs"/>
                <a:sym typeface="Arial"/>
              </a:defRPr>
            </a:pPr>
            <a:r>
              <a:t>intensity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ubsampling and aliasing"/>
          <p:cNvSpPr txBox="1"/>
          <p:nvPr>
            <p:ph type="title"/>
          </p:nvPr>
        </p:nvSpPr>
        <p:spPr>
          <a:prstGeom prst="rect">
            <a:avLst/>
          </a:prstGeom>
        </p:spPr>
        <p:txBody>
          <a:bodyPr/>
          <a:lstStyle/>
          <a:p>
            <a:pPr/>
            <a:r>
              <a:t>Subsampling and aliasing</a:t>
            </a:r>
          </a:p>
        </p:txBody>
      </p:sp>
      <p:pic>
        <p:nvPicPr>
          <p:cNvPr id="229" name="Image" descr="Image"/>
          <p:cNvPicPr>
            <a:picLocks noChangeAspect="1"/>
          </p:cNvPicPr>
          <p:nvPr/>
        </p:nvPicPr>
        <p:blipFill>
          <a:blip r:embed="rId2">
            <a:extLst/>
          </a:blip>
          <a:stretch>
            <a:fillRect/>
          </a:stretch>
        </p:blipFill>
        <p:spPr>
          <a:xfrm>
            <a:off x="3218960" y="2626819"/>
            <a:ext cx="6000417" cy="5616390"/>
          </a:xfrm>
          <a:prstGeom prst="rect">
            <a:avLst/>
          </a:prstGeom>
          <a:ln w="12700">
            <a:miter lim="400000"/>
          </a:ln>
        </p:spPr>
      </p:pic>
      <p:pic>
        <p:nvPicPr>
          <p:cNvPr id="230" name="Image" descr="Image"/>
          <p:cNvPicPr>
            <a:picLocks noChangeAspect="1"/>
          </p:cNvPicPr>
          <p:nvPr/>
        </p:nvPicPr>
        <p:blipFill>
          <a:blip r:embed="rId3">
            <a:extLst/>
          </a:blip>
          <a:stretch>
            <a:fillRect/>
          </a:stretch>
        </p:blipFill>
        <p:spPr>
          <a:xfrm>
            <a:off x="9257810" y="2766186"/>
            <a:ext cx="5934398" cy="5463414"/>
          </a:xfrm>
          <a:prstGeom prst="rect">
            <a:avLst/>
          </a:prstGeom>
          <a:ln w="12700">
            <a:miter lim="400000"/>
          </a:ln>
        </p:spPr>
      </p:pic>
      <p:pic>
        <p:nvPicPr>
          <p:cNvPr id="231" name="Image" descr="Image"/>
          <p:cNvPicPr>
            <a:picLocks noChangeAspect="1"/>
          </p:cNvPicPr>
          <p:nvPr/>
        </p:nvPicPr>
        <p:blipFill>
          <a:blip r:embed="rId4">
            <a:extLst/>
          </a:blip>
          <a:stretch>
            <a:fillRect/>
          </a:stretch>
        </p:blipFill>
        <p:spPr>
          <a:xfrm>
            <a:off x="15230642" y="2679220"/>
            <a:ext cx="5934398" cy="5556110"/>
          </a:xfrm>
          <a:prstGeom prst="rect">
            <a:avLst/>
          </a:prstGeom>
          <a:ln w="12700">
            <a:miter lim="400000"/>
          </a:ln>
        </p:spPr>
      </p:pic>
      <p:sp>
        <p:nvSpPr>
          <p:cNvPr id="237" name="Connection Line"/>
          <p:cNvSpPr/>
          <p:nvPr/>
        </p:nvSpPr>
        <p:spPr>
          <a:xfrm>
            <a:off x="8029190" y="8400732"/>
            <a:ext cx="2720778" cy="712639"/>
          </a:xfrm>
          <a:custGeom>
            <a:avLst/>
            <a:gdLst/>
            <a:ahLst/>
            <a:cxnLst>
              <a:cxn ang="0">
                <a:pos x="wd2" y="hd2"/>
              </a:cxn>
              <a:cxn ang="5400000">
                <a:pos x="wd2" y="hd2"/>
              </a:cxn>
              <a:cxn ang="10800000">
                <a:pos x="wd2" y="hd2"/>
              </a:cxn>
              <a:cxn ang="16200000">
                <a:pos x="wd2" y="hd2"/>
              </a:cxn>
            </a:cxnLst>
            <a:rect l="0" t="0" r="r" b="b"/>
            <a:pathLst>
              <a:path w="21600" h="16210" fill="norm" stroke="1" extrusionOk="0">
                <a:moveTo>
                  <a:pt x="0" y="1557"/>
                </a:moveTo>
                <a:cubicBezTo>
                  <a:pt x="7130" y="21600"/>
                  <a:pt x="14330" y="21081"/>
                  <a:pt x="21600" y="0"/>
                </a:cubicBezTo>
              </a:path>
            </a:pathLst>
          </a:custGeom>
          <a:ln w="63500">
            <a:solidFill>
              <a:srgbClr val="000000"/>
            </a:solidFill>
            <a:miter lim="400000"/>
            <a:tailEnd type="triangle"/>
          </a:ln>
        </p:spPr>
        <p:txBody>
          <a:bodyPr/>
          <a:lstStyle/>
          <a:p>
            <a:pPr/>
          </a:p>
        </p:txBody>
      </p:sp>
      <p:sp>
        <p:nvSpPr>
          <p:cNvPr id="233" name="1/2"/>
          <p:cNvSpPr txBox="1"/>
          <p:nvPr/>
        </p:nvSpPr>
        <p:spPr>
          <a:xfrm>
            <a:off x="9038799" y="91685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38" name="Connection Line"/>
          <p:cNvSpPr/>
          <p:nvPr/>
        </p:nvSpPr>
        <p:spPr>
          <a:xfrm>
            <a:off x="14048990" y="8349932"/>
            <a:ext cx="2720778" cy="712639"/>
          </a:xfrm>
          <a:custGeom>
            <a:avLst/>
            <a:gdLst/>
            <a:ahLst/>
            <a:cxnLst>
              <a:cxn ang="0">
                <a:pos x="wd2" y="hd2"/>
              </a:cxn>
              <a:cxn ang="5400000">
                <a:pos x="wd2" y="hd2"/>
              </a:cxn>
              <a:cxn ang="10800000">
                <a:pos x="wd2" y="hd2"/>
              </a:cxn>
              <a:cxn ang="16200000">
                <a:pos x="wd2" y="hd2"/>
              </a:cxn>
            </a:cxnLst>
            <a:rect l="0" t="0" r="r" b="b"/>
            <a:pathLst>
              <a:path w="21600" h="16210" fill="norm" stroke="1" extrusionOk="0">
                <a:moveTo>
                  <a:pt x="0" y="1557"/>
                </a:moveTo>
                <a:cubicBezTo>
                  <a:pt x="7130" y="21600"/>
                  <a:pt x="14330" y="21081"/>
                  <a:pt x="21600" y="0"/>
                </a:cubicBezTo>
              </a:path>
            </a:pathLst>
          </a:custGeom>
          <a:ln w="63500">
            <a:solidFill>
              <a:srgbClr val="000000"/>
            </a:solidFill>
            <a:miter lim="400000"/>
            <a:tailEnd type="triangle"/>
          </a:ln>
        </p:spPr>
        <p:txBody>
          <a:bodyPr/>
          <a:lstStyle/>
          <a:p>
            <a:pPr/>
          </a:p>
        </p:txBody>
      </p:sp>
      <p:sp>
        <p:nvSpPr>
          <p:cNvPr id="235" name="1/2"/>
          <p:cNvSpPr txBox="1"/>
          <p:nvPr/>
        </p:nvSpPr>
        <p:spPr>
          <a:xfrm>
            <a:off x="15058598" y="9117775"/>
            <a:ext cx="67932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36" name="Subsampling without blurring"/>
          <p:cNvSpPr txBox="1"/>
          <p:nvPr/>
        </p:nvSpPr>
        <p:spPr>
          <a:xfrm>
            <a:off x="9784293" y="9917442"/>
            <a:ext cx="510349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433FF"/>
                </a:solidFill>
              </a:defRPr>
            </a:lvl1pPr>
          </a:lstStyle>
          <a:p>
            <a:pPr/>
            <a:r>
              <a:t>Subsampling without blurring</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Rectangle 2"/>
          <p:cNvSpPr txBox="1"/>
          <p:nvPr>
            <p:ph type="title"/>
          </p:nvPr>
        </p:nvSpPr>
        <p:spPr>
          <a:prstGeom prst="rect">
            <a:avLst/>
          </a:prstGeom>
        </p:spPr>
        <p:txBody>
          <a:bodyPr/>
          <a:lstStyle/>
          <a:p>
            <a:pPr/>
            <a:r>
              <a:t>Matching histograms example</a:t>
            </a:r>
          </a:p>
        </p:txBody>
      </p:sp>
      <p:pic>
        <p:nvPicPr>
          <p:cNvPr id="1036" name="Picture 4" descr="Picture 4"/>
          <p:cNvPicPr>
            <a:picLocks noChangeAspect="1"/>
          </p:cNvPicPr>
          <p:nvPr/>
        </p:nvPicPr>
        <p:blipFill>
          <a:blip r:embed="rId2">
            <a:extLst/>
          </a:blip>
          <a:srcRect l="15251" t="6366" r="16492" b="5374"/>
          <a:stretch>
            <a:fillRect/>
          </a:stretch>
        </p:blipFill>
        <p:spPr>
          <a:xfrm>
            <a:off x="3740149" y="7251700"/>
            <a:ext cx="3822701" cy="3705227"/>
          </a:xfrm>
          <a:prstGeom prst="rect">
            <a:avLst/>
          </a:prstGeom>
          <a:ln w="12700">
            <a:miter lim="400000"/>
          </a:ln>
        </p:spPr>
      </p:pic>
      <p:sp>
        <p:nvSpPr>
          <p:cNvPr id="1037" name="Line 5"/>
          <p:cNvSpPr/>
          <p:nvPr/>
        </p:nvSpPr>
        <p:spPr>
          <a:xfrm>
            <a:off x="7981950" y="8991600"/>
            <a:ext cx="1279527"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38" name="Rectangle 6"/>
          <p:cNvSpPr txBox="1"/>
          <p:nvPr/>
        </p:nvSpPr>
        <p:spPr>
          <a:xfrm>
            <a:off x="7556500" y="8035925"/>
            <a:ext cx="196968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 f (Y)</a:t>
            </a:r>
          </a:p>
        </p:txBody>
      </p:sp>
      <p:sp>
        <p:nvSpPr>
          <p:cNvPr id="1039" name="Line 9"/>
          <p:cNvSpPr/>
          <p:nvPr/>
        </p:nvSpPr>
        <p:spPr>
          <a:xfrm>
            <a:off x="13642975" y="4683126"/>
            <a:ext cx="787400"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40" name="Line 11"/>
          <p:cNvSpPr/>
          <p:nvPr/>
        </p:nvSpPr>
        <p:spPr>
          <a:xfrm>
            <a:off x="13782675" y="9032875"/>
            <a:ext cx="946150"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041" name="Picture 12" descr="Picture 12"/>
          <p:cNvPicPr>
            <a:picLocks noChangeAspect="1"/>
          </p:cNvPicPr>
          <p:nvPr/>
        </p:nvPicPr>
        <p:blipFill>
          <a:blip r:embed="rId3">
            <a:extLst/>
          </a:blip>
          <a:srcRect l="15561" t="6160" r="15870" b="5580"/>
          <a:stretch>
            <a:fillRect/>
          </a:stretch>
        </p:blipFill>
        <p:spPr>
          <a:xfrm>
            <a:off x="9737726" y="7178675"/>
            <a:ext cx="4013201" cy="3873501"/>
          </a:xfrm>
          <a:prstGeom prst="rect">
            <a:avLst/>
          </a:prstGeom>
          <a:ln w="12700">
            <a:miter lim="400000"/>
          </a:ln>
        </p:spPr>
      </p:pic>
      <p:pic>
        <p:nvPicPr>
          <p:cNvPr id="1042" name="Picture 13" descr="Picture 13"/>
          <p:cNvPicPr>
            <a:picLocks noChangeAspect="1"/>
          </p:cNvPicPr>
          <p:nvPr/>
        </p:nvPicPr>
        <p:blipFill>
          <a:blip r:embed="rId4">
            <a:extLst/>
          </a:blip>
          <a:srcRect l="7254" t="24886" r="51704" b="25011"/>
          <a:stretch>
            <a:fillRect/>
          </a:stretch>
        </p:blipFill>
        <p:spPr>
          <a:xfrm>
            <a:off x="9398000" y="2562225"/>
            <a:ext cx="4203701" cy="3848102"/>
          </a:xfrm>
          <a:prstGeom prst="rect">
            <a:avLst/>
          </a:prstGeom>
          <a:ln w="12700">
            <a:miter lim="400000"/>
          </a:ln>
        </p:spPr>
      </p:pic>
      <p:pic>
        <p:nvPicPr>
          <p:cNvPr id="1043" name="Picture 14" descr="Picture 14"/>
          <p:cNvPicPr>
            <a:picLocks noChangeAspect="1"/>
          </p:cNvPicPr>
          <p:nvPr/>
        </p:nvPicPr>
        <p:blipFill>
          <a:blip r:embed="rId5">
            <a:extLst/>
          </a:blip>
          <a:srcRect l="16336" t="5374" r="14785" b="5125"/>
          <a:stretch>
            <a:fillRect/>
          </a:stretch>
        </p:blipFill>
        <p:spPr>
          <a:xfrm>
            <a:off x="15065376" y="7197725"/>
            <a:ext cx="3898901" cy="3797301"/>
          </a:xfrm>
          <a:prstGeom prst="rect">
            <a:avLst/>
          </a:prstGeom>
          <a:ln w="12700">
            <a:miter lim="400000"/>
          </a:ln>
        </p:spPr>
      </p:pic>
      <p:pic>
        <p:nvPicPr>
          <p:cNvPr id="1044" name="Picture 15" descr="Picture 15"/>
          <p:cNvPicPr>
            <a:picLocks noChangeAspect="1"/>
          </p:cNvPicPr>
          <p:nvPr/>
        </p:nvPicPr>
        <p:blipFill>
          <a:blip r:embed="rId6">
            <a:extLst/>
          </a:blip>
          <a:srcRect l="16336" t="5167" r="16026" b="5539"/>
          <a:stretch>
            <a:fillRect/>
          </a:stretch>
        </p:blipFill>
        <p:spPr>
          <a:xfrm>
            <a:off x="14986000" y="2609849"/>
            <a:ext cx="3949701" cy="3908428"/>
          </a:xfrm>
          <a:prstGeom prst="rect">
            <a:avLst/>
          </a:prstGeom>
          <a:ln w="12700">
            <a:miter lim="400000"/>
          </a:ln>
        </p:spPr>
      </p:pic>
      <p:sp>
        <p:nvSpPr>
          <p:cNvPr id="1045" name="Text Box 16"/>
          <p:cNvSpPr txBox="1"/>
          <p:nvPr/>
        </p:nvSpPr>
        <p:spPr>
          <a:xfrm>
            <a:off x="3746500" y="12274550"/>
            <a:ext cx="73366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In this example, f is a step function.</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Rectangle 3"/>
          <p:cNvSpPr txBox="1"/>
          <p:nvPr>
            <p:ph type="title"/>
          </p:nvPr>
        </p:nvSpPr>
        <p:spPr>
          <a:prstGeom prst="rect">
            <a:avLst/>
          </a:prstGeom>
        </p:spPr>
        <p:txBody>
          <a:bodyPr/>
          <a:lstStyle/>
          <a:p>
            <a:pPr/>
            <a:r>
              <a:t>Matching histograms of a subband</a:t>
            </a:r>
          </a:p>
        </p:txBody>
      </p:sp>
      <p:pic>
        <p:nvPicPr>
          <p:cNvPr id="1048" name="Picture 10" descr="Picture 10"/>
          <p:cNvPicPr>
            <a:picLocks noChangeAspect="1"/>
          </p:cNvPicPr>
          <p:nvPr/>
        </p:nvPicPr>
        <p:blipFill>
          <a:blip r:embed="rId2">
            <a:extLst/>
          </a:blip>
          <a:srcRect l="7254" t="24886" r="51704" b="25011"/>
          <a:stretch>
            <a:fillRect/>
          </a:stretch>
        </p:blipFill>
        <p:spPr>
          <a:xfrm>
            <a:off x="3375025" y="2514599"/>
            <a:ext cx="4203701" cy="3848102"/>
          </a:xfrm>
          <a:prstGeom prst="rect">
            <a:avLst/>
          </a:prstGeom>
          <a:ln w="12700">
            <a:miter lim="400000"/>
          </a:ln>
        </p:spPr>
      </p:pic>
      <p:pic>
        <p:nvPicPr>
          <p:cNvPr id="1049" name="Picture 18" descr="Picture 18"/>
          <p:cNvPicPr>
            <a:picLocks noChangeAspect="1"/>
          </p:cNvPicPr>
          <p:nvPr/>
        </p:nvPicPr>
        <p:blipFill>
          <a:blip r:embed="rId3">
            <a:extLst/>
          </a:blip>
          <a:srcRect l="24194" t="23911" r="68402" b="65205"/>
          <a:stretch>
            <a:fillRect/>
          </a:stretch>
        </p:blipFill>
        <p:spPr>
          <a:xfrm>
            <a:off x="8128000" y="3644900"/>
            <a:ext cx="1212851" cy="1181101"/>
          </a:xfrm>
          <a:prstGeom prst="rect">
            <a:avLst/>
          </a:prstGeom>
          <a:ln w="12700">
            <a:miter lim="400000"/>
          </a:ln>
        </p:spPr>
      </p:pic>
      <p:sp>
        <p:nvSpPr>
          <p:cNvPr id="1050" name="Line 19"/>
          <p:cNvSpPr/>
          <p:nvPr/>
        </p:nvSpPr>
        <p:spPr>
          <a:xfrm>
            <a:off x="8185150" y="5029200"/>
            <a:ext cx="1155700"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51" name="Line 20"/>
          <p:cNvSpPr/>
          <p:nvPr/>
        </p:nvSpPr>
        <p:spPr>
          <a:xfrm>
            <a:off x="8191500" y="10699750"/>
            <a:ext cx="1155700"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052" name="Picture 21" descr="Picture 21"/>
          <p:cNvPicPr>
            <a:picLocks noChangeAspect="1"/>
          </p:cNvPicPr>
          <p:nvPr/>
        </p:nvPicPr>
        <p:blipFill>
          <a:blip r:embed="rId4">
            <a:extLst/>
          </a:blip>
          <a:srcRect l="15561" t="6160" r="15870" b="5580"/>
          <a:stretch>
            <a:fillRect/>
          </a:stretch>
        </p:blipFill>
        <p:spPr>
          <a:xfrm>
            <a:off x="3429000" y="8721725"/>
            <a:ext cx="4013200" cy="3873501"/>
          </a:xfrm>
          <a:prstGeom prst="rect">
            <a:avLst/>
          </a:prstGeom>
          <a:ln w="12700">
            <a:miter lim="400000"/>
          </a:ln>
        </p:spPr>
      </p:pic>
      <p:pic>
        <p:nvPicPr>
          <p:cNvPr id="1053" name="Picture 25" descr="Picture 25"/>
          <p:cNvPicPr>
            <a:picLocks noChangeAspect="1"/>
          </p:cNvPicPr>
          <p:nvPr/>
        </p:nvPicPr>
        <p:blipFill>
          <a:blip r:embed="rId5">
            <a:extLst/>
          </a:blip>
          <a:stretch>
            <a:fillRect/>
          </a:stretch>
        </p:blipFill>
        <p:spPr>
          <a:xfrm>
            <a:off x="14732000" y="2451100"/>
            <a:ext cx="5991227" cy="4492627"/>
          </a:xfrm>
          <a:prstGeom prst="rect">
            <a:avLst/>
          </a:prstGeom>
          <a:ln w="12700">
            <a:miter lim="400000"/>
          </a:ln>
        </p:spPr>
      </p:pic>
      <p:pic>
        <p:nvPicPr>
          <p:cNvPr id="1054" name="Picture 26" descr="Picture 26"/>
          <p:cNvPicPr>
            <a:picLocks noChangeAspect="1"/>
          </p:cNvPicPr>
          <p:nvPr/>
        </p:nvPicPr>
        <p:blipFill>
          <a:blip r:embed="rId6">
            <a:extLst/>
          </a:blip>
          <a:stretch>
            <a:fillRect/>
          </a:stretch>
        </p:blipFill>
        <p:spPr>
          <a:xfrm>
            <a:off x="14747875" y="8337550"/>
            <a:ext cx="5953124" cy="4464050"/>
          </a:xfrm>
          <a:prstGeom prst="rect">
            <a:avLst/>
          </a:prstGeom>
          <a:ln w="12700">
            <a:miter lim="400000"/>
          </a:ln>
        </p:spPr>
      </p:pic>
      <p:pic>
        <p:nvPicPr>
          <p:cNvPr id="1055" name="Picture 27" descr="Picture 27"/>
          <p:cNvPicPr>
            <a:picLocks noChangeAspect="1"/>
          </p:cNvPicPr>
          <p:nvPr/>
        </p:nvPicPr>
        <p:blipFill>
          <a:blip r:embed="rId7">
            <a:extLst/>
          </a:blip>
          <a:srcRect l="9744" t="3268" r="10108" b="4793"/>
          <a:stretch>
            <a:fillRect/>
          </a:stretch>
        </p:blipFill>
        <p:spPr>
          <a:xfrm>
            <a:off x="9572625" y="2632076"/>
            <a:ext cx="3883025" cy="3733800"/>
          </a:xfrm>
          <a:prstGeom prst="rect">
            <a:avLst/>
          </a:prstGeom>
          <a:ln w="12700">
            <a:miter lim="400000"/>
          </a:ln>
        </p:spPr>
      </p:pic>
      <p:pic>
        <p:nvPicPr>
          <p:cNvPr id="1056" name="Picture 28" descr="Picture 28"/>
          <p:cNvPicPr>
            <a:picLocks noChangeAspect="1"/>
          </p:cNvPicPr>
          <p:nvPr/>
        </p:nvPicPr>
        <p:blipFill>
          <a:blip r:embed="rId8">
            <a:extLst/>
          </a:blip>
          <a:srcRect l="15538" t="4449" r="15062" b="5722"/>
          <a:stretch>
            <a:fillRect/>
          </a:stretch>
        </p:blipFill>
        <p:spPr>
          <a:xfrm>
            <a:off x="9474200" y="8423275"/>
            <a:ext cx="4079877" cy="3959225"/>
          </a:xfrm>
          <a:prstGeom prst="rect">
            <a:avLst/>
          </a:prstGeom>
          <a:ln w="12700">
            <a:miter lim="400000"/>
          </a:ln>
        </p:spPr>
      </p:pic>
      <p:pic>
        <p:nvPicPr>
          <p:cNvPr id="1057" name="Picture 29" descr="Picture 29"/>
          <p:cNvPicPr>
            <a:picLocks noChangeAspect="1"/>
          </p:cNvPicPr>
          <p:nvPr/>
        </p:nvPicPr>
        <p:blipFill>
          <a:blip r:embed="rId3">
            <a:extLst/>
          </a:blip>
          <a:srcRect l="24194" t="23911" r="68402" b="65205"/>
          <a:stretch>
            <a:fillRect/>
          </a:stretch>
        </p:blipFill>
        <p:spPr>
          <a:xfrm>
            <a:off x="8067676" y="9166225"/>
            <a:ext cx="1212851" cy="1181101"/>
          </a:xfrm>
          <a:prstGeom prst="rect">
            <a:avLst/>
          </a:prstGeom>
          <a:ln w="12700">
            <a:miter lim="400000"/>
          </a:ln>
        </p:spPr>
      </p:pic>
      <p:sp>
        <p:nvSpPr>
          <p:cNvPr id="1058" name="Line 30"/>
          <p:cNvSpPr/>
          <p:nvPr/>
        </p:nvSpPr>
        <p:spPr>
          <a:xfrm>
            <a:off x="17719676" y="7070725"/>
            <a:ext cx="1" cy="1355725"/>
          </a:xfrm>
          <a:prstGeom prst="line">
            <a:avLst/>
          </a:prstGeom>
          <a:ln w="114300">
            <a:solidFill>
              <a:srgbClr val="000000"/>
            </a:solidFill>
            <a:headEnd type="triangle"/>
          </a:ln>
        </p:spPr>
        <p:txBody>
          <a:bodyPr tIns="91439" bIns="91439"/>
          <a:lstStyle/>
          <a:p>
            <a:pPr algn="l" defTabSz="914400">
              <a:defRPr b="0" sz="36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Line 4"/>
          <p:cNvSpPr/>
          <p:nvPr/>
        </p:nvSpPr>
        <p:spPr>
          <a:xfrm>
            <a:off x="7981950" y="8991600"/>
            <a:ext cx="1279527"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61" name="Rectangle 5"/>
          <p:cNvSpPr txBox="1"/>
          <p:nvPr/>
        </p:nvSpPr>
        <p:spPr>
          <a:xfrm>
            <a:off x="7556500" y="8035925"/>
            <a:ext cx="196968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Y’ = f (Y)</a:t>
            </a:r>
          </a:p>
        </p:txBody>
      </p:sp>
      <p:sp>
        <p:nvSpPr>
          <p:cNvPr id="1062" name="Line 6"/>
          <p:cNvSpPr/>
          <p:nvPr/>
        </p:nvSpPr>
        <p:spPr>
          <a:xfrm>
            <a:off x="13642975" y="4683126"/>
            <a:ext cx="787400"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63" name="Line 7"/>
          <p:cNvSpPr/>
          <p:nvPr/>
        </p:nvSpPr>
        <p:spPr>
          <a:xfrm>
            <a:off x="13782675" y="9032875"/>
            <a:ext cx="946150"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064" name="Picture 13" descr="Picture 13"/>
          <p:cNvPicPr>
            <a:picLocks noChangeAspect="1"/>
          </p:cNvPicPr>
          <p:nvPr/>
        </p:nvPicPr>
        <p:blipFill>
          <a:blip r:embed="rId2">
            <a:extLst/>
          </a:blip>
          <a:srcRect l="9744" t="3268" r="10108" b="4793"/>
          <a:stretch>
            <a:fillRect/>
          </a:stretch>
        </p:blipFill>
        <p:spPr>
          <a:xfrm>
            <a:off x="9699625" y="2679700"/>
            <a:ext cx="3883025" cy="3733800"/>
          </a:xfrm>
          <a:prstGeom prst="rect">
            <a:avLst/>
          </a:prstGeom>
          <a:ln w="12700">
            <a:miter lim="400000"/>
          </a:ln>
        </p:spPr>
      </p:pic>
      <p:pic>
        <p:nvPicPr>
          <p:cNvPr id="1065" name="Picture 14" descr="Picture 14"/>
          <p:cNvPicPr>
            <a:picLocks noChangeAspect="1"/>
          </p:cNvPicPr>
          <p:nvPr/>
        </p:nvPicPr>
        <p:blipFill>
          <a:blip r:embed="rId3">
            <a:extLst/>
          </a:blip>
          <a:srcRect l="15538" t="4449" r="15062" b="5722"/>
          <a:stretch>
            <a:fillRect/>
          </a:stretch>
        </p:blipFill>
        <p:spPr>
          <a:xfrm>
            <a:off x="3397250" y="6975475"/>
            <a:ext cx="4079877" cy="3959225"/>
          </a:xfrm>
          <a:prstGeom prst="rect">
            <a:avLst/>
          </a:prstGeom>
          <a:ln w="12700">
            <a:miter lim="400000"/>
          </a:ln>
        </p:spPr>
      </p:pic>
      <p:pic>
        <p:nvPicPr>
          <p:cNvPr id="1066" name="Picture 15" descr="Picture 15"/>
          <p:cNvPicPr>
            <a:picLocks noChangeAspect="1"/>
          </p:cNvPicPr>
          <p:nvPr/>
        </p:nvPicPr>
        <p:blipFill>
          <a:blip r:embed="rId4">
            <a:extLst/>
          </a:blip>
          <a:srcRect l="15375" t="6201" r="16460" b="6407"/>
          <a:stretch>
            <a:fillRect/>
          </a:stretch>
        </p:blipFill>
        <p:spPr>
          <a:xfrm>
            <a:off x="9823449" y="7238999"/>
            <a:ext cx="3927478" cy="3775077"/>
          </a:xfrm>
          <a:prstGeom prst="rect">
            <a:avLst/>
          </a:prstGeom>
          <a:ln w="12700">
            <a:miter lim="400000"/>
          </a:ln>
        </p:spPr>
      </p:pic>
      <p:pic>
        <p:nvPicPr>
          <p:cNvPr id="1067" name="Picture 17" descr="Picture 17"/>
          <p:cNvPicPr>
            <a:picLocks noChangeAspect="1"/>
          </p:cNvPicPr>
          <p:nvPr/>
        </p:nvPicPr>
        <p:blipFill>
          <a:blip r:embed="rId5">
            <a:extLst/>
          </a:blip>
          <a:srcRect l="15731" t="0" r="15969" b="5703"/>
          <a:stretch>
            <a:fillRect/>
          </a:stretch>
        </p:blipFill>
        <p:spPr>
          <a:xfrm>
            <a:off x="15230476" y="6737350"/>
            <a:ext cx="4562475" cy="4724400"/>
          </a:xfrm>
          <a:prstGeom prst="rect">
            <a:avLst/>
          </a:prstGeom>
          <a:ln w="12700">
            <a:miter lim="400000"/>
          </a:ln>
        </p:spPr>
      </p:pic>
      <p:pic>
        <p:nvPicPr>
          <p:cNvPr id="1068" name="Picture 18" descr="Picture 18"/>
          <p:cNvPicPr>
            <a:picLocks noChangeAspect="1"/>
          </p:cNvPicPr>
          <p:nvPr/>
        </p:nvPicPr>
        <p:blipFill>
          <a:blip r:embed="rId6">
            <a:extLst/>
          </a:blip>
          <a:srcRect l="16215" t="0" r="15156" b="6007"/>
          <a:stretch>
            <a:fillRect/>
          </a:stretch>
        </p:blipFill>
        <p:spPr>
          <a:xfrm>
            <a:off x="15465425" y="2073276"/>
            <a:ext cx="4111625" cy="4222750"/>
          </a:xfrm>
          <a:prstGeom prst="rect">
            <a:avLst/>
          </a:prstGeom>
          <a:ln w="12700">
            <a:miter lim="400000"/>
          </a:ln>
        </p:spPr>
      </p:pic>
      <p:sp>
        <p:nvSpPr>
          <p:cNvPr id="1069" name="Rectangle 20"/>
          <p:cNvSpPr txBox="1"/>
          <p:nvPr>
            <p:ph type="title"/>
          </p:nvPr>
        </p:nvSpPr>
        <p:spPr>
          <a:prstGeom prst="rect">
            <a:avLst/>
          </a:prstGeom>
        </p:spPr>
        <p:txBody>
          <a:bodyPr/>
          <a:lstStyle/>
          <a:p>
            <a:pPr/>
            <a:r>
              <a:t>Matching histograms of a subband</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Text Box 2"/>
          <p:cNvSpPr txBox="1"/>
          <p:nvPr/>
        </p:nvSpPr>
        <p:spPr>
          <a:xfrm>
            <a:off x="9061450" y="0"/>
            <a:ext cx="7294236" cy="119436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7200">
                <a:latin typeface="+mj-lt"/>
                <a:ea typeface="+mj-ea"/>
                <a:cs typeface="+mj-cs"/>
                <a:sym typeface="Arial"/>
              </a:defRPr>
            </a:lvl1pPr>
          </a:lstStyle>
          <a:p>
            <a:pPr/>
            <a:r>
              <a:t>Texture analysis</a:t>
            </a:r>
          </a:p>
        </p:txBody>
      </p:sp>
      <p:sp>
        <p:nvSpPr>
          <p:cNvPr id="1072" name="Line 9"/>
          <p:cNvSpPr/>
          <p:nvPr/>
        </p:nvSpPr>
        <p:spPr>
          <a:xfrm>
            <a:off x="14020800" y="2590800"/>
            <a:ext cx="0" cy="640080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3" name="Line 10"/>
          <p:cNvSpPr/>
          <p:nvPr/>
        </p:nvSpPr>
        <p:spPr>
          <a:xfrm>
            <a:off x="10972800" y="5791200"/>
            <a:ext cx="0" cy="350520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4" name="Line 11"/>
          <p:cNvSpPr/>
          <p:nvPr/>
        </p:nvSpPr>
        <p:spPr>
          <a:xfrm>
            <a:off x="7924800" y="5791200"/>
            <a:ext cx="9144000" cy="0"/>
          </a:xfrm>
          <a:prstGeom prst="line">
            <a:avLst/>
          </a:prstGeom>
          <a:ln w="1143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5" name="Line 12"/>
          <p:cNvSpPr/>
          <p:nvPr/>
        </p:nvSpPr>
        <p:spPr>
          <a:xfrm>
            <a:off x="12496800" y="2590800"/>
            <a:ext cx="0" cy="3200400"/>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6" name="Line 13"/>
          <p:cNvSpPr/>
          <p:nvPr/>
        </p:nvSpPr>
        <p:spPr>
          <a:xfrm>
            <a:off x="10972800" y="4114800"/>
            <a:ext cx="0" cy="1981200"/>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7" name="Line 14"/>
          <p:cNvSpPr/>
          <p:nvPr/>
        </p:nvSpPr>
        <p:spPr>
          <a:xfrm flipH="1" flipV="1">
            <a:off x="9601200" y="4267199"/>
            <a:ext cx="4419600" cy="1"/>
          </a:xfrm>
          <a:prstGeom prst="line">
            <a:avLst/>
          </a:prstGeom>
          <a:ln w="76200">
            <a:solidFill>
              <a:srgbClr val="FFFFFF"/>
            </a:solidFill>
          </a:ln>
        </p:spPr>
        <p:txBody>
          <a:bodyPr tIns="91439" bIns="91439"/>
          <a:lstStyle/>
          <a:p>
            <a:pPr algn="l" defTabSz="914400">
              <a:defRPr b="0" sz="3600">
                <a:latin typeface="Calibri"/>
                <a:ea typeface="Calibri"/>
                <a:cs typeface="Calibri"/>
                <a:sym typeface="Calibri"/>
              </a:defRPr>
            </a:pPr>
          </a:p>
        </p:txBody>
      </p:sp>
      <p:sp>
        <p:nvSpPr>
          <p:cNvPr id="1078" name="Text Box 15"/>
          <p:cNvSpPr txBox="1"/>
          <p:nvPr/>
        </p:nvSpPr>
        <p:spPr>
          <a:xfrm>
            <a:off x="3473450" y="2825750"/>
            <a:ext cx="2737193"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Input texture</a:t>
            </a:r>
          </a:p>
        </p:txBody>
      </p:sp>
      <p:sp>
        <p:nvSpPr>
          <p:cNvPr id="1079" name="Line 16"/>
          <p:cNvSpPr/>
          <p:nvPr/>
        </p:nvSpPr>
        <p:spPr>
          <a:xfrm>
            <a:off x="5029200" y="7467600"/>
            <a:ext cx="0" cy="76200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80" name="Text Box 17"/>
          <p:cNvSpPr txBox="1"/>
          <p:nvPr/>
        </p:nvSpPr>
        <p:spPr>
          <a:xfrm>
            <a:off x="5041900" y="7556500"/>
            <a:ext cx="2250599" cy="63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Arial"/>
              </a:defRPr>
            </a:lvl1pPr>
          </a:lstStyle>
          <a:p>
            <a:pPr/>
            <a:r>
              <a:t>(histogram)</a:t>
            </a:r>
          </a:p>
        </p:txBody>
      </p:sp>
      <p:sp>
        <p:nvSpPr>
          <p:cNvPr id="1081" name="Line 18"/>
          <p:cNvSpPr/>
          <p:nvPr/>
        </p:nvSpPr>
        <p:spPr>
          <a:xfrm>
            <a:off x="7010400" y="5486400"/>
            <a:ext cx="9144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82" name="Text Box 19"/>
          <p:cNvSpPr txBox="1"/>
          <p:nvPr/>
        </p:nvSpPr>
        <p:spPr>
          <a:xfrm>
            <a:off x="8197850" y="2009775"/>
            <a:ext cx="8844727"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000">
                <a:latin typeface="+mj-lt"/>
                <a:ea typeface="+mj-ea"/>
                <a:cs typeface="+mj-cs"/>
                <a:sym typeface="Arial"/>
              </a:defRPr>
            </a:lvl1pPr>
          </a:lstStyle>
          <a:p>
            <a:pPr/>
            <a:r>
              <a:t>Wavelet decomposition (steerable pyr)</a:t>
            </a:r>
          </a:p>
        </p:txBody>
      </p:sp>
      <p:sp>
        <p:nvSpPr>
          <p:cNvPr id="1083" name="Text Box 20"/>
          <p:cNvSpPr txBox="1"/>
          <p:nvPr/>
        </p:nvSpPr>
        <p:spPr>
          <a:xfrm>
            <a:off x="18288000" y="1981200"/>
            <a:ext cx="2250599" cy="63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Arial"/>
              </a:defRPr>
            </a:lvl1pPr>
          </a:lstStyle>
          <a:p>
            <a:pPr/>
            <a:r>
              <a:t>(histogram)</a:t>
            </a:r>
          </a:p>
        </p:txBody>
      </p:sp>
      <p:sp>
        <p:nvSpPr>
          <p:cNvPr id="1084" name="Line 21"/>
          <p:cNvSpPr/>
          <p:nvPr/>
        </p:nvSpPr>
        <p:spPr>
          <a:xfrm>
            <a:off x="17068800" y="4114800"/>
            <a:ext cx="762000"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085" name="Text Box 22"/>
          <p:cNvSpPr txBox="1"/>
          <p:nvPr/>
        </p:nvSpPr>
        <p:spPr>
          <a:xfrm>
            <a:off x="7261226" y="9883775"/>
            <a:ext cx="11118851" cy="12347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0" sz="3600">
                <a:latin typeface="+mj-lt"/>
                <a:ea typeface="+mj-ea"/>
                <a:cs typeface="+mj-cs"/>
                <a:sym typeface="Arial"/>
              </a:defRPr>
            </a:pPr>
            <a:r>
              <a:t>The texture is represented as a collection of </a:t>
            </a:r>
          </a:p>
          <a:p>
            <a:pPr algn="l" defTabSz="914400">
              <a:defRPr b="0" sz="3600">
                <a:latin typeface="+mj-lt"/>
                <a:ea typeface="+mj-ea"/>
                <a:cs typeface="+mj-cs"/>
                <a:sym typeface="Arial"/>
              </a:defRPr>
            </a:pPr>
            <a:r>
              <a:t>marginal histograms.</a:t>
            </a:r>
          </a:p>
        </p:txBody>
      </p:sp>
      <p:sp>
        <p:nvSpPr>
          <p:cNvPr id="1086" name="Rectangle 24"/>
          <p:cNvSpPr txBox="1"/>
          <p:nvPr/>
        </p:nvSpPr>
        <p:spPr>
          <a:xfrm>
            <a:off x="7867650" y="8686800"/>
            <a:ext cx="7852490" cy="63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Arial"/>
              </a:defRPr>
            </a:lvl1pPr>
          </a:lstStyle>
          <a:p>
            <a:pPr/>
            <a:r>
              <a:t>(Steerable pyr; Simoncelli &amp; Freeman, ’95)</a:t>
            </a:r>
          </a:p>
        </p:txBody>
      </p:sp>
      <p:pic>
        <p:nvPicPr>
          <p:cNvPr id="1087" name="Picture 29" descr="Picture 29"/>
          <p:cNvPicPr>
            <a:picLocks noChangeAspect="1"/>
          </p:cNvPicPr>
          <p:nvPr/>
        </p:nvPicPr>
        <p:blipFill>
          <a:blip r:embed="rId2">
            <a:extLst/>
          </a:blip>
          <a:stretch>
            <a:fillRect/>
          </a:stretch>
        </p:blipFill>
        <p:spPr>
          <a:xfrm>
            <a:off x="8121650" y="2867025"/>
            <a:ext cx="8788400" cy="5670551"/>
          </a:xfrm>
          <a:prstGeom prst="rect">
            <a:avLst/>
          </a:prstGeom>
          <a:ln w="12700">
            <a:miter lim="400000"/>
          </a:ln>
        </p:spPr>
      </p:pic>
      <p:pic>
        <p:nvPicPr>
          <p:cNvPr id="1088" name="Picture 30" descr="Picture 30"/>
          <p:cNvPicPr>
            <a:picLocks noChangeAspect="1"/>
          </p:cNvPicPr>
          <p:nvPr/>
        </p:nvPicPr>
        <p:blipFill>
          <a:blip r:embed="rId3">
            <a:extLst/>
          </a:blip>
          <a:srcRect l="7254" t="24886" r="51704" b="25011"/>
          <a:stretch>
            <a:fillRect/>
          </a:stretch>
        </p:blipFill>
        <p:spPr>
          <a:xfrm>
            <a:off x="3047999" y="3603625"/>
            <a:ext cx="4203701" cy="3848102"/>
          </a:xfrm>
          <a:prstGeom prst="rect">
            <a:avLst/>
          </a:prstGeom>
          <a:ln w="12700">
            <a:miter lim="400000"/>
          </a:ln>
        </p:spPr>
      </p:pic>
      <p:pic>
        <p:nvPicPr>
          <p:cNvPr id="1089" name="Picture 31" descr="Picture 31"/>
          <p:cNvPicPr>
            <a:picLocks noChangeAspect="1"/>
          </p:cNvPicPr>
          <p:nvPr/>
        </p:nvPicPr>
        <p:blipFill>
          <a:blip r:embed="rId4">
            <a:extLst/>
          </a:blip>
          <a:srcRect l="10242" t="0" r="8923" b="5356"/>
          <a:stretch>
            <a:fillRect/>
          </a:stretch>
        </p:blipFill>
        <p:spPr>
          <a:xfrm>
            <a:off x="4013199" y="8245475"/>
            <a:ext cx="2441577" cy="2559051"/>
          </a:xfrm>
          <a:prstGeom prst="rect">
            <a:avLst/>
          </a:prstGeom>
          <a:ln w="12700">
            <a:miter lim="400000"/>
          </a:ln>
        </p:spPr>
      </p:pic>
      <p:pic>
        <p:nvPicPr>
          <p:cNvPr id="1090" name="Picture 32" descr="Picture 32"/>
          <p:cNvPicPr>
            <a:picLocks noChangeAspect="1"/>
          </p:cNvPicPr>
          <p:nvPr/>
        </p:nvPicPr>
        <p:blipFill>
          <a:blip r:embed="rId5">
            <a:extLst/>
          </a:blip>
          <a:srcRect l="15633" t="0" r="13566" b="0"/>
          <a:stretch>
            <a:fillRect/>
          </a:stretch>
        </p:blipFill>
        <p:spPr>
          <a:xfrm>
            <a:off x="18075276" y="2717800"/>
            <a:ext cx="2955926" cy="313055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Text Box 2"/>
          <p:cNvSpPr txBox="1"/>
          <p:nvPr/>
        </p:nvSpPr>
        <p:spPr>
          <a:xfrm>
            <a:off x="8686800" y="88900"/>
            <a:ext cx="7903240" cy="119436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7200">
                <a:latin typeface="+mj-lt"/>
                <a:ea typeface="+mj-ea"/>
                <a:cs typeface="+mj-cs"/>
                <a:sym typeface="Arial"/>
              </a:defRPr>
            </a:lvl1pPr>
          </a:lstStyle>
          <a:p>
            <a:pPr/>
            <a:r>
              <a:t>Texture synthesis</a:t>
            </a:r>
          </a:p>
        </p:txBody>
      </p:sp>
      <p:sp>
        <p:nvSpPr>
          <p:cNvPr id="1093" name="Text Box 3"/>
          <p:cNvSpPr txBox="1"/>
          <p:nvPr/>
        </p:nvSpPr>
        <p:spPr>
          <a:xfrm>
            <a:off x="3352800" y="2825750"/>
            <a:ext cx="2737193"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Input texture</a:t>
            </a:r>
          </a:p>
        </p:txBody>
      </p:sp>
      <p:sp>
        <p:nvSpPr>
          <p:cNvPr id="1094" name="Text Box 4"/>
          <p:cNvSpPr txBox="1"/>
          <p:nvPr/>
        </p:nvSpPr>
        <p:spPr>
          <a:xfrm>
            <a:off x="5041900" y="6858000"/>
            <a:ext cx="2250599" cy="63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Arial"/>
              </a:defRPr>
            </a:lvl1pPr>
          </a:lstStyle>
          <a:p>
            <a:pPr/>
            <a:r>
              <a:t>(histogram)</a:t>
            </a:r>
          </a:p>
        </p:txBody>
      </p:sp>
      <p:pic>
        <p:nvPicPr>
          <p:cNvPr id="1095" name="Picture 10" descr="Picture 10"/>
          <p:cNvPicPr>
            <a:picLocks noChangeAspect="1"/>
          </p:cNvPicPr>
          <p:nvPr/>
        </p:nvPicPr>
        <p:blipFill>
          <a:blip r:embed="rId2">
            <a:extLst/>
          </a:blip>
          <a:srcRect l="12903" t="0" r="6450" b="0"/>
          <a:stretch>
            <a:fillRect/>
          </a:stretch>
        </p:blipFill>
        <p:spPr>
          <a:xfrm>
            <a:off x="3505200" y="7467600"/>
            <a:ext cx="2895600" cy="2692400"/>
          </a:xfrm>
          <a:prstGeom prst="rect">
            <a:avLst/>
          </a:prstGeom>
          <a:ln w="12700">
            <a:miter lim="400000"/>
          </a:ln>
        </p:spPr>
      </p:pic>
      <p:sp>
        <p:nvSpPr>
          <p:cNvPr id="1096" name="Line 11"/>
          <p:cNvSpPr/>
          <p:nvPr/>
        </p:nvSpPr>
        <p:spPr>
          <a:xfrm>
            <a:off x="5029200" y="6858000"/>
            <a:ext cx="0" cy="76200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grpSp>
        <p:nvGrpSpPr>
          <p:cNvPr id="1099" name="Group 12"/>
          <p:cNvGrpSpPr/>
          <p:nvPr/>
        </p:nvGrpSpPr>
        <p:grpSpPr>
          <a:xfrm>
            <a:off x="7010399" y="2730499"/>
            <a:ext cx="9144001" cy="5499102"/>
            <a:chOff x="0" y="0"/>
            <a:chExt cx="9143999" cy="5499100"/>
          </a:xfrm>
        </p:grpSpPr>
        <p:sp>
          <p:nvSpPr>
            <p:cNvPr id="1097" name="Line 13"/>
            <p:cNvSpPr/>
            <p:nvPr/>
          </p:nvSpPr>
          <p:spPr>
            <a:xfrm>
              <a:off x="0" y="2755900"/>
              <a:ext cx="914400" cy="0"/>
            </a:xfrm>
            <a:prstGeom prst="line">
              <a:avLst/>
            </a:prstGeom>
            <a:noFill/>
            <a:ln w="1143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pic>
          <p:nvPicPr>
            <p:cNvPr id="1098" name="Picture 14" descr="Picture 14"/>
            <p:cNvPicPr>
              <a:picLocks noChangeAspect="1"/>
            </p:cNvPicPr>
            <p:nvPr/>
          </p:nvPicPr>
          <p:blipFill>
            <a:blip r:embed="rId3">
              <a:extLst/>
            </a:blip>
            <a:srcRect l="14285" t="17619" r="15715" b="17618"/>
            <a:stretch>
              <a:fillRect/>
            </a:stretch>
          </p:blipFill>
          <p:spPr>
            <a:xfrm>
              <a:off x="1219199" y="-1"/>
              <a:ext cx="7924801" cy="5499102"/>
            </a:xfrm>
            <a:prstGeom prst="rect">
              <a:avLst/>
            </a:prstGeom>
            <a:ln w="12700" cap="flat">
              <a:noFill/>
              <a:miter lim="400000"/>
            </a:ln>
            <a:effectLst/>
          </p:spPr>
        </p:pic>
      </p:grpSp>
      <p:grpSp>
        <p:nvGrpSpPr>
          <p:cNvPr id="1103" name="Group 28"/>
          <p:cNvGrpSpPr/>
          <p:nvPr/>
        </p:nvGrpSpPr>
        <p:grpSpPr>
          <a:xfrm>
            <a:off x="16459199" y="2285999"/>
            <a:ext cx="3505201" cy="3048001"/>
            <a:chOff x="0" y="0"/>
            <a:chExt cx="3505199" cy="3048000"/>
          </a:xfrm>
        </p:grpSpPr>
        <p:sp>
          <p:nvSpPr>
            <p:cNvPr id="1100" name="Text Box 7"/>
            <p:cNvSpPr txBox="1"/>
            <p:nvPr/>
          </p:nvSpPr>
          <p:spPr>
            <a:xfrm>
              <a:off x="1219200" y="-1"/>
              <a:ext cx="2250599" cy="639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(histogram)</a:t>
              </a:r>
            </a:p>
          </p:txBody>
        </p:sp>
        <p:sp>
          <p:nvSpPr>
            <p:cNvPr id="1101" name="Line 8"/>
            <p:cNvSpPr/>
            <p:nvPr/>
          </p:nvSpPr>
          <p:spPr>
            <a:xfrm>
              <a:off x="-1" y="1828800"/>
              <a:ext cx="762001" cy="0"/>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pic>
          <p:nvPicPr>
            <p:cNvPr id="1102" name="Picture 15" descr="Picture 15"/>
            <p:cNvPicPr>
              <a:picLocks noChangeAspect="1"/>
            </p:cNvPicPr>
            <p:nvPr/>
          </p:nvPicPr>
          <p:blipFill>
            <a:blip r:embed="rId4">
              <a:extLst/>
            </a:blip>
            <a:srcRect l="13187" t="5405" r="7692" b="8109"/>
            <a:stretch>
              <a:fillRect/>
            </a:stretch>
          </p:blipFill>
          <p:spPr>
            <a:xfrm>
              <a:off x="762000" y="609599"/>
              <a:ext cx="2743200" cy="2438401"/>
            </a:xfrm>
            <a:prstGeom prst="rect">
              <a:avLst/>
            </a:prstGeom>
            <a:ln w="12700" cap="flat">
              <a:noFill/>
              <a:miter lim="400000"/>
            </a:ln>
            <a:effectLst/>
          </p:spPr>
        </p:pic>
      </p:grpSp>
      <p:sp>
        <p:nvSpPr>
          <p:cNvPr id="1104" name="Line 24"/>
          <p:cNvSpPr/>
          <p:nvPr/>
        </p:nvSpPr>
        <p:spPr>
          <a:xfrm flipH="1" flipV="1">
            <a:off x="7124699" y="7985125"/>
            <a:ext cx="3736978" cy="316865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05" name="Rectangle 28"/>
          <p:cNvSpPr txBox="1"/>
          <p:nvPr/>
        </p:nvSpPr>
        <p:spPr>
          <a:xfrm>
            <a:off x="3048000" y="1676400"/>
            <a:ext cx="545739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Heeger and Bergen, 1995</a:t>
            </a:r>
          </a:p>
        </p:txBody>
      </p:sp>
      <p:grpSp>
        <p:nvGrpSpPr>
          <p:cNvPr id="1108" name="Group 26"/>
          <p:cNvGrpSpPr/>
          <p:nvPr/>
        </p:nvGrpSpPr>
        <p:grpSpPr>
          <a:xfrm>
            <a:off x="3686176" y="10058399"/>
            <a:ext cx="2441575" cy="3327401"/>
            <a:chOff x="0" y="0"/>
            <a:chExt cx="2441574" cy="3327400"/>
          </a:xfrm>
        </p:grpSpPr>
        <p:sp>
          <p:nvSpPr>
            <p:cNvPr id="1106" name="Line 19"/>
            <p:cNvSpPr/>
            <p:nvPr/>
          </p:nvSpPr>
          <p:spPr>
            <a:xfrm flipV="1">
              <a:off x="1038224" y="-1"/>
              <a:ext cx="1" cy="762001"/>
            </a:xfrm>
            <a:prstGeom prst="line">
              <a:avLst/>
            </a:prstGeom>
            <a:noFill/>
            <a:ln w="152400" cap="flat">
              <a:solidFill>
                <a:srgbClr val="CC33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pic>
          <p:nvPicPr>
            <p:cNvPr id="1107" name="Picture 29" descr="Picture 29"/>
            <p:cNvPicPr>
              <a:picLocks noChangeAspect="1"/>
            </p:cNvPicPr>
            <p:nvPr/>
          </p:nvPicPr>
          <p:blipFill>
            <a:blip r:embed="rId5">
              <a:extLst/>
            </a:blip>
            <a:srcRect l="10242" t="0" r="8923" b="5356"/>
            <a:stretch>
              <a:fillRect/>
            </a:stretch>
          </p:blipFill>
          <p:spPr>
            <a:xfrm>
              <a:off x="-1" y="768350"/>
              <a:ext cx="2441575" cy="2559050"/>
            </a:xfrm>
            <a:prstGeom prst="rect">
              <a:avLst/>
            </a:prstGeom>
            <a:ln w="12700" cap="flat">
              <a:noFill/>
              <a:miter lim="400000"/>
            </a:ln>
            <a:effectLst/>
          </p:spPr>
        </p:pic>
      </p:grpSp>
      <p:grpSp>
        <p:nvGrpSpPr>
          <p:cNvPr id="1111" name="Group 25"/>
          <p:cNvGrpSpPr/>
          <p:nvPr/>
        </p:nvGrpSpPr>
        <p:grpSpPr>
          <a:xfrm>
            <a:off x="17078326" y="5486399"/>
            <a:ext cx="2955925" cy="3959228"/>
            <a:chOff x="0" y="0"/>
            <a:chExt cx="2955924" cy="3959226"/>
          </a:xfrm>
        </p:grpSpPr>
        <p:sp>
          <p:nvSpPr>
            <p:cNvPr id="1109" name="Line 20"/>
            <p:cNvSpPr/>
            <p:nvPr/>
          </p:nvSpPr>
          <p:spPr>
            <a:xfrm flipV="1">
              <a:off x="1362074" y="0"/>
              <a:ext cx="1" cy="762001"/>
            </a:xfrm>
            <a:prstGeom prst="line">
              <a:avLst/>
            </a:prstGeom>
            <a:noFill/>
            <a:ln w="152400" cap="flat">
              <a:solidFill>
                <a:srgbClr val="CC33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pic>
          <p:nvPicPr>
            <p:cNvPr id="1110" name="Picture 30" descr="Picture 30"/>
            <p:cNvPicPr>
              <a:picLocks noChangeAspect="1"/>
            </p:cNvPicPr>
            <p:nvPr/>
          </p:nvPicPr>
          <p:blipFill>
            <a:blip r:embed="rId6">
              <a:extLst/>
            </a:blip>
            <a:srcRect l="15633" t="0" r="13566" b="0"/>
            <a:stretch>
              <a:fillRect/>
            </a:stretch>
          </p:blipFill>
          <p:spPr>
            <a:xfrm>
              <a:off x="0" y="828676"/>
              <a:ext cx="2955925" cy="3130551"/>
            </a:xfrm>
            <a:prstGeom prst="rect">
              <a:avLst/>
            </a:prstGeom>
            <a:ln w="12700" cap="flat">
              <a:noFill/>
              <a:miter lim="400000"/>
            </a:ln>
            <a:effectLst/>
          </p:spPr>
        </p:pic>
      </p:grpSp>
      <p:grpSp>
        <p:nvGrpSpPr>
          <p:cNvPr id="1114" name="Group 27"/>
          <p:cNvGrpSpPr/>
          <p:nvPr/>
        </p:nvGrpSpPr>
        <p:grpSpPr>
          <a:xfrm>
            <a:off x="11207750" y="8515349"/>
            <a:ext cx="2832100" cy="4171951"/>
            <a:chOff x="0" y="0"/>
            <a:chExt cx="2832100" cy="4171949"/>
          </a:xfrm>
        </p:grpSpPr>
        <p:sp>
          <p:nvSpPr>
            <p:cNvPr id="1112" name="Line 32"/>
            <p:cNvSpPr/>
            <p:nvPr/>
          </p:nvSpPr>
          <p:spPr>
            <a:xfrm flipH="1">
              <a:off x="1308100" y="0"/>
              <a:ext cx="1" cy="1117600"/>
            </a:xfrm>
            <a:prstGeom prst="line">
              <a:avLst/>
            </a:prstGeom>
            <a:noFill/>
            <a:ln w="1143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pic>
          <p:nvPicPr>
            <p:cNvPr id="1113" name="Picture 33" descr="Picture 33"/>
            <p:cNvPicPr>
              <a:picLocks noChangeAspect="1"/>
            </p:cNvPicPr>
            <p:nvPr/>
          </p:nvPicPr>
          <p:blipFill>
            <a:blip r:embed="rId7">
              <a:extLst/>
            </a:blip>
            <a:srcRect l="20537" t="6505" r="17366" b="11061"/>
            <a:stretch>
              <a:fillRect/>
            </a:stretch>
          </p:blipFill>
          <p:spPr>
            <a:xfrm>
              <a:off x="0" y="1355725"/>
              <a:ext cx="2832100" cy="2816225"/>
            </a:xfrm>
            <a:prstGeom prst="rect">
              <a:avLst/>
            </a:prstGeom>
            <a:ln w="12700" cap="flat">
              <a:noFill/>
              <a:miter lim="400000"/>
            </a:ln>
            <a:effectLst/>
          </p:spPr>
        </p:pic>
      </p:grpSp>
      <p:sp>
        <p:nvSpPr>
          <p:cNvPr id="1115" name="Line 34"/>
          <p:cNvSpPr/>
          <p:nvPr/>
        </p:nvSpPr>
        <p:spPr>
          <a:xfrm flipV="1">
            <a:off x="14379576" y="11398250"/>
            <a:ext cx="1403351" cy="3177"/>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116" name="Picture 35" descr="Picture 35"/>
          <p:cNvPicPr>
            <a:picLocks noChangeAspect="1"/>
          </p:cNvPicPr>
          <p:nvPr/>
        </p:nvPicPr>
        <p:blipFill>
          <a:blip r:embed="rId8">
            <a:extLst/>
          </a:blip>
          <a:srcRect l="51953" t="20256" r="7314" b="18231"/>
          <a:stretch>
            <a:fillRect/>
          </a:stretch>
        </p:blipFill>
        <p:spPr>
          <a:xfrm>
            <a:off x="15925800" y="9744075"/>
            <a:ext cx="3022601" cy="3422651"/>
          </a:xfrm>
          <a:prstGeom prst="rect">
            <a:avLst/>
          </a:prstGeom>
          <a:ln w="12700">
            <a:miter lim="400000"/>
          </a:ln>
        </p:spPr>
      </p:pic>
      <p:pic>
        <p:nvPicPr>
          <p:cNvPr id="1117" name="Picture 37" descr="Picture 37"/>
          <p:cNvPicPr>
            <a:picLocks noChangeAspect="1"/>
          </p:cNvPicPr>
          <p:nvPr/>
        </p:nvPicPr>
        <p:blipFill>
          <a:blip r:embed="rId9">
            <a:extLst/>
          </a:blip>
          <a:srcRect l="19911" t="5408" r="15854" b="9833"/>
          <a:stretch>
            <a:fillRect/>
          </a:stretch>
        </p:blipFill>
        <p:spPr>
          <a:xfrm>
            <a:off x="3629026" y="3860800"/>
            <a:ext cx="2765425" cy="27368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9" grpId="2"/>
      <p:bldP build="whole" bldLvl="1" animBg="1" rev="0" advAuto="0" spid="1104" grpId="6"/>
      <p:bldP build="whole" bldLvl="1" animBg="1" rev="0" advAuto="0" spid="1115" grpId="7"/>
      <p:bldP build="whole" bldLvl="1" animBg="1" rev="0" advAuto="0" spid="1114" grpId="5"/>
      <p:bldP build="whole" bldLvl="1" animBg="1" rev="0" advAuto="0" spid="1103" grpId="3"/>
      <p:bldP build="whole" bldLvl="1" animBg="1" rev="0" advAuto="0" spid="1111" grpId="4"/>
      <p:bldP build="whole" bldLvl="1" animBg="1" rev="0" advAuto="0" spid="1116" grpId="8"/>
      <p:bldP build="whole" bldLvl="1" animBg="1" rev="0" advAuto="0" spid="1108"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Rectangle 2"/>
          <p:cNvSpPr txBox="1"/>
          <p:nvPr>
            <p:ph type="title"/>
          </p:nvPr>
        </p:nvSpPr>
        <p:spPr>
          <a:prstGeom prst="rect">
            <a:avLst/>
          </a:prstGeom>
        </p:spPr>
        <p:txBody>
          <a:bodyPr/>
          <a:lstStyle/>
          <a:p>
            <a:pPr/>
            <a:r>
              <a:t>Why does it work? (sort of)</a:t>
            </a:r>
          </a:p>
        </p:txBody>
      </p:sp>
      <p:pic>
        <p:nvPicPr>
          <p:cNvPr id="1120" name="Picture 3" descr="Picture 3"/>
          <p:cNvPicPr>
            <a:picLocks noChangeAspect="1"/>
          </p:cNvPicPr>
          <p:nvPr/>
        </p:nvPicPr>
        <p:blipFill>
          <a:blip r:embed="rId2">
            <a:extLst/>
          </a:blip>
          <a:srcRect l="0" t="16287" r="0" b="18231"/>
          <a:stretch>
            <a:fillRect/>
          </a:stretch>
        </p:blipFill>
        <p:spPr>
          <a:xfrm>
            <a:off x="5546725" y="3606800"/>
            <a:ext cx="12769851" cy="6270627"/>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2" name="Rectangle 2"/>
          <p:cNvSpPr txBox="1"/>
          <p:nvPr>
            <p:ph type="title"/>
          </p:nvPr>
        </p:nvSpPr>
        <p:spPr>
          <a:prstGeom prst="rect">
            <a:avLst/>
          </a:prstGeom>
        </p:spPr>
        <p:txBody>
          <a:bodyPr/>
          <a:lstStyle/>
          <a:p>
            <a:pPr/>
            <a:r>
              <a:t>Why does it work? (sort of)</a:t>
            </a:r>
          </a:p>
        </p:txBody>
      </p:sp>
      <p:sp>
        <p:nvSpPr>
          <p:cNvPr id="1123" name="Text Box 8"/>
          <p:cNvSpPr txBox="1"/>
          <p:nvPr/>
        </p:nvSpPr>
        <p:spPr>
          <a:xfrm>
            <a:off x="15478125" y="2565400"/>
            <a:ext cx="4388962" cy="23015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The black and white </a:t>
            </a:r>
          </a:p>
          <a:p>
            <a:pPr algn="l" defTabSz="914400">
              <a:defRPr b="0" sz="3600">
                <a:latin typeface="+mj-lt"/>
                <a:ea typeface="+mj-ea"/>
                <a:cs typeface="+mj-cs"/>
                <a:sym typeface="Arial"/>
              </a:defRPr>
            </a:pPr>
            <a:r>
              <a:t>blocks appear by </a:t>
            </a:r>
          </a:p>
          <a:p>
            <a:pPr algn="l" defTabSz="914400">
              <a:defRPr b="0" sz="3600">
                <a:latin typeface="+mj-lt"/>
                <a:ea typeface="+mj-ea"/>
                <a:cs typeface="+mj-cs"/>
                <a:sym typeface="Arial"/>
              </a:defRPr>
            </a:pPr>
            <a:r>
              <a:t>thresholding (f) a </a:t>
            </a:r>
          </a:p>
          <a:p>
            <a:pPr algn="l" defTabSz="914400">
              <a:defRPr b="0" sz="3600">
                <a:latin typeface="+mj-lt"/>
                <a:ea typeface="+mj-ea"/>
                <a:cs typeface="+mj-cs"/>
                <a:sym typeface="Arial"/>
              </a:defRPr>
            </a:pPr>
            <a:r>
              <a:t>blobby image</a:t>
            </a:r>
          </a:p>
        </p:txBody>
      </p:sp>
      <p:pic>
        <p:nvPicPr>
          <p:cNvPr id="1124" name="Picture 9" descr="Picture 9"/>
          <p:cNvPicPr>
            <a:picLocks noChangeAspect="1"/>
          </p:cNvPicPr>
          <p:nvPr/>
        </p:nvPicPr>
        <p:blipFill>
          <a:blip r:embed="rId2">
            <a:extLst/>
          </a:blip>
          <a:srcRect l="19911" t="5408" r="15854" b="9833"/>
          <a:stretch>
            <a:fillRect/>
          </a:stretch>
        </p:blipFill>
        <p:spPr>
          <a:xfrm>
            <a:off x="3079749" y="5734050"/>
            <a:ext cx="2765428" cy="2736851"/>
          </a:xfrm>
          <a:prstGeom prst="rect">
            <a:avLst/>
          </a:prstGeom>
          <a:ln w="12700">
            <a:miter lim="400000"/>
          </a:ln>
        </p:spPr>
      </p:pic>
      <p:pic>
        <p:nvPicPr>
          <p:cNvPr id="1125" name="Picture 11" descr="Picture 11"/>
          <p:cNvPicPr>
            <a:picLocks noChangeAspect="1"/>
          </p:cNvPicPr>
          <p:nvPr/>
        </p:nvPicPr>
        <p:blipFill>
          <a:blip r:embed="rId3">
            <a:extLst/>
          </a:blip>
          <a:srcRect l="20534" t="6243" r="16571" b="9221"/>
          <a:stretch>
            <a:fillRect/>
          </a:stretch>
        </p:blipFill>
        <p:spPr>
          <a:xfrm>
            <a:off x="6384926" y="5673726"/>
            <a:ext cx="2771775" cy="2794001"/>
          </a:xfrm>
          <a:prstGeom prst="rect">
            <a:avLst/>
          </a:prstGeom>
          <a:ln w="12700">
            <a:miter lim="400000"/>
          </a:ln>
        </p:spPr>
      </p:pic>
      <p:sp>
        <p:nvSpPr>
          <p:cNvPr id="1126" name="Line 12"/>
          <p:cNvSpPr/>
          <p:nvPr/>
        </p:nvSpPr>
        <p:spPr>
          <a:xfrm flipV="1">
            <a:off x="5835649" y="7245349"/>
            <a:ext cx="501651" cy="12702"/>
          </a:xfrm>
          <a:prstGeom prst="line">
            <a:avLst/>
          </a:prstGeom>
          <a:ln w="76200">
            <a:solidFill>
              <a:srgbClr val="FF0000"/>
            </a:solidFill>
            <a:tailEnd type="triangle"/>
          </a:ln>
        </p:spPr>
        <p:txBody>
          <a:bodyPr tIns="91439" bIns="91439"/>
          <a:lstStyle/>
          <a:p>
            <a:pPr algn="l" defTabSz="914400">
              <a:defRPr b="0" sz="3600">
                <a:latin typeface="Calibri"/>
                <a:ea typeface="Calibri"/>
                <a:cs typeface="Calibri"/>
                <a:sym typeface="Calibri"/>
              </a:defRPr>
            </a:pPr>
          </a:p>
        </p:txBody>
      </p:sp>
      <p:pic>
        <p:nvPicPr>
          <p:cNvPr id="1127" name="Picture 14" descr="Picture 14"/>
          <p:cNvPicPr>
            <a:picLocks noChangeAspect="1"/>
          </p:cNvPicPr>
          <p:nvPr/>
        </p:nvPicPr>
        <p:blipFill>
          <a:blip r:embed="rId4">
            <a:extLst/>
          </a:blip>
          <a:srcRect l="20103" t="44878" r="46857" b="10153"/>
          <a:stretch>
            <a:fillRect/>
          </a:stretch>
        </p:blipFill>
        <p:spPr>
          <a:xfrm>
            <a:off x="9413876" y="5788026"/>
            <a:ext cx="2660650" cy="2714625"/>
          </a:xfrm>
          <a:prstGeom prst="rect">
            <a:avLst/>
          </a:prstGeom>
          <a:ln w="12700">
            <a:miter lim="400000"/>
          </a:ln>
        </p:spPr>
      </p:pic>
      <p:pic>
        <p:nvPicPr>
          <p:cNvPr id="1128" name="Picture 15" descr="Picture 15"/>
          <p:cNvPicPr>
            <a:picLocks noChangeAspect="1"/>
          </p:cNvPicPr>
          <p:nvPr/>
        </p:nvPicPr>
        <p:blipFill>
          <a:blip r:embed="rId5">
            <a:extLst/>
          </a:blip>
          <a:srcRect l="20570" t="46901" r="47237" b="10189"/>
          <a:stretch>
            <a:fillRect/>
          </a:stretch>
        </p:blipFill>
        <p:spPr>
          <a:xfrm>
            <a:off x="12398375" y="5768976"/>
            <a:ext cx="2667001" cy="2667001"/>
          </a:xfrm>
          <a:prstGeom prst="rect">
            <a:avLst/>
          </a:prstGeom>
          <a:ln w="12700">
            <a:miter lim="400000"/>
          </a:ln>
        </p:spPr>
      </p:pic>
      <p:pic>
        <p:nvPicPr>
          <p:cNvPr id="1129" name="Picture 16" descr="Picture 16"/>
          <p:cNvPicPr>
            <a:picLocks noChangeAspect="1"/>
          </p:cNvPicPr>
          <p:nvPr/>
        </p:nvPicPr>
        <p:blipFill>
          <a:blip r:embed="rId6">
            <a:extLst/>
          </a:blip>
          <a:srcRect l="20537" t="6505" r="17366" b="11061"/>
          <a:stretch>
            <a:fillRect/>
          </a:stretch>
        </p:blipFill>
        <p:spPr>
          <a:xfrm>
            <a:off x="15151099" y="5661026"/>
            <a:ext cx="2832101" cy="2816225"/>
          </a:xfrm>
          <a:prstGeom prst="rect">
            <a:avLst/>
          </a:prstGeom>
          <a:ln w="12700">
            <a:miter lim="400000"/>
          </a:ln>
        </p:spPr>
      </p:pic>
      <p:pic>
        <p:nvPicPr>
          <p:cNvPr id="1130" name="Picture 18" descr="Picture 18"/>
          <p:cNvPicPr>
            <a:picLocks noChangeAspect="1"/>
          </p:cNvPicPr>
          <p:nvPr/>
        </p:nvPicPr>
        <p:blipFill>
          <a:blip r:embed="rId7">
            <a:extLst/>
          </a:blip>
          <a:srcRect l="20180" t="6201" r="16769" b="9962"/>
          <a:stretch>
            <a:fillRect/>
          </a:stretch>
        </p:blipFill>
        <p:spPr>
          <a:xfrm>
            <a:off x="18468976" y="5689599"/>
            <a:ext cx="2844801" cy="2835278"/>
          </a:xfrm>
          <a:prstGeom prst="rect">
            <a:avLst/>
          </a:prstGeom>
          <a:ln w="12700">
            <a:miter lim="400000"/>
          </a:ln>
        </p:spPr>
      </p:pic>
      <p:sp>
        <p:nvSpPr>
          <p:cNvPr id="1131" name="Line 24"/>
          <p:cNvSpPr/>
          <p:nvPr/>
        </p:nvSpPr>
        <p:spPr>
          <a:xfrm>
            <a:off x="9169400" y="7045325"/>
            <a:ext cx="225426"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32" name="Line 26"/>
          <p:cNvSpPr/>
          <p:nvPr/>
        </p:nvSpPr>
        <p:spPr>
          <a:xfrm>
            <a:off x="11941176" y="7051675"/>
            <a:ext cx="501651" cy="3175"/>
          </a:xfrm>
          <a:prstGeom prst="line">
            <a:avLst/>
          </a:prstGeom>
          <a:ln w="76200">
            <a:solidFill>
              <a:srgbClr val="FF0000"/>
            </a:solidFill>
            <a:tailEnd type="triangle"/>
          </a:ln>
        </p:spPr>
        <p:txBody>
          <a:bodyPr tIns="91439" bIns="91439"/>
          <a:lstStyle/>
          <a:p>
            <a:pPr algn="l" defTabSz="914400">
              <a:defRPr b="0" sz="3600">
                <a:latin typeface="Calibri"/>
                <a:ea typeface="Calibri"/>
                <a:cs typeface="Calibri"/>
                <a:sym typeface="Calibri"/>
              </a:defRPr>
            </a:pPr>
          </a:p>
        </p:txBody>
      </p:sp>
      <p:sp>
        <p:nvSpPr>
          <p:cNvPr id="1133" name="Line 28"/>
          <p:cNvSpPr/>
          <p:nvPr/>
        </p:nvSpPr>
        <p:spPr>
          <a:xfrm>
            <a:off x="18002250" y="7089775"/>
            <a:ext cx="501651" cy="3175"/>
          </a:xfrm>
          <a:prstGeom prst="line">
            <a:avLst/>
          </a:prstGeom>
          <a:ln w="76200">
            <a:solidFill>
              <a:srgbClr val="FF0000"/>
            </a:solidFill>
            <a:tailEnd type="triangle"/>
          </a:ln>
        </p:spPr>
        <p:txBody>
          <a:bodyPr tIns="91439" bIns="91439"/>
          <a:lstStyle/>
          <a:p>
            <a:pPr algn="l" defTabSz="914400">
              <a:defRPr b="0" sz="3600">
                <a:latin typeface="Calibri"/>
                <a:ea typeface="Calibri"/>
                <a:cs typeface="Calibri"/>
                <a:sym typeface="Calibri"/>
              </a:defRPr>
            </a:pPr>
          </a:p>
        </p:txBody>
      </p:sp>
      <p:sp>
        <p:nvSpPr>
          <p:cNvPr id="1134" name="Freeform 29"/>
          <p:cNvSpPr/>
          <p:nvPr/>
        </p:nvSpPr>
        <p:spPr>
          <a:xfrm>
            <a:off x="8832288" y="8572500"/>
            <a:ext cx="10865412" cy="2705883"/>
          </a:xfrm>
          <a:custGeom>
            <a:avLst/>
            <a:gdLst/>
            <a:ahLst/>
            <a:cxnLst>
              <a:cxn ang="0">
                <a:pos x="wd2" y="hd2"/>
              </a:cxn>
              <a:cxn ang="5400000">
                <a:pos x="wd2" y="hd2"/>
              </a:cxn>
              <a:cxn ang="10800000">
                <a:pos x="wd2" y="hd2"/>
              </a:cxn>
              <a:cxn ang="16200000">
                <a:pos x="wd2" y="hd2"/>
              </a:cxn>
            </a:cxnLst>
            <a:rect l="0" t="0" r="r" b="b"/>
            <a:pathLst>
              <a:path w="21544" h="20777" fill="norm" stroke="1" extrusionOk="0">
                <a:moveTo>
                  <a:pt x="21544" y="1707"/>
                </a:moveTo>
                <a:cubicBezTo>
                  <a:pt x="21456" y="3437"/>
                  <a:pt x="21374" y="5193"/>
                  <a:pt x="20977" y="7070"/>
                </a:cubicBezTo>
                <a:cubicBezTo>
                  <a:pt x="20581" y="8947"/>
                  <a:pt x="20090" y="10898"/>
                  <a:pt x="19177" y="12921"/>
                </a:cubicBezTo>
                <a:cubicBezTo>
                  <a:pt x="18264" y="14944"/>
                  <a:pt x="17150" y="17992"/>
                  <a:pt x="15488" y="19284"/>
                </a:cubicBezTo>
                <a:cubicBezTo>
                  <a:pt x="13826" y="20576"/>
                  <a:pt x="11540" y="20674"/>
                  <a:pt x="9217" y="20625"/>
                </a:cubicBezTo>
                <a:cubicBezTo>
                  <a:pt x="6894" y="20576"/>
                  <a:pt x="3060" y="21600"/>
                  <a:pt x="1556" y="18918"/>
                </a:cubicBezTo>
                <a:cubicBezTo>
                  <a:pt x="51" y="16237"/>
                  <a:pt x="448" y="7655"/>
                  <a:pt x="196" y="4510"/>
                </a:cubicBezTo>
                <a:cubicBezTo>
                  <a:pt x="-56" y="1365"/>
                  <a:pt x="-12" y="683"/>
                  <a:pt x="38" y="0"/>
                </a:cubicBezTo>
              </a:path>
            </a:pathLst>
          </a:custGeom>
          <a:ln w="127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1135" name="Text Box 30"/>
          <p:cNvSpPr txBox="1"/>
          <p:nvPr/>
        </p:nvSpPr>
        <p:spPr>
          <a:xfrm>
            <a:off x="3022600" y="4759326"/>
            <a:ext cx="2228870"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Iteration 0</a:t>
            </a:r>
          </a:p>
        </p:txBody>
      </p:sp>
      <p:pic>
        <p:nvPicPr>
          <p:cNvPr id="1136" name="Picture 32" descr="Picture 32"/>
          <p:cNvPicPr>
            <a:picLocks noChangeAspect="1"/>
          </p:cNvPicPr>
          <p:nvPr/>
        </p:nvPicPr>
        <p:blipFill>
          <a:blip r:embed="rId8">
            <a:extLst/>
          </a:blip>
          <a:srcRect l="12430" t="25380" r="53566" b="29227"/>
          <a:stretch>
            <a:fillRect/>
          </a:stretch>
        </p:blipFill>
        <p:spPr>
          <a:xfrm>
            <a:off x="3146425" y="82550"/>
            <a:ext cx="3482975" cy="3486151"/>
          </a:xfrm>
          <a:prstGeom prst="rect">
            <a:avLst/>
          </a:prstGeom>
          <a:ln w="12700">
            <a:miter lim="400000"/>
          </a:ln>
        </p:spPr>
      </p:pic>
      <p:sp>
        <p:nvSpPr>
          <p:cNvPr id="1137" name="TextBox 24"/>
          <p:cNvSpPr txBox="1"/>
          <p:nvPr/>
        </p:nvSpPr>
        <p:spPr>
          <a:xfrm>
            <a:off x="10394950" y="8188325"/>
            <a:ext cx="831850"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a:t>
            </a:r>
          </a:p>
        </p:txBody>
      </p:sp>
      <p:sp>
        <p:nvSpPr>
          <p:cNvPr id="1138" name="TextBox 25"/>
          <p:cNvSpPr txBox="1"/>
          <p:nvPr/>
        </p:nvSpPr>
        <p:spPr>
          <a:xfrm>
            <a:off x="9534526" y="5080000"/>
            <a:ext cx="2330000"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Filter bank</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Rectangle 2"/>
          <p:cNvSpPr txBox="1"/>
          <p:nvPr>
            <p:ph type="title"/>
          </p:nvPr>
        </p:nvSpPr>
        <p:spPr>
          <a:prstGeom prst="rect">
            <a:avLst/>
          </a:prstGeom>
        </p:spPr>
        <p:txBody>
          <a:bodyPr/>
          <a:lstStyle/>
          <a:p>
            <a:pPr/>
            <a:r>
              <a:t>Why does it work? (sort of)</a:t>
            </a:r>
          </a:p>
        </p:txBody>
      </p:sp>
      <p:pic>
        <p:nvPicPr>
          <p:cNvPr id="1141" name="Picture 3" descr="Picture 3"/>
          <p:cNvPicPr>
            <a:picLocks noChangeAspect="1"/>
          </p:cNvPicPr>
          <p:nvPr/>
        </p:nvPicPr>
        <p:blipFill>
          <a:blip r:embed="rId2">
            <a:extLst/>
          </a:blip>
          <a:srcRect l="7161" t="52376" r="7593" b="9094"/>
          <a:stretch>
            <a:fillRect/>
          </a:stretch>
        </p:blipFill>
        <p:spPr>
          <a:xfrm>
            <a:off x="12306300" y="4689476"/>
            <a:ext cx="8731251" cy="2959101"/>
          </a:xfrm>
          <a:prstGeom prst="rect">
            <a:avLst/>
          </a:prstGeom>
          <a:ln w="12700">
            <a:miter lim="400000"/>
          </a:ln>
        </p:spPr>
      </p:pic>
      <p:pic>
        <p:nvPicPr>
          <p:cNvPr id="1142" name="Picture 4" descr="Picture 4"/>
          <p:cNvPicPr>
            <a:picLocks noChangeAspect="1"/>
          </p:cNvPicPr>
          <p:nvPr/>
        </p:nvPicPr>
        <p:blipFill>
          <a:blip r:embed="rId3">
            <a:extLst/>
          </a:blip>
          <a:srcRect l="11655" t="9302" r="8555" b="59363"/>
          <a:stretch>
            <a:fillRect/>
          </a:stretch>
        </p:blipFill>
        <p:spPr>
          <a:xfrm>
            <a:off x="4054476" y="7677149"/>
            <a:ext cx="8172451" cy="2406651"/>
          </a:xfrm>
          <a:prstGeom prst="rect">
            <a:avLst/>
          </a:prstGeom>
          <a:ln w="12700">
            <a:miter lim="400000"/>
          </a:ln>
        </p:spPr>
      </p:pic>
      <p:pic>
        <p:nvPicPr>
          <p:cNvPr id="1143" name="Picture 5" descr="Picture 5"/>
          <p:cNvPicPr>
            <a:picLocks noChangeAspect="1"/>
          </p:cNvPicPr>
          <p:nvPr/>
        </p:nvPicPr>
        <p:blipFill>
          <a:blip r:embed="rId2">
            <a:extLst/>
          </a:blip>
          <a:srcRect l="7161" t="4547" r="7593" b="55270"/>
          <a:stretch>
            <a:fillRect/>
          </a:stretch>
        </p:blipFill>
        <p:spPr>
          <a:xfrm>
            <a:off x="3590926" y="4629150"/>
            <a:ext cx="8731251" cy="3086101"/>
          </a:xfrm>
          <a:prstGeom prst="rect">
            <a:avLst/>
          </a:prstGeom>
          <a:ln w="12700">
            <a:miter lim="400000"/>
          </a:ln>
        </p:spPr>
      </p:pic>
      <p:pic>
        <p:nvPicPr>
          <p:cNvPr id="1144" name="Picture 6" descr="Picture 6"/>
          <p:cNvPicPr>
            <a:picLocks noChangeAspect="1"/>
          </p:cNvPicPr>
          <p:nvPr/>
        </p:nvPicPr>
        <p:blipFill>
          <a:blip r:embed="rId3">
            <a:extLst/>
          </a:blip>
          <a:srcRect l="11655" t="55270" r="8555" b="13022"/>
          <a:stretch>
            <a:fillRect/>
          </a:stretch>
        </p:blipFill>
        <p:spPr>
          <a:xfrm>
            <a:off x="12788900" y="7632700"/>
            <a:ext cx="8172451" cy="2435226"/>
          </a:xfrm>
          <a:prstGeom prst="rect">
            <a:avLst/>
          </a:prstGeom>
          <a:ln w="12700">
            <a:miter lim="400000"/>
          </a:ln>
        </p:spPr>
      </p:pic>
      <p:sp>
        <p:nvSpPr>
          <p:cNvPr id="1145" name="Freeform 7"/>
          <p:cNvSpPr/>
          <p:nvPr/>
        </p:nvSpPr>
        <p:spPr>
          <a:xfrm>
            <a:off x="5226050" y="3713298"/>
            <a:ext cx="2911476" cy="582478"/>
          </a:xfrm>
          <a:custGeom>
            <a:avLst/>
            <a:gdLst/>
            <a:ahLst/>
            <a:cxnLst>
              <a:cxn ang="0">
                <a:pos x="wd2" y="hd2"/>
              </a:cxn>
              <a:cxn ang="5400000">
                <a:pos x="wd2" y="hd2"/>
              </a:cxn>
              <a:cxn ang="10800000">
                <a:pos x="wd2" y="hd2"/>
              </a:cxn>
              <a:cxn ang="16200000">
                <a:pos x="wd2" y="hd2"/>
              </a:cxn>
            </a:cxnLst>
            <a:rect l="0" t="0" r="r" b="b"/>
            <a:pathLst>
              <a:path w="21600" h="19913" fill="norm" stroke="1" extrusionOk="0">
                <a:moveTo>
                  <a:pt x="0" y="19913"/>
                </a:moveTo>
                <a:cubicBezTo>
                  <a:pt x="2096" y="11555"/>
                  <a:pt x="4193" y="3306"/>
                  <a:pt x="7326" y="809"/>
                </a:cubicBezTo>
                <a:cubicBezTo>
                  <a:pt x="10458" y="-1687"/>
                  <a:pt x="16371" y="2112"/>
                  <a:pt x="18750" y="5151"/>
                </a:cubicBezTo>
                <a:cubicBezTo>
                  <a:pt x="21129" y="8190"/>
                  <a:pt x="21364" y="13509"/>
                  <a:pt x="21600" y="18828"/>
                </a:cubicBezTo>
              </a:path>
            </a:pathLst>
          </a:custGeom>
          <a:ln w="508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1146" name="Text Box 8"/>
          <p:cNvSpPr txBox="1"/>
          <p:nvPr/>
        </p:nvSpPr>
        <p:spPr>
          <a:xfrm>
            <a:off x="3502026" y="1806575"/>
            <a:ext cx="7972446" cy="12347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The black and white blocks appear by </a:t>
            </a:r>
          </a:p>
          <a:p>
            <a:pPr algn="l" defTabSz="914400">
              <a:defRPr b="0" sz="3600">
                <a:latin typeface="+mj-lt"/>
                <a:ea typeface="+mj-ea"/>
                <a:cs typeface="+mj-cs"/>
                <a:sym typeface="Arial"/>
              </a:defRPr>
            </a:pPr>
            <a:r>
              <a:t>thresholding (f) a blobby image</a:t>
            </a:r>
          </a:p>
        </p:txBody>
      </p:sp>
      <p:pic>
        <p:nvPicPr>
          <p:cNvPr id="1147" name="Picture 9" descr="Picture 9"/>
          <p:cNvPicPr>
            <a:picLocks noChangeAspect="1"/>
          </p:cNvPicPr>
          <p:nvPr/>
        </p:nvPicPr>
        <p:blipFill>
          <a:blip r:embed="rId4">
            <a:extLst/>
          </a:blip>
          <a:srcRect l="6851" t="26828" r="6974" b="19719"/>
          <a:stretch>
            <a:fillRect/>
          </a:stretch>
        </p:blipFill>
        <p:spPr>
          <a:xfrm>
            <a:off x="14020800" y="10401300"/>
            <a:ext cx="6692901" cy="3111501"/>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Rectangle 2"/>
          <p:cNvSpPr txBox="1"/>
          <p:nvPr>
            <p:ph type="title"/>
          </p:nvPr>
        </p:nvSpPr>
        <p:spPr>
          <a:prstGeom prst="rect">
            <a:avLst/>
          </a:prstGeom>
        </p:spPr>
        <p:txBody>
          <a:bodyPr/>
          <a:lstStyle/>
          <a:p>
            <a:pPr/>
            <a:r>
              <a:t>Why does it work? (sort of)</a:t>
            </a:r>
          </a:p>
        </p:txBody>
      </p:sp>
      <p:pic>
        <p:nvPicPr>
          <p:cNvPr id="1150" name="Picture 11" descr="Picture 11"/>
          <p:cNvPicPr>
            <a:picLocks noChangeAspect="1"/>
          </p:cNvPicPr>
          <p:nvPr/>
        </p:nvPicPr>
        <p:blipFill>
          <a:blip r:embed="rId2">
            <a:extLst/>
          </a:blip>
          <a:srcRect l="10078" t="4460" r="8841" b="6178"/>
          <a:stretch>
            <a:fillRect/>
          </a:stretch>
        </p:blipFill>
        <p:spPr>
          <a:xfrm>
            <a:off x="3997325" y="1670050"/>
            <a:ext cx="16052801" cy="11931650"/>
          </a:xfrm>
          <a:prstGeom prst="rect">
            <a:avLst/>
          </a:prstGeom>
          <a:ln w="12700">
            <a:miter lim="400000"/>
          </a:ln>
        </p:spPr>
      </p:pic>
      <p:sp>
        <p:nvSpPr>
          <p:cNvPr id="1151" name="Text Box 12"/>
          <p:cNvSpPr txBox="1"/>
          <p:nvPr/>
        </p:nvSpPr>
        <p:spPr>
          <a:xfrm>
            <a:off x="7435850" y="2387600"/>
            <a:ext cx="352456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After 6 iterations</a:t>
            </a:r>
          </a:p>
        </p:txBody>
      </p:sp>
      <p:sp>
        <p:nvSpPr>
          <p:cNvPr id="1152" name="Text Box 13"/>
          <p:cNvSpPr txBox="1"/>
          <p:nvPr/>
        </p:nvSpPr>
        <p:spPr>
          <a:xfrm>
            <a:off x="9163050" y="11817350"/>
            <a:ext cx="448942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Histograms match ok</a:t>
            </a:r>
          </a:p>
        </p:txBody>
      </p:sp>
      <p:sp>
        <p:nvSpPr>
          <p:cNvPr id="1153" name="Rectangle 14"/>
          <p:cNvSpPr txBox="1"/>
          <p:nvPr/>
        </p:nvSpPr>
        <p:spPr>
          <a:xfrm>
            <a:off x="12030075" y="12830175"/>
            <a:ext cx="8463480" cy="63948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Arial"/>
              </a:defRPr>
            </a:lvl1pPr>
          </a:lstStyle>
          <a:p>
            <a:pPr/>
            <a:r>
              <a:t>red = target histogram, blue = current iteration</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Rectangle 2"/>
          <p:cNvSpPr txBox="1"/>
          <p:nvPr>
            <p:ph type="title"/>
          </p:nvPr>
        </p:nvSpPr>
        <p:spPr>
          <a:prstGeom prst="rect">
            <a:avLst/>
          </a:prstGeom>
        </p:spPr>
        <p:txBody>
          <a:bodyPr/>
          <a:lstStyle/>
          <a:p>
            <a:pPr/>
            <a:r>
              <a:t>Color textures</a:t>
            </a:r>
          </a:p>
        </p:txBody>
      </p:sp>
      <p:pic>
        <p:nvPicPr>
          <p:cNvPr id="1156" name="Picture 7" descr="Picture 7"/>
          <p:cNvPicPr>
            <a:picLocks noChangeAspect="1"/>
          </p:cNvPicPr>
          <p:nvPr/>
        </p:nvPicPr>
        <p:blipFill>
          <a:blip r:embed="rId2">
            <a:extLst/>
          </a:blip>
          <a:srcRect l="5950" t="21165" r="48016" b="19058"/>
          <a:stretch>
            <a:fillRect/>
          </a:stretch>
        </p:blipFill>
        <p:spPr>
          <a:xfrm>
            <a:off x="3413126" y="4702175"/>
            <a:ext cx="4714874" cy="4591052"/>
          </a:xfrm>
          <a:prstGeom prst="rect">
            <a:avLst/>
          </a:prstGeom>
          <a:ln w="12700">
            <a:miter lim="400000"/>
          </a:ln>
        </p:spPr>
      </p:pic>
      <p:pic>
        <p:nvPicPr>
          <p:cNvPr id="1157" name="Picture 9" descr="Picture 9"/>
          <p:cNvPicPr>
            <a:picLocks noChangeAspect="1"/>
          </p:cNvPicPr>
          <p:nvPr/>
        </p:nvPicPr>
        <p:blipFill>
          <a:blip r:embed="rId3">
            <a:extLst/>
          </a:blip>
          <a:stretch>
            <a:fillRect/>
          </a:stretch>
        </p:blipFill>
        <p:spPr>
          <a:xfrm>
            <a:off x="9690100" y="1651000"/>
            <a:ext cx="4908550" cy="3679827"/>
          </a:xfrm>
          <a:prstGeom prst="rect">
            <a:avLst/>
          </a:prstGeom>
          <a:ln w="12700">
            <a:miter lim="400000"/>
          </a:ln>
        </p:spPr>
      </p:pic>
      <p:pic>
        <p:nvPicPr>
          <p:cNvPr id="1158" name="Picture 10" descr="Picture 10"/>
          <p:cNvPicPr>
            <a:picLocks noChangeAspect="1"/>
          </p:cNvPicPr>
          <p:nvPr/>
        </p:nvPicPr>
        <p:blipFill>
          <a:blip r:embed="rId4">
            <a:extLst/>
          </a:blip>
          <a:stretch>
            <a:fillRect/>
          </a:stretch>
        </p:blipFill>
        <p:spPr>
          <a:xfrm>
            <a:off x="9712325" y="5530850"/>
            <a:ext cx="4899025" cy="3673477"/>
          </a:xfrm>
          <a:prstGeom prst="rect">
            <a:avLst/>
          </a:prstGeom>
          <a:ln w="12700">
            <a:miter lim="400000"/>
          </a:ln>
        </p:spPr>
      </p:pic>
      <p:pic>
        <p:nvPicPr>
          <p:cNvPr id="1159" name="Picture 11" descr="Picture 11"/>
          <p:cNvPicPr>
            <a:picLocks noChangeAspect="1"/>
          </p:cNvPicPr>
          <p:nvPr/>
        </p:nvPicPr>
        <p:blipFill>
          <a:blip r:embed="rId5">
            <a:extLst/>
          </a:blip>
          <a:stretch>
            <a:fillRect/>
          </a:stretch>
        </p:blipFill>
        <p:spPr>
          <a:xfrm>
            <a:off x="9728200" y="9432925"/>
            <a:ext cx="4902200" cy="3676651"/>
          </a:xfrm>
          <a:prstGeom prst="rect">
            <a:avLst/>
          </a:prstGeom>
          <a:ln w="12700">
            <a:miter lim="400000"/>
          </a:ln>
        </p:spPr>
      </p:pic>
      <p:sp>
        <p:nvSpPr>
          <p:cNvPr id="1160" name="Line 12"/>
          <p:cNvSpPr/>
          <p:nvPr/>
        </p:nvSpPr>
        <p:spPr>
          <a:xfrm flipV="1">
            <a:off x="8616949" y="4429126"/>
            <a:ext cx="749301" cy="12604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61" name="Line 13"/>
          <p:cNvSpPr/>
          <p:nvPr/>
        </p:nvSpPr>
        <p:spPr>
          <a:xfrm>
            <a:off x="8493126" y="7131050"/>
            <a:ext cx="835025"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62" name="Line 14"/>
          <p:cNvSpPr/>
          <p:nvPr/>
        </p:nvSpPr>
        <p:spPr>
          <a:xfrm>
            <a:off x="8413749" y="8553450"/>
            <a:ext cx="850901" cy="168910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63" name="Text Box 15"/>
          <p:cNvSpPr txBox="1"/>
          <p:nvPr/>
        </p:nvSpPr>
        <p:spPr>
          <a:xfrm>
            <a:off x="8816976" y="2428875"/>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164" name="Text Box 16"/>
          <p:cNvSpPr txBox="1"/>
          <p:nvPr/>
        </p:nvSpPr>
        <p:spPr>
          <a:xfrm>
            <a:off x="8836026" y="5883276"/>
            <a:ext cx="55120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165" name="Text Box 17"/>
          <p:cNvSpPr txBox="1"/>
          <p:nvPr/>
        </p:nvSpPr>
        <p:spPr>
          <a:xfrm>
            <a:off x="8858250" y="10902950"/>
            <a:ext cx="5005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sp>
        <p:nvSpPr>
          <p:cNvPr id="1166" name="Text Box 18"/>
          <p:cNvSpPr txBox="1"/>
          <p:nvPr/>
        </p:nvSpPr>
        <p:spPr>
          <a:xfrm>
            <a:off x="16071850" y="6372226"/>
            <a:ext cx="3143270"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Three textures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itle 1"/>
          <p:cNvSpPr txBox="1"/>
          <p:nvPr>
            <p:ph type="title"/>
          </p:nvPr>
        </p:nvSpPr>
        <p:spPr>
          <a:prstGeom prst="rect">
            <a:avLst/>
          </a:prstGeom>
        </p:spPr>
        <p:txBody>
          <a:bodyPr/>
          <a:lstStyle/>
          <a:p>
            <a:pPr/>
            <a:r>
              <a:t>The Gaussian pyramid</a:t>
            </a:r>
          </a:p>
        </p:txBody>
      </p:sp>
      <p:sp>
        <p:nvSpPr>
          <p:cNvPr id="241" name="Slide Number Placeholder 3"/>
          <p:cNvSpPr txBox="1"/>
          <p:nvPr>
            <p:ph type="sldNum" sz="quarter" idx="2"/>
          </p:nvPr>
        </p:nvSpPr>
        <p:spPr>
          <a:xfrm>
            <a:off x="23431852" y="12744450"/>
            <a:ext cx="393348"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Rectangle 2"/>
          <p:cNvSpPr txBox="1"/>
          <p:nvPr/>
        </p:nvSpPr>
        <p:spPr>
          <a:xfrm>
            <a:off x="4056994" y="1243093"/>
            <a:ext cx="16459201" cy="298481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marL="685800" indent="-646112" algn="l" defTabSz="1828800">
              <a:lnSpc>
                <a:spcPct val="90000"/>
              </a:lnSpc>
              <a:spcBef>
                <a:spcPts val="1400"/>
              </a:spcBef>
              <a:defRPr b="0" sz="6400">
                <a:latin typeface="Times New Roman"/>
                <a:ea typeface="Times New Roman"/>
                <a:cs typeface="Times New Roman"/>
                <a:sym typeface="Times New Roman"/>
              </a:defRPr>
            </a:pPr>
            <a:r>
              <a:t>For each level</a:t>
            </a:r>
          </a:p>
          <a:p>
            <a:pPr marL="685800" indent="-646112" algn="l" defTabSz="1828800">
              <a:lnSpc>
                <a:spcPct val="90000"/>
              </a:lnSpc>
              <a:spcBef>
                <a:spcPts val="1400"/>
              </a:spcBef>
              <a:defRPr b="0" sz="6400">
                <a:latin typeface="Times New Roman"/>
                <a:ea typeface="Times New Roman"/>
                <a:cs typeface="Times New Roman"/>
                <a:sym typeface="Times New Roman"/>
              </a:defRPr>
            </a:pPr>
            <a:r>
              <a:t>		1. Blur input image with a Gaussian (actually, binomial) low-pass filter</a:t>
            </a:r>
          </a:p>
        </p:txBody>
      </p:sp>
      <p:sp>
        <p:nvSpPr>
          <p:cNvPr id="243" name="TextBox 5"/>
          <p:cNvSpPr txBox="1"/>
          <p:nvPr/>
        </p:nvSpPr>
        <p:spPr>
          <a:xfrm>
            <a:off x="10720645" y="4321031"/>
            <a:ext cx="334478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4, 6, 4, 1]</a:t>
            </a:r>
          </a:p>
        </p:txBody>
      </p:sp>
      <p:pic>
        <p:nvPicPr>
          <p:cNvPr id="244" name="Picture 10" descr="Picture 10"/>
          <p:cNvPicPr>
            <a:picLocks noChangeAspect="1"/>
          </p:cNvPicPr>
          <p:nvPr/>
        </p:nvPicPr>
        <p:blipFill>
          <a:blip r:embed="rId2">
            <a:extLst/>
          </a:blip>
          <a:stretch>
            <a:fillRect/>
          </a:stretch>
        </p:blipFill>
        <p:spPr>
          <a:xfrm>
            <a:off x="1590230" y="5426476"/>
            <a:ext cx="6451601" cy="6477001"/>
          </a:xfrm>
          <a:prstGeom prst="rect">
            <a:avLst/>
          </a:prstGeom>
          <a:ln w="12700">
            <a:miter lim="400000"/>
          </a:ln>
        </p:spPr>
      </p:pic>
      <p:pic>
        <p:nvPicPr>
          <p:cNvPr id="245" name="Picture 11" descr="Picture 11"/>
          <p:cNvPicPr>
            <a:picLocks noChangeAspect="1"/>
          </p:cNvPicPr>
          <p:nvPr/>
        </p:nvPicPr>
        <p:blipFill>
          <a:blip r:embed="rId3">
            <a:extLst/>
          </a:blip>
          <a:stretch>
            <a:fillRect/>
          </a:stretch>
        </p:blipFill>
        <p:spPr>
          <a:xfrm>
            <a:off x="15891141" y="5353304"/>
            <a:ext cx="6451601" cy="6426201"/>
          </a:xfrm>
          <a:prstGeom prst="rect">
            <a:avLst/>
          </a:prstGeom>
          <a:ln w="12700">
            <a:miter lim="400000"/>
          </a:ln>
        </p:spPr>
      </p:pic>
      <p:sp>
        <p:nvSpPr>
          <p:cNvPr id="246" name="Straight Arrow Connector 15"/>
          <p:cNvSpPr/>
          <p:nvPr/>
        </p:nvSpPr>
        <p:spPr>
          <a:xfrm>
            <a:off x="14211636" y="8566674"/>
            <a:ext cx="1374105" cy="1"/>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247" name="TextBox 5"/>
          <p:cNvSpPr txBox="1"/>
          <p:nvPr/>
        </p:nvSpPr>
        <p:spPr>
          <a:xfrm>
            <a:off x="8659589" y="8138662"/>
            <a:ext cx="334478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4, 6, 4, 1]</a:t>
            </a:r>
          </a:p>
        </p:txBody>
      </p:sp>
      <p:sp>
        <p:nvSpPr>
          <p:cNvPr id="248" name="TextBox 5"/>
          <p:cNvSpPr txBox="1"/>
          <p:nvPr/>
        </p:nvSpPr>
        <p:spPr>
          <a:xfrm>
            <a:off x="12549247" y="6741662"/>
            <a:ext cx="855782" cy="364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 4 </a:t>
            </a:r>
          </a:p>
          <a:p>
            <a:pPr algn="l" defTabSz="1828800">
              <a:defRPr b="0" sz="4800">
                <a:latin typeface="Times New Roman"/>
                <a:ea typeface="Times New Roman"/>
                <a:cs typeface="Times New Roman"/>
                <a:sym typeface="Times New Roman"/>
              </a:defRPr>
            </a:pPr>
            <a:r>
              <a:t> 6</a:t>
            </a:r>
          </a:p>
          <a:p>
            <a:pPr algn="l" defTabSz="1828800">
              <a:defRPr b="0" sz="4800">
                <a:latin typeface="Times New Roman"/>
                <a:ea typeface="Times New Roman"/>
                <a:cs typeface="Times New Roman"/>
                <a:sym typeface="Times New Roman"/>
              </a:defRPr>
            </a:pPr>
            <a:r>
              <a:t> 4</a:t>
            </a:r>
          </a:p>
          <a:p>
            <a:pPr algn="l" defTabSz="1828800">
              <a:defRPr b="0" sz="4800">
                <a:latin typeface="Times New Roman"/>
                <a:ea typeface="Times New Roman"/>
                <a:cs typeface="Times New Roman"/>
                <a:sym typeface="Times New Roman"/>
              </a:defRPr>
            </a:pPr>
            <a:r>
              <a:t> 1]</a:t>
            </a:r>
          </a:p>
        </p:txBody>
      </p:sp>
      <p:sp>
        <p:nvSpPr>
          <p:cNvPr id="249" name="Oval"/>
          <p:cNvSpPr/>
          <p:nvPr/>
        </p:nvSpPr>
        <p:spPr>
          <a:xfrm>
            <a:off x="8172165" y="8395250"/>
            <a:ext cx="471389" cy="488653"/>
          </a:xfrm>
          <a:prstGeom prst="ellipse">
            <a:avLst/>
          </a:prstGeom>
          <a:ln w="12700">
            <a:solidFill>
              <a:srgbClr val="000000"/>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 name="Oval"/>
          <p:cNvSpPr/>
          <p:nvPr/>
        </p:nvSpPr>
        <p:spPr>
          <a:xfrm>
            <a:off x="12066515" y="8347478"/>
            <a:ext cx="471389" cy="488653"/>
          </a:xfrm>
          <a:prstGeom prst="ellipse">
            <a:avLst/>
          </a:prstGeom>
          <a:ln w="12700">
            <a:solidFill>
              <a:srgbClr val="000000"/>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Rectangle 2"/>
          <p:cNvSpPr txBox="1"/>
          <p:nvPr>
            <p:ph type="title"/>
          </p:nvPr>
        </p:nvSpPr>
        <p:spPr>
          <a:prstGeom prst="rect">
            <a:avLst/>
          </a:prstGeom>
        </p:spPr>
        <p:txBody>
          <a:bodyPr/>
          <a:lstStyle/>
          <a:p>
            <a:pPr/>
            <a:r>
              <a:t>Color textures</a:t>
            </a:r>
          </a:p>
        </p:txBody>
      </p:sp>
      <p:pic>
        <p:nvPicPr>
          <p:cNvPr id="1169" name="Picture 3" descr="Picture 3"/>
          <p:cNvPicPr>
            <a:picLocks noChangeAspect="1"/>
          </p:cNvPicPr>
          <p:nvPr/>
        </p:nvPicPr>
        <p:blipFill>
          <a:blip r:embed="rId2">
            <a:extLst/>
          </a:blip>
          <a:srcRect l="5950" t="21165" r="48016" b="19058"/>
          <a:stretch>
            <a:fillRect/>
          </a:stretch>
        </p:blipFill>
        <p:spPr>
          <a:xfrm>
            <a:off x="3413126" y="4702175"/>
            <a:ext cx="4714874" cy="4591052"/>
          </a:xfrm>
          <a:prstGeom prst="rect">
            <a:avLst/>
          </a:prstGeom>
          <a:ln w="12700">
            <a:miter lim="400000"/>
          </a:ln>
        </p:spPr>
      </p:pic>
      <p:pic>
        <p:nvPicPr>
          <p:cNvPr id="1170" name="Picture 4" descr="Picture 4"/>
          <p:cNvPicPr>
            <a:picLocks noChangeAspect="1"/>
          </p:cNvPicPr>
          <p:nvPr/>
        </p:nvPicPr>
        <p:blipFill>
          <a:blip r:embed="rId3">
            <a:extLst/>
          </a:blip>
          <a:stretch>
            <a:fillRect/>
          </a:stretch>
        </p:blipFill>
        <p:spPr>
          <a:xfrm>
            <a:off x="9690100" y="1651000"/>
            <a:ext cx="4908550" cy="3679827"/>
          </a:xfrm>
          <a:prstGeom prst="rect">
            <a:avLst/>
          </a:prstGeom>
          <a:ln w="12700">
            <a:miter lim="400000"/>
          </a:ln>
        </p:spPr>
      </p:pic>
      <p:pic>
        <p:nvPicPr>
          <p:cNvPr id="1171" name="Picture 5" descr="Picture 5"/>
          <p:cNvPicPr>
            <a:picLocks noChangeAspect="1"/>
          </p:cNvPicPr>
          <p:nvPr/>
        </p:nvPicPr>
        <p:blipFill>
          <a:blip r:embed="rId4">
            <a:extLst/>
          </a:blip>
          <a:stretch>
            <a:fillRect/>
          </a:stretch>
        </p:blipFill>
        <p:spPr>
          <a:xfrm>
            <a:off x="9712325" y="5530850"/>
            <a:ext cx="4899025" cy="3673477"/>
          </a:xfrm>
          <a:prstGeom prst="rect">
            <a:avLst/>
          </a:prstGeom>
          <a:ln w="12700">
            <a:miter lim="400000"/>
          </a:ln>
        </p:spPr>
      </p:pic>
      <p:pic>
        <p:nvPicPr>
          <p:cNvPr id="1172" name="Picture 6" descr="Picture 6"/>
          <p:cNvPicPr>
            <a:picLocks noChangeAspect="1"/>
          </p:cNvPicPr>
          <p:nvPr/>
        </p:nvPicPr>
        <p:blipFill>
          <a:blip r:embed="rId5">
            <a:extLst/>
          </a:blip>
          <a:stretch>
            <a:fillRect/>
          </a:stretch>
        </p:blipFill>
        <p:spPr>
          <a:xfrm>
            <a:off x="9728200" y="9432925"/>
            <a:ext cx="4902200" cy="3676651"/>
          </a:xfrm>
          <a:prstGeom prst="rect">
            <a:avLst/>
          </a:prstGeom>
          <a:ln w="12700">
            <a:miter lim="400000"/>
          </a:ln>
        </p:spPr>
      </p:pic>
      <p:sp>
        <p:nvSpPr>
          <p:cNvPr id="1173" name="Line 7"/>
          <p:cNvSpPr/>
          <p:nvPr/>
        </p:nvSpPr>
        <p:spPr>
          <a:xfrm flipV="1">
            <a:off x="8616949" y="4429126"/>
            <a:ext cx="749301" cy="12604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74" name="Line 8"/>
          <p:cNvSpPr/>
          <p:nvPr/>
        </p:nvSpPr>
        <p:spPr>
          <a:xfrm>
            <a:off x="8493126" y="7131050"/>
            <a:ext cx="835025" cy="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75" name="Line 9"/>
          <p:cNvSpPr/>
          <p:nvPr/>
        </p:nvSpPr>
        <p:spPr>
          <a:xfrm>
            <a:off x="8413749" y="8553450"/>
            <a:ext cx="850901" cy="168910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76" name="Text Box 10"/>
          <p:cNvSpPr txBox="1"/>
          <p:nvPr/>
        </p:nvSpPr>
        <p:spPr>
          <a:xfrm>
            <a:off x="8816976" y="2428875"/>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177" name="Text Box 11"/>
          <p:cNvSpPr txBox="1"/>
          <p:nvPr/>
        </p:nvSpPr>
        <p:spPr>
          <a:xfrm>
            <a:off x="8836026" y="5883276"/>
            <a:ext cx="55120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178" name="Text Box 12"/>
          <p:cNvSpPr txBox="1"/>
          <p:nvPr/>
        </p:nvSpPr>
        <p:spPr>
          <a:xfrm>
            <a:off x="8858250" y="10902950"/>
            <a:ext cx="5005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pic>
        <p:nvPicPr>
          <p:cNvPr id="1179" name="Picture 14" descr="Picture 14"/>
          <p:cNvPicPr>
            <a:picLocks noChangeAspect="1"/>
          </p:cNvPicPr>
          <p:nvPr/>
        </p:nvPicPr>
        <p:blipFill>
          <a:blip r:embed="rId6">
            <a:extLst/>
          </a:blip>
          <a:stretch>
            <a:fillRect/>
          </a:stretch>
        </p:blipFill>
        <p:spPr>
          <a:xfrm>
            <a:off x="16154400" y="1587500"/>
            <a:ext cx="4883150" cy="3660777"/>
          </a:xfrm>
          <a:prstGeom prst="rect">
            <a:avLst/>
          </a:prstGeom>
          <a:ln w="12700">
            <a:miter lim="400000"/>
          </a:ln>
        </p:spPr>
      </p:pic>
      <p:pic>
        <p:nvPicPr>
          <p:cNvPr id="1180" name="Picture 15" descr="Picture 15"/>
          <p:cNvPicPr>
            <a:picLocks noChangeAspect="1"/>
          </p:cNvPicPr>
          <p:nvPr/>
        </p:nvPicPr>
        <p:blipFill>
          <a:blip r:embed="rId7">
            <a:extLst/>
          </a:blip>
          <a:stretch>
            <a:fillRect/>
          </a:stretch>
        </p:blipFill>
        <p:spPr>
          <a:xfrm>
            <a:off x="16154400" y="5568950"/>
            <a:ext cx="4883150" cy="3660777"/>
          </a:xfrm>
          <a:prstGeom prst="rect">
            <a:avLst/>
          </a:prstGeom>
          <a:ln w="12700">
            <a:miter lim="400000"/>
          </a:ln>
        </p:spPr>
      </p:pic>
      <p:pic>
        <p:nvPicPr>
          <p:cNvPr id="1181" name="Picture 16" descr="Picture 16"/>
          <p:cNvPicPr>
            <a:picLocks noChangeAspect="1"/>
          </p:cNvPicPr>
          <p:nvPr/>
        </p:nvPicPr>
        <p:blipFill>
          <a:blip r:embed="rId8">
            <a:extLst/>
          </a:blip>
          <a:stretch>
            <a:fillRect/>
          </a:stretch>
        </p:blipFill>
        <p:spPr>
          <a:xfrm>
            <a:off x="16135350" y="9528175"/>
            <a:ext cx="4883150" cy="3660775"/>
          </a:xfrm>
          <a:prstGeom prst="rect">
            <a:avLst/>
          </a:prstGeom>
          <a:ln w="12700">
            <a:miter lim="400000"/>
          </a:ln>
        </p:spPr>
      </p:pic>
      <p:sp>
        <p:nvSpPr>
          <p:cNvPr id="1182" name="Line 17"/>
          <p:cNvSpPr/>
          <p:nvPr/>
        </p:nvSpPr>
        <p:spPr>
          <a:xfrm>
            <a:off x="14852650" y="3616326"/>
            <a:ext cx="1079500" cy="1"/>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83" name="Line 18"/>
          <p:cNvSpPr/>
          <p:nvPr/>
        </p:nvSpPr>
        <p:spPr>
          <a:xfrm>
            <a:off x="14890750" y="7353300"/>
            <a:ext cx="10795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84" name="Line 19"/>
          <p:cNvSpPr/>
          <p:nvPr/>
        </p:nvSpPr>
        <p:spPr>
          <a:xfrm>
            <a:off x="14890750" y="11318875"/>
            <a:ext cx="1079500" cy="1"/>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Rectangle 2"/>
          <p:cNvSpPr txBox="1"/>
          <p:nvPr>
            <p:ph type="title"/>
          </p:nvPr>
        </p:nvSpPr>
        <p:spPr>
          <a:prstGeom prst="rect">
            <a:avLst/>
          </a:prstGeom>
        </p:spPr>
        <p:txBody>
          <a:bodyPr/>
          <a:lstStyle/>
          <a:p>
            <a:pPr/>
            <a:r>
              <a:t>Color textures</a:t>
            </a:r>
          </a:p>
        </p:txBody>
      </p:sp>
      <p:pic>
        <p:nvPicPr>
          <p:cNvPr id="1187" name="Picture 3" descr="Picture 3"/>
          <p:cNvPicPr>
            <a:picLocks noChangeAspect="1"/>
          </p:cNvPicPr>
          <p:nvPr/>
        </p:nvPicPr>
        <p:blipFill>
          <a:blip r:embed="rId2">
            <a:extLst/>
          </a:blip>
          <a:srcRect l="5950" t="21165" r="48016" b="19058"/>
          <a:stretch>
            <a:fillRect/>
          </a:stretch>
        </p:blipFill>
        <p:spPr>
          <a:xfrm>
            <a:off x="16925926" y="9124949"/>
            <a:ext cx="4714875" cy="4591051"/>
          </a:xfrm>
          <a:prstGeom prst="rect">
            <a:avLst/>
          </a:prstGeom>
          <a:ln w="12700">
            <a:miter lim="400000"/>
          </a:ln>
        </p:spPr>
      </p:pic>
      <p:sp>
        <p:nvSpPr>
          <p:cNvPr id="1188" name="Line 7"/>
          <p:cNvSpPr/>
          <p:nvPr/>
        </p:nvSpPr>
        <p:spPr>
          <a:xfrm flipV="1">
            <a:off x="11258550" y="8737600"/>
            <a:ext cx="749301" cy="1260477"/>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89" name="Line 8"/>
          <p:cNvSpPr/>
          <p:nvPr/>
        </p:nvSpPr>
        <p:spPr>
          <a:xfrm>
            <a:off x="10953750" y="7032625"/>
            <a:ext cx="835026" cy="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90" name="Line 9"/>
          <p:cNvSpPr/>
          <p:nvPr/>
        </p:nvSpPr>
        <p:spPr>
          <a:xfrm>
            <a:off x="11096625" y="3292476"/>
            <a:ext cx="850901" cy="1689101"/>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191" name="Text Box 10"/>
          <p:cNvSpPr txBox="1"/>
          <p:nvPr/>
        </p:nvSpPr>
        <p:spPr>
          <a:xfrm>
            <a:off x="4854575" y="226695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192" name="Text Box 11"/>
          <p:cNvSpPr txBox="1"/>
          <p:nvPr/>
        </p:nvSpPr>
        <p:spPr>
          <a:xfrm>
            <a:off x="4873625" y="5721350"/>
            <a:ext cx="55120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193" name="Text Box 12"/>
          <p:cNvSpPr txBox="1"/>
          <p:nvPr/>
        </p:nvSpPr>
        <p:spPr>
          <a:xfrm>
            <a:off x="4895850" y="10741025"/>
            <a:ext cx="500529"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pic>
        <p:nvPicPr>
          <p:cNvPr id="1194" name="Picture 13" descr="Picture 13"/>
          <p:cNvPicPr>
            <a:picLocks noChangeAspect="1"/>
          </p:cNvPicPr>
          <p:nvPr/>
        </p:nvPicPr>
        <p:blipFill>
          <a:blip r:embed="rId3">
            <a:extLst/>
          </a:blip>
          <a:stretch>
            <a:fillRect/>
          </a:stretch>
        </p:blipFill>
        <p:spPr>
          <a:xfrm>
            <a:off x="5892800" y="1384300"/>
            <a:ext cx="4883150" cy="3660777"/>
          </a:xfrm>
          <a:prstGeom prst="rect">
            <a:avLst/>
          </a:prstGeom>
          <a:ln w="12700">
            <a:miter lim="400000"/>
          </a:ln>
        </p:spPr>
      </p:pic>
      <p:pic>
        <p:nvPicPr>
          <p:cNvPr id="1195" name="Picture 14" descr="Picture 14"/>
          <p:cNvPicPr>
            <a:picLocks noChangeAspect="1"/>
          </p:cNvPicPr>
          <p:nvPr/>
        </p:nvPicPr>
        <p:blipFill>
          <a:blip r:embed="rId4">
            <a:extLst/>
          </a:blip>
          <a:stretch>
            <a:fillRect/>
          </a:stretch>
        </p:blipFill>
        <p:spPr>
          <a:xfrm>
            <a:off x="5892800" y="5365750"/>
            <a:ext cx="4883150" cy="3660777"/>
          </a:xfrm>
          <a:prstGeom prst="rect">
            <a:avLst/>
          </a:prstGeom>
          <a:ln w="12700">
            <a:miter lim="400000"/>
          </a:ln>
        </p:spPr>
      </p:pic>
      <p:pic>
        <p:nvPicPr>
          <p:cNvPr id="1196" name="Picture 15" descr="Picture 15"/>
          <p:cNvPicPr>
            <a:picLocks noChangeAspect="1"/>
          </p:cNvPicPr>
          <p:nvPr/>
        </p:nvPicPr>
        <p:blipFill>
          <a:blip r:embed="rId5">
            <a:extLst/>
          </a:blip>
          <a:stretch>
            <a:fillRect/>
          </a:stretch>
        </p:blipFill>
        <p:spPr>
          <a:xfrm>
            <a:off x="5873750" y="9324975"/>
            <a:ext cx="4883150" cy="3660775"/>
          </a:xfrm>
          <a:prstGeom prst="rect">
            <a:avLst/>
          </a:prstGeom>
          <a:ln w="12700">
            <a:miter lim="400000"/>
          </a:ln>
        </p:spPr>
      </p:pic>
      <p:pic>
        <p:nvPicPr>
          <p:cNvPr id="1197" name="Picture 19" descr="Picture 19"/>
          <p:cNvPicPr>
            <a:picLocks noChangeAspect="1"/>
          </p:cNvPicPr>
          <p:nvPr/>
        </p:nvPicPr>
        <p:blipFill>
          <a:blip r:embed="rId2">
            <a:extLst/>
          </a:blip>
          <a:srcRect l="52170" t="20380" r="6355" b="18520"/>
          <a:stretch>
            <a:fillRect/>
          </a:stretch>
        </p:blipFill>
        <p:spPr>
          <a:xfrm>
            <a:off x="12353925" y="4702176"/>
            <a:ext cx="4248151" cy="4692651"/>
          </a:xfrm>
          <a:prstGeom prst="rect">
            <a:avLst/>
          </a:prstGeom>
          <a:ln w="12700">
            <a:miter lim="400000"/>
          </a:ln>
        </p:spPr>
      </p:pic>
      <p:sp>
        <p:nvSpPr>
          <p:cNvPr id="1198" name="Text Box 20"/>
          <p:cNvSpPr txBox="1"/>
          <p:nvPr/>
        </p:nvSpPr>
        <p:spPr>
          <a:xfrm>
            <a:off x="12068175" y="3629026"/>
            <a:ext cx="403266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This does not work</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0" name="Rectangle 2"/>
          <p:cNvSpPr txBox="1"/>
          <p:nvPr>
            <p:ph type="title"/>
          </p:nvPr>
        </p:nvSpPr>
        <p:spPr>
          <a:prstGeom prst="rect">
            <a:avLst/>
          </a:prstGeom>
        </p:spPr>
        <p:txBody>
          <a:bodyPr/>
          <a:lstStyle/>
          <a:p>
            <a:pPr/>
            <a:r>
              <a:t>Color textures</a:t>
            </a:r>
          </a:p>
        </p:txBody>
      </p:sp>
      <p:sp>
        <p:nvSpPr>
          <p:cNvPr id="1201" name="Text Box 15"/>
          <p:cNvSpPr txBox="1"/>
          <p:nvPr/>
        </p:nvSpPr>
        <p:spPr>
          <a:xfrm>
            <a:off x="4143376" y="2654300"/>
            <a:ext cx="13207028" cy="17681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Problem: we create new colors not present in the original image.</a:t>
            </a:r>
          </a:p>
          <a:p>
            <a:pPr algn="l" defTabSz="914400">
              <a:defRPr b="0" sz="3600">
                <a:latin typeface="+mj-lt"/>
                <a:ea typeface="+mj-ea"/>
                <a:cs typeface="+mj-cs"/>
                <a:sym typeface="Arial"/>
              </a:defRPr>
            </a:pPr>
          </a:p>
          <a:p>
            <a:pPr algn="l" defTabSz="914400">
              <a:defRPr b="0" sz="3600">
                <a:latin typeface="+mj-lt"/>
                <a:ea typeface="+mj-ea"/>
                <a:cs typeface="+mj-cs"/>
                <a:sym typeface="Arial"/>
              </a:defRPr>
            </a:pPr>
            <a:r>
              <a:t>Why? Color channels are not independent. </a:t>
            </a:r>
          </a:p>
        </p:txBody>
      </p:sp>
      <p:pic>
        <p:nvPicPr>
          <p:cNvPr id="1202" name="Picture 16" descr="Picture 16"/>
          <p:cNvPicPr>
            <a:picLocks noChangeAspect="1"/>
          </p:cNvPicPr>
          <p:nvPr/>
        </p:nvPicPr>
        <p:blipFill>
          <a:blip r:embed="rId2">
            <a:extLst/>
          </a:blip>
          <a:stretch>
            <a:fillRect/>
          </a:stretch>
        </p:blipFill>
        <p:spPr>
          <a:xfrm>
            <a:off x="4143375" y="5572126"/>
            <a:ext cx="4908551" cy="3679824"/>
          </a:xfrm>
          <a:prstGeom prst="rect">
            <a:avLst/>
          </a:prstGeom>
          <a:ln w="12700">
            <a:miter lim="400000"/>
          </a:ln>
        </p:spPr>
      </p:pic>
      <p:pic>
        <p:nvPicPr>
          <p:cNvPr id="1203" name="Picture 17" descr="Picture 17"/>
          <p:cNvPicPr>
            <a:picLocks noChangeAspect="1"/>
          </p:cNvPicPr>
          <p:nvPr/>
        </p:nvPicPr>
        <p:blipFill>
          <a:blip r:embed="rId3">
            <a:extLst/>
          </a:blip>
          <a:stretch>
            <a:fillRect/>
          </a:stretch>
        </p:blipFill>
        <p:spPr>
          <a:xfrm>
            <a:off x="9591675" y="5530850"/>
            <a:ext cx="4899025" cy="3673477"/>
          </a:xfrm>
          <a:prstGeom prst="rect">
            <a:avLst/>
          </a:prstGeom>
          <a:ln w="12700">
            <a:miter lim="400000"/>
          </a:ln>
        </p:spPr>
      </p:pic>
      <p:pic>
        <p:nvPicPr>
          <p:cNvPr id="1204" name="Picture 18" descr="Picture 18"/>
          <p:cNvPicPr>
            <a:picLocks noChangeAspect="1"/>
          </p:cNvPicPr>
          <p:nvPr/>
        </p:nvPicPr>
        <p:blipFill>
          <a:blip r:embed="rId4">
            <a:extLst/>
          </a:blip>
          <a:stretch>
            <a:fillRect/>
          </a:stretch>
        </p:blipFill>
        <p:spPr>
          <a:xfrm>
            <a:off x="15252700" y="5549900"/>
            <a:ext cx="4902200" cy="3676650"/>
          </a:xfrm>
          <a:prstGeom prst="rect">
            <a:avLst/>
          </a:prstGeom>
          <a:ln w="12700">
            <a:miter lim="400000"/>
          </a:ln>
        </p:spPr>
      </p:pic>
      <p:sp>
        <p:nvSpPr>
          <p:cNvPr id="1205" name="Text Box 19"/>
          <p:cNvSpPr txBox="1"/>
          <p:nvPr/>
        </p:nvSpPr>
        <p:spPr>
          <a:xfrm>
            <a:off x="4203700" y="580390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06" name="Text Box 20"/>
          <p:cNvSpPr txBox="1"/>
          <p:nvPr/>
        </p:nvSpPr>
        <p:spPr>
          <a:xfrm>
            <a:off x="9629775" y="5638800"/>
            <a:ext cx="55120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207" name="Text Box 21"/>
          <p:cNvSpPr txBox="1"/>
          <p:nvPr/>
        </p:nvSpPr>
        <p:spPr>
          <a:xfrm>
            <a:off x="15217775" y="5629276"/>
            <a:ext cx="5005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9" name="Picture 48" descr="Picture 48"/>
          <p:cNvPicPr>
            <a:picLocks noChangeAspect="1"/>
          </p:cNvPicPr>
          <p:nvPr/>
        </p:nvPicPr>
        <p:blipFill>
          <a:blip r:embed="rId2">
            <a:extLst/>
          </a:blip>
          <a:stretch>
            <a:fillRect/>
          </a:stretch>
        </p:blipFill>
        <p:spPr>
          <a:xfrm>
            <a:off x="3349626" y="7229475"/>
            <a:ext cx="8108951" cy="6080125"/>
          </a:xfrm>
          <a:prstGeom prst="rect">
            <a:avLst/>
          </a:prstGeom>
          <a:ln w="12700">
            <a:miter lim="400000"/>
          </a:ln>
        </p:spPr>
      </p:pic>
      <p:sp>
        <p:nvSpPr>
          <p:cNvPr id="1210" name="Rectangle 2"/>
          <p:cNvSpPr txBox="1"/>
          <p:nvPr>
            <p:ph type="title"/>
          </p:nvPr>
        </p:nvSpPr>
        <p:spPr>
          <a:prstGeom prst="rect">
            <a:avLst/>
          </a:prstGeom>
        </p:spPr>
        <p:txBody>
          <a:bodyPr/>
          <a:lstStyle/>
          <a:p>
            <a:pPr/>
            <a:r>
              <a:t>PCA and decorrelation</a:t>
            </a:r>
          </a:p>
        </p:txBody>
      </p:sp>
      <p:pic>
        <p:nvPicPr>
          <p:cNvPr id="1211" name="Picture 4" descr="Picture 4"/>
          <p:cNvPicPr>
            <a:picLocks noChangeAspect="1"/>
          </p:cNvPicPr>
          <p:nvPr/>
        </p:nvPicPr>
        <p:blipFill>
          <a:blip r:embed="rId3">
            <a:extLst/>
          </a:blip>
          <a:stretch>
            <a:fillRect/>
          </a:stretch>
        </p:blipFill>
        <p:spPr>
          <a:xfrm>
            <a:off x="4102100" y="1955800"/>
            <a:ext cx="4908550" cy="3679827"/>
          </a:xfrm>
          <a:prstGeom prst="rect">
            <a:avLst/>
          </a:prstGeom>
          <a:ln w="12700">
            <a:miter lim="400000"/>
          </a:ln>
        </p:spPr>
      </p:pic>
      <p:pic>
        <p:nvPicPr>
          <p:cNvPr id="1212" name="Picture 5" descr="Picture 5"/>
          <p:cNvPicPr>
            <a:picLocks noChangeAspect="1"/>
          </p:cNvPicPr>
          <p:nvPr/>
        </p:nvPicPr>
        <p:blipFill>
          <a:blip r:embed="rId4">
            <a:extLst/>
          </a:blip>
          <a:stretch>
            <a:fillRect/>
          </a:stretch>
        </p:blipFill>
        <p:spPr>
          <a:xfrm>
            <a:off x="9550400" y="1914525"/>
            <a:ext cx="4899027" cy="3673475"/>
          </a:xfrm>
          <a:prstGeom prst="rect">
            <a:avLst/>
          </a:prstGeom>
          <a:ln w="12700">
            <a:miter lim="400000"/>
          </a:ln>
        </p:spPr>
      </p:pic>
      <p:pic>
        <p:nvPicPr>
          <p:cNvPr id="1213" name="Picture 6" descr="Picture 6"/>
          <p:cNvPicPr>
            <a:picLocks noChangeAspect="1"/>
          </p:cNvPicPr>
          <p:nvPr/>
        </p:nvPicPr>
        <p:blipFill>
          <a:blip r:embed="rId5">
            <a:extLst/>
          </a:blip>
          <a:stretch>
            <a:fillRect/>
          </a:stretch>
        </p:blipFill>
        <p:spPr>
          <a:xfrm>
            <a:off x="15211425" y="1933575"/>
            <a:ext cx="4902200" cy="3676651"/>
          </a:xfrm>
          <a:prstGeom prst="rect">
            <a:avLst/>
          </a:prstGeom>
          <a:ln w="12700">
            <a:miter lim="400000"/>
          </a:ln>
        </p:spPr>
      </p:pic>
      <p:sp>
        <p:nvSpPr>
          <p:cNvPr id="1214" name="Text Box 7"/>
          <p:cNvSpPr txBox="1"/>
          <p:nvPr/>
        </p:nvSpPr>
        <p:spPr>
          <a:xfrm>
            <a:off x="4162425" y="2187575"/>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15" name="Text Box 8"/>
          <p:cNvSpPr txBox="1"/>
          <p:nvPr/>
        </p:nvSpPr>
        <p:spPr>
          <a:xfrm>
            <a:off x="9588500" y="2022475"/>
            <a:ext cx="551205"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216" name="Text Box 9"/>
          <p:cNvSpPr txBox="1"/>
          <p:nvPr/>
        </p:nvSpPr>
        <p:spPr>
          <a:xfrm>
            <a:off x="15176500" y="2012950"/>
            <a:ext cx="5005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sp>
        <p:nvSpPr>
          <p:cNvPr id="1217" name="Text Box 26"/>
          <p:cNvSpPr txBox="1"/>
          <p:nvPr/>
        </p:nvSpPr>
        <p:spPr>
          <a:xfrm>
            <a:off x="10293350" y="1239520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18" name="Text Box 27"/>
          <p:cNvSpPr txBox="1"/>
          <p:nvPr/>
        </p:nvSpPr>
        <p:spPr>
          <a:xfrm>
            <a:off x="3835400" y="7477125"/>
            <a:ext cx="809627"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G</a:t>
            </a:r>
          </a:p>
        </p:txBody>
      </p:sp>
      <p:sp>
        <p:nvSpPr>
          <p:cNvPr id="1219" name="Text Box 28"/>
          <p:cNvSpPr txBox="1"/>
          <p:nvPr/>
        </p:nvSpPr>
        <p:spPr>
          <a:xfrm>
            <a:off x="3676650" y="6105526"/>
            <a:ext cx="1402007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In the original image, R and G are correlated, but, after synthesis,… </a:t>
            </a:r>
          </a:p>
        </p:txBody>
      </p:sp>
      <p:sp>
        <p:nvSpPr>
          <p:cNvPr id="1220" name="Line 29"/>
          <p:cNvSpPr/>
          <p:nvPr/>
        </p:nvSpPr>
        <p:spPr>
          <a:xfrm>
            <a:off x="11537950" y="10099675"/>
            <a:ext cx="1079500" cy="1"/>
          </a:xfrm>
          <a:prstGeom prst="line">
            <a:avLst/>
          </a:prstGeom>
          <a:ln w="1524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221" name="Picture 49" descr="Picture 49"/>
          <p:cNvPicPr>
            <a:picLocks noChangeAspect="1"/>
          </p:cNvPicPr>
          <p:nvPr/>
        </p:nvPicPr>
        <p:blipFill>
          <a:blip r:embed="rId6">
            <a:extLst/>
          </a:blip>
          <a:stretch>
            <a:fillRect/>
          </a:stretch>
        </p:blipFill>
        <p:spPr>
          <a:xfrm>
            <a:off x="12979400" y="7242175"/>
            <a:ext cx="8089900" cy="6067425"/>
          </a:xfrm>
          <a:prstGeom prst="rect">
            <a:avLst/>
          </a:prstGeom>
          <a:ln w="12700">
            <a:miter lim="400000"/>
          </a:ln>
        </p:spPr>
      </p:pic>
      <p:sp>
        <p:nvSpPr>
          <p:cNvPr id="1222" name="Text Box 50"/>
          <p:cNvSpPr txBox="1"/>
          <p:nvPr/>
        </p:nvSpPr>
        <p:spPr>
          <a:xfrm>
            <a:off x="19783426" y="1239520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23" name="Text Box 51"/>
          <p:cNvSpPr txBox="1"/>
          <p:nvPr/>
        </p:nvSpPr>
        <p:spPr>
          <a:xfrm>
            <a:off x="13325475" y="7477125"/>
            <a:ext cx="809625"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G</a:t>
            </a:r>
          </a:p>
        </p:txBody>
      </p:sp>
      <p:pic>
        <p:nvPicPr>
          <p:cNvPr id="1224" name="Picture 52" descr="Picture 52"/>
          <p:cNvPicPr>
            <a:picLocks noChangeAspect="1"/>
          </p:cNvPicPr>
          <p:nvPr/>
        </p:nvPicPr>
        <p:blipFill>
          <a:blip r:embed="rId7">
            <a:extLst/>
          </a:blip>
          <a:srcRect l="13010" t="26146" r="54376" b="30032"/>
          <a:stretch>
            <a:fillRect/>
          </a:stretch>
        </p:blipFill>
        <p:spPr>
          <a:xfrm>
            <a:off x="9686925" y="7283449"/>
            <a:ext cx="1774825" cy="1787527"/>
          </a:xfrm>
          <a:prstGeom prst="rect">
            <a:avLst/>
          </a:prstGeom>
          <a:ln w="12700">
            <a:miter lim="400000"/>
          </a:ln>
        </p:spPr>
      </p:pic>
      <p:pic>
        <p:nvPicPr>
          <p:cNvPr id="1225" name="Picture 53" descr="Picture 53"/>
          <p:cNvPicPr>
            <a:picLocks noChangeAspect="1"/>
          </p:cNvPicPr>
          <p:nvPr/>
        </p:nvPicPr>
        <p:blipFill>
          <a:blip r:embed="rId7">
            <a:extLst/>
          </a:blip>
          <a:srcRect l="57904" t="26457" r="9330" b="30426"/>
          <a:stretch>
            <a:fillRect/>
          </a:stretch>
        </p:blipFill>
        <p:spPr>
          <a:xfrm>
            <a:off x="19196049" y="7277100"/>
            <a:ext cx="1873251" cy="1851027"/>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7" name="Picture 2" descr="Picture 2"/>
          <p:cNvPicPr>
            <a:picLocks noChangeAspect="1"/>
          </p:cNvPicPr>
          <p:nvPr/>
        </p:nvPicPr>
        <p:blipFill>
          <a:blip r:embed="rId2">
            <a:extLst/>
          </a:blip>
          <a:stretch>
            <a:fillRect/>
          </a:stretch>
        </p:blipFill>
        <p:spPr>
          <a:xfrm>
            <a:off x="3476626" y="4435476"/>
            <a:ext cx="8108951" cy="6080124"/>
          </a:xfrm>
          <a:prstGeom prst="rect">
            <a:avLst/>
          </a:prstGeom>
          <a:ln w="12700">
            <a:miter lim="400000"/>
          </a:ln>
        </p:spPr>
      </p:pic>
      <p:sp>
        <p:nvSpPr>
          <p:cNvPr id="1228" name="Rectangle 3"/>
          <p:cNvSpPr txBox="1"/>
          <p:nvPr>
            <p:ph type="title"/>
          </p:nvPr>
        </p:nvSpPr>
        <p:spPr>
          <a:prstGeom prst="rect">
            <a:avLst/>
          </a:prstGeom>
        </p:spPr>
        <p:txBody>
          <a:bodyPr/>
          <a:lstStyle/>
          <a:p>
            <a:pPr/>
            <a:r>
              <a:t>PCA and decorrelation</a:t>
            </a:r>
          </a:p>
        </p:txBody>
      </p:sp>
      <p:sp>
        <p:nvSpPr>
          <p:cNvPr id="1229" name="Text Box 10"/>
          <p:cNvSpPr txBox="1"/>
          <p:nvPr/>
        </p:nvSpPr>
        <p:spPr>
          <a:xfrm>
            <a:off x="10420350" y="960120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30" name="Text Box 11"/>
          <p:cNvSpPr txBox="1"/>
          <p:nvPr/>
        </p:nvSpPr>
        <p:spPr>
          <a:xfrm>
            <a:off x="3962400" y="4683126"/>
            <a:ext cx="809627" cy="70132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G</a:t>
            </a:r>
          </a:p>
        </p:txBody>
      </p:sp>
      <p:sp>
        <p:nvSpPr>
          <p:cNvPr id="1231" name="Text Box 12"/>
          <p:cNvSpPr txBox="1"/>
          <p:nvPr/>
        </p:nvSpPr>
        <p:spPr>
          <a:xfrm>
            <a:off x="4346576" y="1714500"/>
            <a:ext cx="12241283" cy="17681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The texture synthesis algorithm assumes that the channels </a:t>
            </a:r>
          </a:p>
          <a:p>
            <a:pPr algn="l" defTabSz="914400">
              <a:defRPr b="0" sz="3600">
                <a:latin typeface="+mj-lt"/>
                <a:ea typeface="+mj-ea"/>
                <a:cs typeface="+mj-cs"/>
                <a:sym typeface="Arial"/>
              </a:defRPr>
            </a:pPr>
            <a:r>
              <a:t>are independent.</a:t>
            </a:r>
          </a:p>
          <a:p>
            <a:pPr algn="l" defTabSz="914400">
              <a:defRPr b="0" sz="3600">
                <a:latin typeface="+mj-lt"/>
                <a:ea typeface="+mj-ea"/>
                <a:cs typeface="+mj-cs"/>
                <a:sym typeface="Arial"/>
              </a:defRPr>
            </a:pPr>
            <a:r>
              <a:t>What we want to do is some rotation</a:t>
            </a:r>
          </a:p>
        </p:txBody>
      </p:sp>
      <p:sp>
        <p:nvSpPr>
          <p:cNvPr id="1232" name="Line 13"/>
          <p:cNvSpPr/>
          <p:nvPr/>
        </p:nvSpPr>
        <p:spPr>
          <a:xfrm>
            <a:off x="11969750" y="7404100"/>
            <a:ext cx="1079500" cy="0"/>
          </a:xfrm>
          <a:prstGeom prst="line">
            <a:avLst/>
          </a:prstGeom>
          <a:ln w="1524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pic>
        <p:nvPicPr>
          <p:cNvPr id="1233" name="Picture 17" descr="Picture 17"/>
          <p:cNvPicPr>
            <a:picLocks noChangeAspect="1"/>
          </p:cNvPicPr>
          <p:nvPr/>
        </p:nvPicPr>
        <p:blipFill>
          <a:blip r:embed="rId3">
            <a:extLst/>
          </a:blip>
          <a:srcRect l="13010" t="26146" r="54376" b="30031"/>
          <a:stretch>
            <a:fillRect/>
          </a:stretch>
        </p:blipFill>
        <p:spPr>
          <a:xfrm>
            <a:off x="9772649" y="4429126"/>
            <a:ext cx="1774827" cy="1787525"/>
          </a:xfrm>
          <a:prstGeom prst="rect">
            <a:avLst/>
          </a:prstGeom>
          <a:ln w="12700">
            <a:miter lim="400000"/>
          </a:ln>
        </p:spPr>
      </p:pic>
      <p:pic>
        <p:nvPicPr>
          <p:cNvPr id="1234" name="Picture 20" descr="Picture 20"/>
          <p:cNvPicPr>
            <a:picLocks noChangeAspect="1"/>
          </p:cNvPicPr>
          <p:nvPr/>
        </p:nvPicPr>
        <p:blipFill>
          <a:blip r:embed="rId4">
            <a:extLst/>
          </a:blip>
          <a:stretch>
            <a:fillRect/>
          </a:stretch>
        </p:blipFill>
        <p:spPr>
          <a:xfrm>
            <a:off x="13585825" y="3943350"/>
            <a:ext cx="7448550" cy="7442200"/>
          </a:xfrm>
          <a:prstGeom prst="rect">
            <a:avLst/>
          </a:prstGeom>
          <a:ln w="12700">
            <a:miter lim="400000"/>
          </a:ln>
        </p:spPr>
      </p:pic>
      <p:sp>
        <p:nvSpPr>
          <p:cNvPr id="1235" name="Line 21"/>
          <p:cNvSpPr/>
          <p:nvPr/>
        </p:nvSpPr>
        <p:spPr>
          <a:xfrm flipV="1">
            <a:off x="14595475" y="7791450"/>
            <a:ext cx="5810251" cy="19050"/>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236" name="Line 22"/>
          <p:cNvSpPr/>
          <p:nvPr/>
        </p:nvSpPr>
        <p:spPr>
          <a:xfrm>
            <a:off x="17357726" y="6448426"/>
            <a:ext cx="1" cy="2581275"/>
          </a:xfrm>
          <a:prstGeom prst="line">
            <a:avLst/>
          </a:prstGeom>
          <a:ln w="12700">
            <a:solidFill>
              <a:srgbClr val="000000"/>
            </a:solidFill>
            <a:headEnd type="triangle"/>
          </a:ln>
        </p:spPr>
        <p:txBody>
          <a:bodyPr tIns="91439" bIns="91439"/>
          <a:lstStyle/>
          <a:p>
            <a:pPr algn="l" defTabSz="914400">
              <a:defRPr b="0" sz="3600">
                <a:latin typeface="Calibri"/>
                <a:ea typeface="Calibri"/>
                <a:cs typeface="Calibri"/>
                <a:sym typeface="Calibri"/>
              </a:defRPr>
            </a:pPr>
          </a:p>
        </p:txBody>
      </p:sp>
      <p:sp>
        <p:nvSpPr>
          <p:cNvPr id="1237" name="Text Box 23"/>
          <p:cNvSpPr txBox="1"/>
          <p:nvPr/>
        </p:nvSpPr>
        <p:spPr>
          <a:xfrm>
            <a:off x="13293725" y="11341100"/>
            <a:ext cx="6371576" cy="17681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See that in this rotated space, </a:t>
            </a:r>
          </a:p>
          <a:p>
            <a:pPr algn="l" defTabSz="914400">
              <a:defRPr b="0" sz="3600">
                <a:latin typeface="+mj-lt"/>
                <a:ea typeface="+mj-ea"/>
                <a:cs typeface="+mj-cs"/>
                <a:sym typeface="Arial"/>
              </a:defRPr>
            </a:pPr>
            <a:r>
              <a:t>if I specify one coordinate the </a:t>
            </a:r>
          </a:p>
          <a:p>
            <a:pPr algn="l" defTabSz="914400">
              <a:defRPr b="0" sz="3600">
                <a:latin typeface="+mj-lt"/>
                <a:ea typeface="+mj-ea"/>
                <a:cs typeface="+mj-cs"/>
                <a:sym typeface="Arial"/>
              </a:defRPr>
            </a:pPr>
            <a:r>
              <a:t>other remains unconstrained.</a:t>
            </a:r>
          </a:p>
        </p:txBody>
      </p:sp>
      <p:sp>
        <p:nvSpPr>
          <p:cNvPr id="1238" name="Text Box 24"/>
          <p:cNvSpPr txBox="1"/>
          <p:nvPr/>
        </p:nvSpPr>
        <p:spPr>
          <a:xfrm>
            <a:off x="20221576" y="7518400"/>
            <a:ext cx="7800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U1</a:t>
            </a:r>
          </a:p>
        </p:txBody>
      </p:sp>
      <p:sp>
        <p:nvSpPr>
          <p:cNvPr id="1239" name="Text Box 25"/>
          <p:cNvSpPr txBox="1"/>
          <p:nvPr/>
        </p:nvSpPr>
        <p:spPr>
          <a:xfrm>
            <a:off x="17360900" y="5892800"/>
            <a:ext cx="78002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U2</a:t>
            </a:r>
          </a:p>
        </p:txBody>
      </p:sp>
      <p:sp>
        <p:nvSpPr>
          <p:cNvPr id="1240" name="Text Box 26"/>
          <p:cNvSpPr txBox="1"/>
          <p:nvPr/>
        </p:nvSpPr>
        <p:spPr>
          <a:xfrm>
            <a:off x="11487150" y="7477125"/>
            <a:ext cx="189847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Rotation</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42" name="Rectangle 3"/>
          <p:cNvSpPr txBox="1"/>
          <p:nvPr>
            <p:ph type="title"/>
          </p:nvPr>
        </p:nvSpPr>
        <p:spPr>
          <a:prstGeom prst="rect">
            <a:avLst/>
          </a:prstGeom>
        </p:spPr>
        <p:txBody>
          <a:bodyPr/>
          <a:lstStyle/>
          <a:p>
            <a:pPr/>
            <a:r>
              <a:t>PCA and decorrelation</a:t>
            </a:r>
          </a:p>
        </p:txBody>
      </p:sp>
      <p:pic>
        <p:nvPicPr>
          <p:cNvPr id="1243" name="Picture 2" descr="Picture 2"/>
          <p:cNvPicPr>
            <a:picLocks noChangeAspect="1"/>
          </p:cNvPicPr>
          <p:nvPr/>
        </p:nvPicPr>
        <p:blipFill>
          <a:blip r:embed="rId2">
            <a:extLst/>
          </a:blip>
          <a:stretch>
            <a:fillRect/>
          </a:stretch>
        </p:blipFill>
        <p:spPr>
          <a:xfrm>
            <a:off x="4165600" y="1892300"/>
            <a:ext cx="5086350" cy="3816350"/>
          </a:xfrm>
          <a:prstGeom prst="rect">
            <a:avLst/>
          </a:prstGeom>
          <a:ln w="12700">
            <a:miter lim="400000"/>
          </a:ln>
        </p:spPr>
      </p:pic>
      <p:sp>
        <p:nvSpPr>
          <p:cNvPr id="1244" name="Text Box 4"/>
          <p:cNvSpPr txBox="1"/>
          <p:nvPr/>
        </p:nvSpPr>
        <p:spPr>
          <a:xfrm>
            <a:off x="8562976" y="4930776"/>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45" name="Text Box 5"/>
          <p:cNvSpPr txBox="1"/>
          <p:nvPr/>
        </p:nvSpPr>
        <p:spPr>
          <a:xfrm>
            <a:off x="4308475" y="2066925"/>
            <a:ext cx="508001"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G</a:t>
            </a:r>
          </a:p>
        </p:txBody>
      </p:sp>
      <p:pic>
        <p:nvPicPr>
          <p:cNvPr id="1246" name="Picture 8" descr="Picture 8"/>
          <p:cNvPicPr>
            <a:picLocks noChangeAspect="1"/>
          </p:cNvPicPr>
          <p:nvPr/>
        </p:nvPicPr>
        <p:blipFill>
          <a:blip r:embed="rId3">
            <a:extLst/>
          </a:blip>
          <a:srcRect l="13010" t="26146" r="54376" b="30032"/>
          <a:stretch>
            <a:fillRect/>
          </a:stretch>
        </p:blipFill>
        <p:spPr>
          <a:xfrm>
            <a:off x="8115300" y="1889125"/>
            <a:ext cx="1111251" cy="1120775"/>
          </a:xfrm>
          <a:prstGeom prst="rect">
            <a:avLst/>
          </a:prstGeom>
          <a:ln w="12700">
            <a:miter lim="400000"/>
          </a:ln>
        </p:spPr>
      </p:pic>
      <p:grpSp>
        <p:nvGrpSpPr>
          <p:cNvPr id="1252" name="Group 37"/>
          <p:cNvGrpSpPr/>
          <p:nvPr/>
        </p:nvGrpSpPr>
        <p:grpSpPr>
          <a:xfrm>
            <a:off x="17275176" y="9785350"/>
            <a:ext cx="4467961" cy="3584577"/>
            <a:chOff x="0" y="0"/>
            <a:chExt cx="4467959" cy="3584576"/>
          </a:xfrm>
        </p:grpSpPr>
        <p:pic>
          <p:nvPicPr>
            <p:cNvPr id="1247" name="Picture 9" descr="Picture 9"/>
            <p:cNvPicPr>
              <a:picLocks noChangeAspect="1"/>
            </p:cNvPicPr>
            <p:nvPr/>
          </p:nvPicPr>
          <p:blipFill>
            <a:blip r:embed="rId4">
              <a:extLst/>
            </a:blip>
            <a:stretch>
              <a:fillRect/>
            </a:stretch>
          </p:blipFill>
          <p:spPr>
            <a:xfrm>
              <a:off x="0" y="0"/>
              <a:ext cx="3585518" cy="3584577"/>
            </a:xfrm>
            <a:prstGeom prst="rect">
              <a:avLst/>
            </a:prstGeom>
            <a:ln w="12700" cap="flat">
              <a:noFill/>
              <a:miter lim="400000"/>
            </a:ln>
            <a:effectLst/>
          </p:spPr>
        </p:pic>
        <p:sp>
          <p:nvSpPr>
            <p:cNvPr id="1248" name="Line 10"/>
            <p:cNvSpPr/>
            <p:nvPr/>
          </p:nvSpPr>
          <p:spPr>
            <a:xfrm flipV="1">
              <a:off x="485056" y="1854427"/>
              <a:ext cx="2798215" cy="731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249" name="Line 11"/>
            <p:cNvSpPr/>
            <p:nvPr/>
          </p:nvSpPr>
          <p:spPr>
            <a:xfrm flipH="1">
              <a:off x="1815914" y="1206230"/>
              <a:ext cx="1" cy="1242783"/>
            </a:xfrm>
            <a:prstGeom prst="line">
              <a:avLst/>
            </a:prstGeom>
            <a:noFill/>
            <a:ln w="12700" cap="flat">
              <a:solidFill>
                <a:srgbClr val="000000"/>
              </a:solidFill>
              <a:prstDash val="solid"/>
              <a:round/>
              <a:head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250" name="Text Box 13"/>
            <p:cNvSpPr/>
            <p:nvPr/>
          </p:nvSpPr>
          <p:spPr>
            <a:xfrm>
              <a:off x="3197959" y="19056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U1</a:t>
              </a:r>
            </a:p>
          </p:txBody>
        </p:sp>
        <p:sp>
          <p:nvSpPr>
            <p:cNvPr id="1251" name="Text Box 14"/>
            <p:cNvSpPr/>
            <p:nvPr/>
          </p:nvSpPr>
          <p:spPr>
            <a:xfrm>
              <a:off x="1815914" y="11209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U2</a:t>
              </a:r>
            </a:p>
          </p:txBody>
        </p:sp>
      </p:grpSp>
      <p:sp>
        <p:nvSpPr>
          <p:cNvPr id="1253" name="Rectangle 17"/>
          <p:cNvSpPr txBox="1"/>
          <p:nvPr/>
        </p:nvSpPr>
        <p:spPr>
          <a:xfrm>
            <a:off x="11268075" y="3213100"/>
            <a:ext cx="6410325" cy="181716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1600"/>
              </a:spcBef>
              <a:defRPr b="0" sz="2800">
                <a:latin typeface="+mj-lt"/>
                <a:ea typeface="+mj-ea"/>
                <a:cs typeface="+mj-cs"/>
                <a:sym typeface="Arial"/>
              </a:defRPr>
            </a:pPr>
            <a:r>
              <a:t> 1.0000    0.9303    0.6034</a:t>
            </a:r>
          </a:p>
          <a:p>
            <a:pPr algn="l" defTabSz="914400">
              <a:spcBef>
                <a:spcPts val="1600"/>
              </a:spcBef>
              <a:defRPr b="0" sz="2800">
                <a:latin typeface="+mj-lt"/>
                <a:ea typeface="+mj-ea"/>
                <a:cs typeface="+mj-cs"/>
                <a:sym typeface="Arial"/>
              </a:defRPr>
            </a:pPr>
            <a:r>
              <a:t> 0.9303    0.9438    0.6620</a:t>
            </a:r>
          </a:p>
          <a:p>
            <a:pPr algn="l" defTabSz="914400">
              <a:spcBef>
                <a:spcPts val="1600"/>
              </a:spcBef>
              <a:defRPr b="0" sz="2800">
                <a:latin typeface="+mj-lt"/>
                <a:ea typeface="+mj-ea"/>
                <a:cs typeface="+mj-cs"/>
                <a:sym typeface="Arial"/>
              </a:defRPr>
            </a:pPr>
            <a:r>
              <a:t> 0.6034    0.6620    0.5569</a:t>
            </a:r>
          </a:p>
        </p:txBody>
      </p:sp>
      <p:sp>
        <p:nvSpPr>
          <p:cNvPr id="1254" name="Text Box 18"/>
          <p:cNvSpPr txBox="1"/>
          <p:nvPr/>
        </p:nvSpPr>
        <p:spPr>
          <a:xfrm>
            <a:off x="10156825" y="3673476"/>
            <a:ext cx="104680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C = </a:t>
            </a:r>
          </a:p>
        </p:txBody>
      </p:sp>
      <p:sp>
        <p:nvSpPr>
          <p:cNvPr id="1255" name="Line 19"/>
          <p:cNvSpPr/>
          <p:nvPr/>
        </p:nvSpPr>
        <p:spPr>
          <a:xfrm flipV="1">
            <a:off x="13614400" y="2968625"/>
            <a:ext cx="384177" cy="2825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256" name="Text Box 20"/>
          <p:cNvSpPr txBox="1"/>
          <p:nvPr/>
        </p:nvSpPr>
        <p:spPr>
          <a:xfrm>
            <a:off x="13246100" y="2251075"/>
            <a:ext cx="2724890" cy="57764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mj-lt"/>
                <a:ea typeface="+mj-ea"/>
                <a:cs typeface="+mj-cs"/>
                <a:sym typeface="Arial"/>
              </a:defRPr>
            </a:lvl1pPr>
          </a:lstStyle>
          <a:p>
            <a:pPr/>
            <a:r>
              <a:t>correlation(R,G)</a:t>
            </a:r>
          </a:p>
        </p:txBody>
      </p:sp>
      <p:sp>
        <p:nvSpPr>
          <p:cNvPr id="1257" name="Text Box 21"/>
          <p:cNvSpPr txBox="1"/>
          <p:nvPr/>
        </p:nvSpPr>
        <p:spPr>
          <a:xfrm>
            <a:off x="7947026" y="8140700"/>
            <a:ext cx="193575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C = D D’</a:t>
            </a:r>
          </a:p>
        </p:txBody>
      </p:sp>
      <p:sp>
        <p:nvSpPr>
          <p:cNvPr id="1258" name="Rectangle 22"/>
          <p:cNvSpPr txBox="1"/>
          <p:nvPr/>
        </p:nvSpPr>
        <p:spPr>
          <a:xfrm>
            <a:off x="13352312" y="7754240"/>
            <a:ext cx="4876801" cy="181716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1600"/>
              </a:spcBef>
              <a:defRPr b="0" sz="2800">
                <a:latin typeface="+mj-lt"/>
                <a:ea typeface="+mj-ea"/>
                <a:cs typeface="+mj-cs"/>
                <a:sym typeface="Arial"/>
              </a:defRPr>
            </a:pPr>
            <a:r>
              <a:t>  </a:t>
            </a:r>
            <a:r>
              <a:rPr>
                <a:solidFill>
                  <a:srgbClr val="FF0000"/>
                </a:solidFill>
              </a:rPr>
              <a:t>0.6347</a:t>
            </a:r>
            <a:r>
              <a:t>    </a:t>
            </a:r>
            <a:r>
              <a:rPr>
                <a:solidFill>
                  <a:srgbClr val="00CC99"/>
                </a:solidFill>
              </a:rPr>
              <a:t>0.6072</a:t>
            </a:r>
            <a:r>
              <a:t>    </a:t>
            </a:r>
            <a:r>
              <a:rPr>
                <a:solidFill>
                  <a:srgbClr val="3333CC"/>
                </a:solidFill>
              </a:rPr>
              <a:t>0.4779</a:t>
            </a:r>
          </a:p>
          <a:p>
            <a:pPr algn="l" defTabSz="914400">
              <a:spcBef>
                <a:spcPts val="1600"/>
              </a:spcBef>
              <a:defRPr b="0" sz="2800">
                <a:latin typeface="+mj-lt"/>
                <a:ea typeface="+mj-ea"/>
                <a:cs typeface="+mj-cs"/>
                <a:sym typeface="Arial"/>
              </a:defRPr>
            </a:pPr>
            <a:r>
              <a:t>  </a:t>
            </a:r>
            <a:r>
              <a:rPr>
                <a:solidFill>
                  <a:srgbClr val="FF0000"/>
                </a:solidFill>
              </a:rPr>
              <a:t>0.6306</a:t>
            </a:r>
            <a:r>
              <a:t>   </a:t>
            </a:r>
            <a:r>
              <a:rPr>
                <a:solidFill>
                  <a:srgbClr val="00CC99"/>
                </a:solidFill>
              </a:rPr>
              <a:t>-0.0496</a:t>
            </a:r>
            <a:r>
              <a:t>   </a:t>
            </a:r>
            <a:r>
              <a:rPr>
                <a:solidFill>
                  <a:srgbClr val="3333CC"/>
                </a:solidFill>
              </a:rPr>
              <a:t>-0.7745</a:t>
            </a:r>
          </a:p>
          <a:p>
            <a:pPr algn="l" defTabSz="914400">
              <a:spcBef>
                <a:spcPts val="1600"/>
              </a:spcBef>
              <a:defRPr b="0" sz="2800">
                <a:latin typeface="+mj-lt"/>
                <a:ea typeface="+mj-ea"/>
                <a:cs typeface="+mj-cs"/>
                <a:sym typeface="Arial"/>
              </a:defRPr>
            </a:pPr>
            <a:r>
              <a:t>  </a:t>
            </a:r>
            <a:r>
              <a:rPr>
                <a:solidFill>
                  <a:srgbClr val="FF0000"/>
                </a:solidFill>
              </a:rPr>
              <a:t>0.4466</a:t>
            </a:r>
            <a:r>
              <a:t>   </a:t>
            </a:r>
            <a:r>
              <a:rPr>
                <a:solidFill>
                  <a:srgbClr val="00CC99"/>
                </a:solidFill>
              </a:rPr>
              <a:t>-0.7930</a:t>
            </a:r>
            <a:r>
              <a:t>    </a:t>
            </a:r>
            <a:r>
              <a:rPr>
                <a:solidFill>
                  <a:srgbClr val="3333CC"/>
                </a:solidFill>
              </a:rPr>
              <a:t>0.4144</a:t>
            </a:r>
          </a:p>
        </p:txBody>
      </p:sp>
      <p:sp>
        <p:nvSpPr>
          <p:cNvPr id="1259" name="Text Box 23"/>
          <p:cNvSpPr txBox="1"/>
          <p:nvPr/>
        </p:nvSpPr>
        <p:spPr>
          <a:xfrm>
            <a:off x="12128500" y="8181975"/>
            <a:ext cx="1046803"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D = </a:t>
            </a:r>
          </a:p>
        </p:txBody>
      </p:sp>
      <p:sp>
        <p:nvSpPr>
          <p:cNvPr id="1260" name="Rectangle 24"/>
          <p:cNvSpPr/>
          <p:nvPr/>
        </p:nvSpPr>
        <p:spPr>
          <a:xfrm>
            <a:off x="11255375" y="10861675"/>
            <a:ext cx="5486401" cy="812801"/>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61" name="Rectangle 25"/>
          <p:cNvSpPr/>
          <p:nvPr/>
        </p:nvSpPr>
        <p:spPr>
          <a:xfrm>
            <a:off x="10017125" y="10906125"/>
            <a:ext cx="873125" cy="771525"/>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62" name="Rectangle 27"/>
          <p:cNvSpPr/>
          <p:nvPr/>
        </p:nvSpPr>
        <p:spPr>
          <a:xfrm>
            <a:off x="3819526" y="10861675"/>
            <a:ext cx="5486401" cy="812801"/>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63" name="Text Box 28"/>
          <p:cNvSpPr txBox="1"/>
          <p:nvPr/>
        </p:nvSpPr>
        <p:spPr>
          <a:xfrm>
            <a:off x="9283700" y="10775950"/>
            <a:ext cx="4625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264" name="Text Box 29"/>
          <p:cNvSpPr txBox="1"/>
          <p:nvPr/>
        </p:nvSpPr>
        <p:spPr>
          <a:xfrm>
            <a:off x="5299075" y="11506200"/>
            <a:ext cx="2431575"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Npixels</a:t>
            </a:r>
          </a:p>
        </p:txBody>
      </p:sp>
      <p:sp>
        <p:nvSpPr>
          <p:cNvPr id="1265" name="Text Box 30"/>
          <p:cNvSpPr txBox="1"/>
          <p:nvPr/>
        </p:nvSpPr>
        <p:spPr>
          <a:xfrm>
            <a:off x="12392025" y="11607800"/>
            <a:ext cx="2431575"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Npixels</a:t>
            </a:r>
          </a:p>
        </p:txBody>
      </p:sp>
      <p:sp>
        <p:nvSpPr>
          <p:cNvPr id="1266" name="Text Box 31"/>
          <p:cNvSpPr txBox="1"/>
          <p:nvPr/>
        </p:nvSpPr>
        <p:spPr>
          <a:xfrm>
            <a:off x="9629775" y="11607800"/>
            <a:ext cx="118677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3</a:t>
            </a:r>
          </a:p>
        </p:txBody>
      </p:sp>
      <p:sp>
        <p:nvSpPr>
          <p:cNvPr id="1267" name="Rectangle 32"/>
          <p:cNvSpPr txBox="1"/>
          <p:nvPr/>
        </p:nvSpPr>
        <p:spPr>
          <a:xfrm>
            <a:off x="10004425" y="10848975"/>
            <a:ext cx="62733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D’</a:t>
            </a:r>
          </a:p>
        </p:txBody>
      </p:sp>
      <p:sp>
        <p:nvSpPr>
          <p:cNvPr id="1268" name="Text Box 33"/>
          <p:cNvSpPr txBox="1"/>
          <p:nvPr/>
        </p:nvSpPr>
        <p:spPr>
          <a:xfrm>
            <a:off x="13608050" y="10820400"/>
            <a:ext cx="353636" cy="86203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1600">
                <a:latin typeface="+mj-lt"/>
                <a:ea typeface="+mj-ea"/>
                <a:cs typeface="+mj-cs"/>
                <a:sym typeface="Arial"/>
              </a:defRPr>
            </a:pPr>
            <a:r>
              <a:t>R</a:t>
            </a:r>
          </a:p>
          <a:p>
            <a:pPr algn="l" defTabSz="914400">
              <a:defRPr b="0" sz="1600">
                <a:latin typeface="+mj-lt"/>
                <a:ea typeface="+mj-ea"/>
                <a:cs typeface="+mj-cs"/>
                <a:sym typeface="Arial"/>
              </a:defRPr>
            </a:pPr>
            <a:r>
              <a:t>G</a:t>
            </a:r>
          </a:p>
          <a:p>
            <a:pPr algn="l" defTabSz="914400">
              <a:defRPr b="0" sz="1600">
                <a:latin typeface="+mj-lt"/>
                <a:ea typeface="+mj-ea"/>
                <a:cs typeface="+mj-cs"/>
                <a:sym typeface="Arial"/>
              </a:defRPr>
            </a:pPr>
            <a:r>
              <a:t>B</a:t>
            </a:r>
          </a:p>
        </p:txBody>
      </p:sp>
      <p:sp>
        <p:nvSpPr>
          <p:cNvPr id="1269" name="Text Box 34"/>
          <p:cNvSpPr txBox="1"/>
          <p:nvPr/>
        </p:nvSpPr>
        <p:spPr>
          <a:xfrm>
            <a:off x="6127750" y="10820400"/>
            <a:ext cx="455335" cy="86203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1600">
                <a:latin typeface="+mj-lt"/>
                <a:ea typeface="+mj-ea"/>
                <a:cs typeface="+mj-cs"/>
                <a:sym typeface="Arial"/>
              </a:defRPr>
            </a:pPr>
            <a:r>
              <a:t>U1</a:t>
            </a:r>
          </a:p>
          <a:p>
            <a:pPr algn="l" defTabSz="914400">
              <a:defRPr b="0" sz="1600">
                <a:latin typeface="+mj-lt"/>
                <a:ea typeface="+mj-ea"/>
                <a:cs typeface="+mj-cs"/>
                <a:sym typeface="Arial"/>
              </a:defRPr>
            </a:pPr>
            <a:r>
              <a:t>U2</a:t>
            </a:r>
          </a:p>
          <a:p>
            <a:pPr algn="l" defTabSz="914400">
              <a:defRPr b="0" sz="1600">
                <a:latin typeface="+mj-lt"/>
                <a:ea typeface="+mj-ea"/>
                <a:cs typeface="+mj-cs"/>
                <a:sym typeface="Arial"/>
              </a:defRPr>
            </a:pPr>
            <a:r>
              <a:t>U3</a:t>
            </a:r>
          </a:p>
        </p:txBody>
      </p:sp>
      <p:sp>
        <p:nvSpPr>
          <p:cNvPr id="1270" name="Text Box 36"/>
          <p:cNvSpPr txBox="1"/>
          <p:nvPr/>
        </p:nvSpPr>
        <p:spPr>
          <a:xfrm>
            <a:off x="4044949" y="6048376"/>
            <a:ext cx="11657505"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PCA finds the principal directions of variation of the data.</a:t>
            </a:r>
          </a:p>
          <a:p>
            <a:pPr algn="l" defTabSz="914400">
              <a:defRPr b="0" sz="3600">
                <a:latin typeface="+mj-lt"/>
                <a:ea typeface="+mj-ea"/>
                <a:cs typeface="+mj-cs"/>
                <a:sym typeface="Arial"/>
              </a:defRPr>
            </a:pPr>
            <a:r>
              <a:t>It gives a decomposition of the covariance matrix as: </a:t>
            </a:r>
          </a:p>
        </p:txBody>
      </p:sp>
      <p:sp>
        <p:nvSpPr>
          <p:cNvPr id="1271" name="Rectangle 38"/>
          <p:cNvSpPr txBox="1"/>
          <p:nvPr/>
        </p:nvSpPr>
        <p:spPr>
          <a:xfrm>
            <a:off x="3848099" y="9610725"/>
            <a:ext cx="1160526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By transforming the original data (RGB) using D we get: </a:t>
            </a:r>
          </a:p>
        </p:txBody>
      </p:sp>
      <p:sp>
        <p:nvSpPr>
          <p:cNvPr id="1272" name="Rectangle 39"/>
          <p:cNvSpPr txBox="1"/>
          <p:nvPr/>
        </p:nvSpPr>
        <p:spPr>
          <a:xfrm>
            <a:off x="3787775" y="12801600"/>
            <a:ext cx="1058929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The new components (U1,U2,U3) are decorrelated.</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4" name="Rectangle 3"/>
          <p:cNvSpPr txBox="1"/>
          <p:nvPr>
            <p:ph type="title"/>
          </p:nvPr>
        </p:nvSpPr>
        <p:spPr>
          <a:prstGeom prst="rect">
            <a:avLst/>
          </a:prstGeom>
        </p:spPr>
        <p:txBody>
          <a:bodyPr/>
          <a:lstStyle/>
          <a:p>
            <a:pPr/>
            <a:r>
              <a:t>SVD and decorrelation</a:t>
            </a:r>
          </a:p>
        </p:txBody>
      </p:sp>
      <p:pic>
        <p:nvPicPr>
          <p:cNvPr id="1275" name="Picture 2" descr="Picture 2"/>
          <p:cNvPicPr>
            <a:picLocks noChangeAspect="1"/>
          </p:cNvPicPr>
          <p:nvPr/>
        </p:nvPicPr>
        <p:blipFill>
          <a:blip r:embed="rId2">
            <a:extLst/>
          </a:blip>
          <a:stretch>
            <a:fillRect/>
          </a:stretch>
        </p:blipFill>
        <p:spPr>
          <a:xfrm>
            <a:off x="2396078" y="1750738"/>
            <a:ext cx="5086351" cy="3816351"/>
          </a:xfrm>
          <a:prstGeom prst="rect">
            <a:avLst/>
          </a:prstGeom>
          <a:ln w="12700">
            <a:miter lim="400000"/>
          </a:ln>
        </p:spPr>
      </p:pic>
      <p:sp>
        <p:nvSpPr>
          <p:cNvPr id="1276" name="Text Box 4"/>
          <p:cNvSpPr txBox="1"/>
          <p:nvPr/>
        </p:nvSpPr>
        <p:spPr>
          <a:xfrm>
            <a:off x="6793455" y="4789214"/>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277" name="Text Box 5"/>
          <p:cNvSpPr txBox="1"/>
          <p:nvPr/>
        </p:nvSpPr>
        <p:spPr>
          <a:xfrm>
            <a:off x="2538954" y="1925364"/>
            <a:ext cx="508001" cy="7013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mj-lt"/>
                <a:ea typeface="+mj-ea"/>
                <a:cs typeface="+mj-cs"/>
                <a:sym typeface="Arial"/>
              </a:defRPr>
            </a:lvl1pPr>
          </a:lstStyle>
          <a:p>
            <a:pPr/>
            <a:r>
              <a:t>G</a:t>
            </a:r>
          </a:p>
        </p:txBody>
      </p:sp>
      <p:pic>
        <p:nvPicPr>
          <p:cNvPr id="1278" name="Picture 8" descr="Picture 8"/>
          <p:cNvPicPr>
            <a:picLocks noChangeAspect="1"/>
          </p:cNvPicPr>
          <p:nvPr/>
        </p:nvPicPr>
        <p:blipFill>
          <a:blip r:embed="rId3">
            <a:extLst/>
          </a:blip>
          <a:srcRect l="13010" t="26146" r="54376" b="30032"/>
          <a:stretch>
            <a:fillRect/>
          </a:stretch>
        </p:blipFill>
        <p:spPr>
          <a:xfrm>
            <a:off x="6345779" y="1747564"/>
            <a:ext cx="1111251" cy="1120775"/>
          </a:xfrm>
          <a:prstGeom prst="rect">
            <a:avLst/>
          </a:prstGeom>
          <a:ln w="12700">
            <a:miter lim="400000"/>
          </a:ln>
        </p:spPr>
      </p:pic>
      <p:grpSp>
        <p:nvGrpSpPr>
          <p:cNvPr id="1284" name="Group 37"/>
          <p:cNvGrpSpPr/>
          <p:nvPr/>
        </p:nvGrpSpPr>
        <p:grpSpPr>
          <a:xfrm>
            <a:off x="15505655" y="9643788"/>
            <a:ext cx="4467961" cy="3584577"/>
            <a:chOff x="0" y="0"/>
            <a:chExt cx="4467959" cy="3584576"/>
          </a:xfrm>
        </p:grpSpPr>
        <p:pic>
          <p:nvPicPr>
            <p:cNvPr id="1279" name="Picture 9" descr="Picture 9"/>
            <p:cNvPicPr>
              <a:picLocks noChangeAspect="1"/>
            </p:cNvPicPr>
            <p:nvPr/>
          </p:nvPicPr>
          <p:blipFill>
            <a:blip r:embed="rId4">
              <a:extLst/>
            </a:blip>
            <a:stretch>
              <a:fillRect/>
            </a:stretch>
          </p:blipFill>
          <p:spPr>
            <a:xfrm>
              <a:off x="0" y="0"/>
              <a:ext cx="3585518" cy="3584577"/>
            </a:xfrm>
            <a:prstGeom prst="rect">
              <a:avLst/>
            </a:prstGeom>
            <a:ln w="12700" cap="flat">
              <a:noFill/>
              <a:miter lim="400000"/>
            </a:ln>
            <a:effectLst/>
          </p:spPr>
        </p:pic>
        <p:sp>
          <p:nvSpPr>
            <p:cNvPr id="1280" name="Line 10"/>
            <p:cNvSpPr/>
            <p:nvPr/>
          </p:nvSpPr>
          <p:spPr>
            <a:xfrm flipV="1">
              <a:off x="485056" y="1854427"/>
              <a:ext cx="2798215" cy="731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281" name="Line 11"/>
            <p:cNvSpPr/>
            <p:nvPr/>
          </p:nvSpPr>
          <p:spPr>
            <a:xfrm flipH="1">
              <a:off x="1815914" y="1206230"/>
              <a:ext cx="1" cy="1242783"/>
            </a:xfrm>
            <a:prstGeom prst="line">
              <a:avLst/>
            </a:prstGeom>
            <a:noFill/>
            <a:ln w="12700" cap="flat">
              <a:solidFill>
                <a:srgbClr val="000000"/>
              </a:solidFill>
              <a:prstDash val="solid"/>
              <a:round/>
              <a:head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282" name="Text Box 13"/>
            <p:cNvSpPr/>
            <p:nvPr/>
          </p:nvSpPr>
          <p:spPr>
            <a:xfrm>
              <a:off x="3197959" y="19056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U1</a:t>
              </a:r>
            </a:p>
          </p:txBody>
        </p:sp>
        <p:sp>
          <p:nvSpPr>
            <p:cNvPr id="1283" name="Text Box 14"/>
            <p:cNvSpPr/>
            <p:nvPr/>
          </p:nvSpPr>
          <p:spPr>
            <a:xfrm>
              <a:off x="1815914" y="11209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U2</a:t>
              </a:r>
            </a:p>
          </p:txBody>
        </p:sp>
      </p:grpSp>
      <p:sp>
        <p:nvSpPr>
          <p:cNvPr id="1285" name="Rectangle 17"/>
          <p:cNvSpPr txBox="1"/>
          <p:nvPr/>
        </p:nvSpPr>
        <p:spPr>
          <a:xfrm>
            <a:off x="9498554" y="3071538"/>
            <a:ext cx="6410325" cy="181716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1600"/>
              </a:spcBef>
              <a:defRPr b="0" sz="2800">
                <a:latin typeface="+mj-lt"/>
                <a:ea typeface="+mj-ea"/>
                <a:cs typeface="+mj-cs"/>
                <a:sym typeface="Arial"/>
              </a:defRPr>
            </a:pPr>
            <a:r>
              <a:t> 1.0000    0.9303    0.6034</a:t>
            </a:r>
          </a:p>
          <a:p>
            <a:pPr algn="l" defTabSz="914400">
              <a:spcBef>
                <a:spcPts val="1600"/>
              </a:spcBef>
              <a:defRPr b="0" sz="2800">
                <a:latin typeface="+mj-lt"/>
                <a:ea typeface="+mj-ea"/>
                <a:cs typeface="+mj-cs"/>
                <a:sym typeface="Arial"/>
              </a:defRPr>
            </a:pPr>
            <a:r>
              <a:t> 0.9303    0.9438    0.6620</a:t>
            </a:r>
          </a:p>
          <a:p>
            <a:pPr algn="l" defTabSz="914400">
              <a:spcBef>
                <a:spcPts val="1600"/>
              </a:spcBef>
              <a:defRPr b="0" sz="2800">
                <a:latin typeface="+mj-lt"/>
                <a:ea typeface="+mj-ea"/>
                <a:cs typeface="+mj-cs"/>
                <a:sym typeface="Arial"/>
              </a:defRPr>
            </a:pPr>
            <a:r>
              <a:t> 0.6034    0.6620    0.5569</a:t>
            </a:r>
          </a:p>
        </p:txBody>
      </p:sp>
      <p:sp>
        <p:nvSpPr>
          <p:cNvPr id="1286" name="Text Box 18"/>
          <p:cNvSpPr txBox="1"/>
          <p:nvPr/>
        </p:nvSpPr>
        <p:spPr>
          <a:xfrm>
            <a:off x="8387304" y="3531914"/>
            <a:ext cx="1046804"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C = </a:t>
            </a:r>
          </a:p>
        </p:txBody>
      </p:sp>
      <p:sp>
        <p:nvSpPr>
          <p:cNvPr id="1287" name="Line 19"/>
          <p:cNvSpPr/>
          <p:nvPr/>
        </p:nvSpPr>
        <p:spPr>
          <a:xfrm flipV="1">
            <a:off x="11844879" y="2827064"/>
            <a:ext cx="384177" cy="2825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288" name="Text Box 20"/>
          <p:cNvSpPr txBox="1"/>
          <p:nvPr/>
        </p:nvSpPr>
        <p:spPr>
          <a:xfrm>
            <a:off x="11476578" y="2109514"/>
            <a:ext cx="2724891" cy="5776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mj-lt"/>
                <a:ea typeface="+mj-ea"/>
                <a:cs typeface="+mj-cs"/>
                <a:sym typeface="Arial"/>
              </a:defRPr>
            </a:lvl1pPr>
          </a:lstStyle>
          <a:p>
            <a:pPr/>
            <a:r>
              <a:t>correlation(R,G)</a:t>
            </a:r>
          </a:p>
        </p:txBody>
      </p:sp>
      <p:sp>
        <p:nvSpPr>
          <p:cNvPr id="1289" name="Text Box 21"/>
          <p:cNvSpPr txBox="1"/>
          <p:nvPr/>
        </p:nvSpPr>
        <p:spPr>
          <a:xfrm>
            <a:off x="6177505" y="7999138"/>
            <a:ext cx="2342501"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C = U S V’</a:t>
            </a:r>
          </a:p>
        </p:txBody>
      </p:sp>
      <p:sp>
        <p:nvSpPr>
          <p:cNvPr id="1290" name="Rectangle 22"/>
          <p:cNvSpPr txBox="1"/>
          <p:nvPr/>
        </p:nvSpPr>
        <p:spPr>
          <a:xfrm>
            <a:off x="11582791" y="7612678"/>
            <a:ext cx="4876801" cy="181716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spcBef>
                <a:spcPts val="1600"/>
              </a:spcBef>
              <a:defRPr b="0" sz="2800">
                <a:latin typeface="+mj-lt"/>
                <a:ea typeface="+mj-ea"/>
                <a:cs typeface="+mj-cs"/>
                <a:sym typeface="Arial"/>
              </a:defRPr>
            </a:pPr>
            <a:r>
              <a:t>  -</a:t>
            </a:r>
            <a:r>
              <a:rPr>
                <a:solidFill>
                  <a:srgbClr val="FF0000"/>
                </a:solidFill>
              </a:rPr>
              <a:t>0.6347</a:t>
            </a:r>
            <a:r>
              <a:t>    </a:t>
            </a:r>
            <a:r>
              <a:rPr>
                <a:solidFill>
                  <a:srgbClr val="00CC99"/>
                </a:solidFill>
              </a:rPr>
              <a:t>0.6072</a:t>
            </a:r>
            <a:r>
              <a:t>    </a:t>
            </a:r>
            <a:r>
              <a:rPr>
                <a:solidFill>
                  <a:srgbClr val="3333CC"/>
                </a:solidFill>
              </a:rPr>
              <a:t>0.4779</a:t>
            </a:r>
          </a:p>
          <a:p>
            <a:pPr algn="l" defTabSz="914400">
              <a:spcBef>
                <a:spcPts val="1600"/>
              </a:spcBef>
              <a:defRPr b="0" sz="2800">
                <a:latin typeface="+mj-lt"/>
                <a:ea typeface="+mj-ea"/>
                <a:cs typeface="+mj-cs"/>
                <a:sym typeface="Arial"/>
              </a:defRPr>
            </a:pPr>
            <a:r>
              <a:t>  -</a:t>
            </a:r>
            <a:r>
              <a:rPr>
                <a:solidFill>
                  <a:srgbClr val="FF0000"/>
                </a:solidFill>
              </a:rPr>
              <a:t>0.6306</a:t>
            </a:r>
            <a:r>
              <a:t>   </a:t>
            </a:r>
            <a:r>
              <a:rPr>
                <a:solidFill>
                  <a:srgbClr val="00CC99"/>
                </a:solidFill>
              </a:rPr>
              <a:t>-0.0496</a:t>
            </a:r>
            <a:r>
              <a:t>   </a:t>
            </a:r>
            <a:r>
              <a:rPr>
                <a:solidFill>
                  <a:srgbClr val="3333CC"/>
                </a:solidFill>
              </a:rPr>
              <a:t>-0.7745</a:t>
            </a:r>
          </a:p>
          <a:p>
            <a:pPr algn="l" defTabSz="914400">
              <a:spcBef>
                <a:spcPts val="1600"/>
              </a:spcBef>
              <a:defRPr b="0" sz="2800">
                <a:latin typeface="+mj-lt"/>
                <a:ea typeface="+mj-ea"/>
                <a:cs typeface="+mj-cs"/>
                <a:sym typeface="Arial"/>
              </a:defRPr>
            </a:pPr>
            <a:r>
              <a:t>  -</a:t>
            </a:r>
            <a:r>
              <a:rPr>
                <a:solidFill>
                  <a:srgbClr val="FF0000"/>
                </a:solidFill>
              </a:rPr>
              <a:t>0.4466</a:t>
            </a:r>
            <a:r>
              <a:t>   </a:t>
            </a:r>
            <a:r>
              <a:rPr>
                <a:solidFill>
                  <a:srgbClr val="00CC99"/>
                </a:solidFill>
              </a:rPr>
              <a:t>-0.7930</a:t>
            </a:r>
            <a:r>
              <a:t>    </a:t>
            </a:r>
            <a:r>
              <a:rPr>
                <a:solidFill>
                  <a:srgbClr val="3333CC"/>
                </a:solidFill>
              </a:rPr>
              <a:t>0.4144</a:t>
            </a:r>
          </a:p>
        </p:txBody>
      </p:sp>
      <p:sp>
        <p:nvSpPr>
          <p:cNvPr id="1291" name="Text Box 23"/>
          <p:cNvSpPr txBox="1"/>
          <p:nvPr/>
        </p:nvSpPr>
        <p:spPr>
          <a:xfrm>
            <a:off x="10358978" y="8040414"/>
            <a:ext cx="10215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V = </a:t>
            </a:r>
          </a:p>
        </p:txBody>
      </p:sp>
      <p:sp>
        <p:nvSpPr>
          <p:cNvPr id="1292" name="Rectangle 24"/>
          <p:cNvSpPr/>
          <p:nvPr/>
        </p:nvSpPr>
        <p:spPr>
          <a:xfrm>
            <a:off x="9485854" y="10720114"/>
            <a:ext cx="5486401" cy="812801"/>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93" name="Rectangle 25"/>
          <p:cNvSpPr/>
          <p:nvPr/>
        </p:nvSpPr>
        <p:spPr>
          <a:xfrm>
            <a:off x="8247604" y="10764564"/>
            <a:ext cx="873125" cy="771525"/>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94" name="Rectangle 27"/>
          <p:cNvSpPr/>
          <p:nvPr/>
        </p:nvSpPr>
        <p:spPr>
          <a:xfrm>
            <a:off x="2050005" y="10720114"/>
            <a:ext cx="5486401" cy="812801"/>
          </a:xfrm>
          <a:prstGeom prst="rect">
            <a:avLst/>
          </a:prstGeom>
          <a:ln w="127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295" name="Text Box 28"/>
          <p:cNvSpPr txBox="1"/>
          <p:nvPr/>
        </p:nvSpPr>
        <p:spPr>
          <a:xfrm>
            <a:off x="7514178" y="10634388"/>
            <a:ext cx="462579"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296" name="Text Box 29"/>
          <p:cNvSpPr txBox="1"/>
          <p:nvPr/>
        </p:nvSpPr>
        <p:spPr>
          <a:xfrm>
            <a:off x="3529554" y="11364638"/>
            <a:ext cx="2431575"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Npixels</a:t>
            </a:r>
          </a:p>
        </p:txBody>
      </p:sp>
      <p:sp>
        <p:nvSpPr>
          <p:cNvPr id="1297" name="Text Box 30"/>
          <p:cNvSpPr txBox="1"/>
          <p:nvPr/>
        </p:nvSpPr>
        <p:spPr>
          <a:xfrm>
            <a:off x="10622504" y="11466238"/>
            <a:ext cx="2431575"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Npixels</a:t>
            </a:r>
          </a:p>
        </p:txBody>
      </p:sp>
      <p:sp>
        <p:nvSpPr>
          <p:cNvPr id="1298" name="Text Box 31"/>
          <p:cNvSpPr txBox="1"/>
          <p:nvPr/>
        </p:nvSpPr>
        <p:spPr>
          <a:xfrm>
            <a:off x="7860254" y="11466238"/>
            <a:ext cx="1186777"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3 x 3</a:t>
            </a:r>
          </a:p>
        </p:txBody>
      </p:sp>
      <p:sp>
        <p:nvSpPr>
          <p:cNvPr id="1299" name="Rectangle 32"/>
          <p:cNvSpPr txBox="1"/>
          <p:nvPr/>
        </p:nvSpPr>
        <p:spPr>
          <a:xfrm>
            <a:off x="8234904" y="10707414"/>
            <a:ext cx="602105"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V’</a:t>
            </a:r>
          </a:p>
        </p:txBody>
      </p:sp>
      <p:sp>
        <p:nvSpPr>
          <p:cNvPr id="1300" name="Text Box 33"/>
          <p:cNvSpPr txBox="1"/>
          <p:nvPr/>
        </p:nvSpPr>
        <p:spPr>
          <a:xfrm>
            <a:off x="11838528" y="10678838"/>
            <a:ext cx="353637" cy="86203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1600">
                <a:latin typeface="+mj-lt"/>
                <a:ea typeface="+mj-ea"/>
                <a:cs typeface="+mj-cs"/>
                <a:sym typeface="Arial"/>
              </a:defRPr>
            </a:pPr>
            <a:r>
              <a:t>R</a:t>
            </a:r>
          </a:p>
          <a:p>
            <a:pPr algn="l" defTabSz="914400">
              <a:defRPr b="0" sz="1600">
                <a:latin typeface="+mj-lt"/>
                <a:ea typeface="+mj-ea"/>
                <a:cs typeface="+mj-cs"/>
                <a:sym typeface="Arial"/>
              </a:defRPr>
            </a:pPr>
            <a:r>
              <a:t>G</a:t>
            </a:r>
          </a:p>
          <a:p>
            <a:pPr algn="l" defTabSz="914400">
              <a:defRPr b="0" sz="1600">
                <a:latin typeface="+mj-lt"/>
                <a:ea typeface="+mj-ea"/>
                <a:cs typeface="+mj-cs"/>
                <a:sym typeface="Arial"/>
              </a:defRPr>
            </a:pPr>
            <a:r>
              <a:t>B</a:t>
            </a:r>
          </a:p>
        </p:txBody>
      </p:sp>
      <p:sp>
        <p:nvSpPr>
          <p:cNvPr id="1301" name="Text Box 34"/>
          <p:cNvSpPr txBox="1"/>
          <p:nvPr/>
        </p:nvSpPr>
        <p:spPr>
          <a:xfrm>
            <a:off x="4358228" y="10678838"/>
            <a:ext cx="455336" cy="86203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1600">
                <a:latin typeface="+mj-lt"/>
                <a:ea typeface="+mj-ea"/>
                <a:cs typeface="+mj-cs"/>
                <a:sym typeface="Arial"/>
              </a:defRPr>
            </a:pPr>
            <a:r>
              <a:t>U1</a:t>
            </a:r>
          </a:p>
          <a:p>
            <a:pPr algn="l" defTabSz="914400">
              <a:defRPr b="0" sz="1600">
                <a:latin typeface="+mj-lt"/>
                <a:ea typeface="+mj-ea"/>
                <a:cs typeface="+mj-cs"/>
                <a:sym typeface="Arial"/>
              </a:defRPr>
            </a:pPr>
            <a:r>
              <a:t>U2</a:t>
            </a:r>
          </a:p>
          <a:p>
            <a:pPr algn="l" defTabSz="914400">
              <a:defRPr b="0" sz="1600">
                <a:latin typeface="+mj-lt"/>
                <a:ea typeface="+mj-ea"/>
                <a:cs typeface="+mj-cs"/>
                <a:sym typeface="Arial"/>
              </a:defRPr>
            </a:pPr>
            <a:r>
              <a:t>U3</a:t>
            </a:r>
          </a:p>
        </p:txBody>
      </p:sp>
      <p:sp>
        <p:nvSpPr>
          <p:cNvPr id="1302" name="Text Box 36"/>
          <p:cNvSpPr txBox="1"/>
          <p:nvPr/>
        </p:nvSpPr>
        <p:spPr>
          <a:xfrm>
            <a:off x="2275428" y="5906814"/>
            <a:ext cx="11682731" cy="12347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SVD finds the principal directions of variation of the data.</a:t>
            </a:r>
          </a:p>
          <a:p>
            <a:pPr algn="l" defTabSz="914400">
              <a:defRPr b="0" sz="3600">
                <a:latin typeface="+mj-lt"/>
                <a:ea typeface="+mj-ea"/>
                <a:cs typeface="+mj-cs"/>
                <a:sym typeface="Arial"/>
              </a:defRPr>
            </a:pPr>
            <a:r>
              <a:t>It gives a decomposition of the covariance matrix as: </a:t>
            </a:r>
          </a:p>
        </p:txBody>
      </p:sp>
      <p:sp>
        <p:nvSpPr>
          <p:cNvPr id="1303" name="Rectangle 38"/>
          <p:cNvSpPr txBox="1"/>
          <p:nvPr/>
        </p:nvSpPr>
        <p:spPr>
          <a:xfrm>
            <a:off x="2078578" y="9469164"/>
            <a:ext cx="1160526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By transforming the original data (RGB) using D we get: </a:t>
            </a:r>
          </a:p>
        </p:txBody>
      </p:sp>
      <p:sp>
        <p:nvSpPr>
          <p:cNvPr id="1304" name="Rectangle 39"/>
          <p:cNvSpPr txBox="1"/>
          <p:nvPr/>
        </p:nvSpPr>
        <p:spPr>
          <a:xfrm>
            <a:off x="2018254" y="12660038"/>
            <a:ext cx="10589291"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The new components (U1,U2,U3) are decorrelated.</a:t>
            </a:r>
          </a:p>
        </p:txBody>
      </p:sp>
      <p:pic>
        <p:nvPicPr>
          <p:cNvPr id="1305" name="Image" descr="Image"/>
          <p:cNvPicPr>
            <a:picLocks noChangeAspect="1"/>
          </p:cNvPicPr>
          <p:nvPr/>
        </p:nvPicPr>
        <p:blipFill>
          <a:blip r:embed="rId5">
            <a:extLst/>
          </a:blip>
          <a:stretch>
            <a:fillRect/>
          </a:stretch>
        </p:blipFill>
        <p:spPr>
          <a:xfrm>
            <a:off x="19467518" y="253363"/>
            <a:ext cx="5060224" cy="9799729"/>
          </a:xfrm>
          <a:prstGeom prst="rect">
            <a:avLst/>
          </a:prstGeom>
          <a:ln w="12700">
            <a:miter lim="400000"/>
          </a:ln>
        </p:spPr>
      </p:pic>
      <p:sp>
        <p:nvSpPr>
          <p:cNvPr id="1306" name="https://en.wikipedia.org/wiki/Singular_value_decomposition"/>
          <p:cNvSpPr txBox="1"/>
          <p:nvPr/>
        </p:nvSpPr>
        <p:spPr>
          <a:xfrm>
            <a:off x="18874516" y="9926867"/>
            <a:ext cx="5922976" cy="1005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a:lvl1pPr>
          </a:lstStyle>
          <a:p>
            <a:pPr/>
            <a:r>
              <a:t>https://en.wikipedia.org/wiki/Singular_value_decomposition</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Rectangle 2"/>
          <p:cNvSpPr txBox="1"/>
          <p:nvPr>
            <p:ph type="title"/>
          </p:nvPr>
        </p:nvSpPr>
        <p:spPr>
          <a:prstGeom prst="rect">
            <a:avLst/>
          </a:prstGeom>
        </p:spPr>
        <p:txBody>
          <a:bodyPr/>
          <a:lstStyle/>
          <a:p>
            <a:pPr/>
            <a:r>
              <a:t>Color textures</a:t>
            </a:r>
          </a:p>
        </p:txBody>
      </p:sp>
      <p:pic>
        <p:nvPicPr>
          <p:cNvPr id="1309" name="Picture 3" descr="Picture 3"/>
          <p:cNvPicPr>
            <a:picLocks noChangeAspect="1"/>
          </p:cNvPicPr>
          <p:nvPr/>
        </p:nvPicPr>
        <p:blipFill>
          <a:blip r:embed="rId2">
            <a:extLst/>
          </a:blip>
          <a:srcRect l="5951" t="21165" r="48016" b="19057"/>
          <a:stretch>
            <a:fillRect/>
          </a:stretch>
        </p:blipFill>
        <p:spPr>
          <a:xfrm>
            <a:off x="3051175" y="4654550"/>
            <a:ext cx="2333625" cy="2273301"/>
          </a:xfrm>
          <a:prstGeom prst="rect">
            <a:avLst/>
          </a:prstGeom>
          <a:ln w="12700">
            <a:miter lim="400000"/>
          </a:ln>
        </p:spPr>
      </p:pic>
      <p:pic>
        <p:nvPicPr>
          <p:cNvPr id="1310" name="Picture 4" descr="Picture 4"/>
          <p:cNvPicPr>
            <a:picLocks noChangeAspect="1"/>
          </p:cNvPicPr>
          <p:nvPr/>
        </p:nvPicPr>
        <p:blipFill>
          <a:blip r:embed="rId3">
            <a:extLst/>
          </a:blip>
          <a:srcRect l="0" t="0" r="15872" b="0"/>
          <a:stretch>
            <a:fillRect/>
          </a:stretch>
        </p:blipFill>
        <p:spPr>
          <a:xfrm>
            <a:off x="5981700" y="2339975"/>
            <a:ext cx="2911476" cy="2593975"/>
          </a:xfrm>
          <a:prstGeom prst="rect">
            <a:avLst/>
          </a:prstGeom>
          <a:ln w="12700">
            <a:miter lim="400000"/>
          </a:ln>
        </p:spPr>
      </p:pic>
      <p:pic>
        <p:nvPicPr>
          <p:cNvPr id="1311" name="Picture 5" descr="Picture 5"/>
          <p:cNvPicPr>
            <a:picLocks noChangeAspect="1"/>
          </p:cNvPicPr>
          <p:nvPr/>
        </p:nvPicPr>
        <p:blipFill>
          <a:blip r:embed="rId4">
            <a:extLst/>
          </a:blip>
          <a:srcRect l="0" t="0" r="15257" b="0"/>
          <a:stretch>
            <a:fillRect/>
          </a:stretch>
        </p:blipFill>
        <p:spPr>
          <a:xfrm>
            <a:off x="5943600" y="5159376"/>
            <a:ext cx="2927350" cy="2590801"/>
          </a:xfrm>
          <a:prstGeom prst="rect">
            <a:avLst/>
          </a:prstGeom>
          <a:ln w="12700">
            <a:miter lim="400000"/>
          </a:ln>
        </p:spPr>
      </p:pic>
      <p:pic>
        <p:nvPicPr>
          <p:cNvPr id="1312" name="Picture 6" descr="Picture 6"/>
          <p:cNvPicPr>
            <a:picLocks noChangeAspect="1"/>
          </p:cNvPicPr>
          <p:nvPr/>
        </p:nvPicPr>
        <p:blipFill>
          <a:blip r:embed="rId5">
            <a:extLst/>
          </a:blip>
          <a:srcRect l="0" t="0" r="15348" b="0"/>
          <a:stretch>
            <a:fillRect/>
          </a:stretch>
        </p:blipFill>
        <p:spPr>
          <a:xfrm>
            <a:off x="5876925" y="8004175"/>
            <a:ext cx="2924175" cy="2590801"/>
          </a:xfrm>
          <a:prstGeom prst="rect">
            <a:avLst/>
          </a:prstGeom>
          <a:ln w="12700">
            <a:miter lim="400000"/>
          </a:ln>
        </p:spPr>
      </p:pic>
      <p:sp>
        <p:nvSpPr>
          <p:cNvPr id="1313" name="Line 7"/>
          <p:cNvSpPr/>
          <p:nvPr/>
        </p:nvSpPr>
        <p:spPr>
          <a:xfrm flipV="1">
            <a:off x="5384799" y="3895726"/>
            <a:ext cx="371477" cy="6254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14" name="Line 8"/>
          <p:cNvSpPr/>
          <p:nvPr/>
        </p:nvSpPr>
        <p:spPr>
          <a:xfrm flipV="1">
            <a:off x="5426076" y="5737226"/>
            <a:ext cx="511173" cy="31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15" name="Line 9"/>
          <p:cNvSpPr/>
          <p:nvPr/>
        </p:nvSpPr>
        <p:spPr>
          <a:xfrm>
            <a:off x="5387975" y="7019925"/>
            <a:ext cx="419101" cy="83502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16" name="Text Box 10"/>
          <p:cNvSpPr txBox="1"/>
          <p:nvPr/>
        </p:nvSpPr>
        <p:spPr>
          <a:xfrm>
            <a:off x="5861050" y="2168525"/>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317" name="Text Box 11"/>
          <p:cNvSpPr txBox="1"/>
          <p:nvPr/>
        </p:nvSpPr>
        <p:spPr>
          <a:xfrm>
            <a:off x="5908675" y="5038726"/>
            <a:ext cx="55120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318" name="Text Box 12"/>
          <p:cNvSpPr txBox="1"/>
          <p:nvPr/>
        </p:nvSpPr>
        <p:spPr>
          <a:xfrm>
            <a:off x="5870575" y="7800975"/>
            <a:ext cx="500530"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sp>
        <p:nvSpPr>
          <p:cNvPr id="1319" name="Rectangle 19"/>
          <p:cNvSpPr/>
          <p:nvPr/>
        </p:nvSpPr>
        <p:spPr>
          <a:xfrm>
            <a:off x="9156700" y="5356226"/>
            <a:ext cx="1990726" cy="2114551"/>
          </a:xfrm>
          <a:prstGeom prst="rect">
            <a:avLst/>
          </a:prstGeom>
          <a:ln w="508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320" name="Text Box 20"/>
          <p:cNvSpPr txBox="1"/>
          <p:nvPr/>
        </p:nvSpPr>
        <p:spPr>
          <a:xfrm>
            <a:off x="9087584" y="5495926"/>
            <a:ext cx="2087682" cy="1880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b="0" sz="4000">
                <a:latin typeface="+mj-lt"/>
                <a:ea typeface="+mj-ea"/>
                <a:cs typeface="+mj-cs"/>
                <a:sym typeface="Arial"/>
              </a:defRPr>
            </a:pPr>
            <a:r>
              <a:t>Rotation</a:t>
            </a:r>
          </a:p>
          <a:p>
            <a:pPr defTabSz="914400">
              <a:defRPr b="0" sz="4000">
                <a:latin typeface="+mj-lt"/>
                <a:ea typeface="+mj-ea"/>
                <a:cs typeface="+mj-cs"/>
                <a:sym typeface="Arial"/>
              </a:defRPr>
            </a:pPr>
            <a:r>
              <a:t>Matrix</a:t>
            </a:r>
          </a:p>
          <a:p>
            <a:pPr defTabSz="914400">
              <a:defRPr b="0" sz="4000">
                <a:latin typeface="+mj-lt"/>
                <a:ea typeface="+mj-ea"/>
                <a:cs typeface="+mj-cs"/>
                <a:sym typeface="Arial"/>
              </a:defRPr>
            </a:pPr>
            <a:r>
              <a:t>(3x3)</a:t>
            </a:r>
          </a:p>
        </p:txBody>
      </p:sp>
      <p:sp>
        <p:nvSpPr>
          <p:cNvPr id="1321" name="AutoShape 21"/>
          <p:cNvSpPr/>
          <p:nvPr/>
        </p:nvSpPr>
        <p:spPr>
          <a:xfrm>
            <a:off x="8953500" y="3019425"/>
            <a:ext cx="177800" cy="7010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322" name="AutoShape 22"/>
          <p:cNvSpPr/>
          <p:nvPr/>
        </p:nvSpPr>
        <p:spPr>
          <a:xfrm flipH="1">
            <a:off x="11220447" y="2898775"/>
            <a:ext cx="288929" cy="7010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000000"/>
            </a:solidFill>
          </a:ln>
        </p:spPr>
        <p:txBody>
          <a:bodyPr tIns="91439" bIns="91439" anchor="ctr"/>
          <a:lstStyle/>
          <a:p>
            <a:pPr algn="l" defTabSz="914400">
              <a:defRPr b="0" sz="3600">
                <a:latin typeface="+mj-lt"/>
                <a:ea typeface="+mj-ea"/>
                <a:cs typeface="+mj-cs"/>
                <a:sym typeface="Arial"/>
              </a:defRPr>
            </a:pPr>
          </a:p>
        </p:txBody>
      </p:sp>
      <p:pic>
        <p:nvPicPr>
          <p:cNvPr id="1323" name="Picture 23" descr="Picture 23"/>
          <p:cNvPicPr>
            <a:picLocks noChangeAspect="1"/>
          </p:cNvPicPr>
          <p:nvPr/>
        </p:nvPicPr>
        <p:blipFill>
          <a:blip r:embed="rId6">
            <a:extLst/>
          </a:blip>
          <a:srcRect l="13880" t="0" r="15109" b="0"/>
          <a:stretch>
            <a:fillRect/>
          </a:stretch>
        </p:blipFill>
        <p:spPr>
          <a:xfrm>
            <a:off x="11550650" y="2320925"/>
            <a:ext cx="2387601" cy="2520951"/>
          </a:xfrm>
          <a:prstGeom prst="rect">
            <a:avLst/>
          </a:prstGeom>
          <a:ln w="12700">
            <a:miter lim="400000"/>
          </a:ln>
        </p:spPr>
      </p:pic>
      <p:pic>
        <p:nvPicPr>
          <p:cNvPr id="1324" name="Picture 24" descr="Picture 24"/>
          <p:cNvPicPr>
            <a:picLocks noChangeAspect="1"/>
          </p:cNvPicPr>
          <p:nvPr/>
        </p:nvPicPr>
        <p:blipFill>
          <a:blip r:embed="rId7">
            <a:extLst/>
          </a:blip>
          <a:srcRect l="12654" t="0" r="15674" b="0"/>
          <a:stretch>
            <a:fillRect/>
          </a:stretch>
        </p:blipFill>
        <p:spPr>
          <a:xfrm>
            <a:off x="11531600" y="5045076"/>
            <a:ext cx="2409827" cy="2520951"/>
          </a:xfrm>
          <a:prstGeom prst="rect">
            <a:avLst/>
          </a:prstGeom>
          <a:ln w="12700">
            <a:miter lim="400000"/>
          </a:ln>
        </p:spPr>
      </p:pic>
      <p:pic>
        <p:nvPicPr>
          <p:cNvPr id="1325" name="Picture 25" descr="Picture 25"/>
          <p:cNvPicPr>
            <a:picLocks noChangeAspect="1"/>
          </p:cNvPicPr>
          <p:nvPr/>
        </p:nvPicPr>
        <p:blipFill>
          <a:blip r:embed="rId8">
            <a:extLst/>
          </a:blip>
          <a:srcRect l="13315" t="0" r="15109" b="0"/>
          <a:stretch>
            <a:fillRect/>
          </a:stretch>
        </p:blipFill>
        <p:spPr>
          <a:xfrm>
            <a:off x="11531599" y="7886700"/>
            <a:ext cx="2406651" cy="2520950"/>
          </a:xfrm>
          <a:prstGeom prst="rect">
            <a:avLst/>
          </a:prstGeom>
          <a:ln w="12700">
            <a:miter lim="400000"/>
          </a:ln>
        </p:spPr>
      </p:pic>
      <p:sp>
        <p:nvSpPr>
          <p:cNvPr id="1326" name="Line 27"/>
          <p:cNvSpPr/>
          <p:nvPr/>
        </p:nvSpPr>
        <p:spPr>
          <a:xfrm>
            <a:off x="14081125" y="3425826"/>
            <a:ext cx="711200" cy="1"/>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27" name="Text Box 32"/>
          <p:cNvSpPr txBox="1"/>
          <p:nvPr/>
        </p:nvSpPr>
        <p:spPr>
          <a:xfrm>
            <a:off x="5568950" y="10591800"/>
            <a:ext cx="3456926" cy="13904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2800">
                <a:latin typeface="+mj-lt"/>
                <a:ea typeface="+mj-ea"/>
                <a:cs typeface="+mj-cs"/>
                <a:sym typeface="Arial"/>
              </a:defRPr>
            </a:pPr>
            <a:r>
              <a:t>These three textures</a:t>
            </a:r>
          </a:p>
          <a:p>
            <a:pPr algn="l" defTabSz="914400">
              <a:defRPr b="0" sz="2800">
                <a:latin typeface="+mj-lt"/>
                <a:ea typeface="+mj-ea"/>
                <a:cs typeface="+mj-cs"/>
                <a:sym typeface="Arial"/>
              </a:defRPr>
            </a:pPr>
            <a:r>
              <a:t>look similar </a:t>
            </a:r>
          </a:p>
          <a:p>
            <a:pPr algn="l" defTabSz="914400">
              <a:defRPr b="0" sz="2800">
                <a:latin typeface="+mj-lt"/>
                <a:ea typeface="+mj-ea"/>
                <a:cs typeface="+mj-cs"/>
                <a:sym typeface="Arial"/>
              </a:defRPr>
            </a:pPr>
            <a:r>
              <a:t>(high dependency)</a:t>
            </a:r>
          </a:p>
        </p:txBody>
      </p:sp>
      <p:sp>
        <p:nvSpPr>
          <p:cNvPr id="1328" name="Text Box 33"/>
          <p:cNvSpPr txBox="1"/>
          <p:nvPr/>
        </p:nvSpPr>
        <p:spPr>
          <a:xfrm>
            <a:off x="11217275" y="10499725"/>
            <a:ext cx="3456926" cy="139044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2800">
                <a:latin typeface="+mj-lt"/>
                <a:ea typeface="+mj-ea"/>
                <a:cs typeface="+mj-cs"/>
                <a:sym typeface="Arial"/>
              </a:defRPr>
            </a:pPr>
            <a:r>
              <a:t>These three textures</a:t>
            </a:r>
          </a:p>
          <a:p>
            <a:pPr algn="l" defTabSz="914400">
              <a:defRPr b="0" sz="2800">
                <a:latin typeface="+mj-lt"/>
                <a:ea typeface="+mj-ea"/>
                <a:cs typeface="+mj-cs"/>
                <a:sym typeface="Arial"/>
              </a:defRPr>
            </a:pPr>
            <a:r>
              <a:t>Look less similar </a:t>
            </a:r>
          </a:p>
          <a:p>
            <a:pPr algn="l" defTabSz="914400">
              <a:defRPr b="0" sz="2800">
                <a:latin typeface="+mj-lt"/>
                <a:ea typeface="+mj-ea"/>
                <a:cs typeface="+mj-cs"/>
                <a:sym typeface="Arial"/>
              </a:defRPr>
            </a:pPr>
            <a:r>
              <a:t>(lower dependency)</a:t>
            </a:r>
          </a:p>
        </p:txBody>
      </p:sp>
      <p:pic>
        <p:nvPicPr>
          <p:cNvPr id="1329" name="Picture 34" descr="Picture 34"/>
          <p:cNvPicPr>
            <a:picLocks noChangeAspect="1"/>
          </p:cNvPicPr>
          <p:nvPr/>
        </p:nvPicPr>
        <p:blipFill>
          <a:blip r:embed="rId9">
            <a:extLst/>
          </a:blip>
          <a:srcRect l="14249" t="0" r="13734" b="4352"/>
          <a:stretch>
            <a:fillRect/>
          </a:stretch>
        </p:blipFill>
        <p:spPr>
          <a:xfrm>
            <a:off x="14986000" y="2298700"/>
            <a:ext cx="2663827" cy="2651126"/>
          </a:xfrm>
          <a:prstGeom prst="rect">
            <a:avLst/>
          </a:prstGeom>
          <a:ln w="12700">
            <a:miter lim="400000"/>
          </a:ln>
        </p:spPr>
      </p:pic>
      <p:pic>
        <p:nvPicPr>
          <p:cNvPr id="1330" name="Picture 35" descr="Picture 35"/>
          <p:cNvPicPr>
            <a:picLocks noChangeAspect="1"/>
          </p:cNvPicPr>
          <p:nvPr/>
        </p:nvPicPr>
        <p:blipFill>
          <a:blip r:embed="rId10">
            <a:extLst/>
          </a:blip>
          <a:srcRect l="13219" t="4353" r="14333" b="5842"/>
          <a:stretch>
            <a:fillRect/>
          </a:stretch>
        </p:blipFill>
        <p:spPr>
          <a:xfrm>
            <a:off x="14966949" y="5210176"/>
            <a:ext cx="2679701" cy="2489201"/>
          </a:xfrm>
          <a:prstGeom prst="rect">
            <a:avLst/>
          </a:prstGeom>
          <a:ln w="12700">
            <a:miter lim="400000"/>
          </a:ln>
        </p:spPr>
      </p:pic>
      <p:pic>
        <p:nvPicPr>
          <p:cNvPr id="1331" name="Picture 36" descr="Picture 36"/>
          <p:cNvPicPr>
            <a:picLocks noChangeAspect="1"/>
          </p:cNvPicPr>
          <p:nvPr/>
        </p:nvPicPr>
        <p:blipFill>
          <a:blip r:embed="rId11">
            <a:extLst/>
          </a:blip>
          <a:srcRect l="13219" t="3664" r="15366" b="3664"/>
          <a:stretch>
            <a:fillRect/>
          </a:stretch>
        </p:blipFill>
        <p:spPr>
          <a:xfrm>
            <a:off x="15030450" y="7873999"/>
            <a:ext cx="2641601" cy="2568578"/>
          </a:xfrm>
          <a:prstGeom prst="rect">
            <a:avLst/>
          </a:prstGeom>
          <a:ln w="12700">
            <a:miter lim="400000"/>
          </a:ln>
        </p:spPr>
      </p:pic>
      <p:sp>
        <p:nvSpPr>
          <p:cNvPr id="1332" name="Line 37"/>
          <p:cNvSpPr/>
          <p:nvPr/>
        </p:nvSpPr>
        <p:spPr>
          <a:xfrm>
            <a:off x="14147800" y="6045200"/>
            <a:ext cx="7112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33" name="Line 38"/>
          <p:cNvSpPr/>
          <p:nvPr/>
        </p:nvSpPr>
        <p:spPr>
          <a:xfrm>
            <a:off x="14170025" y="8969375"/>
            <a:ext cx="711200" cy="1"/>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34" name="Rectangle 40"/>
          <p:cNvSpPr txBox="1"/>
          <p:nvPr/>
        </p:nvSpPr>
        <p:spPr>
          <a:xfrm>
            <a:off x="9677400" y="7556500"/>
            <a:ext cx="62733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D’</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6" name="Rectangle 2"/>
          <p:cNvSpPr txBox="1"/>
          <p:nvPr>
            <p:ph type="title"/>
          </p:nvPr>
        </p:nvSpPr>
        <p:spPr>
          <a:prstGeom prst="rect">
            <a:avLst/>
          </a:prstGeom>
        </p:spPr>
        <p:txBody>
          <a:bodyPr/>
          <a:lstStyle/>
          <a:p>
            <a:pPr/>
            <a:r>
              <a:t>Color textures</a:t>
            </a:r>
          </a:p>
        </p:txBody>
      </p:sp>
      <p:pic>
        <p:nvPicPr>
          <p:cNvPr id="1337" name="Picture 20" descr="Picture 20"/>
          <p:cNvPicPr>
            <a:picLocks noChangeAspect="1"/>
          </p:cNvPicPr>
          <p:nvPr/>
        </p:nvPicPr>
        <p:blipFill>
          <a:blip r:embed="rId2">
            <a:extLst/>
          </a:blip>
          <a:srcRect l="57347" t="25671" r="8710" b="29640"/>
          <a:stretch>
            <a:fillRect/>
          </a:stretch>
        </p:blipFill>
        <p:spPr>
          <a:xfrm>
            <a:off x="15424150" y="4622800"/>
            <a:ext cx="2590800" cy="2559051"/>
          </a:xfrm>
          <a:prstGeom prst="rect">
            <a:avLst/>
          </a:prstGeom>
          <a:ln w="12700">
            <a:miter lim="400000"/>
          </a:ln>
        </p:spPr>
      </p:pic>
      <p:sp>
        <p:nvSpPr>
          <p:cNvPr id="1338" name="Line 21"/>
          <p:cNvSpPr/>
          <p:nvPr/>
        </p:nvSpPr>
        <p:spPr>
          <a:xfrm>
            <a:off x="4000500" y="3384550"/>
            <a:ext cx="7112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39" name="Rectangle 22"/>
          <p:cNvSpPr/>
          <p:nvPr/>
        </p:nvSpPr>
        <p:spPr>
          <a:xfrm>
            <a:off x="8020050" y="5257800"/>
            <a:ext cx="1990726" cy="2114550"/>
          </a:xfrm>
          <a:prstGeom prst="rect">
            <a:avLst/>
          </a:prstGeom>
          <a:ln w="50800">
            <a:solidFill>
              <a:srgbClr val="000000"/>
            </a:solidFill>
            <a:miter/>
          </a:ln>
        </p:spPr>
        <p:txBody>
          <a:bodyPr tIns="91439" bIns="91439" anchor="ctr"/>
          <a:lstStyle/>
          <a:p>
            <a:pPr algn="l" defTabSz="914400">
              <a:defRPr b="0" sz="3600">
                <a:latin typeface="+mj-lt"/>
                <a:ea typeface="+mj-ea"/>
                <a:cs typeface="+mj-cs"/>
                <a:sym typeface="Arial"/>
              </a:defRPr>
            </a:pPr>
          </a:p>
        </p:txBody>
      </p:sp>
      <p:sp>
        <p:nvSpPr>
          <p:cNvPr id="1340" name="Text Box 23"/>
          <p:cNvSpPr txBox="1"/>
          <p:nvPr/>
        </p:nvSpPr>
        <p:spPr>
          <a:xfrm>
            <a:off x="7950934" y="5397500"/>
            <a:ext cx="2087682" cy="188076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b="0" sz="4000">
                <a:latin typeface="+mj-lt"/>
                <a:ea typeface="+mj-ea"/>
                <a:cs typeface="+mj-cs"/>
                <a:sym typeface="Arial"/>
              </a:defRPr>
            </a:pPr>
            <a:r>
              <a:t>Inverse</a:t>
            </a:r>
          </a:p>
          <a:p>
            <a:pPr defTabSz="914400">
              <a:defRPr b="0" sz="4000">
                <a:latin typeface="+mj-lt"/>
                <a:ea typeface="+mj-ea"/>
                <a:cs typeface="+mj-cs"/>
                <a:sym typeface="Arial"/>
              </a:defRPr>
            </a:pPr>
            <a:r>
              <a:t>Rotation</a:t>
            </a:r>
          </a:p>
          <a:p>
            <a:pPr defTabSz="914400">
              <a:defRPr b="0" sz="4000">
                <a:latin typeface="+mj-lt"/>
                <a:ea typeface="+mj-ea"/>
                <a:cs typeface="+mj-cs"/>
                <a:sym typeface="Arial"/>
              </a:defRPr>
            </a:pPr>
            <a:r>
              <a:t>Matrix</a:t>
            </a:r>
          </a:p>
        </p:txBody>
      </p:sp>
      <p:sp>
        <p:nvSpPr>
          <p:cNvPr id="1341" name="AutoShape 24"/>
          <p:cNvSpPr/>
          <p:nvPr/>
        </p:nvSpPr>
        <p:spPr>
          <a:xfrm>
            <a:off x="7778750" y="2882900"/>
            <a:ext cx="177800" cy="701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000000"/>
            </a:solidFill>
          </a:ln>
        </p:spPr>
        <p:txBody>
          <a:bodyPr tIns="91439" bIns="91439" anchor="ctr"/>
          <a:lstStyle/>
          <a:p>
            <a:pPr algn="l" defTabSz="914400">
              <a:defRPr b="0" sz="3600">
                <a:latin typeface="+mj-lt"/>
                <a:ea typeface="+mj-ea"/>
                <a:cs typeface="+mj-cs"/>
                <a:sym typeface="Arial"/>
              </a:defRPr>
            </a:pPr>
          </a:p>
        </p:txBody>
      </p:sp>
      <p:pic>
        <p:nvPicPr>
          <p:cNvPr id="1342" name="Picture 27" descr="Picture 27"/>
          <p:cNvPicPr>
            <a:picLocks noChangeAspect="1"/>
          </p:cNvPicPr>
          <p:nvPr/>
        </p:nvPicPr>
        <p:blipFill>
          <a:blip r:embed="rId3">
            <a:extLst/>
          </a:blip>
          <a:srcRect l="14249" t="0" r="13733" b="4353"/>
          <a:stretch>
            <a:fillRect/>
          </a:stretch>
        </p:blipFill>
        <p:spPr>
          <a:xfrm>
            <a:off x="4905375" y="2257425"/>
            <a:ext cx="2663825" cy="2651125"/>
          </a:xfrm>
          <a:prstGeom prst="rect">
            <a:avLst/>
          </a:prstGeom>
          <a:ln w="12700">
            <a:miter lim="400000"/>
          </a:ln>
        </p:spPr>
      </p:pic>
      <p:pic>
        <p:nvPicPr>
          <p:cNvPr id="1343" name="Picture 28" descr="Picture 28"/>
          <p:cNvPicPr>
            <a:picLocks noChangeAspect="1"/>
          </p:cNvPicPr>
          <p:nvPr/>
        </p:nvPicPr>
        <p:blipFill>
          <a:blip r:embed="rId4">
            <a:extLst/>
          </a:blip>
          <a:srcRect l="13219" t="4353" r="14333" b="5842"/>
          <a:stretch>
            <a:fillRect/>
          </a:stretch>
        </p:blipFill>
        <p:spPr>
          <a:xfrm>
            <a:off x="4886326" y="5168900"/>
            <a:ext cx="2679700" cy="2489201"/>
          </a:xfrm>
          <a:prstGeom prst="rect">
            <a:avLst/>
          </a:prstGeom>
          <a:ln w="12700">
            <a:miter lim="400000"/>
          </a:ln>
        </p:spPr>
      </p:pic>
      <p:pic>
        <p:nvPicPr>
          <p:cNvPr id="1344" name="Picture 29" descr="Picture 29"/>
          <p:cNvPicPr>
            <a:picLocks noChangeAspect="1"/>
          </p:cNvPicPr>
          <p:nvPr/>
        </p:nvPicPr>
        <p:blipFill>
          <a:blip r:embed="rId5">
            <a:extLst/>
          </a:blip>
          <a:srcRect l="13219" t="3664" r="15366" b="3665"/>
          <a:stretch>
            <a:fillRect/>
          </a:stretch>
        </p:blipFill>
        <p:spPr>
          <a:xfrm>
            <a:off x="4949825" y="7832725"/>
            <a:ext cx="2641601" cy="2568575"/>
          </a:xfrm>
          <a:prstGeom prst="rect">
            <a:avLst/>
          </a:prstGeom>
          <a:ln w="12700">
            <a:miter lim="400000"/>
          </a:ln>
        </p:spPr>
      </p:pic>
      <p:sp>
        <p:nvSpPr>
          <p:cNvPr id="1345" name="Line 30"/>
          <p:cNvSpPr/>
          <p:nvPr/>
        </p:nvSpPr>
        <p:spPr>
          <a:xfrm>
            <a:off x="4067175" y="6003926"/>
            <a:ext cx="711201" cy="1"/>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46" name="Line 31"/>
          <p:cNvSpPr/>
          <p:nvPr/>
        </p:nvSpPr>
        <p:spPr>
          <a:xfrm>
            <a:off x="4089400" y="8928100"/>
            <a:ext cx="711200" cy="0"/>
          </a:xfrm>
          <a:prstGeom prst="line">
            <a:avLst/>
          </a:prstGeom>
          <a:ln w="1143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47" name="AutoShape 32"/>
          <p:cNvSpPr/>
          <p:nvPr/>
        </p:nvSpPr>
        <p:spPr>
          <a:xfrm flipH="1">
            <a:off x="10102847" y="2879725"/>
            <a:ext cx="288929" cy="7010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2700">
            <a:solidFill>
              <a:srgbClr val="000000"/>
            </a:solidFill>
          </a:ln>
        </p:spPr>
        <p:txBody>
          <a:bodyPr tIns="91439" bIns="91439" anchor="ctr"/>
          <a:lstStyle/>
          <a:p>
            <a:pPr algn="l" defTabSz="914400">
              <a:defRPr b="0" sz="3600">
                <a:latin typeface="+mj-lt"/>
                <a:ea typeface="+mj-ea"/>
                <a:cs typeface="+mj-cs"/>
                <a:sym typeface="Arial"/>
              </a:defRPr>
            </a:pPr>
          </a:p>
        </p:txBody>
      </p:sp>
      <p:pic>
        <p:nvPicPr>
          <p:cNvPr id="1348" name="Picture 33" descr="Picture 33"/>
          <p:cNvPicPr>
            <a:picLocks noChangeAspect="1"/>
          </p:cNvPicPr>
          <p:nvPr/>
        </p:nvPicPr>
        <p:blipFill>
          <a:blip r:embed="rId6">
            <a:extLst/>
          </a:blip>
          <a:srcRect l="14029" t="4707" r="14026" b="5334"/>
          <a:stretch>
            <a:fillRect/>
          </a:stretch>
        </p:blipFill>
        <p:spPr>
          <a:xfrm>
            <a:off x="10760075" y="2146300"/>
            <a:ext cx="2914651" cy="2730500"/>
          </a:xfrm>
          <a:prstGeom prst="rect">
            <a:avLst/>
          </a:prstGeom>
          <a:ln w="12700">
            <a:miter lim="400000"/>
          </a:ln>
        </p:spPr>
      </p:pic>
      <p:pic>
        <p:nvPicPr>
          <p:cNvPr id="1349" name="Picture 34" descr="Picture 34"/>
          <p:cNvPicPr>
            <a:picLocks noChangeAspect="1"/>
          </p:cNvPicPr>
          <p:nvPr/>
        </p:nvPicPr>
        <p:blipFill>
          <a:blip r:embed="rId7">
            <a:extLst/>
          </a:blip>
          <a:srcRect l="14577" t="4691" r="15047" b="4050"/>
          <a:stretch>
            <a:fillRect/>
          </a:stretch>
        </p:blipFill>
        <p:spPr>
          <a:xfrm>
            <a:off x="10795000" y="5022849"/>
            <a:ext cx="2851151" cy="2717801"/>
          </a:xfrm>
          <a:prstGeom prst="rect">
            <a:avLst/>
          </a:prstGeom>
          <a:ln w="12700">
            <a:miter lim="400000"/>
          </a:ln>
        </p:spPr>
      </p:pic>
      <p:pic>
        <p:nvPicPr>
          <p:cNvPr id="1350" name="Picture 35" descr="Picture 35"/>
          <p:cNvPicPr>
            <a:picLocks noChangeAspect="1"/>
          </p:cNvPicPr>
          <p:nvPr/>
        </p:nvPicPr>
        <p:blipFill>
          <a:blip r:embed="rId8">
            <a:extLst/>
          </a:blip>
          <a:srcRect l="13480" t="4051" r="14498" b="4050"/>
          <a:stretch>
            <a:fillRect/>
          </a:stretch>
        </p:blipFill>
        <p:spPr>
          <a:xfrm>
            <a:off x="10785475" y="7896225"/>
            <a:ext cx="2917825" cy="2736851"/>
          </a:xfrm>
          <a:prstGeom prst="rect">
            <a:avLst/>
          </a:prstGeom>
          <a:ln w="12700">
            <a:miter lim="400000"/>
          </a:ln>
        </p:spPr>
      </p:pic>
      <p:sp>
        <p:nvSpPr>
          <p:cNvPr id="1351" name="Line 36"/>
          <p:cNvSpPr/>
          <p:nvPr/>
        </p:nvSpPr>
        <p:spPr>
          <a:xfrm flipV="1">
            <a:off x="14693899" y="7594600"/>
            <a:ext cx="371477" cy="625477"/>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52" name="Line 37"/>
          <p:cNvSpPr/>
          <p:nvPr/>
        </p:nvSpPr>
        <p:spPr>
          <a:xfrm flipV="1">
            <a:off x="14716126" y="5857876"/>
            <a:ext cx="511173" cy="3175"/>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53" name="Line 38"/>
          <p:cNvSpPr/>
          <p:nvPr/>
        </p:nvSpPr>
        <p:spPr>
          <a:xfrm>
            <a:off x="14693899" y="3524249"/>
            <a:ext cx="419101" cy="835027"/>
          </a:xfrm>
          <a:prstGeom prst="line">
            <a:avLst/>
          </a:prstGeom>
          <a:ln w="127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354" name="Text Box 39"/>
          <p:cNvSpPr txBox="1"/>
          <p:nvPr/>
        </p:nvSpPr>
        <p:spPr>
          <a:xfrm>
            <a:off x="13868400" y="2574925"/>
            <a:ext cx="52575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R</a:t>
            </a:r>
          </a:p>
        </p:txBody>
      </p:sp>
      <p:sp>
        <p:nvSpPr>
          <p:cNvPr id="1355" name="Text Box 40"/>
          <p:cNvSpPr txBox="1"/>
          <p:nvPr/>
        </p:nvSpPr>
        <p:spPr>
          <a:xfrm>
            <a:off x="13916025" y="5445126"/>
            <a:ext cx="551205"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a:t>
            </a:r>
          </a:p>
        </p:txBody>
      </p:sp>
      <p:sp>
        <p:nvSpPr>
          <p:cNvPr id="1356" name="Text Box 41"/>
          <p:cNvSpPr txBox="1"/>
          <p:nvPr/>
        </p:nvSpPr>
        <p:spPr>
          <a:xfrm>
            <a:off x="13877925" y="8207375"/>
            <a:ext cx="500529"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B</a:t>
            </a:r>
          </a:p>
        </p:txBody>
      </p:sp>
      <p:pic>
        <p:nvPicPr>
          <p:cNvPr id="1357" name="Picture 42" descr="Picture 42"/>
          <p:cNvPicPr>
            <a:picLocks noChangeAspect="1"/>
          </p:cNvPicPr>
          <p:nvPr/>
        </p:nvPicPr>
        <p:blipFill>
          <a:blip r:embed="rId9">
            <a:extLst/>
          </a:blip>
          <a:srcRect l="5951" t="21165" r="48016" b="19058"/>
          <a:stretch>
            <a:fillRect/>
          </a:stretch>
        </p:blipFill>
        <p:spPr>
          <a:xfrm>
            <a:off x="17335500" y="9652000"/>
            <a:ext cx="3683001" cy="3587751"/>
          </a:xfrm>
          <a:prstGeom prst="rect">
            <a:avLst/>
          </a:prstGeom>
          <a:ln w="12700">
            <a:miter lim="400000"/>
          </a:ln>
        </p:spPr>
      </p:pic>
      <p:sp>
        <p:nvSpPr>
          <p:cNvPr id="1358" name="Rectangle 43"/>
          <p:cNvSpPr txBox="1"/>
          <p:nvPr/>
        </p:nvSpPr>
        <p:spPr>
          <a:xfrm>
            <a:off x="8521700" y="7454900"/>
            <a:ext cx="52575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D</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0" name="Rectangle 2"/>
          <p:cNvSpPr txBox="1"/>
          <p:nvPr>
            <p:ph type="title"/>
          </p:nvPr>
        </p:nvSpPr>
        <p:spPr>
          <a:prstGeom prst="rect">
            <a:avLst/>
          </a:prstGeom>
        </p:spPr>
        <p:txBody>
          <a:bodyPr/>
          <a:lstStyle/>
          <a:p>
            <a:pPr/>
            <a:r>
              <a:t>Color textures</a:t>
            </a:r>
          </a:p>
        </p:txBody>
      </p:sp>
      <p:grpSp>
        <p:nvGrpSpPr>
          <p:cNvPr id="1387" name="Group 29"/>
          <p:cNvGrpSpPr/>
          <p:nvPr/>
        </p:nvGrpSpPr>
        <p:grpSpPr>
          <a:xfrm>
            <a:off x="3048000" y="4079876"/>
            <a:ext cx="11191876" cy="7715283"/>
            <a:chOff x="0" y="0"/>
            <a:chExt cx="11191875" cy="7715282"/>
          </a:xfrm>
        </p:grpSpPr>
        <p:pic>
          <p:nvPicPr>
            <p:cNvPr id="1361" name="Picture 3" descr="Picture 3"/>
            <p:cNvPicPr>
              <a:picLocks noChangeAspect="1"/>
            </p:cNvPicPr>
            <p:nvPr/>
          </p:nvPicPr>
          <p:blipFill>
            <a:blip r:embed="rId2">
              <a:extLst/>
            </a:blip>
            <a:srcRect l="5951" t="21165" r="48015" b="19058"/>
            <a:stretch>
              <a:fillRect/>
            </a:stretch>
          </p:blipFill>
          <p:spPr>
            <a:xfrm>
              <a:off x="0" y="1803318"/>
              <a:ext cx="1786326" cy="1740130"/>
            </a:xfrm>
            <a:prstGeom prst="rect">
              <a:avLst/>
            </a:prstGeom>
            <a:ln w="12700" cap="flat">
              <a:noFill/>
              <a:miter lim="400000"/>
            </a:ln>
            <a:effectLst/>
          </p:spPr>
        </p:pic>
        <p:pic>
          <p:nvPicPr>
            <p:cNvPr id="1362" name="Picture 4" descr="Picture 4"/>
            <p:cNvPicPr>
              <a:picLocks noChangeAspect="1"/>
            </p:cNvPicPr>
            <p:nvPr/>
          </p:nvPicPr>
          <p:blipFill>
            <a:blip r:embed="rId3">
              <a:extLst/>
            </a:blip>
            <a:srcRect l="0" t="0" r="15872" b="0"/>
            <a:stretch>
              <a:fillRect/>
            </a:stretch>
          </p:blipFill>
          <p:spPr>
            <a:xfrm>
              <a:off x="2243235" y="31594"/>
              <a:ext cx="2228655" cy="1985595"/>
            </a:xfrm>
            <a:prstGeom prst="rect">
              <a:avLst/>
            </a:prstGeom>
            <a:ln w="12700" cap="flat">
              <a:noFill/>
              <a:miter lim="400000"/>
            </a:ln>
            <a:effectLst/>
          </p:spPr>
        </p:pic>
        <p:pic>
          <p:nvPicPr>
            <p:cNvPr id="1363" name="Picture 5" descr="Picture 5"/>
            <p:cNvPicPr>
              <a:picLocks noChangeAspect="1"/>
            </p:cNvPicPr>
            <p:nvPr/>
          </p:nvPicPr>
          <p:blipFill>
            <a:blip r:embed="rId4">
              <a:extLst/>
            </a:blip>
            <a:srcRect l="0" t="0" r="15256" b="0"/>
            <a:stretch>
              <a:fillRect/>
            </a:stretch>
          </p:blipFill>
          <p:spPr>
            <a:xfrm>
              <a:off x="2214071" y="2189743"/>
              <a:ext cx="2240806" cy="1983165"/>
            </a:xfrm>
            <a:prstGeom prst="rect">
              <a:avLst/>
            </a:prstGeom>
            <a:ln w="12700" cap="flat">
              <a:noFill/>
              <a:miter lim="400000"/>
            </a:ln>
            <a:effectLst/>
          </p:spPr>
        </p:pic>
        <p:pic>
          <p:nvPicPr>
            <p:cNvPr id="1364" name="Picture 6" descr="Picture 6"/>
            <p:cNvPicPr>
              <a:picLocks noChangeAspect="1"/>
            </p:cNvPicPr>
            <p:nvPr/>
          </p:nvPicPr>
          <p:blipFill>
            <a:blip r:embed="rId5">
              <a:extLst/>
            </a:blip>
            <a:srcRect l="0" t="0" r="15349" b="0"/>
            <a:stretch>
              <a:fillRect/>
            </a:stretch>
          </p:blipFill>
          <p:spPr>
            <a:xfrm>
              <a:off x="2163033" y="4367334"/>
              <a:ext cx="2238376" cy="1983165"/>
            </a:xfrm>
            <a:prstGeom prst="rect">
              <a:avLst/>
            </a:prstGeom>
            <a:ln w="12700" cap="flat">
              <a:noFill/>
              <a:miter lim="400000"/>
            </a:ln>
            <a:effectLst/>
          </p:spPr>
        </p:pic>
        <p:sp>
          <p:nvSpPr>
            <p:cNvPr id="1365" name="Line 7"/>
            <p:cNvSpPr/>
            <p:nvPr/>
          </p:nvSpPr>
          <p:spPr>
            <a:xfrm flipV="1">
              <a:off x="1786325" y="1222465"/>
              <a:ext cx="284353" cy="47877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66" name="Line 8"/>
            <p:cNvSpPr/>
            <p:nvPr/>
          </p:nvSpPr>
          <p:spPr>
            <a:xfrm flipV="1">
              <a:off x="1817920" y="2632067"/>
              <a:ext cx="391291" cy="243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67" name="Line 9"/>
            <p:cNvSpPr/>
            <p:nvPr/>
          </p:nvSpPr>
          <p:spPr>
            <a:xfrm>
              <a:off x="1788755" y="3613927"/>
              <a:ext cx="320809" cy="63918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68" name="Text Box 10"/>
            <p:cNvSpPr/>
            <p:nvPr/>
          </p:nvSpPr>
          <p:spPr>
            <a:xfrm>
              <a:off x="2148451" y="4617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mj-lt"/>
                  <a:ea typeface="+mj-ea"/>
                  <a:cs typeface="+mj-cs"/>
                  <a:sym typeface="Arial"/>
                </a:defRPr>
              </a:lvl1pPr>
            </a:lstStyle>
            <a:p>
              <a:pPr/>
              <a:r>
                <a:t>R</a:t>
              </a:r>
            </a:p>
          </p:txBody>
        </p:sp>
        <p:sp>
          <p:nvSpPr>
            <p:cNvPr id="1369" name="Text Box 11"/>
            <p:cNvSpPr/>
            <p:nvPr/>
          </p:nvSpPr>
          <p:spPr>
            <a:xfrm>
              <a:off x="2187337" y="224078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mj-lt"/>
                  <a:ea typeface="+mj-ea"/>
                  <a:cs typeface="+mj-cs"/>
                  <a:sym typeface="Arial"/>
                </a:defRPr>
              </a:lvl1pPr>
            </a:lstStyle>
            <a:p>
              <a:pPr/>
              <a:r>
                <a:t>G</a:t>
              </a:r>
            </a:p>
          </p:txBody>
        </p:sp>
        <p:sp>
          <p:nvSpPr>
            <p:cNvPr id="1370" name="Text Box 12"/>
            <p:cNvSpPr/>
            <p:nvPr/>
          </p:nvSpPr>
          <p:spPr>
            <a:xfrm>
              <a:off x="2158172" y="435518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mj-lt"/>
                  <a:ea typeface="+mj-ea"/>
                  <a:cs typeface="+mj-cs"/>
                  <a:sym typeface="Arial"/>
                </a:defRPr>
              </a:lvl1pPr>
            </a:lstStyle>
            <a:p>
              <a:pPr/>
              <a:r>
                <a:t>B</a:t>
              </a:r>
            </a:p>
          </p:txBody>
        </p:sp>
        <p:sp>
          <p:nvSpPr>
            <p:cNvPr id="1371" name="Rectangle 13"/>
            <p:cNvSpPr/>
            <p:nvPr/>
          </p:nvSpPr>
          <p:spPr>
            <a:xfrm>
              <a:off x="4673610" y="2340424"/>
              <a:ext cx="1523845" cy="1618611"/>
            </a:xfrm>
            <a:prstGeom prst="rect">
              <a:avLst/>
            </a:prstGeom>
            <a:noFill/>
            <a:ln w="50800" cap="flat">
              <a:solidFill>
                <a:srgbClr val="000000"/>
              </a:solidFill>
              <a:prstDash val="solid"/>
              <a:miter lim="800000"/>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sp>
          <p:nvSpPr>
            <p:cNvPr id="1372" name="Text Box 14"/>
            <p:cNvSpPr/>
            <p:nvPr/>
          </p:nvSpPr>
          <p:spPr>
            <a:xfrm>
              <a:off x="5419735" y="253971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b="0" sz="3200">
                  <a:latin typeface="+mj-lt"/>
                  <a:ea typeface="+mj-ea"/>
                  <a:cs typeface="+mj-cs"/>
                  <a:sym typeface="Arial"/>
                </a:defRPr>
              </a:pPr>
              <a:r>
                <a:t>Rotation</a:t>
              </a:r>
            </a:p>
            <a:p>
              <a:pPr defTabSz="914400">
                <a:defRPr b="0" sz="3200">
                  <a:latin typeface="+mj-lt"/>
                  <a:ea typeface="+mj-ea"/>
                  <a:cs typeface="+mj-cs"/>
                  <a:sym typeface="Arial"/>
                </a:defRPr>
              </a:pPr>
              <a:r>
                <a:t>Matrix</a:t>
              </a:r>
            </a:p>
          </p:txBody>
        </p:sp>
        <p:sp>
          <p:nvSpPr>
            <p:cNvPr id="1373" name="AutoShape 15"/>
            <p:cNvSpPr/>
            <p:nvPr/>
          </p:nvSpPr>
          <p:spPr>
            <a:xfrm>
              <a:off x="4518066" y="551688"/>
              <a:ext cx="136101" cy="5366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12700" cap="flat">
              <a:solidFill>
                <a:srgbClr val="000000"/>
              </a:solidFill>
              <a:prstDash val="solid"/>
              <a:round/>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sp>
          <p:nvSpPr>
            <p:cNvPr id="1374" name="AutoShape 16"/>
            <p:cNvSpPr/>
            <p:nvPr/>
          </p:nvSpPr>
          <p:spPr>
            <a:xfrm flipH="1">
              <a:off x="6253354" y="459335"/>
              <a:ext cx="221165" cy="5366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12700" cap="flat">
              <a:solidFill>
                <a:srgbClr val="000000"/>
              </a:solidFill>
              <a:prstDash val="solid"/>
              <a:round/>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pic>
          <p:nvPicPr>
            <p:cNvPr id="1375" name="Picture 17" descr="Picture 17"/>
            <p:cNvPicPr>
              <a:picLocks noChangeAspect="1"/>
            </p:cNvPicPr>
            <p:nvPr/>
          </p:nvPicPr>
          <p:blipFill>
            <a:blip r:embed="rId6">
              <a:extLst/>
            </a:blip>
            <a:srcRect l="13880" t="0" r="15109" b="0"/>
            <a:stretch>
              <a:fillRect/>
            </a:stretch>
          </p:blipFill>
          <p:spPr>
            <a:xfrm>
              <a:off x="6506113" y="17012"/>
              <a:ext cx="1827643" cy="1929697"/>
            </a:xfrm>
            <a:prstGeom prst="rect">
              <a:avLst/>
            </a:prstGeom>
            <a:ln w="12700" cap="flat">
              <a:noFill/>
              <a:miter lim="400000"/>
            </a:ln>
            <a:effectLst/>
          </p:spPr>
        </p:pic>
        <p:pic>
          <p:nvPicPr>
            <p:cNvPr id="1376" name="Picture 18" descr="Picture 18"/>
            <p:cNvPicPr>
              <a:picLocks noChangeAspect="1"/>
            </p:cNvPicPr>
            <p:nvPr/>
          </p:nvPicPr>
          <p:blipFill>
            <a:blip r:embed="rId7">
              <a:extLst/>
            </a:blip>
            <a:srcRect l="12654" t="0" r="15675" b="0"/>
            <a:stretch>
              <a:fillRect/>
            </a:stretch>
          </p:blipFill>
          <p:spPr>
            <a:xfrm>
              <a:off x="6491530" y="2102250"/>
              <a:ext cx="1844656" cy="1929698"/>
            </a:xfrm>
            <a:prstGeom prst="rect">
              <a:avLst/>
            </a:prstGeom>
            <a:ln w="12700" cap="flat">
              <a:noFill/>
              <a:miter lim="400000"/>
            </a:ln>
            <a:effectLst/>
          </p:spPr>
        </p:pic>
        <p:pic>
          <p:nvPicPr>
            <p:cNvPr id="1377" name="Picture 19" descr="Picture 19"/>
            <p:cNvPicPr>
              <a:picLocks noChangeAspect="1"/>
            </p:cNvPicPr>
            <p:nvPr/>
          </p:nvPicPr>
          <p:blipFill>
            <a:blip r:embed="rId8">
              <a:extLst/>
            </a:blip>
            <a:srcRect l="13315" t="0" r="15109" b="0"/>
            <a:stretch>
              <a:fillRect/>
            </a:stretch>
          </p:blipFill>
          <p:spPr>
            <a:xfrm>
              <a:off x="6491530" y="4277412"/>
              <a:ext cx="1842225" cy="1929697"/>
            </a:xfrm>
            <a:prstGeom prst="rect">
              <a:avLst/>
            </a:prstGeom>
            <a:ln w="12700" cap="flat">
              <a:noFill/>
              <a:miter lim="400000"/>
            </a:ln>
            <a:effectLst/>
          </p:spPr>
        </p:pic>
        <p:sp>
          <p:nvSpPr>
            <p:cNvPr id="1378" name="Line 20"/>
            <p:cNvSpPr/>
            <p:nvPr/>
          </p:nvSpPr>
          <p:spPr>
            <a:xfrm>
              <a:off x="8443121" y="862773"/>
              <a:ext cx="544403" cy="1"/>
            </a:xfrm>
            <a:prstGeom prst="line">
              <a:avLst/>
            </a:prstGeom>
            <a:noFill/>
            <a:ln w="1143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79" name="Text Box 21"/>
            <p:cNvSpPr/>
            <p:nvPr/>
          </p:nvSpPr>
          <p:spPr>
            <a:xfrm>
              <a:off x="1927287" y="644528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2000">
                  <a:latin typeface="+mj-lt"/>
                  <a:ea typeface="+mj-ea"/>
                  <a:cs typeface="+mj-cs"/>
                  <a:sym typeface="Arial"/>
                </a:defRPr>
              </a:pPr>
              <a:r>
                <a:t>These three textures</a:t>
              </a:r>
            </a:p>
            <a:p>
              <a:pPr algn="l" defTabSz="914400">
                <a:defRPr b="0" sz="2000">
                  <a:latin typeface="+mj-lt"/>
                  <a:ea typeface="+mj-ea"/>
                  <a:cs typeface="+mj-cs"/>
                  <a:sym typeface="Arial"/>
                </a:defRPr>
              </a:pPr>
              <a:r>
                <a:t>look similar </a:t>
              </a:r>
            </a:p>
            <a:p>
              <a:pPr algn="l" defTabSz="914400">
                <a:defRPr b="0" sz="2000">
                  <a:latin typeface="+mj-lt"/>
                  <a:ea typeface="+mj-ea"/>
                  <a:cs typeface="+mj-cs"/>
                  <a:sym typeface="Arial"/>
                </a:defRPr>
              </a:pPr>
              <a:r>
                <a:t>(high dependency)</a:t>
              </a:r>
            </a:p>
          </p:txBody>
        </p:sp>
        <p:sp>
          <p:nvSpPr>
            <p:cNvPr id="1380" name="Text Box 22"/>
            <p:cNvSpPr/>
            <p:nvPr/>
          </p:nvSpPr>
          <p:spPr>
            <a:xfrm>
              <a:off x="6250923" y="637480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2000">
                  <a:latin typeface="+mj-lt"/>
                  <a:ea typeface="+mj-ea"/>
                  <a:cs typeface="+mj-cs"/>
                  <a:sym typeface="Arial"/>
                </a:defRPr>
              </a:pPr>
              <a:r>
                <a:t>These three textures</a:t>
              </a:r>
            </a:p>
            <a:p>
              <a:pPr algn="l" defTabSz="914400">
                <a:defRPr b="0" sz="2000">
                  <a:latin typeface="+mj-lt"/>
                  <a:ea typeface="+mj-ea"/>
                  <a:cs typeface="+mj-cs"/>
                  <a:sym typeface="Arial"/>
                </a:defRPr>
              </a:pPr>
              <a:r>
                <a:t>Look less similar </a:t>
              </a:r>
            </a:p>
            <a:p>
              <a:pPr algn="l" defTabSz="914400">
                <a:defRPr b="0" sz="2000">
                  <a:latin typeface="+mj-lt"/>
                  <a:ea typeface="+mj-ea"/>
                  <a:cs typeface="+mj-cs"/>
                  <a:sym typeface="Arial"/>
                </a:defRPr>
              </a:pPr>
              <a:r>
                <a:t>(lower dependency)</a:t>
              </a:r>
            </a:p>
          </p:txBody>
        </p:sp>
        <p:pic>
          <p:nvPicPr>
            <p:cNvPr id="1381" name="Picture 23" descr="Picture 23"/>
            <p:cNvPicPr>
              <a:picLocks noChangeAspect="1"/>
            </p:cNvPicPr>
            <p:nvPr/>
          </p:nvPicPr>
          <p:blipFill>
            <a:blip r:embed="rId9">
              <a:extLst/>
            </a:blip>
            <a:srcRect l="14249" t="0" r="13733" b="4353"/>
            <a:stretch>
              <a:fillRect/>
            </a:stretch>
          </p:blipFill>
          <p:spPr>
            <a:xfrm>
              <a:off x="9135778" y="0"/>
              <a:ext cx="2039086" cy="2029341"/>
            </a:xfrm>
            <a:prstGeom prst="rect">
              <a:avLst/>
            </a:prstGeom>
            <a:ln w="12700" cap="flat">
              <a:noFill/>
              <a:miter lim="400000"/>
            </a:ln>
            <a:effectLst/>
          </p:spPr>
        </p:pic>
        <p:pic>
          <p:nvPicPr>
            <p:cNvPr id="1382" name="Picture 24" descr="Picture 24"/>
            <p:cNvPicPr>
              <a:picLocks noChangeAspect="1"/>
            </p:cNvPicPr>
            <p:nvPr/>
          </p:nvPicPr>
          <p:blipFill>
            <a:blip r:embed="rId10">
              <a:extLst/>
            </a:blip>
            <a:srcRect l="13219" t="4353" r="14333" b="5843"/>
            <a:stretch>
              <a:fillRect/>
            </a:stretch>
          </p:blipFill>
          <p:spPr>
            <a:xfrm>
              <a:off x="9121196" y="2228629"/>
              <a:ext cx="2051237" cy="1905393"/>
            </a:xfrm>
            <a:prstGeom prst="rect">
              <a:avLst/>
            </a:prstGeom>
            <a:ln w="12700" cap="flat">
              <a:noFill/>
              <a:miter lim="400000"/>
            </a:ln>
            <a:effectLst/>
          </p:spPr>
        </p:pic>
        <p:pic>
          <p:nvPicPr>
            <p:cNvPr id="1383" name="Picture 25" descr="Picture 25"/>
            <p:cNvPicPr>
              <a:picLocks noChangeAspect="1"/>
            </p:cNvPicPr>
            <p:nvPr/>
          </p:nvPicPr>
          <p:blipFill>
            <a:blip r:embed="rId11">
              <a:extLst/>
            </a:blip>
            <a:srcRect l="13219" t="3664" r="15366" b="3665"/>
            <a:stretch>
              <a:fillRect/>
            </a:stretch>
          </p:blipFill>
          <p:spPr>
            <a:xfrm>
              <a:off x="9169803" y="4267690"/>
              <a:ext cx="2022073" cy="1966153"/>
            </a:xfrm>
            <a:prstGeom prst="rect">
              <a:avLst/>
            </a:prstGeom>
            <a:ln w="12700" cap="flat">
              <a:noFill/>
              <a:miter lim="400000"/>
            </a:ln>
            <a:effectLst/>
          </p:spPr>
        </p:pic>
        <p:sp>
          <p:nvSpPr>
            <p:cNvPr id="1384" name="Line 26"/>
            <p:cNvSpPr/>
            <p:nvPr/>
          </p:nvSpPr>
          <p:spPr>
            <a:xfrm>
              <a:off x="8494159" y="2867810"/>
              <a:ext cx="544403" cy="1"/>
            </a:xfrm>
            <a:prstGeom prst="line">
              <a:avLst/>
            </a:prstGeom>
            <a:noFill/>
            <a:ln w="1143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85" name="Line 27"/>
            <p:cNvSpPr/>
            <p:nvPr/>
          </p:nvSpPr>
          <p:spPr>
            <a:xfrm>
              <a:off x="8511171" y="5106160"/>
              <a:ext cx="544403" cy="1"/>
            </a:xfrm>
            <a:prstGeom prst="line">
              <a:avLst/>
            </a:prstGeom>
            <a:noFill/>
            <a:ln w="1143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86" name="Rectangle 28"/>
            <p:cNvSpPr/>
            <p:nvPr/>
          </p:nvSpPr>
          <p:spPr>
            <a:xfrm>
              <a:off x="5074622" y="41680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mj-lt"/>
                  <a:ea typeface="+mj-ea"/>
                  <a:cs typeface="+mj-cs"/>
                  <a:sym typeface="Arial"/>
                </a:defRPr>
              </a:lvl1pPr>
            </a:lstStyle>
            <a:p>
              <a:pPr/>
              <a:r>
                <a:t>D’</a:t>
              </a:r>
            </a:p>
          </p:txBody>
        </p:sp>
      </p:grpSp>
      <p:grpSp>
        <p:nvGrpSpPr>
          <p:cNvPr id="1403" name="Group 45"/>
          <p:cNvGrpSpPr/>
          <p:nvPr/>
        </p:nvGrpSpPr>
        <p:grpSpPr>
          <a:xfrm>
            <a:off x="14208124" y="4038600"/>
            <a:ext cx="7127876" cy="5908676"/>
            <a:chOff x="0" y="0"/>
            <a:chExt cx="7127873" cy="5908675"/>
          </a:xfrm>
        </p:grpSpPr>
        <p:pic>
          <p:nvPicPr>
            <p:cNvPr id="1388" name="Picture 30" descr="Picture 30"/>
            <p:cNvPicPr>
              <a:picLocks noChangeAspect="1"/>
            </p:cNvPicPr>
            <p:nvPr/>
          </p:nvPicPr>
          <p:blipFill>
            <a:blip r:embed="rId12">
              <a:extLst/>
            </a:blip>
            <a:srcRect l="57347" t="25671" r="8710" b="29640"/>
            <a:stretch>
              <a:fillRect/>
            </a:stretch>
          </p:blipFill>
          <p:spPr>
            <a:xfrm>
              <a:off x="5323796" y="1724192"/>
              <a:ext cx="1804079" cy="1781667"/>
            </a:xfrm>
            <a:prstGeom prst="rect">
              <a:avLst/>
            </a:prstGeom>
            <a:ln w="12700" cap="flat">
              <a:noFill/>
              <a:miter lim="400000"/>
            </a:ln>
            <a:effectLst/>
          </p:spPr>
        </p:pic>
        <p:sp>
          <p:nvSpPr>
            <p:cNvPr id="1389" name="Rectangle 31"/>
            <p:cNvSpPr/>
            <p:nvPr/>
          </p:nvSpPr>
          <p:spPr>
            <a:xfrm>
              <a:off x="168026" y="2166293"/>
              <a:ext cx="1386221" cy="1472195"/>
            </a:xfrm>
            <a:prstGeom prst="rect">
              <a:avLst/>
            </a:prstGeom>
            <a:noFill/>
            <a:ln w="50800" cap="flat">
              <a:solidFill>
                <a:srgbClr val="000000"/>
              </a:solidFill>
              <a:prstDash val="solid"/>
              <a:miter lim="800000"/>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sp>
          <p:nvSpPr>
            <p:cNvPr id="1390" name="Text Box 32"/>
            <p:cNvSpPr txBox="1"/>
            <p:nvPr/>
          </p:nvSpPr>
          <p:spPr>
            <a:xfrm>
              <a:off x="87845" y="2409448"/>
              <a:ext cx="1520052" cy="139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b="0" sz="2800">
                  <a:latin typeface="+mj-lt"/>
                  <a:ea typeface="+mj-ea"/>
                  <a:cs typeface="+mj-cs"/>
                  <a:sym typeface="Arial"/>
                </a:defRPr>
              </a:pPr>
              <a:r>
                <a:t>Inverse</a:t>
              </a:r>
            </a:p>
            <a:p>
              <a:pPr defTabSz="914400">
                <a:defRPr b="0" sz="2800">
                  <a:latin typeface="+mj-lt"/>
                  <a:ea typeface="+mj-ea"/>
                  <a:cs typeface="+mj-cs"/>
                  <a:sym typeface="Arial"/>
                </a:defRPr>
              </a:pPr>
              <a:r>
                <a:t>Rotation</a:t>
              </a:r>
            </a:p>
          </p:txBody>
        </p:sp>
        <p:sp>
          <p:nvSpPr>
            <p:cNvPr id="1391" name="AutoShape 33"/>
            <p:cNvSpPr/>
            <p:nvPr/>
          </p:nvSpPr>
          <p:spPr>
            <a:xfrm>
              <a:off x="0" y="512836"/>
              <a:ext cx="123809" cy="4880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12700" cap="flat">
              <a:solidFill>
                <a:srgbClr val="000000"/>
              </a:solidFill>
              <a:prstDash val="solid"/>
              <a:round/>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sp>
          <p:nvSpPr>
            <p:cNvPr id="1392" name="AutoShape 34"/>
            <p:cNvSpPr/>
            <p:nvPr/>
          </p:nvSpPr>
          <p:spPr>
            <a:xfrm flipH="1">
              <a:off x="1618365" y="510626"/>
              <a:ext cx="201189" cy="4880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12700" cap="flat">
              <a:solidFill>
                <a:srgbClr val="000000"/>
              </a:solidFill>
              <a:prstDash val="solid"/>
              <a:round/>
            </a:ln>
            <a:effectLst/>
          </p:spPr>
          <p:txBody>
            <a:bodyPr wrap="square" lIns="91439" tIns="91439" rIns="91439" bIns="91439" numCol="1" anchor="ctr">
              <a:noAutofit/>
            </a:bodyPr>
            <a:lstStyle/>
            <a:p>
              <a:pPr algn="l" defTabSz="914400">
                <a:defRPr b="0" sz="3600">
                  <a:latin typeface="+mj-lt"/>
                  <a:ea typeface="+mj-ea"/>
                  <a:cs typeface="+mj-cs"/>
                  <a:sym typeface="Arial"/>
                </a:defRPr>
              </a:pPr>
            </a:p>
          </p:txBody>
        </p:sp>
        <p:pic>
          <p:nvPicPr>
            <p:cNvPr id="1393" name="Picture 35" descr="Picture 35"/>
            <p:cNvPicPr>
              <a:picLocks noChangeAspect="1"/>
            </p:cNvPicPr>
            <p:nvPr/>
          </p:nvPicPr>
          <p:blipFill>
            <a:blip r:embed="rId13">
              <a:extLst/>
            </a:blip>
            <a:srcRect l="14029" t="4707" r="14027" b="5334"/>
            <a:stretch>
              <a:fillRect/>
            </a:stretch>
          </p:blipFill>
          <p:spPr>
            <a:xfrm>
              <a:off x="2076015" y="0"/>
              <a:ext cx="2029588" cy="1901034"/>
            </a:xfrm>
            <a:prstGeom prst="rect">
              <a:avLst/>
            </a:prstGeom>
            <a:ln w="12700" cap="flat">
              <a:noFill/>
              <a:miter lim="400000"/>
            </a:ln>
            <a:effectLst/>
          </p:spPr>
        </p:pic>
        <p:pic>
          <p:nvPicPr>
            <p:cNvPr id="1394" name="Picture 36" descr="Picture 36"/>
            <p:cNvPicPr>
              <a:picLocks noChangeAspect="1"/>
            </p:cNvPicPr>
            <p:nvPr/>
          </p:nvPicPr>
          <p:blipFill>
            <a:blip r:embed="rId14">
              <a:extLst/>
            </a:blip>
            <a:srcRect l="14577" t="4691" r="15047" b="4051"/>
            <a:stretch>
              <a:fillRect/>
            </a:stretch>
          </p:blipFill>
          <p:spPr>
            <a:xfrm>
              <a:off x="2100335" y="2002716"/>
              <a:ext cx="1985370" cy="1892192"/>
            </a:xfrm>
            <a:prstGeom prst="rect">
              <a:avLst/>
            </a:prstGeom>
            <a:ln w="12700" cap="flat">
              <a:noFill/>
              <a:miter lim="400000"/>
            </a:ln>
            <a:effectLst/>
          </p:spPr>
        </p:pic>
        <p:pic>
          <p:nvPicPr>
            <p:cNvPr id="1395" name="Picture 37" descr="Picture 37"/>
            <p:cNvPicPr>
              <a:picLocks noChangeAspect="1"/>
            </p:cNvPicPr>
            <p:nvPr/>
          </p:nvPicPr>
          <p:blipFill>
            <a:blip r:embed="rId15">
              <a:extLst/>
            </a:blip>
            <a:srcRect l="13480" t="4051" r="14499" b="4051"/>
            <a:stretch>
              <a:fillRect/>
            </a:stretch>
          </p:blipFill>
          <p:spPr>
            <a:xfrm>
              <a:off x="2093702" y="4003221"/>
              <a:ext cx="2031799" cy="1905455"/>
            </a:xfrm>
            <a:prstGeom prst="rect">
              <a:avLst/>
            </a:prstGeom>
            <a:ln w="12700" cap="flat">
              <a:noFill/>
              <a:miter lim="400000"/>
            </a:ln>
            <a:effectLst/>
          </p:spPr>
        </p:pic>
        <p:sp>
          <p:nvSpPr>
            <p:cNvPr id="1396" name="Line 38"/>
            <p:cNvSpPr/>
            <p:nvPr/>
          </p:nvSpPr>
          <p:spPr>
            <a:xfrm flipV="1">
              <a:off x="4815294" y="3793225"/>
              <a:ext cx="258673" cy="43546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97" name="Line 39"/>
            <p:cNvSpPr/>
            <p:nvPr/>
          </p:nvSpPr>
          <p:spPr>
            <a:xfrm flipV="1">
              <a:off x="4830770" y="2584079"/>
              <a:ext cx="355951" cy="221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98" name="Line 40"/>
            <p:cNvSpPr/>
            <p:nvPr/>
          </p:nvSpPr>
          <p:spPr>
            <a:xfrm>
              <a:off x="4815294" y="959358"/>
              <a:ext cx="291837" cy="581363"/>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399" name="Text Box 41"/>
            <p:cNvSpPr txBox="1"/>
            <p:nvPr/>
          </p:nvSpPr>
          <p:spPr>
            <a:xfrm>
              <a:off x="4242677" y="492942"/>
              <a:ext cx="489070" cy="639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R</a:t>
              </a:r>
            </a:p>
          </p:txBody>
        </p:sp>
        <p:sp>
          <p:nvSpPr>
            <p:cNvPr id="1400" name="Text Box 42"/>
            <p:cNvSpPr txBox="1"/>
            <p:nvPr/>
          </p:nvSpPr>
          <p:spPr>
            <a:xfrm>
              <a:off x="4273629" y="2489027"/>
              <a:ext cx="511692" cy="639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G</a:t>
              </a:r>
            </a:p>
          </p:txBody>
        </p:sp>
        <p:sp>
          <p:nvSpPr>
            <p:cNvPr id="1401" name="Text Box 43"/>
            <p:cNvSpPr txBox="1"/>
            <p:nvPr/>
          </p:nvSpPr>
          <p:spPr>
            <a:xfrm>
              <a:off x="4247098" y="4412165"/>
              <a:ext cx="466647" cy="639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B</a:t>
              </a:r>
            </a:p>
          </p:txBody>
        </p:sp>
        <p:sp>
          <p:nvSpPr>
            <p:cNvPr id="1402" name="Rectangle 44"/>
            <p:cNvSpPr txBox="1"/>
            <p:nvPr/>
          </p:nvSpPr>
          <p:spPr>
            <a:xfrm>
              <a:off x="517345" y="3888275"/>
              <a:ext cx="489070" cy="6394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200">
                  <a:latin typeface="+mj-lt"/>
                  <a:ea typeface="+mj-ea"/>
                  <a:cs typeface="+mj-cs"/>
                  <a:sym typeface="Arial"/>
                </a:defRPr>
              </a:lvl1pPr>
            </a:lstStyle>
            <a:p>
              <a:pPr/>
              <a:r>
                <a:t>D</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itle 1"/>
          <p:cNvSpPr txBox="1"/>
          <p:nvPr>
            <p:ph type="title"/>
          </p:nvPr>
        </p:nvSpPr>
        <p:spPr>
          <a:prstGeom prst="rect">
            <a:avLst/>
          </a:prstGeom>
        </p:spPr>
        <p:txBody>
          <a:bodyPr/>
          <a:lstStyle/>
          <a:p>
            <a:pPr/>
            <a:r>
              <a:t>The Gaussian pyramid</a:t>
            </a:r>
          </a:p>
        </p:txBody>
      </p:sp>
      <p:sp>
        <p:nvSpPr>
          <p:cNvPr id="253" name="Slide Number Placeholder 3"/>
          <p:cNvSpPr txBox="1"/>
          <p:nvPr>
            <p:ph type="sldNum" sz="quarter" idx="2"/>
          </p:nvPr>
        </p:nvSpPr>
        <p:spPr>
          <a:xfrm>
            <a:off x="23431852" y="12744450"/>
            <a:ext cx="393348" cy="5776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 name="Rectangle 2"/>
          <p:cNvSpPr txBox="1"/>
          <p:nvPr/>
        </p:nvSpPr>
        <p:spPr>
          <a:xfrm>
            <a:off x="4110080" y="1986291"/>
            <a:ext cx="16459201" cy="3162619"/>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p>
            <a:pPr marL="685800" indent="-646112" algn="l" defTabSz="1828800">
              <a:lnSpc>
                <a:spcPct val="90000"/>
              </a:lnSpc>
              <a:spcBef>
                <a:spcPts val="1400"/>
              </a:spcBef>
              <a:defRPr b="0" sz="6400">
                <a:latin typeface="Times New Roman"/>
                <a:ea typeface="Times New Roman"/>
                <a:cs typeface="Times New Roman"/>
                <a:sym typeface="Times New Roman"/>
              </a:defRPr>
            </a:pPr>
            <a:r>
              <a:t>For each level</a:t>
            </a:r>
          </a:p>
          <a:p>
            <a:pPr marL="685800" indent="-646112" algn="l" defTabSz="1828800">
              <a:lnSpc>
                <a:spcPct val="90000"/>
              </a:lnSpc>
              <a:spcBef>
                <a:spcPts val="1400"/>
              </a:spcBef>
              <a:defRPr b="0" sz="6400">
                <a:latin typeface="Times New Roman"/>
                <a:ea typeface="Times New Roman"/>
                <a:cs typeface="Times New Roman"/>
                <a:sym typeface="Times New Roman"/>
              </a:defRPr>
            </a:pPr>
            <a:r>
              <a:t>		1. Blur input image with a Gaussian filter</a:t>
            </a:r>
          </a:p>
          <a:p>
            <a:pPr marL="685800" indent="-646112" algn="l" defTabSz="1828800">
              <a:lnSpc>
                <a:spcPct val="90000"/>
              </a:lnSpc>
              <a:spcBef>
                <a:spcPts val="1400"/>
              </a:spcBef>
              <a:defRPr b="0" sz="6400">
                <a:latin typeface="Times New Roman"/>
                <a:ea typeface="Times New Roman"/>
                <a:cs typeface="Times New Roman"/>
                <a:sym typeface="Times New Roman"/>
              </a:defRPr>
            </a:pPr>
            <a:r>
              <a:t>		2. Downsample image</a:t>
            </a:r>
          </a:p>
        </p:txBody>
      </p:sp>
      <p:pic>
        <p:nvPicPr>
          <p:cNvPr id="255" name="Picture 9" descr="Picture 9"/>
          <p:cNvPicPr>
            <a:picLocks noChangeAspect="1"/>
          </p:cNvPicPr>
          <p:nvPr/>
        </p:nvPicPr>
        <p:blipFill>
          <a:blip r:embed="rId2">
            <a:extLst/>
          </a:blip>
          <a:stretch>
            <a:fillRect/>
          </a:stretch>
        </p:blipFill>
        <p:spPr>
          <a:xfrm>
            <a:off x="14564839" y="6927350"/>
            <a:ext cx="3274547" cy="3312184"/>
          </a:xfrm>
          <a:prstGeom prst="rect">
            <a:avLst/>
          </a:prstGeom>
          <a:ln w="12700">
            <a:miter lim="400000"/>
          </a:ln>
        </p:spPr>
      </p:pic>
      <p:pic>
        <p:nvPicPr>
          <p:cNvPr id="256" name="Picture 14" descr="Picture 14"/>
          <p:cNvPicPr>
            <a:picLocks noChangeAspect="1"/>
          </p:cNvPicPr>
          <p:nvPr/>
        </p:nvPicPr>
        <p:blipFill>
          <a:blip r:embed="rId3">
            <a:extLst/>
          </a:blip>
          <a:stretch>
            <a:fillRect/>
          </a:stretch>
        </p:blipFill>
        <p:spPr>
          <a:xfrm>
            <a:off x="5457206" y="5609004"/>
            <a:ext cx="6451601" cy="6426201"/>
          </a:xfrm>
          <a:prstGeom prst="rect">
            <a:avLst/>
          </a:prstGeom>
          <a:ln w="12700">
            <a:miter lim="400000"/>
          </a:ln>
        </p:spPr>
      </p:pic>
      <p:sp>
        <p:nvSpPr>
          <p:cNvPr id="257" name="Straight Arrow Connector 15"/>
          <p:cNvSpPr/>
          <p:nvPr/>
        </p:nvSpPr>
        <p:spPr>
          <a:xfrm>
            <a:off x="12658448" y="8563498"/>
            <a:ext cx="995089" cy="3177"/>
          </a:xfrm>
          <a:prstGeom prst="line">
            <a:avLst/>
          </a:prstGeom>
          <a:ln w="127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Rectangle 2"/>
          <p:cNvSpPr txBox="1"/>
          <p:nvPr>
            <p:ph type="title"/>
          </p:nvPr>
        </p:nvSpPr>
        <p:spPr>
          <a:prstGeom prst="rect">
            <a:avLst/>
          </a:prstGeom>
        </p:spPr>
        <p:txBody>
          <a:bodyPr/>
          <a:lstStyle/>
          <a:p>
            <a:pPr/>
            <a:r>
              <a:t>Color channels</a:t>
            </a:r>
          </a:p>
        </p:txBody>
      </p:sp>
      <p:pic>
        <p:nvPicPr>
          <p:cNvPr id="1406" name="Picture 3" descr="Picture 3"/>
          <p:cNvPicPr>
            <a:picLocks noChangeAspect="1"/>
          </p:cNvPicPr>
          <p:nvPr/>
        </p:nvPicPr>
        <p:blipFill>
          <a:blip r:embed="rId2">
            <a:extLst/>
          </a:blip>
          <a:stretch>
            <a:fillRect/>
          </a:stretch>
        </p:blipFill>
        <p:spPr>
          <a:xfrm>
            <a:off x="4918075" y="3159125"/>
            <a:ext cx="10242551" cy="7680326"/>
          </a:xfrm>
          <a:prstGeom prst="rect">
            <a:avLst/>
          </a:prstGeom>
          <a:ln w="12700">
            <a:miter lim="400000"/>
          </a:ln>
        </p:spPr>
      </p:pic>
      <p:pic>
        <p:nvPicPr>
          <p:cNvPr id="1407" name="Picture 4" descr="Picture 4"/>
          <p:cNvPicPr>
            <a:picLocks noChangeAspect="1"/>
          </p:cNvPicPr>
          <p:nvPr/>
        </p:nvPicPr>
        <p:blipFill>
          <a:blip r:embed="rId3">
            <a:extLst/>
          </a:blip>
          <a:srcRect l="48605" t="0" r="0" b="0"/>
          <a:stretch>
            <a:fillRect/>
          </a:stretch>
        </p:blipFill>
        <p:spPr>
          <a:xfrm>
            <a:off x="14912975" y="3178175"/>
            <a:ext cx="5264151" cy="7680326"/>
          </a:xfrm>
          <a:prstGeom prst="rect">
            <a:avLst/>
          </a:prstGeom>
          <a:ln w="12700">
            <a:miter lim="400000"/>
          </a:ln>
        </p:spPr>
      </p:pic>
      <p:sp>
        <p:nvSpPr>
          <p:cNvPr id="1408" name="TextBox 4"/>
          <p:cNvSpPr txBox="1"/>
          <p:nvPr/>
        </p:nvSpPr>
        <p:spPr>
          <a:xfrm>
            <a:off x="11125200" y="3962400"/>
            <a:ext cx="281264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Without PCA</a:t>
            </a:r>
          </a:p>
        </p:txBody>
      </p:sp>
      <p:sp>
        <p:nvSpPr>
          <p:cNvPr id="1409" name="TextBox 5"/>
          <p:cNvSpPr txBox="1"/>
          <p:nvPr/>
        </p:nvSpPr>
        <p:spPr>
          <a:xfrm>
            <a:off x="16306800" y="3962400"/>
            <a:ext cx="21770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With PCA</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Rectangle 2"/>
          <p:cNvSpPr txBox="1"/>
          <p:nvPr>
            <p:ph type="title"/>
          </p:nvPr>
        </p:nvSpPr>
        <p:spPr>
          <a:prstGeom prst="rect">
            <a:avLst/>
          </a:prstGeom>
        </p:spPr>
        <p:txBody>
          <a:bodyPr/>
          <a:lstStyle/>
          <a:p>
            <a:pPr/>
            <a:r>
              <a:t>Color channels</a:t>
            </a:r>
          </a:p>
        </p:txBody>
      </p:sp>
      <p:pic>
        <p:nvPicPr>
          <p:cNvPr id="1412" name="Picture 3" descr="Picture 3"/>
          <p:cNvPicPr>
            <a:picLocks noChangeAspect="1"/>
          </p:cNvPicPr>
          <p:nvPr/>
        </p:nvPicPr>
        <p:blipFill>
          <a:blip r:embed="rId2">
            <a:extLst/>
          </a:blip>
          <a:stretch>
            <a:fillRect/>
          </a:stretch>
        </p:blipFill>
        <p:spPr>
          <a:xfrm>
            <a:off x="4816475" y="2832100"/>
            <a:ext cx="10242551" cy="7680326"/>
          </a:xfrm>
          <a:prstGeom prst="rect">
            <a:avLst/>
          </a:prstGeom>
          <a:ln w="12700">
            <a:miter lim="400000"/>
          </a:ln>
        </p:spPr>
      </p:pic>
      <p:pic>
        <p:nvPicPr>
          <p:cNvPr id="1413" name="Picture 4" descr="Picture 4"/>
          <p:cNvPicPr>
            <a:picLocks noChangeAspect="1"/>
          </p:cNvPicPr>
          <p:nvPr/>
        </p:nvPicPr>
        <p:blipFill>
          <a:blip r:embed="rId3">
            <a:extLst/>
          </a:blip>
          <a:srcRect l="48419" t="0" r="0" b="0"/>
          <a:stretch>
            <a:fillRect/>
          </a:stretch>
        </p:blipFill>
        <p:spPr>
          <a:xfrm>
            <a:off x="14836775" y="2832100"/>
            <a:ext cx="5283201" cy="7680326"/>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Rectangle 2"/>
          <p:cNvSpPr txBox="1"/>
          <p:nvPr>
            <p:ph type="title"/>
          </p:nvPr>
        </p:nvSpPr>
        <p:spPr>
          <a:prstGeom prst="rect">
            <a:avLst/>
          </a:prstGeom>
        </p:spPr>
        <p:txBody>
          <a:bodyPr/>
          <a:lstStyle/>
          <a:p>
            <a:pPr/>
            <a:r>
              <a:t>Color channels</a:t>
            </a:r>
          </a:p>
        </p:txBody>
      </p:sp>
      <p:pic>
        <p:nvPicPr>
          <p:cNvPr id="1416" name="Picture 3" descr="Picture 3"/>
          <p:cNvPicPr>
            <a:picLocks noChangeAspect="1"/>
          </p:cNvPicPr>
          <p:nvPr/>
        </p:nvPicPr>
        <p:blipFill>
          <a:blip r:embed="rId2">
            <a:extLst/>
          </a:blip>
          <a:srcRect l="50774" t="20381" r="6572" b="19016"/>
          <a:stretch>
            <a:fillRect/>
          </a:stretch>
        </p:blipFill>
        <p:spPr>
          <a:xfrm>
            <a:off x="14325599" y="3495676"/>
            <a:ext cx="4797427" cy="5111751"/>
          </a:xfrm>
          <a:prstGeom prst="rect">
            <a:avLst/>
          </a:prstGeom>
          <a:ln w="12700">
            <a:miter lim="400000"/>
          </a:ln>
        </p:spPr>
      </p:pic>
      <p:pic>
        <p:nvPicPr>
          <p:cNvPr id="1417" name="Picture 4" descr="Picture 4"/>
          <p:cNvPicPr>
            <a:picLocks noChangeAspect="1"/>
          </p:cNvPicPr>
          <p:nvPr/>
        </p:nvPicPr>
        <p:blipFill>
          <a:blip r:embed="rId3">
            <a:extLst/>
          </a:blip>
          <a:srcRect l="6137" t="19595" r="6539" b="19843"/>
          <a:stretch>
            <a:fillRect/>
          </a:stretch>
        </p:blipFill>
        <p:spPr>
          <a:xfrm>
            <a:off x="4695825" y="3486150"/>
            <a:ext cx="9820276" cy="5108576"/>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Rectangle 2"/>
          <p:cNvSpPr txBox="1"/>
          <p:nvPr>
            <p:ph type="title"/>
          </p:nvPr>
        </p:nvSpPr>
        <p:spPr>
          <a:prstGeom prst="rect">
            <a:avLst/>
          </a:prstGeom>
        </p:spPr>
        <p:txBody>
          <a:bodyPr/>
          <a:lstStyle/>
          <a:p>
            <a:pPr/>
            <a:r>
              <a:t>Examples from the paper</a:t>
            </a:r>
          </a:p>
        </p:txBody>
      </p:sp>
      <p:pic>
        <p:nvPicPr>
          <p:cNvPr id="1420" name="Picture 5" descr="Picture 5"/>
          <p:cNvPicPr>
            <a:picLocks noChangeAspect="1"/>
          </p:cNvPicPr>
          <p:nvPr/>
        </p:nvPicPr>
        <p:blipFill>
          <a:blip r:embed="rId2">
            <a:extLst/>
          </a:blip>
          <a:stretch>
            <a:fillRect/>
          </a:stretch>
        </p:blipFill>
        <p:spPr>
          <a:xfrm>
            <a:off x="4337050" y="1397000"/>
            <a:ext cx="15459077" cy="11601450"/>
          </a:xfrm>
          <a:prstGeom prst="rect">
            <a:avLst/>
          </a:prstGeom>
          <a:ln w="12700">
            <a:miter lim="400000"/>
          </a:ln>
        </p:spPr>
      </p:pic>
      <p:sp>
        <p:nvSpPr>
          <p:cNvPr id="1421" name="Rectangle 6"/>
          <p:cNvSpPr txBox="1"/>
          <p:nvPr/>
        </p:nvSpPr>
        <p:spPr>
          <a:xfrm>
            <a:off x="15849600" y="12649200"/>
            <a:ext cx="545739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Heeger and Bergen, 1995</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Rectangle 2"/>
          <p:cNvSpPr txBox="1"/>
          <p:nvPr>
            <p:ph type="title"/>
          </p:nvPr>
        </p:nvSpPr>
        <p:spPr>
          <a:prstGeom prst="rect">
            <a:avLst/>
          </a:prstGeom>
        </p:spPr>
        <p:txBody>
          <a:bodyPr/>
          <a:lstStyle/>
          <a:p>
            <a:pPr/>
            <a:r>
              <a:t>Examples from the paper</a:t>
            </a:r>
          </a:p>
        </p:txBody>
      </p:sp>
      <p:pic>
        <p:nvPicPr>
          <p:cNvPr id="1424" name="Picture 4" descr="Picture 4"/>
          <p:cNvPicPr>
            <a:picLocks noChangeAspect="1"/>
          </p:cNvPicPr>
          <p:nvPr/>
        </p:nvPicPr>
        <p:blipFill>
          <a:blip r:embed="rId2">
            <a:extLst/>
          </a:blip>
          <a:stretch>
            <a:fillRect/>
          </a:stretch>
        </p:blipFill>
        <p:spPr>
          <a:xfrm>
            <a:off x="7150100" y="1622425"/>
            <a:ext cx="9963150" cy="12093576"/>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6" name="Picture 2" descr="Picture 2"/>
          <p:cNvPicPr>
            <a:picLocks noChangeAspect="1"/>
          </p:cNvPicPr>
          <p:nvPr/>
        </p:nvPicPr>
        <p:blipFill>
          <a:blip r:embed="rId2">
            <a:extLst/>
          </a:blip>
          <a:srcRect l="12857" t="24762" r="52856" b="29524"/>
          <a:stretch>
            <a:fillRect/>
          </a:stretch>
        </p:blipFill>
        <p:spPr>
          <a:xfrm>
            <a:off x="10515600" y="3048000"/>
            <a:ext cx="3657601" cy="3657601"/>
          </a:xfrm>
          <a:prstGeom prst="rect">
            <a:avLst/>
          </a:prstGeom>
          <a:ln w="12700">
            <a:miter lim="400000"/>
          </a:ln>
        </p:spPr>
      </p:pic>
      <p:pic>
        <p:nvPicPr>
          <p:cNvPr id="1427" name="Picture 3" descr="Picture 3"/>
          <p:cNvPicPr>
            <a:picLocks noChangeAspect="1"/>
          </p:cNvPicPr>
          <p:nvPr/>
        </p:nvPicPr>
        <p:blipFill>
          <a:blip r:embed="rId3">
            <a:extLst/>
          </a:blip>
          <a:srcRect l="12857" t="24762" r="52856" b="29524"/>
          <a:stretch>
            <a:fillRect/>
          </a:stretch>
        </p:blipFill>
        <p:spPr>
          <a:xfrm>
            <a:off x="15087600" y="3048000"/>
            <a:ext cx="3657601" cy="3657601"/>
          </a:xfrm>
          <a:prstGeom prst="rect">
            <a:avLst/>
          </a:prstGeom>
          <a:ln w="12700">
            <a:miter lim="400000"/>
          </a:ln>
        </p:spPr>
      </p:pic>
      <p:sp>
        <p:nvSpPr>
          <p:cNvPr id="1428" name="Text Box 4"/>
          <p:cNvSpPr txBox="1"/>
          <p:nvPr/>
        </p:nvSpPr>
        <p:spPr>
          <a:xfrm>
            <a:off x="6664326" y="0"/>
            <a:ext cx="11936334" cy="119436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7200">
                <a:latin typeface="+mj-lt"/>
                <a:ea typeface="+mj-ea"/>
                <a:cs typeface="+mj-cs"/>
                <a:sym typeface="Arial"/>
              </a:defRPr>
            </a:lvl1pPr>
          </a:lstStyle>
          <a:p>
            <a:pPr/>
            <a:r>
              <a:t>Examples not from the paper</a:t>
            </a:r>
          </a:p>
        </p:txBody>
      </p:sp>
      <p:pic>
        <p:nvPicPr>
          <p:cNvPr id="1429" name="Picture 5" descr="Picture 5"/>
          <p:cNvPicPr>
            <a:picLocks noChangeAspect="1"/>
          </p:cNvPicPr>
          <p:nvPr/>
        </p:nvPicPr>
        <p:blipFill>
          <a:blip r:embed="rId3">
            <a:extLst/>
          </a:blip>
          <a:srcRect l="57143" t="24762" r="8570" b="29524"/>
          <a:stretch>
            <a:fillRect/>
          </a:stretch>
        </p:blipFill>
        <p:spPr>
          <a:xfrm>
            <a:off x="15087600" y="7620000"/>
            <a:ext cx="3657600" cy="3657600"/>
          </a:xfrm>
          <a:prstGeom prst="rect">
            <a:avLst/>
          </a:prstGeom>
          <a:ln w="12700">
            <a:miter lim="400000"/>
          </a:ln>
        </p:spPr>
      </p:pic>
      <p:pic>
        <p:nvPicPr>
          <p:cNvPr id="1430" name="Picture 6" descr="Picture 6"/>
          <p:cNvPicPr>
            <a:picLocks noChangeAspect="1"/>
          </p:cNvPicPr>
          <p:nvPr/>
        </p:nvPicPr>
        <p:blipFill>
          <a:blip r:embed="rId2">
            <a:extLst/>
          </a:blip>
          <a:srcRect l="57143" t="24762" r="8570" b="29524"/>
          <a:stretch>
            <a:fillRect/>
          </a:stretch>
        </p:blipFill>
        <p:spPr>
          <a:xfrm>
            <a:off x="10515600" y="7620000"/>
            <a:ext cx="3657600" cy="3657600"/>
          </a:xfrm>
          <a:prstGeom prst="rect">
            <a:avLst/>
          </a:prstGeom>
          <a:ln w="12700">
            <a:miter lim="400000"/>
          </a:ln>
        </p:spPr>
      </p:pic>
      <p:pic>
        <p:nvPicPr>
          <p:cNvPr id="1431" name="Picture 7" descr="Picture 7"/>
          <p:cNvPicPr>
            <a:picLocks noChangeAspect="1"/>
          </p:cNvPicPr>
          <p:nvPr/>
        </p:nvPicPr>
        <p:blipFill>
          <a:blip r:embed="rId4">
            <a:extLst/>
          </a:blip>
          <a:srcRect l="58571" t="26668" r="10001" b="29523"/>
          <a:stretch>
            <a:fillRect/>
          </a:stretch>
        </p:blipFill>
        <p:spPr>
          <a:xfrm>
            <a:off x="6095999" y="7772400"/>
            <a:ext cx="3505201" cy="3505201"/>
          </a:xfrm>
          <a:prstGeom prst="rect">
            <a:avLst/>
          </a:prstGeom>
          <a:ln w="12700">
            <a:miter lim="400000"/>
          </a:ln>
        </p:spPr>
      </p:pic>
      <p:pic>
        <p:nvPicPr>
          <p:cNvPr id="1432" name="Picture 8" descr="Picture 8"/>
          <p:cNvPicPr>
            <a:picLocks noChangeAspect="1"/>
          </p:cNvPicPr>
          <p:nvPr/>
        </p:nvPicPr>
        <p:blipFill>
          <a:blip r:embed="rId5">
            <a:extLst/>
          </a:blip>
          <a:srcRect l="12857" t="25873" r="54285" b="30318"/>
          <a:stretch>
            <a:fillRect/>
          </a:stretch>
        </p:blipFill>
        <p:spPr>
          <a:xfrm>
            <a:off x="6096000" y="3200400"/>
            <a:ext cx="3505200" cy="3505201"/>
          </a:xfrm>
          <a:prstGeom prst="rect">
            <a:avLst/>
          </a:prstGeom>
          <a:ln w="12700">
            <a:miter lim="400000"/>
          </a:ln>
        </p:spPr>
      </p:pic>
      <p:sp>
        <p:nvSpPr>
          <p:cNvPr id="1433" name="Text Box 9"/>
          <p:cNvSpPr txBox="1"/>
          <p:nvPr/>
        </p:nvSpPr>
        <p:spPr>
          <a:xfrm>
            <a:off x="3321050" y="3740150"/>
            <a:ext cx="1593300"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Input</a:t>
            </a:r>
          </a:p>
          <a:p>
            <a:pPr algn="l" defTabSz="914400">
              <a:defRPr b="0" sz="3600">
                <a:latin typeface="+mj-lt"/>
                <a:ea typeface="+mj-ea"/>
                <a:cs typeface="+mj-cs"/>
                <a:sym typeface="Arial"/>
              </a:defRPr>
            </a:pPr>
            <a:r>
              <a:t>texture</a:t>
            </a:r>
          </a:p>
        </p:txBody>
      </p:sp>
      <p:sp>
        <p:nvSpPr>
          <p:cNvPr id="1434" name="Text Box 10"/>
          <p:cNvSpPr txBox="1"/>
          <p:nvPr/>
        </p:nvSpPr>
        <p:spPr>
          <a:xfrm>
            <a:off x="3276600" y="8686800"/>
            <a:ext cx="2076173"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Synthetic</a:t>
            </a:r>
          </a:p>
          <a:p>
            <a:pPr algn="l" defTabSz="914400">
              <a:defRPr b="0" sz="3600">
                <a:latin typeface="+mj-lt"/>
                <a:ea typeface="+mj-ea"/>
                <a:cs typeface="+mj-cs"/>
                <a:sym typeface="Arial"/>
              </a:defRPr>
            </a:pPr>
            <a:r>
              <a:t>texture</a:t>
            </a:r>
          </a:p>
        </p:txBody>
      </p:sp>
      <p:sp>
        <p:nvSpPr>
          <p:cNvPr id="1435" name="Text Box 12"/>
          <p:cNvSpPr txBox="1"/>
          <p:nvPr/>
        </p:nvSpPr>
        <p:spPr>
          <a:xfrm>
            <a:off x="5638800" y="11430000"/>
            <a:ext cx="13563600" cy="70132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spcBef>
                <a:spcPts val="2100"/>
              </a:spcBef>
              <a:defRPr b="0" sz="3600">
                <a:latin typeface="+mj-lt"/>
                <a:ea typeface="+mj-ea"/>
                <a:cs typeface="+mj-cs"/>
                <a:sym typeface="Arial"/>
              </a:defRPr>
            </a:lvl1pPr>
          </a:lstStyle>
          <a:p>
            <a:pPr/>
            <a:r>
              <a:t>But, does it really work even when it seems to work?</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37" name="Freeform 10"/>
          <p:cNvSpPr/>
          <p:nvPr/>
        </p:nvSpPr>
        <p:spPr>
          <a:xfrm>
            <a:off x="9144000" y="7162800"/>
            <a:ext cx="7010400" cy="381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22" y="864"/>
                </a:moveTo>
                <a:lnTo>
                  <a:pt x="6104" y="1728"/>
                </a:lnTo>
                <a:lnTo>
                  <a:pt x="3287" y="1728"/>
                </a:lnTo>
                <a:lnTo>
                  <a:pt x="1409" y="5184"/>
                </a:lnTo>
                <a:lnTo>
                  <a:pt x="0" y="8640"/>
                </a:lnTo>
                <a:lnTo>
                  <a:pt x="1878" y="13824"/>
                </a:lnTo>
                <a:lnTo>
                  <a:pt x="470" y="15552"/>
                </a:lnTo>
                <a:lnTo>
                  <a:pt x="939" y="18144"/>
                </a:lnTo>
                <a:lnTo>
                  <a:pt x="2817" y="18144"/>
                </a:lnTo>
                <a:lnTo>
                  <a:pt x="8452" y="19872"/>
                </a:lnTo>
                <a:lnTo>
                  <a:pt x="16904" y="19872"/>
                </a:lnTo>
                <a:lnTo>
                  <a:pt x="20191" y="21600"/>
                </a:lnTo>
                <a:lnTo>
                  <a:pt x="21600" y="16416"/>
                </a:lnTo>
                <a:lnTo>
                  <a:pt x="18313" y="12096"/>
                </a:lnTo>
                <a:lnTo>
                  <a:pt x="16904" y="7776"/>
                </a:lnTo>
                <a:lnTo>
                  <a:pt x="14557" y="4320"/>
                </a:lnTo>
                <a:lnTo>
                  <a:pt x="9861" y="0"/>
                </a:lnTo>
                <a:lnTo>
                  <a:pt x="8922" y="864"/>
                </a:lnTo>
                <a:close/>
              </a:path>
            </a:pathLst>
          </a:custGeom>
          <a:solidFill>
            <a:srgbClr val="FFFF66"/>
          </a:solidFill>
          <a:ln w="12700">
            <a:miter lim="400000"/>
          </a:ln>
        </p:spPr>
        <p:txBody>
          <a:bodyPr tIns="91439" bIns="91439"/>
          <a:lstStyle/>
          <a:p>
            <a:pPr algn="l" defTabSz="914400">
              <a:defRPr b="0" sz="3600">
                <a:latin typeface="+mj-lt"/>
                <a:ea typeface="+mj-ea"/>
                <a:cs typeface="+mj-cs"/>
                <a:sym typeface="Arial"/>
              </a:defRPr>
            </a:pPr>
          </a:p>
        </p:txBody>
      </p:sp>
      <p:sp>
        <p:nvSpPr>
          <p:cNvPr id="1438" name="Rectangle 2"/>
          <p:cNvSpPr txBox="1"/>
          <p:nvPr>
            <p:ph type="title"/>
          </p:nvPr>
        </p:nvSpPr>
        <p:spPr>
          <a:xfrm>
            <a:off x="3048000" y="914400"/>
            <a:ext cx="18288000" cy="1371600"/>
          </a:xfrm>
          <a:prstGeom prst="rect">
            <a:avLst/>
          </a:prstGeom>
        </p:spPr>
        <p:txBody>
          <a:bodyPr/>
          <a:lstStyle/>
          <a:p>
            <a:pPr defTabSz="1024127">
              <a:defRPr sz="4032"/>
            </a:pPr>
            <a:r>
              <a:t>But, does it really work???</a:t>
            </a:r>
            <a:br/>
            <a:r>
              <a:t>How to measure how well the representation constraints the set of equivalent textures?</a:t>
            </a:r>
          </a:p>
        </p:txBody>
      </p:sp>
      <p:sp>
        <p:nvSpPr>
          <p:cNvPr id="1439" name="Oval 11"/>
          <p:cNvSpPr/>
          <p:nvPr/>
        </p:nvSpPr>
        <p:spPr>
          <a:xfrm>
            <a:off x="10668000" y="7924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40" name="Line 12"/>
          <p:cNvSpPr/>
          <p:nvPr/>
        </p:nvSpPr>
        <p:spPr>
          <a:xfrm>
            <a:off x="9296399" y="7162800"/>
            <a:ext cx="1219202" cy="762000"/>
          </a:xfrm>
          <a:prstGeom prst="line">
            <a:avLst/>
          </a:prstGeom>
          <a:ln w="762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441" name="Text Box 18"/>
          <p:cNvSpPr txBox="1"/>
          <p:nvPr/>
        </p:nvSpPr>
        <p:spPr>
          <a:xfrm>
            <a:off x="11887200" y="83820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sp>
        <p:nvSpPr>
          <p:cNvPr id="1442" name="Text Box 19"/>
          <p:cNvSpPr txBox="1"/>
          <p:nvPr/>
        </p:nvSpPr>
        <p:spPr>
          <a:xfrm>
            <a:off x="15240000" y="6553200"/>
            <a:ext cx="4540990" cy="17681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All the textures in this</a:t>
            </a:r>
          </a:p>
          <a:p>
            <a:pPr algn="l" defTabSz="914400">
              <a:defRPr b="0" sz="3600">
                <a:latin typeface="+mj-lt"/>
                <a:ea typeface="+mj-ea"/>
                <a:cs typeface="+mj-cs"/>
                <a:sym typeface="Arial"/>
              </a:defRPr>
            </a:pPr>
            <a:r>
              <a:t>set have the same </a:t>
            </a:r>
          </a:p>
          <a:p>
            <a:pPr algn="l" defTabSz="914400">
              <a:defRPr b="0" sz="3600">
                <a:latin typeface="+mj-lt"/>
                <a:ea typeface="+mj-ea"/>
                <a:cs typeface="+mj-cs"/>
                <a:sym typeface="Arial"/>
              </a:defRPr>
            </a:pPr>
            <a:r>
              <a:t>parameters.</a:t>
            </a:r>
          </a:p>
        </p:txBody>
      </p:sp>
      <p:pic>
        <p:nvPicPr>
          <p:cNvPr id="1443" name="Picture 20" descr="Picture 20"/>
          <p:cNvPicPr>
            <a:picLocks noChangeAspect="1"/>
          </p:cNvPicPr>
          <p:nvPr/>
        </p:nvPicPr>
        <p:blipFill>
          <a:blip r:embed="rId2">
            <a:extLst/>
          </a:blip>
          <a:srcRect l="12857" t="25873" r="54285" b="30318"/>
          <a:stretch>
            <a:fillRect/>
          </a:stretch>
        </p:blipFill>
        <p:spPr>
          <a:xfrm>
            <a:off x="6400799" y="4876799"/>
            <a:ext cx="2743201" cy="2743201"/>
          </a:xfrm>
          <a:prstGeom prst="rect">
            <a:avLst/>
          </a:prstGeom>
          <a:ln w="12700">
            <a:miter lim="400000"/>
          </a:ln>
        </p:spPr>
      </p:pic>
      <p:sp>
        <p:nvSpPr>
          <p:cNvPr id="1444" name="Oval 21"/>
          <p:cNvSpPr/>
          <p:nvPr/>
        </p:nvSpPr>
        <p:spPr>
          <a:xfrm>
            <a:off x="9448800" y="10210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45" name="Oval 22"/>
          <p:cNvSpPr/>
          <p:nvPr/>
        </p:nvSpPr>
        <p:spPr>
          <a:xfrm>
            <a:off x="12954000" y="105156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46" name="Oval 23"/>
          <p:cNvSpPr/>
          <p:nvPr/>
        </p:nvSpPr>
        <p:spPr>
          <a:xfrm>
            <a:off x="15697200" y="10210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47" name="Oval 24"/>
          <p:cNvSpPr/>
          <p:nvPr/>
        </p:nvSpPr>
        <p:spPr>
          <a:xfrm>
            <a:off x="13258800" y="76200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48" name="Text Box 25"/>
          <p:cNvSpPr txBox="1"/>
          <p:nvPr/>
        </p:nvSpPr>
        <p:spPr>
          <a:xfrm>
            <a:off x="13563600" y="67056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sp>
        <p:nvSpPr>
          <p:cNvPr id="1449" name="Text Box 26"/>
          <p:cNvSpPr txBox="1"/>
          <p:nvPr/>
        </p:nvSpPr>
        <p:spPr>
          <a:xfrm>
            <a:off x="15944850" y="97536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sp>
        <p:nvSpPr>
          <p:cNvPr id="1450" name="Text Box 27"/>
          <p:cNvSpPr txBox="1"/>
          <p:nvPr/>
        </p:nvSpPr>
        <p:spPr>
          <a:xfrm>
            <a:off x="13049250" y="105156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sp>
        <p:nvSpPr>
          <p:cNvPr id="1451" name="Text Box 28"/>
          <p:cNvSpPr txBox="1"/>
          <p:nvPr/>
        </p:nvSpPr>
        <p:spPr>
          <a:xfrm>
            <a:off x="9448800" y="102108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53" name="Freeform 2"/>
          <p:cNvSpPr/>
          <p:nvPr/>
        </p:nvSpPr>
        <p:spPr>
          <a:xfrm>
            <a:off x="9144000" y="5638800"/>
            <a:ext cx="7010400" cy="381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22" y="864"/>
                </a:moveTo>
                <a:lnTo>
                  <a:pt x="6104" y="1728"/>
                </a:lnTo>
                <a:lnTo>
                  <a:pt x="3287" y="1728"/>
                </a:lnTo>
                <a:lnTo>
                  <a:pt x="1409" y="5184"/>
                </a:lnTo>
                <a:lnTo>
                  <a:pt x="0" y="8640"/>
                </a:lnTo>
                <a:lnTo>
                  <a:pt x="1878" y="13824"/>
                </a:lnTo>
                <a:lnTo>
                  <a:pt x="470" y="15552"/>
                </a:lnTo>
                <a:lnTo>
                  <a:pt x="939" y="18144"/>
                </a:lnTo>
                <a:lnTo>
                  <a:pt x="2817" y="18144"/>
                </a:lnTo>
                <a:lnTo>
                  <a:pt x="8452" y="19872"/>
                </a:lnTo>
                <a:lnTo>
                  <a:pt x="16904" y="19872"/>
                </a:lnTo>
                <a:lnTo>
                  <a:pt x="20191" y="21600"/>
                </a:lnTo>
                <a:lnTo>
                  <a:pt x="21600" y="16416"/>
                </a:lnTo>
                <a:lnTo>
                  <a:pt x="18313" y="12096"/>
                </a:lnTo>
                <a:lnTo>
                  <a:pt x="16904" y="7776"/>
                </a:lnTo>
                <a:lnTo>
                  <a:pt x="14557" y="4320"/>
                </a:lnTo>
                <a:lnTo>
                  <a:pt x="9861" y="0"/>
                </a:lnTo>
                <a:lnTo>
                  <a:pt x="8922" y="864"/>
                </a:lnTo>
                <a:close/>
              </a:path>
            </a:pathLst>
          </a:custGeom>
          <a:solidFill>
            <a:srgbClr val="FFFF66"/>
          </a:solidFill>
          <a:ln w="12700">
            <a:miter lim="400000"/>
          </a:ln>
        </p:spPr>
        <p:txBody>
          <a:bodyPr tIns="91439" bIns="91439"/>
          <a:lstStyle/>
          <a:p>
            <a:pPr algn="l" defTabSz="914400">
              <a:defRPr b="0" sz="3600">
                <a:latin typeface="+mj-lt"/>
                <a:ea typeface="+mj-ea"/>
                <a:cs typeface="+mj-cs"/>
                <a:sym typeface="Arial"/>
              </a:defRPr>
            </a:pPr>
          </a:p>
        </p:txBody>
      </p:sp>
      <p:sp>
        <p:nvSpPr>
          <p:cNvPr id="1454" name="Rectangle 3"/>
          <p:cNvSpPr txBox="1"/>
          <p:nvPr>
            <p:ph type="title"/>
          </p:nvPr>
        </p:nvSpPr>
        <p:spPr>
          <a:prstGeom prst="rect">
            <a:avLst/>
          </a:prstGeom>
        </p:spPr>
        <p:txBody>
          <a:bodyPr/>
          <a:lstStyle/>
          <a:p>
            <a:pPr/>
            <a:r>
              <a:t>How to identify the set of equivalent textures?</a:t>
            </a:r>
          </a:p>
        </p:txBody>
      </p:sp>
      <p:sp>
        <p:nvSpPr>
          <p:cNvPr id="1455" name="Oval 5"/>
          <p:cNvSpPr/>
          <p:nvPr/>
        </p:nvSpPr>
        <p:spPr>
          <a:xfrm>
            <a:off x="10668000" y="6400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56" name="Line 6"/>
          <p:cNvSpPr/>
          <p:nvPr/>
        </p:nvSpPr>
        <p:spPr>
          <a:xfrm>
            <a:off x="8534399" y="4267200"/>
            <a:ext cx="1981201" cy="2133600"/>
          </a:xfrm>
          <a:prstGeom prst="line">
            <a:avLst/>
          </a:prstGeom>
          <a:ln w="76200">
            <a:solidFill>
              <a:srgbClr val="000000"/>
            </a:solidFill>
            <a:tailEnd type="triangle"/>
          </a:ln>
        </p:spPr>
        <p:txBody>
          <a:bodyPr tIns="91439" bIns="91439"/>
          <a:lstStyle/>
          <a:p>
            <a:pPr algn="l" defTabSz="914400">
              <a:defRPr b="0" sz="3600">
                <a:latin typeface="Calibri"/>
                <a:ea typeface="Calibri"/>
                <a:cs typeface="Calibri"/>
                <a:sym typeface="Calibri"/>
              </a:defRPr>
            </a:pPr>
          </a:p>
        </p:txBody>
      </p:sp>
      <p:sp>
        <p:nvSpPr>
          <p:cNvPr id="1457" name="Text Box 7"/>
          <p:cNvSpPr txBox="1"/>
          <p:nvPr/>
        </p:nvSpPr>
        <p:spPr>
          <a:xfrm>
            <a:off x="11887200" y="6858000"/>
            <a:ext cx="760631" cy="13180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8000">
                <a:latin typeface="+mj-lt"/>
                <a:ea typeface="+mj-ea"/>
                <a:cs typeface="+mj-cs"/>
                <a:sym typeface="Arial"/>
              </a:defRPr>
            </a:lvl1pPr>
          </a:lstStyle>
          <a:p>
            <a:pPr/>
            <a:r>
              <a:t>?</a:t>
            </a:r>
          </a:p>
        </p:txBody>
      </p:sp>
      <p:pic>
        <p:nvPicPr>
          <p:cNvPr id="1458" name="Picture 10" descr="Picture 10"/>
          <p:cNvPicPr>
            <a:picLocks noChangeAspect="1"/>
          </p:cNvPicPr>
          <p:nvPr/>
        </p:nvPicPr>
        <p:blipFill>
          <a:blip r:embed="rId2">
            <a:extLst/>
          </a:blip>
          <a:srcRect l="58928" t="26778" r="34528" b="64655"/>
          <a:stretch>
            <a:fillRect/>
          </a:stretch>
        </p:blipFill>
        <p:spPr>
          <a:xfrm>
            <a:off x="4419598" y="9448800"/>
            <a:ext cx="2330451" cy="2286001"/>
          </a:xfrm>
          <a:prstGeom prst="rect">
            <a:avLst/>
          </a:prstGeom>
          <a:ln w="12700">
            <a:miter lim="400000"/>
          </a:ln>
        </p:spPr>
      </p:pic>
      <p:pic>
        <p:nvPicPr>
          <p:cNvPr id="1459" name="Picture 11" descr="Picture 11"/>
          <p:cNvPicPr>
            <a:picLocks noChangeAspect="1"/>
          </p:cNvPicPr>
          <p:nvPr/>
        </p:nvPicPr>
        <p:blipFill>
          <a:blip r:embed="rId2">
            <a:extLst/>
          </a:blip>
          <a:srcRect l="76373" t="26208" r="9827" b="54500"/>
          <a:stretch>
            <a:fillRect/>
          </a:stretch>
        </p:blipFill>
        <p:spPr>
          <a:xfrm>
            <a:off x="18135600" y="7924800"/>
            <a:ext cx="2327276" cy="2438400"/>
          </a:xfrm>
          <a:prstGeom prst="rect">
            <a:avLst/>
          </a:prstGeom>
          <a:ln w="12700">
            <a:miter lim="400000"/>
          </a:ln>
        </p:spPr>
      </p:pic>
      <p:pic>
        <p:nvPicPr>
          <p:cNvPr id="1460" name="Picture 12" descr="Picture 12"/>
          <p:cNvPicPr>
            <a:picLocks noChangeAspect="1"/>
          </p:cNvPicPr>
          <p:nvPr/>
        </p:nvPicPr>
        <p:blipFill>
          <a:blip r:embed="rId2">
            <a:extLst/>
          </a:blip>
          <a:srcRect l="58928" t="53618" r="29442" b="30136"/>
          <a:stretch>
            <a:fillRect/>
          </a:stretch>
        </p:blipFill>
        <p:spPr>
          <a:xfrm>
            <a:off x="12953999" y="11277600"/>
            <a:ext cx="2330451" cy="2438401"/>
          </a:xfrm>
          <a:prstGeom prst="rect">
            <a:avLst/>
          </a:prstGeom>
          <a:ln w="12700">
            <a:miter lim="400000"/>
          </a:ln>
        </p:spPr>
      </p:pic>
      <p:pic>
        <p:nvPicPr>
          <p:cNvPr id="1461" name="Picture 13" descr="Picture 13"/>
          <p:cNvPicPr>
            <a:picLocks noChangeAspect="1"/>
          </p:cNvPicPr>
          <p:nvPr/>
        </p:nvPicPr>
        <p:blipFill>
          <a:blip r:embed="rId2">
            <a:extLst/>
          </a:blip>
          <a:srcRect l="58928" t="26208" r="9827" b="30136"/>
          <a:stretch>
            <a:fillRect/>
          </a:stretch>
        </p:blipFill>
        <p:spPr>
          <a:xfrm>
            <a:off x="15240000" y="2286000"/>
            <a:ext cx="2038350" cy="2133600"/>
          </a:xfrm>
          <a:prstGeom prst="rect">
            <a:avLst/>
          </a:prstGeom>
          <a:ln w="12700">
            <a:miter lim="400000"/>
          </a:ln>
        </p:spPr>
      </p:pic>
      <p:pic>
        <p:nvPicPr>
          <p:cNvPr id="1462" name="Picture 14" descr="Picture 14"/>
          <p:cNvPicPr>
            <a:picLocks noChangeAspect="1"/>
          </p:cNvPicPr>
          <p:nvPr/>
        </p:nvPicPr>
        <p:blipFill>
          <a:blip r:embed="rId3">
            <a:extLst/>
          </a:blip>
          <a:srcRect l="12857" t="25873" r="54285" b="30318"/>
          <a:stretch>
            <a:fillRect/>
          </a:stretch>
        </p:blipFill>
        <p:spPr>
          <a:xfrm>
            <a:off x="5486399" y="1828800"/>
            <a:ext cx="2743201" cy="2743201"/>
          </a:xfrm>
          <a:prstGeom prst="rect">
            <a:avLst/>
          </a:prstGeom>
          <a:ln w="12700">
            <a:miter lim="400000"/>
          </a:ln>
        </p:spPr>
      </p:pic>
      <p:sp>
        <p:nvSpPr>
          <p:cNvPr id="1463" name="Freeform 15"/>
          <p:cNvSpPr/>
          <p:nvPr/>
        </p:nvSpPr>
        <p:spPr>
          <a:xfrm>
            <a:off x="14346603" y="4419600"/>
            <a:ext cx="1071197" cy="2286001"/>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21185" y="0"/>
                </a:moveTo>
                <a:cubicBezTo>
                  <a:pt x="12047" y="847"/>
                  <a:pt x="2908" y="1694"/>
                  <a:pt x="1247" y="2541"/>
                </a:cubicBezTo>
                <a:cubicBezTo>
                  <a:pt x="-415" y="3388"/>
                  <a:pt x="7893" y="4024"/>
                  <a:pt x="11216" y="5082"/>
                </a:cubicBezTo>
                <a:cubicBezTo>
                  <a:pt x="14539" y="6141"/>
                  <a:pt x="21185" y="7835"/>
                  <a:pt x="21185" y="8894"/>
                </a:cubicBezTo>
                <a:cubicBezTo>
                  <a:pt x="21185" y="9953"/>
                  <a:pt x="14539" y="10800"/>
                  <a:pt x="11216" y="11435"/>
                </a:cubicBezTo>
                <a:cubicBezTo>
                  <a:pt x="7893" y="12071"/>
                  <a:pt x="2908" y="11859"/>
                  <a:pt x="1247" y="12706"/>
                </a:cubicBezTo>
                <a:cubicBezTo>
                  <a:pt x="-415" y="13553"/>
                  <a:pt x="-415" y="15459"/>
                  <a:pt x="1247" y="16518"/>
                </a:cubicBezTo>
                <a:cubicBezTo>
                  <a:pt x="2908" y="17576"/>
                  <a:pt x="11216" y="18212"/>
                  <a:pt x="11216" y="19059"/>
                </a:cubicBezTo>
                <a:cubicBezTo>
                  <a:pt x="11216" y="19906"/>
                  <a:pt x="2908" y="21176"/>
                  <a:pt x="1247" y="21600"/>
                </a:cubicBezTo>
              </a:path>
            </a:pathLst>
          </a:custGeom>
          <a:ln w="762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1464" name="Freeform 16"/>
          <p:cNvSpPr/>
          <p:nvPr/>
        </p:nvSpPr>
        <p:spPr>
          <a:xfrm>
            <a:off x="5943600" y="8839200"/>
            <a:ext cx="3657600" cy="2298162"/>
          </a:xfrm>
          <a:custGeom>
            <a:avLst/>
            <a:gdLst/>
            <a:ahLst/>
            <a:cxnLst>
              <a:cxn ang="0">
                <a:pos x="wd2" y="hd2"/>
              </a:cxn>
              <a:cxn ang="5400000">
                <a:pos x="wd2" y="hd2"/>
              </a:cxn>
              <a:cxn ang="10800000">
                <a:pos x="wd2" y="hd2"/>
              </a:cxn>
              <a:cxn ang="16200000">
                <a:pos x="wd2" y="hd2"/>
              </a:cxn>
            </a:cxnLst>
            <a:rect l="0" t="0" r="r" b="b"/>
            <a:pathLst>
              <a:path w="21600" h="21476" fill="norm" stroke="1" extrusionOk="0">
                <a:moveTo>
                  <a:pt x="0" y="21377"/>
                </a:moveTo>
                <a:cubicBezTo>
                  <a:pt x="2191" y="21377"/>
                  <a:pt x="4383" y="21377"/>
                  <a:pt x="5635" y="21377"/>
                </a:cubicBezTo>
                <a:cubicBezTo>
                  <a:pt x="6887" y="21377"/>
                  <a:pt x="7043" y="21600"/>
                  <a:pt x="7513" y="21377"/>
                </a:cubicBezTo>
                <a:cubicBezTo>
                  <a:pt x="7983" y="21155"/>
                  <a:pt x="7983" y="20709"/>
                  <a:pt x="8452" y="20041"/>
                </a:cubicBezTo>
                <a:cubicBezTo>
                  <a:pt x="8922" y="19373"/>
                  <a:pt x="10174" y="18482"/>
                  <a:pt x="10330" y="17369"/>
                </a:cubicBezTo>
                <a:cubicBezTo>
                  <a:pt x="10487" y="16256"/>
                  <a:pt x="9235" y="14920"/>
                  <a:pt x="9391" y="13361"/>
                </a:cubicBezTo>
                <a:cubicBezTo>
                  <a:pt x="9548" y="11802"/>
                  <a:pt x="10487" y="8907"/>
                  <a:pt x="11270" y="8016"/>
                </a:cubicBezTo>
                <a:cubicBezTo>
                  <a:pt x="12052" y="7126"/>
                  <a:pt x="12991" y="8016"/>
                  <a:pt x="14087" y="8016"/>
                </a:cubicBezTo>
                <a:cubicBezTo>
                  <a:pt x="15183" y="8016"/>
                  <a:pt x="16904" y="8685"/>
                  <a:pt x="17843" y="8016"/>
                </a:cubicBezTo>
                <a:cubicBezTo>
                  <a:pt x="18783" y="7348"/>
                  <a:pt x="19252" y="5122"/>
                  <a:pt x="19722" y="4008"/>
                </a:cubicBezTo>
                <a:cubicBezTo>
                  <a:pt x="20191" y="2895"/>
                  <a:pt x="20348" y="2004"/>
                  <a:pt x="20661" y="1336"/>
                </a:cubicBezTo>
                <a:cubicBezTo>
                  <a:pt x="20974" y="668"/>
                  <a:pt x="21287" y="334"/>
                  <a:pt x="21600" y="0"/>
                </a:cubicBezTo>
              </a:path>
            </a:pathLst>
          </a:custGeom>
          <a:ln w="762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1465" name="Freeform 17"/>
          <p:cNvSpPr/>
          <p:nvPr/>
        </p:nvSpPr>
        <p:spPr>
          <a:xfrm rot="3978208">
            <a:off x="16647486" y="8058649"/>
            <a:ext cx="762918" cy="2047877"/>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21185" y="0"/>
                </a:moveTo>
                <a:cubicBezTo>
                  <a:pt x="12047" y="847"/>
                  <a:pt x="2908" y="1694"/>
                  <a:pt x="1247" y="2541"/>
                </a:cubicBezTo>
                <a:cubicBezTo>
                  <a:pt x="-415" y="3388"/>
                  <a:pt x="7893" y="4024"/>
                  <a:pt x="11216" y="5082"/>
                </a:cubicBezTo>
                <a:cubicBezTo>
                  <a:pt x="14539" y="6141"/>
                  <a:pt x="21185" y="7835"/>
                  <a:pt x="21185" y="8894"/>
                </a:cubicBezTo>
                <a:cubicBezTo>
                  <a:pt x="21185" y="9953"/>
                  <a:pt x="14539" y="10800"/>
                  <a:pt x="11216" y="11435"/>
                </a:cubicBezTo>
                <a:cubicBezTo>
                  <a:pt x="7893" y="12071"/>
                  <a:pt x="2908" y="11859"/>
                  <a:pt x="1247" y="12706"/>
                </a:cubicBezTo>
                <a:cubicBezTo>
                  <a:pt x="-415" y="13553"/>
                  <a:pt x="-415" y="15459"/>
                  <a:pt x="1247" y="16518"/>
                </a:cubicBezTo>
                <a:cubicBezTo>
                  <a:pt x="2908" y="17576"/>
                  <a:pt x="11216" y="18212"/>
                  <a:pt x="11216" y="19059"/>
                </a:cubicBezTo>
                <a:cubicBezTo>
                  <a:pt x="11216" y="19906"/>
                  <a:pt x="2908" y="21176"/>
                  <a:pt x="1247" y="21600"/>
                </a:cubicBezTo>
              </a:path>
            </a:pathLst>
          </a:custGeom>
          <a:ln w="76200">
            <a:solidFill>
              <a:srgbClr val="000000"/>
            </a:solidFill>
            <a:tailEnd type="triangle"/>
          </a:ln>
        </p:spPr>
        <p:txBody>
          <a:bodyPr tIns="91439" bIns="91439"/>
          <a:lstStyle/>
          <a:p>
            <a:pPr algn="l" defTabSz="914400">
              <a:defRPr b="0" sz="3600">
                <a:latin typeface="+mj-lt"/>
                <a:ea typeface="+mj-ea"/>
                <a:cs typeface="+mj-cs"/>
                <a:sym typeface="Arial"/>
              </a:defRPr>
            </a:pPr>
          </a:p>
        </p:txBody>
      </p:sp>
      <p:sp>
        <p:nvSpPr>
          <p:cNvPr id="1466" name="Freeform 18"/>
          <p:cNvSpPr/>
          <p:nvPr/>
        </p:nvSpPr>
        <p:spPr>
          <a:xfrm rot="10800000">
            <a:off x="13258800" y="9144000"/>
            <a:ext cx="298939" cy="2133600"/>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21185" y="0"/>
                </a:moveTo>
                <a:cubicBezTo>
                  <a:pt x="12047" y="847"/>
                  <a:pt x="2908" y="1694"/>
                  <a:pt x="1247" y="2541"/>
                </a:cubicBezTo>
                <a:cubicBezTo>
                  <a:pt x="-415" y="3388"/>
                  <a:pt x="7893" y="4024"/>
                  <a:pt x="11216" y="5082"/>
                </a:cubicBezTo>
                <a:cubicBezTo>
                  <a:pt x="14539" y="6141"/>
                  <a:pt x="21185" y="7835"/>
                  <a:pt x="21185" y="8894"/>
                </a:cubicBezTo>
                <a:cubicBezTo>
                  <a:pt x="21185" y="9953"/>
                  <a:pt x="14539" y="10800"/>
                  <a:pt x="11216" y="11435"/>
                </a:cubicBezTo>
                <a:cubicBezTo>
                  <a:pt x="7893" y="12071"/>
                  <a:pt x="2908" y="11859"/>
                  <a:pt x="1247" y="12706"/>
                </a:cubicBezTo>
                <a:cubicBezTo>
                  <a:pt x="-415" y="13553"/>
                  <a:pt x="-415" y="15459"/>
                  <a:pt x="1247" y="16518"/>
                </a:cubicBezTo>
                <a:cubicBezTo>
                  <a:pt x="2908" y="17576"/>
                  <a:pt x="11216" y="18212"/>
                  <a:pt x="11216" y="19059"/>
                </a:cubicBezTo>
                <a:cubicBezTo>
                  <a:pt x="11216" y="19906"/>
                  <a:pt x="2908" y="21176"/>
                  <a:pt x="1247" y="21600"/>
                </a:cubicBezTo>
              </a:path>
            </a:pathLst>
          </a:custGeom>
          <a:ln w="76200">
            <a:solidFill>
              <a:srgbClr val="000000"/>
            </a:solidFill>
            <a:tailEnd type="triangle"/>
          </a:ln>
        </p:spPr>
        <p:txBody>
          <a:bodyPr tIns="91439" bIns="91439"/>
          <a:lstStyle/>
          <a:p>
            <a:pPr algn="l" defTabSz="914400">
              <a:defRPr b="0" sz="3600">
                <a:latin typeface="+mj-lt"/>
                <a:ea typeface="+mj-ea"/>
                <a:cs typeface="+mj-cs"/>
                <a:sym typeface="Arial"/>
              </a:defRPr>
            </a:pPr>
          </a:p>
        </p:txBody>
      </p:sp>
      <p:pic>
        <p:nvPicPr>
          <p:cNvPr id="1467" name="Picture 19" descr="Picture 19"/>
          <p:cNvPicPr>
            <a:picLocks noChangeAspect="1"/>
          </p:cNvPicPr>
          <p:nvPr/>
        </p:nvPicPr>
        <p:blipFill>
          <a:blip r:embed="rId4">
            <a:extLst/>
          </a:blip>
          <a:srcRect l="58928" t="26208" r="9827" b="30136"/>
          <a:stretch>
            <a:fillRect/>
          </a:stretch>
        </p:blipFill>
        <p:spPr>
          <a:xfrm>
            <a:off x="11734799" y="4267199"/>
            <a:ext cx="2327277" cy="2438401"/>
          </a:xfrm>
          <a:prstGeom prst="rect">
            <a:avLst/>
          </a:prstGeom>
          <a:ln w="12700">
            <a:miter lim="400000"/>
          </a:ln>
        </p:spPr>
      </p:pic>
      <p:pic>
        <p:nvPicPr>
          <p:cNvPr id="1468" name="Picture 20" descr="Picture 20"/>
          <p:cNvPicPr>
            <a:picLocks noChangeAspect="1"/>
          </p:cNvPicPr>
          <p:nvPr/>
        </p:nvPicPr>
        <p:blipFill>
          <a:blip r:embed="rId5">
            <a:extLst/>
          </a:blip>
          <a:srcRect l="58928" t="26208" r="9827" b="30136"/>
          <a:stretch>
            <a:fillRect/>
          </a:stretch>
        </p:blipFill>
        <p:spPr>
          <a:xfrm>
            <a:off x="7315199" y="6096000"/>
            <a:ext cx="2327277" cy="2438401"/>
          </a:xfrm>
          <a:prstGeom prst="rect">
            <a:avLst/>
          </a:prstGeom>
          <a:ln w="12700">
            <a:miter lim="400000"/>
          </a:ln>
        </p:spPr>
      </p:pic>
      <p:pic>
        <p:nvPicPr>
          <p:cNvPr id="1469" name="Picture 21" descr="Picture 21"/>
          <p:cNvPicPr>
            <a:picLocks noChangeAspect="1"/>
          </p:cNvPicPr>
          <p:nvPr/>
        </p:nvPicPr>
        <p:blipFill>
          <a:blip r:embed="rId6">
            <a:extLst/>
          </a:blip>
          <a:srcRect l="58928" t="26208" r="9827" b="30136"/>
          <a:stretch>
            <a:fillRect/>
          </a:stretch>
        </p:blipFill>
        <p:spPr>
          <a:xfrm>
            <a:off x="15087599" y="6248400"/>
            <a:ext cx="2327277" cy="2438401"/>
          </a:xfrm>
          <a:prstGeom prst="rect">
            <a:avLst/>
          </a:prstGeom>
          <a:ln w="12700">
            <a:miter lim="400000"/>
          </a:ln>
        </p:spPr>
      </p:pic>
      <p:pic>
        <p:nvPicPr>
          <p:cNvPr id="1470" name="Picture 22" descr="Picture 22"/>
          <p:cNvPicPr>
            <a:picLocks noChangeAspect="1"/>
          </p:cNvPicPr>
          <p:nvPr/>
        </p:nvPicPr>
        <p:blipFill>
          <a:blip r:embed="rId7">
            <a:extLst/>
          </a:blip>
          <a:srcRect l="58928" t="26208" r="9827" b="30136"/>
          <a:stretch>
            <a:fillRect/>
          </a:stretch>
        </p:blipFill>
        <p:spPr>
          <a:xfrm>
            <a:off x="10820400" y="8229599"/>
            <a:ext cx="2327276" cy="2438401"/>
          </a:xfrm>
          <a:prstGeom prst="rect">
            <a:avLst/>
          </a:prstGeom>
          <a:ln w="12700">
            <a:miter lim="400000"/>
          </a:ln>
        </p:spPr>
      </p:pic>
      <p:sp>
        <p:nvSpPr>
          <p:cNvPr id="1471" name="Oval 23"/>
          <p:cNvSpPr/>
          <p:nvPr/>
        </p:nvSpPr>
        <p:spPr>
          <a:xfrm>
            <a:off x="9448800" y="86868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72" name="Oval 24"/>
          <p:cNvSpPr/>
          <p:nvPr/>
        </p:nvSpPr>
        <p:spPr>
          <a:xfrm>
            <a:off x="13411200" y="88392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73" name="Oval 25"/>
          <p:cNvSpPr/>
          <p:nvPr/>
        </p:nvSpPr>
        <p:spPr>
          <a:xfrm>
            <a:off x="15697200" y="88392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74" name="Oval 26"/>
          <p:cNvSpPr/>
          <p:nvPr/>
        </p:nvSpPr>
        <p:spPr>
          <a:xfrm>
            <a:off x="14173200" y="6553200"/>
            <a:ext cx="304800" cy="304800"/>
          </a:xfrm>
          <a:prstGeom prst="ellipse">
            <a:avLst/>
          </a:prstGeom>
          <a:solidFill>
            <a:srgbClr val="000000"/>
          </a:solidFill>
          <a:ln w="12700">
            <a:solidFill>
              <a:srgbClr val="000000"/>
            </a:solidFill>
          </a:ln>
        </p:spPr>
        <p:txBody>
          <a:bodyPr tIns="91439" bIns="91439" anchor="ctr"/>
          <a:lstStyle/>
          <a:p>
            <a:pPr algn="l" defTabSz="914400">
              <a:defRPr b="0" sz="3600">
                <a:latin typeface="+mj-lt"/>
                <a:ea typeface="+mj-ea"/>
                <a:cs typeface="+mj-cs"/>
                <a:sym typeface="Arial"/>
              </a:defRPr>
            </a:pPr>
          </a:p>
        </p:txBody>
      </p:sp>
      <p:sp>
        <p:nvSpPr>
          <p:cNvPr id="1475" name="Text Box 27"/>
          <p:cNvSpPr txBox="1"/>
          <p:nvPr/>
        </p:nvSpPr>
        <p:spPr>
          <a:xfrm>
            <a:off x="3352800" y="12071350"/>
            <a:ext cx="6447478" cy="12347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This does not reveal how poor </a:t>
            </a:r>
          </a:p>
          <a:p>
            <a:pPr algn="l" defTabSz="914400">
              <a:defRPr b="0" sz="3600">
                <a:latin typeface="+mj-lt"/>
                <a:ea typeface="+mj-ea"/>
                <a:cs typeface="+mj-cs"/>
                <a:sym typeface="Arial"/>
              </a:defRPr>
            </a:pPr>
            <a:r>
              <a:t>the representation actually is.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Rectangle 2"/>
          <p:cNvSpPr txBox="1"/>
          <p:nvPr>
            <p:ph type="title"/>
          </p:nvPr>
        </p:nvSpPr>
        <p:spPr>
          <a:prstGeom prst="rect">
            <a:avLst/>
          </a:prstGeom>
        </p:spPr>
        <p:txBody>
          <a:bodyPr/>
          <a:lstStyle/>
          <a:p>
            <a:pPr/>
            <a:r>
              <a:t>Portilla and Simoncelli</a:t>
            </a:r>
          </a:p>
        </p:txBody>
      </p:sp>
      <p:sp>
        <p:nvSpPr>
          <p:cNvPr id="1478" name="Rectangle 3"/>
          <p:cNvSpPr txBox="1"/>
          <p:nvPr>
            <p:ph type="body" idx="1"/>
          </p:nvPr>
        </p:nvSpPr>
        <p:spPr>
          <a:xfrm>
            <a:off x="3657599" y="3657600"/>
            <a:ext cx="17122778" cy="8229600"/>
          </a:xfrm>
          <a:prstGeom prst="rect">
            <a:avLst/>
          </a:prstGeom>
        </p:spPr>
        <p:txBody>
          <a:bodyPr/>
          <a:lstStyle/>
          <a:p>
            <a:pPr/>
            <a:r>
              <a:t>Parametric representation, based on Gaussian scale mixture prior model for images.</a:t>
            </a:r>
          </a:p>
          <a:p>
            <a:pPr/>
            <a:r>
              <a:t>About 1000 numbers to describe a texture.</a:t>
            </a:r>
          </a:p>
          <a:p>
            <a:pPr/>
            <a:r>
              <a:t>Better results than Heeger Bergen.</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0" name="Rectangle 2"/>
          <p:cNvSpPr txBox="1"/>
          <p:nvPr>
            <p:ph type="title"/>
          </p:nvPr>
        </p:nvSpPr>
        <p:spPr>
          <a:prstGeom prst="rect">
            <a:avLst/>
          </a:prstGeom>
        </p:spPr>
        <p:txBody>
          <a:bodyPr/>
          <a:lstStyle/>
          <a:p>
            <a:pPr/>
            <a:r>
              <a:t>Portilla and Simoncelli</a:t>
            </a:r>
          </a:p>
        </p:txBody>
      </p:sp>
      <p:pic>
        <p:nvPicPr>
          <p:cNvPr id="1481" name="Object 2" descr="Object 2"/>
          <p:cNvPicPr>
            <a:picLocks noChangeAspect="1"/>
          </p:cNvPicPr>
          <p:nvPr/>
        </p:nvPicPr>
        <p:blipFill>
          <a:blip r:embed="rId2">
            <a:extLst/>
          </a:blip>
          <a:stretch>
            <a:fillRect/>
          </a:stretch>
        </p:blipFill>
        <p:spPr>
          <a:xfrm>
            <a:off x="3505200" y="3810000"/>
            <a:ext cx="8839200" cy="7378700"/>
          </a:xfrm>
          <a:prstGeom prst="rect">
            <a:avLst/>
          </a:prstGeom>
          <a:ln w="12700">
            <a:miter lim="400000"/>
          </a:ln>
        </p:spPr>
      </p:pic>
      <p:pic>
        <p:nvPicPr>
          <p:cNvPr id="1482" name="Picture 4" descr="Picture 4"/>
          <p:cNvPicPr>
            <a:picLocks noChangeAspect="1"/>
          </p:cNvPicPr>
          <p:nvPr/>
        </p:nvPicPr>
        <p:blipFill>
          <a:blip r:embed="rId3">
            <a:extLst/>
          </a:blip>
          <a:stretch>
            <a:fillRect/>
          </a:stretch>
        </p:blipFill>
        <p:spPr>
          <a:xfrm>
            <a:off x="12039600" y="3810000"/>
            <a:ext cx="8877300" cy="741362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