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media/image1.jpeg" ContentType="image/jpeg"/>
  <Override PartName="/ppt/theme/theme2.xml" ContentType="application/vnd.openxmlformats-officedocument.theme+xml"/>
  <Override PartName="/ppt/notesSlides/notesSlide1.xml" ContentType="application/vnd.openxmlformats-officedocument.presentationml.notesSlide+xml"/>
  <Override PartName="/ppt/media/image2.jpeg" ContentType="image/jpeg"/>
  <Override PartName="/ppt/notesSlides/notesSlide2.xml" ContentType="application/vnd.openxmlformats-officedocument.presentationml.notesSlide+xml"/>
  <Override PartName="/ppt/media/image3.jpeg" ContentType="image/jpeg"/>
  <Override PartName="/ppt/notesSlides/notesSlide3.xml" ContentType="application/vnd.openxmlformats-officedocument.presentationml.notesSlide+xml"/>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notesSlides/notesSlide4.xml" ContentType="application/vnd.openxmlformats-officedocument.presentationml.notesSlide+xml"/>
  <Override PartName="/ppt/media/image15.jpeg" ContentType="image/jpeg"/>
  <Override PartName="/ppt/media/image16.jpeg" ContentType="image/jpeg"/>
  <Override PartName="/ppt/media/image17.jpeg" ContentType="image/jpeg"/>
  <Override PartName="/ppt/media/image18.jpe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notesSlides/notesSlide7.xml" ContentType="application/vnd.openxmlformats-officedocument.presentationml.notesSlide+xml"/>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000000"/>
        </a:solidFill>
        <a:effectLst/>
        <a:uFillTx/>
        <a:latin typeface="Helvetica Neue"/>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000000"/>
        </a:solidFill>
        <a:effectLst/>
        <a:uFillTx/>
        <a:latin typeface="Helvetica Neue"/>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000000"/>
        </a:solidFill>
        <a:effectLst/>
        <a:uFillTx/>
        <a:latin typeface="Helvetica Neue"/>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000000"/>
        </a:solidFill>
        <a:effectLst/>
        <a:uFillTx/>
        <a:latin typeface="Helvetica Neue"/>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000000"/>
        </a:solidFill>
        <a:effectLst/>
        <a:uFillTx/>
        <a:latin typeface="Helvetica Neue"/>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000000"/>
        </a:solidFill>
        <a:effectLst/>
        <a:uFillTx/>
        <a:latin typeface="Helvetica Neue"/>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000000"/>
        </a:solidFill>
        <a:effectLst/>
        <a:uFillTx/>
        <a:latin typeface="Helvetica Neue"/>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000000"/>
        </a:solidFill>
        <a:effectLst/>
        <a:uFillTx/>
        <a:latin typeface="Helvetica Neue"/>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000000"/>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130" Type="http://schemas.openxmlformats.org/officeDocument/2006/relationships/slide" Target="slides/slide123.xml"/><Relationship Id="rId131" Type="http://schemas.openxmlformats.org/officeDocument/2006/relationships/slide" Target="slides/slide124.xml"/><Relationship Id="rId132" Type="http://schemas.openxmlformats.org/officeDocument/2006/relationships/slide" Target="slides/slide125.xml"/><Relationship Id="rId133" Type="http://schemas.openxmlformats.org/officeDocument/2006/relationships/slide" Target="slides/slide126.xml"/><Relationship Id="rId134" Type="http://schemas.openxmlformats.org/officeDocument/2006/relationships/slide" Target="slides/slide127.xml"/><Relationship Id="rId135" Type="http://schemas.openxmlformats.org/officeDocument/2006/relationships/slide" Target="slides/slide128.xml"/><Relationship Id="rId136" Type="http://schemas.openxmlformats.org/officeDocument/2006/relationships/slide" Target="slides/slide129.xml"/><Relationship Id="rId137" Type="http://schemas.openxmlformats.org/officeDocument/2006/relationships/slide" Target="slides/slide130.xml"/><Relationship Id="rId138" Type="http://schemas.openxmlformats.org/officeDocument/2006/relationships/slide" Target="slides/slide131.xml"/><Relationship Id="rId139" Type="http://schemas.openxmlformats.org/officeDocument/2006/relationships/slide" Target="slides/slide13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62" name="Shape 262"/>
          <p:cNvSpPr/>
          <p:nvPr>
            <p:ph type="sldImg"/>
          </p:nvPr>
        </p:nvSpPr>
        <p:spPr>
          <a:xfrm>
            <a:off x="1143000" y="685800"/>
            <a:ext cx="4572000" cy="3429000"/>
          </a:xfrm>
          <a:prstGeom prst="rect">
            <a:avLst/>
          </a:prstGeom>
        </p:spPr>
        <p:txBody>
          <a:bodyPr/>
          <a:lstStyle/>
          <a:p>
            <a:pPr/>
          </a:p>
        </p:txBody>
      </p:sp>
      <p:sp>
        <p:nvSpPr>
          <p:cNvPr id="263" name="Shape 26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81.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82.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83.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84.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88.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89.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90.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93.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94.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95.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96.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98.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99.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100.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101.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102.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103.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104.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105.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106.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107.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108.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50.xml.rels><?xml version="1.0" encoding="UTF-8"?>
<Relationships xmlns="http://schemas.openxmlformats.org/package/2006/relationships"><Relationship Id="rId1" Type="http://schemas.openxmlformats.org/officeDocument/2006/relationships/slide" Target="../slides/slide118.xml"/><Relationship Id="rId2" Type="http://schemas.openxmlformats.org/officeDocument/2006/relationships/notesMaster" Target="../notesMasters/notesMaster1.xml"/></Relationships>

</file>

<file path=ppt/notesSlides/_rels/notesSlide51.xml.rels><?xml version="1.0" encoding="UTF-8"?>
<Relationships xmlns="http://schemas.openxmlformats.org/package/2006/relationships"><Relationship Id="rId1" Type="http://schemas.openxmlformats.org/officeDocument/2006/relationships/slide" Target="../slides/slide120.xml"/><Relationship Id="rId2" Type="http://schemas.openxmlformats.org/officeDocument/2006/relationships/notesMaster" Target="../notesMasters/notesMaster1.xml"/></Relationships>

</file>

<file path=ppt/notesSlides/_rels/notesSlide52.xml.rels><?xml version="1.0" encoding="UTF-8"?>
<Relationships xmlns="http://schemas.openxmlformats.org/package/2006/relationships"><Relationship Id="rId1" Type="http://schemas.openxmlformats.org/officeDocument/2006/relationships/slide" Target="../slides/slide122.xml"/><Relationship Id="rId2" Type="http://schemas.openxmlformats.org/officeDocument/2006/relationships/notesMaster" Target="../notesMasters/notesMaster1.xml"/></Relationships>

</file>

<file path=ppt/notesSlides/_rels/notesSlide53.xml.rels><?xml version="1.0" encoding="UTF-8"?>
<Relationships xmlns="http://schemas.openxmlformats.org/package/2006/relationships"><Relationship Id="rId1" Type="http://schemas.openxmlformats.org/officeDocument/2006/relationships/slide" Target="../slides/slide123.xml"/><Relationship Id="rId2" Type="http://schemas.openxmlformats.org/officeDocument/2006/relationships/notesMaster" Target="../notesMasters/notesMaster1.xml"/></Relationships>

</file>

<file path=ppt/notesSlides/_rels/notesSlide54.xml.rels><?xml version="1.0" encoding="UTF-8"?>
<Relationships xmlns="http://schemas.openxmlformats.org/package/2006/relationships"><Relationship Id="rId1" Type="http://schemas.openxmlformats.org/officeDocument/2006/relationships/slide" Target="../slides/slide124.xml"/><Relationship Id="rId2" Type="http://schemas.openxmlformats.org/officeDocument/2006/relationships/notesMaster" Target="../notesMasters/notesMaster1.xml"/></Relationships>

</file>

<file path=ppt/notesSlides/_rels/notesSlide55.xml.rels><?xml version="1.0" encoding="UTF-8"?>
<Relationships xmlns="http://schemas.openxmlformats.org/package/2006/relationships"><Relationship Id="rId1" Type="http://schemas.openxmlformats.org/officeDocument/2006/relationships/slide" Target="../slides/slide126.xml"/><Relationship Id="rId2" Type="http://schemas.openxmlformats.org/officeDocument/2006/relationships/notesMaster" Target="../notesMasters/notesMaster1.xml"/></Relationships>

</file>

<file path=ppt/notesSlides/_rels/notesSlide56.xml.rels><?xml version="1.0" encoding="UTF-8"?>
<Relationships xmlns="http://schemas.openxmlformats.org/package/2006/relationships"><Relationship Id="rId1" Type="http://schemas.openxmlformats.org/officeDocument/2006/relationships/slide" Target="../slides/slide127.xml"/><Relationship Id="rId2" Type="http://schemas.openxmlformats.org/officeDocument/2006/relationships/notesMaster" Target="../notesMasters/notesMaster1.xml"/></Relationships>

</file>

<file path=ppt/notesSlides/_rels/notesSlide57.xml.rels><?xml version="1.0" encoding="UTF-8"?>
<Relationships xmlns="http://schemas.openxmlformats.org/package/2006/relationships"><Relationship Id="rId1" Type="http://schemas.openxmlformats.org/officeDocument/2006/relationships/slide" Target="../slides/slide128.xml"/><Relationship Id="rId2" Type="http://schemas.openxmlformats.org/officeDocument/2006/relationships/notesMaster" Target="../notesMasters/notesMaster1.xml"/></Relationships>

</file>

<file path=ppt/notesSlides/_rels/notesSlide58.xml.rels><?xml version="1.0" encoding="UTF-8"?>
<Relationships xmlns="http://schemas.openxmlformats.org/package/2006/relationships"><Relationship Id="rId1" Type="http://schemas.openxmlformats.org/officeDocument/2006/relationships/slide" Target="../slides/slide129.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Shape 296"/>
          <p:cNvSpPr/>
          <p:nvPr>
            <p:ph type="sldImg"/>
          </p:nvPr>
        </p:nvSpPr>
        <p:spPr>
          <a:prstGeom prst="rect">
            <a:avLst/>
          </a:prstGeom>
        </p:spPr>
        <p:txBody>
          <a:bodyPr/>
          <a:lstStyle/>
          <a:p>
            <a:pPr/>
          </a:p>
        </p:txBody>
      </p:sp>
      <p:sp>
        <p:nvSpPr>
          <p:cNvPr id="297" name="Shape 297"/>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pPr/>
            <a:r>
              <a:t>Introduce gist.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8" name="Shape 518"/>
          <p:cNvSpPr/>
          <p:nvPr>
            <p:ph type="sldImg"/>
          </p:nvPr>
        </p:nvSpPr>
        <p:spPr>
          <a:prstGeom prst="rect">
            <a:avLst/>
          </a:prstGeom>
        </p:spPr>
        <p:txBody>
          <a:bodyPr/>
          <a:lstStyle/>
          <a:p>
            <a:pPr/>
          </a:p>
        </p:txBody>
      </p:sp>
      <p:sp>
        <p:nvSpPr>
          <p:cNvPr id="519" name="Shape 519"/>
          <p:cNvSpPr/>
          <p:nvPr>
            <p:ph type="body" sz="quarter" idx="1"/>
          </p:nvPr>
        </p:nvSpPr>
        <p:spPr>
          <a:prstGeom prst="rect">
            <a:avLst/>
          </a:prstGeom>
        </p:spPr>
        <p:txBody>
          <a:bodyPr/>
          <a:lstStyle/>
          <a:p>
            <a:pPr/>
            <a:r>
              <a:t>&amp;\{\texttt{input:} [2,3], \texttt{output:} 36\}\nonumber \\</a:t>
            </a:r>
          </a:p>
          <a:p>
            <a:pPr/>
            <a:r>
              <a:t>    &amp;\{\texttt{input:} [7,1], \texttt{output:}49\}\nonumber \\</a:t>
            </a:r>
          </a:p>
          <a:p>
            <a:pPr/>
            <a:r>
              <a:t>    &amp;\{\texttt{input:} [5,2], \texttt{output:}100\}\nonumber \\</a:t>
            </a:r>
          </a:p>
          <a:p>
            <a:pPr/>
            <a:r>
              <a:t>    &amp;\{\texttt{input:} [2,2], \texttt{output:}16\}\nonumber</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6" name="Shape 606"/>
          <p:cNvSpPr/>
          <p:nvPr>
            <p:ph type="sldImg"/>
          </p:nvPr>
        </p:nvSpPr>
        <p:spPr>
          <a:prstGeom prst="rect">
            <a:avLst/>
          </a:prstGeom>
        </p:spPr>
        <p:txBody>
          <a:bodyPr/>
          <a:lstStyle/>
          <a:p>
            <a:pPr/>
          </a:p>
        </p:txBody>
      </p:sp>
      <p:sp>
        <p:nvSpPr>
          <p:cNvPr id="607" name="Shape 607"/>
          <p:cNvSpPr/>
          <p:nvPr>
            <p:ph type="body" sz="quarter" idx="1"/>
          </p:nvPr>
        </p:nvSpPr>
        <p:spPr>
          <a:prstGeom prst="rect">
            <a:avLst/>
          </a:prstGeom>
        </p:spPr>
        <p:txBody>
          <a:bodyPr/>
          <a:lstStyle/>
          <a:p>
            <a:pPr/>
            <a:r>
              <a:t>f_{\theta}(x) = \theta_1 x + \theta_0</a:t>
            </a:r>
          </a:p>
          <a:p>
            <a:pPr/>
            <a:r>
              <a:t>y \approx \theta_1 x + \theta_0</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1" name="Shape 621"/>
          <p:cNvSpPr/>
          <p:nvPr>
            <p:ph type="sldImg"/>
          </p:nvPr>
        </p:nvSpPr>
        <p:spPr>
          <a:prstGeom prst="rect">
            <a:avLst/>
          </a:prstGeom>
        </p:spPr>
        <p:txBody>
          <a:bodyPr/>
          <a:lstStyle/>
          <a:p>
            <a:pPr/>
          </a:p>
        </p:txBody>
      </p:sp>
      <p:sp>
        <p:nvSpPr>
          <p:cNvPr id="622" name="Shape 622"/>
          <p:cNvSpPr/>
          <p:nvPr>
            <p:ph type="body" sz="quarter" idx="1"/>
          </p:nvPr>
        </p:nvSpPr>
        <p:spPr>
          <a:prstGeom prst="rect">
            <a:avLst/>
          </a:prstGeom>
        </p:spPr>
        <p:txBody>
          <a:bodyPr/>
          <a:lstStyle/>
          <a:p>
            <a:pPr/>
            <a:r>
              <a:t>A line cannot perfectly fit this data!</a:t>
            </a:r>
          </a:p>
          <a:p>
            <a:pPr/>
          </a:p>
          <a:p>
            <a:pPr/>
            <a:r>
              <a:t>\theta = \{\theta_0, \theta_1\}</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4" name="Shape 674"/>
          <p:cNvSpPr/>
          <p:nvPr>
            <p:ph type="sldImg"/>
          </p:nvPr>
        </p:nvSpPr>
        <p:spPr>
          <a:prstGeom prst="rect">
            <a:avLst/>
          </a:prstGeom>
        </p:spPr>
        <p:txBody>
          <a:bodyPr/>
          <a:lstStyle/>
          <a:p>
            <a:pPr/>
          </a:p>
        </p:txBody>
      </p:sp>
      <p:sp>
        <p:nvSpPr>
          <p:cNvPr id="675" name="Shape 675"/>
          <p:cNvSpPr/>
          <p:nvPr>
            <p:ph type="body" sz="quarter" idx="1"/>
          </p:nvPr>
        </p:nvSpPr>
        <p:spPr>
          <a:prstGeom prst="rect">
            <a:avLst/>
          </a:prstGeom>
        </p:spPr>
        <p:txBody>
          <a:bodyPr/>
          <a:lstStyle/>
          <a:p>
            <a:pPr/>
            <a:r>
              <a:t>\mathcal{L}(x,y) = (f_{\theta}(x) - y)^2</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9" name="Shape 719"/>
          <p:cNvSpPr/>
          <p:nvPr>
            <p:ph type="sldImg"/>
          </p:nvPr>
        </p:nvSpPr>
        <p:spPr>
          <a:prstGeom prst="rect">
            <a:avLst/>
          </a:prstGeom>
        </p:spPr>
        <p:txBody>
          <a:bodyPr/>
          <a:lstStyle/>
          <a:p>
            <a:pPr/>
          </a:p>
        </p:txBody>
      </p:sp>
      <p:sp>
        <p:nvSpPr>
          <p:cNvPr id="720" name="Shape 720"/>
          <p:cNvSpPr/>
          <p:nvPr>
            <p:ph type="body" sz="quarter" idx="1"/>
          </p:nvPr>
        </p:nvSpPr>
        <p:spPr>
          <a:prstGeom prst="rect">
            <a:avLst/>
          </a:prstGeom>
        </p:spPr>
        <p:txBody>
          <a:bodyPr/>
          <a:lstStyle/>
          <a:p>
            <a:pPr/>
            <a:r>
              <a:t>\hat{y} \equiv f_{\theta}(x)</a:t>
            </a:r>
          </a:p>
          <a:p>
            <a:pPr/>
            <a:r>
              <a:t>\mathcal{L}(\hat{y},y) = (\hat{y} - y)^2</a:t>
            </a:r>
          </a:p>
          <a:p>
            <a:pPr/>
          </a:p>
          <a:p>
            <a:pPr/>
            <a:r>
              <a:t>\mathcal{L}(f_{\theta}(x),y) = (f_{\theta}(x) - y)^2</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1" name="Shape 731"/>
          <p:cNvSpPr/>
          <p:nvPr>
            <p:ph type="sldImg"/>
          </p:nvPr>
        </p:nvSpPr>
        <p:spPr>
          <a:prstGeom prst="rect">
            <a:avLst/>
          </a:prstGeom>
        </p:spPr>
        <p:txBody>
          <a:bodyPr/>
          <a:lstStyle/>
          <a:p>
            <a:pPr/>
          </a:p>
        </p:txBody>
      </p:sp>
      <p:sp>
        <p:nvSpPr>
          <p:cNvPr id="732" name="Shape 732"/>
          <p:cNvSpPr/>
          <p:nvPr>
            <p:ph type="body" sz="quarter" idx="1"/>
          </p:nvPr>
        </p:nvSpPr>
        <p:spPr>
          <a:prstGeom prst="rect">
            <a:avLst/>
          </a:prstGeom>
        </p:spPr>
        <p:txBody>
          <a:bodyPr/>
          <a:lstStyle/>
          <a:p>
            <a:pPr/>
            <a:r>
              <a:t>\theta^* &amp;= \argmin_{\theta} \sum_{i=1}^N (f_{\theta}(x^{(i)}) - y^{(i)})^2\\</a:t>
            </a:r>
          </a:p>
          <a:p>
            <a:pPr/>
            <a:r>
              <a:t>&amp;= \argmin_{\theta} \sum_{i=1}^N (\theta_1 x^{(i)} + \theta_0 - y^{(i)})^2</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8" name="Shape 808"/>
          <p:cNvSpPr/>
          <p:nvPr>
            <p:ph type="sldImg"/>
          </p:nvPr>
        </p:nvSpPr>
        <p:spPr>
          <a:prstGeom prst="rect">
            <a:avLst/>
          </a:prstGeom>
        </p:spPr>
        <p:txBody>
          <a:bodyPr/>
          <a:lstStyle/>
          <a:p>
            <a:pPr/>
          </a:p>
        </p:txBody>
      </p:sp>
      <p:sp>
        <p:nvSpPr>
          <p:cNvPr id="809" name="Shape 809"/>
          <p:cNvSpPr/>
          <p:nvPr>
            <p:ph type="body" sz="quarter" idx="1"/>
          </p:nvPr>
        </p:nvSpPr>
        <p:spPr>
          <a:prstGeom prst="rect">
            <a:avLst/>
          </a:prstGeom>
        </p:spPr>
        <p:txBody>
          <a:bodyPr/>
          <a:lstStyle/>
          <a:p>
            <a:pPr/>
            <a:r>
              <a:t>Y \approx f_{\theta}(X)</a:t>
            </a:r>
          </a:p>
          <a:p>
            <a:pPr/>
            <a:r>
              <a:t>\epsilon = Y - f_{\theta}(X)</a:t>
            </a:r>
          </a:p>
          <a:p>
            <a:pPr/>
          </a:p>
          <a:p>
            <a:pPr/>
            <a:r>
              <a:t>P_{\theta}(Y = y | X = x) \propto \exp{\frac{-(y-f_{\theta}(x))^2}{2\sigma^2}}</a:t>
            </a:r>
          </a:p>
          <a:p>
            <a:pPr/>
          </a:p>
          <a:p>
            <a:pPr/>
            <a:r>
              <a:t>Pr(Y = [y-\epsilon, y+\epsilon] | X = x) &amp;= \int_{y-\epsilon}^{y+\epsilon} \frac{1}{Z} \exp{\frac{-(Y-f_{\theta}(x))^2}{2 \sigma^2}}dY</a:t>
            </a:r>
          </a:p>
          <a:p>
            <a:pPr/>
          </a:p>
          <a:p>
            <a:pPr/>
          </a:p>
          <a:p>
            <a:pPr/>
            <a:r>
              <a:t>P(\mathbf{y}|\mathbf{x}) = \prod_{i=1}^N p(y_i | x_i)</a:t>
            </a:r>
          </a:p>
          <a:p>
            <a:pPr/>
            <a:r>
              <a:t>P_{\theta}(\{y^{(i)}\}_{i=1}^N|\{x^{(i)}\}_{i=1}^N) = \prod_{i=1}^N P_{\theta}(y^{(i)} | x^{(i)})</a:t>
            </a:r>
          </a:p>
          <a:p>
            <a:pPr/>
          </a:p>
          <a:p>
            <a:pPr/>
          </a:p>
          <a:p>
            <a:p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6" name="Shape 826"/>
          <p:cNvSpPr/>
          <p:nvPr>
            <p:ph type="sldImg"/>
          </p:nvPr>
        </p:nvSpPr>
        <p:spPr>
          <a:prstGeom prst="rect">
            <a:avLst/>
          </a:prstGeom>
        </p:spPr>
        <p:txBody>
          <a:bodyPr/>
          <a:lstStyle/>
          <a:p>
            <a:pPr/>
          </a:p>
        </p:txBody>
      </p:sp>
      <p:sp>
        <p:nvSpPr>
          <p:cNvPr id="827" name="Shape 827"/>
          <p:cNvSpPr/>
          <p:nvPr>
            <p:ph type="body" sz="quarter" idx="1"/>
          </p:nvPr>
        </p:nvSpPr>
        <p:spPr>
          <a:prstGeom prst="rect">
            <a:avLst/>
          </a:prstGeom>
        </p:spPr>
        <p:txBody>
          <a:bodyPr/>
          <a:lstStyle/>
          <a:p>
            <a:pPr/>
            <a:r>
              <a:t>\theta^* &amp;= \argmax_{\theta} \prod_{i=1}^N P_{\theta}(y^{(i)} | x^{(i)})\\</a:t>
            </a:r>
          </a:p>
          <a:p>
            <a:pPr/>
            <a:r>
              <a:t>&amp;= \argmax_{\theta} \prod_{i=1}^N \exp{-\frac{(y^{(i)}-f_{\theta}(x^{(i)}))^2}{2\sigma^2}}\\</a:t>
            </a:r>
          </a:p>
          <a:p>
            <a:pPr/>
            <a:r>
              <a:t>&amp;= \argmax_{\theta} \log \prod_{i=1}^N \exp{-\frac{(y^{(i)}-f_{\theta}(x^{(i)}))^2}{2\sigma^2}}\\</a:t>
            </a:r>
          </a:p>
          <a:p>
            <a:pPr/>
            <a:r>
              <a:t>&amp;= \argmax_{\theta} \sum_{i=1}^N -\frac{(y^{(i)}-f_{\theta}(x^{(i)}))^2}{2\sigma^2}\\</a:t>
            </a:r>
          </a:p>
          <a:p>
            <a:pPr/>
            <a:r>
              <a:t>&amp;= \argmin_{\theta} \sum_{i=1}^N \frac{(y^{(i)}-f_{\theta}(x^{(i)}))^2}{2\sigma^2}\\</a:t>
            </a:r>
          </a:p>
          <a:p>
            <a:pPr/>
            <a:r>
              <a:t>&amp;= \argmin_{\theta} \sum_{i=1}^N (f_{\theta}(x^{(i)}) - y^{(i)})^2</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8" name="Shape 848"/>
          <p:cNvSpPr/>
          <p:nvPr>
            <p:ph type="sldImg"/>
          </p:nvPr>
        </p:nvSpPr>
        <p:spPr>
          <a:prstGeom prst="rect">
            <a:avLst/>
          </a:prstGeom>
        </p:spPr>
        <p:txBody>
          <a:bodyPr/>
          <a:lstStyle/>
          <a:p>
            <a:pPr/>
          </a:p>
        </p:txBody>
      </p:sp>
      <p:sp>
        <p:nvSpPr>
          <p:cNvPr id="849" name="Shape 849"/>
          <p:cNvSpPr/>
          <p:nvPr>
            <p:ph type="body" sz="quarter" idx="1"/>
          </p:nvPr>
        </p:nvSpPr>
        <p:spPr>
          <a:prstGeom prst="rect">
            <a:avLst/>
          </a:prstGeom>
        </p:spPr>
        <p:txBody>
          <a:bodyPr/>
          <a:lstStyle/>
          <a:p>
            <a:pPr/>
            <a:r>
              <a:t>Notice that this does not depend on the functional form of f!</a:t>
            </a:r>
          </a:p>
          <a:p>
            <a:pPr/>
          </a:p>
          <a:p>
            <a:pPr/>
            <a:r>
              <a:t>\theta^* = \argmin_{\theta} \sum_{i=1}^N (f_{\theta}(x^{(i)}) - y^{(i)})^2</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7" name="Shape 867"/>
          <p:cNvSpPr/>
          <p:nvPr>
            <p:ph type="sldImg"/>
          </p:nvPr>
        </p:nvSpPr>
        <p:spPr>
          <a:prstGeom prst="rect">
            <a:avLst/>
          </a:prstGeom>
        </p:spPr>
        <p:txBody>
          <a:bodyPr/>
          <a:lstStyle/>
          <a:p>
            <a:pPr/>
          </a:p>
        </p:txBody>
      </p:sp>
      <p:sp>
        <p:nvSpPr>
          <p:cNvPr id="868" name="Shape 868"/>
          <p:cNvSpPr/>
          <p:nvPr>
            <p:ph type="body" sz="quarter" idx="1"/>
          </p:nvPr>
        </p:nvSpPr>
        <p:spPr>
          <a:prstGeom prst="rect">
            <a:avLst/>
          </a:prstGeom>
        </p:spPr>
        <p:txBody>
          <a:bodyPr/>
          <a:lstStyle/>
          <a:p>
            <a:pPr/>
            <a:r>
              <a:t>You may think random search sounds silly, but it’s more or less the state of the art method on certain problems like reinforcement learning.</a:t>
            </a:r>
          </a:p>
          <a:p>
            <a:pPr/>
          </a:p>
          <a:p>
            <a:pPr/>
            <a:r>
              <a:t> \mathbf{X} = </a:t>
            </a:r>
          </a:p>
          <a:p>
            <a:pPr/>
            <a:r>
              <a:t> \begin{pmatrix}</a:t>
            </a:r>
          </a:p>
          <a:p>
            <a:pPr/>
            <a:r>
              <a:t>    x_1 &amp; 1  \\</a:t>
            </a:r>
          </a:p>
          <a:p>
            <a:pPr/>
            <a:r>
              <a:t>    x_2 &amp; 1 \\</a:t>
            </a:r>
          </a:p>
          <a:p>
            <a:pPr/>
            <a:r>
              <a:t>    \vdots &amp; \vdots \\</a:t>
            </a:r>
          </a:p>
          <a:p>
            <a:pPr/>
            <a:r>
              <a:t>    x_N &amp; 1</a:t>
            </a:r>
          </a:p>
          <a:p>
            <a:pPr/>
            <a:r>
              <a:t>\end{pmatrix}</a:t>
            </a:r>
          </a:p>
          <a:p>
            <a:pPr/>
          </a:p>
          <a:p>
            <a:pPr/>
            <a:r>
              <a:t>\theta^* = (\mathbf{X}^T\mathbf{X})^{-1}\mathbf{X}^T\mathbf{y}</a:t>
            </a:r>
          </a:p>
          <a:p>
            <a:pPr/>
          </a:p>
          <a:p>
            <a:pPr/>
            <a:r>
              <a:t>\mathbf{X}\theta^* = \mathbf{y}</a:t>
            </a:r>
          </a:p>
          <a:p>
            <a:pPr/>
            <a:r>
              <a:t>(\mathbf{X}^T\mathbf{X})\theta^* = \mathbf{X}^T\mathbf{y}</a:t>
            </a:r>
          </a:p>
          <a:p>
            <a:pPr/>
          </a:p>
          <a:p>
            <a:pPr/>
          </a:p>
          <a:p>
            <a:pPr/>
            <a:r>
              <a:t>(\mathbf{y} - \mathbf{X}\theta)^T(\mathbf{y} - \mathbf{X}\theta)</a:t>
            </a:r>
          </a:p>
          <a:p>
            <a:pPr/>
          </a:p>
          <a:p>
            <a:pPr/>
            <a:r>
              <a:t>\frac{\partial E(\theta)}{\partial \theta} \equiv \nabla_{\theta} E(\theta) =  2(\mathbf{X}^T \mathbf{X} \theta - \mathbf{X}^T \mathbf{y})</a:t>
            </a:r>
          </a:p>
          <a:p>
            <a:pPr/>
            <a:r>
              <a:t>2(\mathbf{X}^T \mathbf{X} \theta^* - \mathbf{X}^T \mathbf{y}) = 0</a:t>
            </a:r>
          </a:p>
          <a:p>
            <a:pPr/>
            <a:r>
              <a:t>\mathbf{X}^T \mathbf{X} \theta^* = \mathbf{X}^T \mathbf{y}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Shape 302"/>
          <p:cNvSpPr/>
          <p:nvPr>
            <p:ph type="sldImg"/>
          </p:nvPr>
        </p:nvSpPr>
        <p:spPr>
          <a:prstGeom prst="rect">
            <a:avLst/>
          </a:prstGeom>
        </p:spPr>
        <p:txBody>
          <a:bodyPr/>
          <a:lstStyle/>
          <a:p>
            <a:pPr/>
          </a:p>
        </p:txBody>
      </p:sp>
      <p:sp>
        <p:nvSpPr>
          <p:cNvPr id="303" name="Shape 303"/>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pPr/>
            <a:r>
              <a:t>Introduce gist.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4" name="Shape 894"/>
          <p:cNvSpPr/>
          <p:nvPr>
            <p:ph type="sldImg"/>
          </p:nvPr>
        </p:nvSpPr>
        <p:spPr>
          <a:prstGeom prst="rect">
            <a:avLst/>
          </a:prstGeom>
        </p:spPr>
        <p:txBody>
          <a:bodyPr/>
          <a:lstStyle/>
          <a:p>
            <a:pPr/>
          </a:p>
        </p:txBody>
      </p:sp>
      <p:sp>
        <p:nvSpPr>
          <p:cNvPr id="895" name="Shape 895"/>
          <p:cNvSpPr/>
          <p:nvPr>
            <p:ph type="body" sz="quarter" idx="1"/>
          </p:nvPr>
        </p:nvSpPr>
        <p:spPr>
          <a:prstGeom prst="rect">
            <a:avLst/>
          </a:prstGeom>
        </p:spPr>
        <p:txBody>
          <a:bodyPr/>
          <a:lstStyle/>
          <a:p>
            <a:pPr/>
            <a:r>
              <a:t>\theta^* = \argmin_{\theta} \sum_{i=1}^N (\theta_1 x^{(i)} + \theta_0 - y^{(i)})^2</a:t>
            </a:r>
          </a:p>
          <a:p>
            <a:pPr/>
          </a:p>
          <a:p>
            <a:pPr/>
            <a:r>
              <a:t> \mathbf{X} = </a:t>
            </a:r>
          </a:p>
          <a:p>
            <a:pPr/>
            <a:r>
              <a:t> \begin{pmatrix}</a:t>
            </a:r>
          </a:p>
          <a:p>
            <a:pPr/>
            <a:r>
              <a:t>    x^{(1)} &amp; 1  \\</a:t>
            </a:r>
          </a:p>
          <a:p>
            <a:pPr/>
            <a:r>
              <a:t>    x^{(2)} &amp; 1 \\</a:t>
            </a:r>
          </a:p>
          <a:p>
            <a:pPr/>
            <a:r>
              <a:t>    \vdots &amp; \vdots \\</a:t>
            </a:r>
          </a:p>
          <a:p>
            <a:pPr/>
            <a:r>
              <a:t>    x^{(N)} &amp; 1</a:t>
            </a:r>
          </a:p>
          <a:p>
            <a:pPr/>
            <a:r>
              <a:t>\end{pmatrix}</a:t>
            </a:r>
          </a:p>
          <a:p>
            <a:pPr/>
          </a:p>
          <a:p>
            <a:pPr/>
            <a:r>
              <a:t>\mathbf{y} = </a:t>
            </a:r>
          </a:p>
          <a:p>
            <a:pPr/>
            <a:r>
              <a:t> \begin{pmatrix}</a:t>
            </a:r>
          </a:p>
          <a:p>
            <a:pPr/>
            <a:r>
              <a:t>    y^{(1)}  \\</a:t>
            </a:r>
          </a:p>
          <a:p>
            <a:pPr/>
            <a:r>
              <a:t>    y^{(2)} \\</a:t>
            </a:r>
          </a:p>
          <a:p>
            <a:pPr/>
            <a:r>
              <a:t>    \vdots \\</a:t>
            </a:r>
          </a:p>
          <a:p>
            <a:pPr/>
            <a:r>
              <a:t>    y^{(N)}</a:t>
            </a:r>
          </a:p>
          <a:p>
            <a:pPr/>
            <a:r>
              <a:t>\end{pmatrix}</a:t>
            </a:r>
          </a:p>
          <a:p>
            <a:pPr/>
          </a:p>
          <a:p>
            <a:pPr/>
            <a:r>
              <a:t>\theta^* = (\mathbf{X}^T\mathbf{X})^{-1}\mathbf{X}^T\mathbf{y}</a:t>
            </a:r>
          </a:p>
          <a:p>
            <a:pPr/>
          </a:p>
          <a:p>
            <a:pPr/>
            <a:r>
              <a:t>\mathbf{X}\theta^* = \mathbf{y}</a:t>
            </a:r>
          </a:p>
          <a:p>
            <a:pPr/>
            <a:r>
              <a:t>(\mathbf{X}^T\mathbf{X})\theta^* = \mathbf{X}^T\mathbf{y}</a:t>
            </a:r>
          </a:p>
          <a:p>
            <a:pPr/>
          </a:p>
          <a:p>
            <a:pPr/>
          </a:p>
          <a:p>
            <a:pPr/>
            <a:r>
              <a:t>(\mathbf{y} - \mathbf{X}\theta)^T(\mathbf{y} - \mathbf{X}\theta)</a:t>
            </a:r>
          </a:p>
          <a:p>
            <a:pPr/>
          </a:p>
          <a:p>
            <a:pPr/>
            <a:r>
              <a:t>\frac{\partial E(\theta)}{\partial \theta} \equiv \nabla_{\theta} E(\theta) =  2(\mathbf{X}^T \mathbf{X} \theta - \mathbf{X}^T \mathbf{y})</a:t>
            </a:r>
          </a:p>
          <a:p>
            <a:pPr/>
            <a:r>
              <a:t>2(\mathbf{X}^T \mathbf{X} \theta^* - \mathbf{X}^T \mathbf{y}) = 0</a:t>
            </a:r>
          </a:p>
          <a:p>
            <a:pPr/>
            <a:r>
              <a:t>\mathbf{X}^T \mathbf{X} \theta^* = \mathbf{X}^T \mathbf{y}</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3" name="Shape 903"/>
          <p:cNvSpPr/>
          <p:nvPr>
            <p:ph type="sldImg"/>
          </p:nvPr>
        </p:nvSpPr>
        <p:spPr>
          <a:prstGeom prst="rect">
            <a:avLst/>
          </a:prstGeom>
        </p:spPr>
        <p:txBody>
          <a:bodyPr/>
          <a:lstStyle/>
          <a:p>
            <a:pPr/>
          </a:p>
        </p:txBody>
      </p:sp>
      <p:sp>
        <p:nvSpPr>
          <p:cNvPr id="904" name="Shape 904"/>
          <p:cNvSpPr/>
          <p:nvPr>
            <p:ph type="body" sz="quarter" idx="1"/>
          </p:nvPr>
        </p:nvSpPr>
        <p:spPr>
          <a:prstGeom prst="rect">
            <a:avLst/>
          </a:prstGeom>
        </p:spPr>
        <p:txBody>
          <a:bodyPr/>
          <a:lstStyle/>
          <a:p>
            <a:pPr/>
            <a:r>
              <a:t>\argmin_{f \in \mathcal{F}} \sum_{i=1}^N \mathcal{L}(f(\mathbf{x}_i), \mathbf{y}_i) </a:t>
            </a:r>
          </a:p>
          <a:p>
            <a:pPr/>
          </a:p>
          <a:p>
            <a:pPr/>
            <a:r>
              <a:t>As designers, we usually want to just assume the optimizer can be made arbitrarily good. Then design the right objective, hypothesis space, and training data.</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8" name="Shape 918"/>
          <p:cNvSpPr/>
          <p:nvPr>
            <p:ph type="sldImg"/>
          </p:nvPr>
        </p:nvSpPr>
        <p:spPr>
          <a:prstGeom prst="rect">
            <a:avLst/>
          </a:prstGeom>
        </p:spPr>
        <p:txBody>
          <a:bodyPr/>
          <a:lstStyle/>
          <a:p>
            <a:pPr/>
          </a:p>
        </p:txBody>
      </p:sp>
      <p:sp>
        <p:nvSpPr>
          <p:cNvPr id="919" name="Shape 919"/>
          <p:cNvSpPr/>
          <p:nvPr>
            <p:ph type="body" sz="quarter" idx="1"/>
          </p:nvPr>
        </p:nvSpPr>
        <p:spPr>
          <a:prstGeom prst="rect">
            <a:avLst/>
          </a:prstGeom>
        </p:spPr>
        <p:txBody>
          <a:bodyPr/>
          <a:lstStyle/>
          <a:p>
            <a:pPr/>
            <a:r>
              <a:t>f^* = \argmin_{f \in \mathcal{F}} \sum_{i=1}^N \mathcal{L}(f(\mathbf{x}^{(i)}), \mathbf{y}^{(i)}) </a:t>
            </a:r>
          </a:p>
          <a:p>
            <a:pPr/>
          </a:p>
          <a:p>
            <a:pPr/>
            <a:r>
              <a:t>As designers, we usually want to just assume the optimizer can be made arbitrarily good. Then design the right objective, hypothesis space, and training data.</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9" name="Shape 939"/>
          <p:cNvSpPr/>
          <p:nvPr>
            <p:ph type="sldImg"/>
          </p:nvPr>
        </p:nvSpPr>
        <p:spPr>
          <a:prstGeom prst="rect">
            <a:avLst/>
          </a:prstGeom>
        </p:spPr>
        <p:txBody>
          <a:bodyPr/>
          <a:lstStyle/>
          <a:p>
            <a:pPr/>
          </a:p>
        </p:txBody>
      </p:sp>
      <p:sp>
        <p:nvSpPr>
          <p:cNvPr id="940" name="Shape 940"/>
          <p:cNvSpPr/>
          <p:nvPr>
            <p:ph type="body" sz="quarter" idx="1"/>
          </p:nvPr>
        </p:nvSpPr>
        <p:spPr>
          <a:prstGeom prst="rect">
            <a:avLst/>
          </a:prstGeom>
        </p:spPr>
        <p:txBody>
          <a:bodyPr/>
          <a:lstStyle/>
          <a:p>
            <a:pPr/>
            <a:r>
              <a:t>\{x_i, y_i\}_{i=1}^N</a:t>
            </a:r>
          </a:p>
          <a:p>
            <a:pPr/>
          </a:p>
          <a:p>
            <a:pPr/>
            <a:r>
              <a:t>f_{\theta}(x) = \theta x</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5" name="Shape 955"/>
          <p:cNvSpPr/>
          <p:nvPr>
            <p:ph type="sldImg"/>
          </p:nvPr>
        </p:nvSpPr>
        <p:spPr>
          <a:prstGeom prst="rect">
            <a:avLst/>
          </a:prstGeom>
        </p:spPr>
        <p:txBody>
          <a:bodyPr/>
          <a:lstStyle/>
          <a:p>
            <a:pPr/>
          </a:p>
        </p:txBody>
      </p:sp>
      <p:sp>
        <p:nvSpPr>
          <p:cNvPr id="956" name="Shape 956"/>
          <p:cNvSpPr/>
          <p:nvPr>
            <p:ph type="body" sz="quarter" idx="1"/>
          </p:nvPr>
        </p:nvSpPr>
        <p:spPr>
          <a:prstGeom prst="rect">
            <a:avLst/>
          </a:prstGeom>
        </p:spPr>
        <p:txBody>
          <a:bodyPr/>
          <a:lstStyle/>
          <a:p>
            <a:pPr/>
            <a:r>
              <a:t>Model = [Objective, Hypothesis space]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8" name="Shape 1098"/>
          <p:cNvSpPr/>
          <p:nvPr>
            <p:ph type="sldImg"/>
          </p:nvPr>
        </p:nvSpPr>
        <p:spPr>
          <a:prstGeom prst="rect">
            <a:avLst/>
          </a:prstGeom>
        </p:spPr>
        <p:txBody>
          <a:bodyPr/>
          <a:lstStyle/>
          <a:p>
            <a:pPr/>
          </a:p>
        </p:txBody>
      </p:sp>
      <p:sp>
        <p:nvSpPr>
          <p:cNvPr id="1099" name="Shape 1099"/>
          <p:cNvSpPr/>
          <p:nvPr>
            <p:ph type="body" sz="quarter" idx="1"/>
          </p:nvPr>
        </p:nvSpPr>
        <p:spPr>
          <a:prstGeom prst="rect">
            <a:avLst/>
          </a:prstGeom>
        </p:spPr>
        <p:txBody>
          <a:bodyPr/>
          <a:lstStyle/>
          <a:p>
            <a:pPr/>
            <a:r>
              <a:t>General advice: choose the smallest hypothesis space that you are sure contains the solution</a:t>
            </a:r>
          </a:p>
          <a:p>
            <a:pPr/>
            <a:r>
              <a:t>(but overparameterize that hypothesis space to make optimization easy)</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1" name="Shape 1221"/>
          <p:cNvSpPr/>
          <p:nvPr>
            <p:ph type="sldImg"/>
          </p:nvPr>
        </p:nvSpPr>
        <p:spPr>
          <a:prstGeom prst="rect">
            <a:avLst/>
          </a:prstGeom>
        </p:spPr>
        <p:txBody>
          <a:bodyPr/>
          <a:lstStyle/>
          <a:p>
            <a:pPr/>
          </a:p>
        </p:txBody>
      </p:sp>
      <p:sp>
        <p:nvSpPr>
          <p:cNvPr id="1222" name="Shape 1222"/>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\argmin_{f \in \mathcal{F}} \sum_{i=1}^N \mathcal{L}(f(\mathbf{x}^{(i)}), y^{(i)})</a:t>
            </a:r>
          </a:p>
          <a:p>
            <a:pPr defTabSz="914400">
              <a:lnSpc>
                <a:spcPct val="100000"/>
              </a:lnSpc>
              <a:defRPr sz="1200">
                <a:latin typeface="Calibri"/>
                <a:ea typeface="Calibri"/>
                <a:cs typeface="Calibri"/>
                <a:sym typeface="Calibri"/>
              </a:defRPr>
            </a:pPr>
          </a:p>
          <a:p>
            <a:pPr defTabSz="914400">
              <a:lnSpc>
                <a:spcPct val="100000"/>
              </a:lnSpc>
              <a:defRPr sz="1200">
                <a:latin typeface="Calibri"/>
                <a:ea typeface="Calibri"/>
                <a:cs typeface="Calibri"/>
                <a:sym typeface="Calibri"/>
              </a:defRPr>
            </a:pPr>
            <a:r>
              <a:t>So formally, we are working in the Lab color space. The grayscale information is contained in the L, or lightness channel of the image, and is the input to our system.</a:t>
            </a:r>
          </a:p>
          <a:p>
            <a:pPr defTabSz="914400">
              <a:lnSpc>
                <a:spcPct val="100000"/>
              </a:lnSpc>
              <a:defRPr sz="1200">
                <a:latin typeface="Calibri"/>
                <a:ea typeface="Calibri"/>
                <a:cs typeface="Calibri"/>
                <a:sym typeface="Calibri"/>
              </a:defRPr>
            </a:pPr>
          </a:p>
          <a:p>
            <a:pPr defTabSz="914400">
              <a:lnSpc>
                <a:spcPct val="100000"/>
              </a:lnSpc>
              <a:defRPr sz="1200">
                <a:latin typeface="Calibri"/>
                <a:ea typeface="Calibri"/>
                <a:cs typeface="Calibri"/>
                <a:sym typeface="Calibri"/>
              </a:defRPr>
            </a:pPr>
            <a:r>
              <a:t>The output is the ab, or color channels.</a:t>
            </a:r>
          </a:p>
          <a:p>
            <a:pPr defTabSz="914400">
              <a:lnSpc>
                <a:spcPct val="100000"/>
              </a:lnSpc>
              <a:defRPr sz="1200">
                <a:latin typeface="Calibri"/>
                <a:ea typeface="Calibri"/>
                <a:cs typeface="Calibri"/>
                <a:sym typeface="Calibri"/>
              </a:defRPr>
            </a:pPr>
          </a:p>
          <a:p>
            <a:pPr defTabSz="914400">
              <a:lnSpc>
                <a:spcPct val="100000"/>
              </a:lnSpc>
              <a:defRPr sz="1200">
                <a:latin typeface="Calibri"/>
                <a:ea typeface="Calibri"/>
                <a:cs typeface="Calibri"/>
                <a:sym typeface="Calibri"/>
              </a:defRPr>
            </a:pPr>
            <a:r>
              <a:t>We’re looking to learn the mapping from L to ab using a CNN.</a:t>
            </a:r>
          </a:p>
          <a:p>
            <a:pPr defTabSz="914400">
              <a:lnSpc>
                <a:spcPct val="100000"/>
              </a:lnSpc>
              <a:defRPr sz="1200">
                <a:latin typeface="Calibri"/>
                <a:ea typeface="Calibri"/>
                <a:cs typeface="Calibri"/>
                <a:sym typeface="Calibri"/>
              </a:defRPr>
            </a:pPr>
          </a:p>
          <a:p>
            <a:pPr defTabSz="914400">
              <a:lnSpc>
                <a:spcPct val="100000"/>
              </a:lnSpc>
              <a:defRPr sz="1200">
                <a:latin typeface="Calibri"/>
                <a:ea typeface="Calibri"/>
                <a:cs typeface="Calibri"/>
                <a:sym typeface="Calibri"/>
              </a:defRPr>
            </a:pPr>
            <a:r>
              <a:t>We can then take the predicted ab channels, concatenate them with the input, and hopefully get a plausible colorization of the input image. This is the graphics benefit of this problem.</a:t>
            </a:r>
          </a:p>
          <a:p>
            <a:pPr defTabSz="914400">
              <a:lnSpc>
                <a:spcPct val="100000"/>
              </a:lnSpc>
              <a:defRPr sz="1200">
                <a:latin typeface="Calibri"/>
                <a:ea typeface="Calibri"/>
                <a:cs typeface="Calibri"/>
                <a:sym typeface="Calibri"/>
              </a:defRPr>
            </a:p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8" name="Shape 1308"/>
          <p:cNvSpPr/>
          <p:nvPr>
            <p:ph type="sldImg"/>
          </p:nvPr>
        </p:nvSpPr>
        <p:spPr>
          <a:prstGeom prst="rect">
            <a:avLst/>
          </a:prstGeom>
        </p:spPr>
        <p:txBody>
          <a:bodyPr/>
          <a:lstStyle/>
          <a:p>
            <a:pPr/>
          </a:p>
        </p:txBody>
      </p:sp>
      <p:sp>
        <p:nvSpPr>
          <p:cNvPr id="1309" name="Shape 1309"/>
          <p:cNvSpPr/>
          <p:nvPr>
            <p:ph type="body" sz="quarter" idx="1"/>
          </p:nvPr>
        </p:nvSpPr>
        <p:spPr>
          <a:prstGeom prst="rect">
            <a:avLst/>
          </a:prstGeom>
        </p:spPr>
        <p:txBody>
          <a:bodyPr/>
          <a:lstStyle/>
          <a:p>
            <a:pPr/>
            <a:r>
              <a:t>\mathcal{L}(\hat{y},y) = \mathbbm{1}(\hat{y}=y)</a:t>
            </a:r>
          </a:p>
          <a:p>
            <a:pPr/>
          </a:p>
          <a:p>
            <a:pPr/>
            <a:r>
              <a:t>H(\mathbf{y}, \hat{\mathbf{y}}) = - \sum_{k=1}^K y_k \log \hat{y}_k</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7" name="Shape 1617"/>
          <p:cNvSpPr/>
          <p:nvPr>
            <p:ph type="sldImg"/>
          </p:nvPr>
        </p:nvSpPr>
        <p:spPr>
          <a:prstGeom prst="rect">
            <a:avLst/>
          </a:prstGeom>
        </p:spPr>
        <p:txBody>
          <a:bodyPr/>
          <a:lstStyle/>
          <a:p>
            <a:pPr/>
          </a:p>
        </p:txBody>
      </p:sp>
      <p:sp>
        <p:nvSpPr>
          <p:cNvPr id="1618" name="Shape 1618"/>
          <p:cNvSpPr/>
          <p:nvPr>
            <p:ph type="body" sz="quarter" idx="1"/>
          </p:nvPr>
        </p:nvSpPr>
        <p:spPr>
          <a:prstGeom prst="rect">
            <a:avLst/>
          </a:prstGeom>
        </p:spPr>
        <p:txBody>
          <a:bodyPr/>
          <a:lstStyle/>
          <a:p>
            <a:pPr/>
            <a:r>
              <a:t>\mathbf{z} = f_{\theta}(\mathbf{x})</a:t>
            </a:r>
          </a:p>
          <a:p>
            <a:pPr/>
          </a:p>
          <a:p>
            <a:pPr/>
            <a:r>
              <a:t>\equiv \texttt{softmax}(\mathbf{z})_j</a:t>
            </a:r>
          </a:p>
          <a:p>
            <a:pPr/>
          </a:p>
          <a:p>
            <a:pPr/>
            <a:r>
              <a:t>\mathcal{L}(\mathbf{x}, \mathbf{y}) = H(\mathbf{y}, \texttt{softmax}(f_{\theta}(\mathbf{x})))</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9" name="Shape 1639"/>
          <p:cNvSpPr/>
          <p:nvPr>
            <p:ph type="sldImg"/>
          </p:nvPr>
        </p:nvSpPr>
        <p:spPr>
          <a:prstGeom prst="rect">
            <a:avLst/>
          </a:prstGeom>
        </p:spPr>
        <p:txBody>
          <a:bodyPr/>
          <a:lstStyle/>
          <a:p>
            <a:pPr/>
          </a:p>
        </p:txBody>
      </p:sp>
      <p:sp>
        <p:nvSpPr>
          <p:cNvPr id="1640" name="Shape 1640"/>
          <p:cNvSpPr/>
          <p:nvPr>
            <p:ph type="body" sz="quarter" idx="1"/>
          </p:nvPr>
        </p:nvSpPr>
        <p:spPr>
          <a:prstGeom prst="rect">
            <a:avLst/>
          </a:prstGeom>
        </p:spPr>
        <p:txBody>
          <a:bodyPr/>
          <a:lstStyle/>
          <a:p>
            <a:pPr/>
            <a:r>
              <a:t>\equiv \texttt{softmax}(\mathbf{z})_j</a:t>
            </a:r>
          </a:p>
          <a:p>
            <a:pPr/>
          </a:p>
          <a:p>
            <a:pPr/>
            <a:r>
              <a:t>\mathcal{L}(\mathbf{x}, \mathbf{y}) = H(\mathbf{y}, \texttt{softmax}(f_{\theta}(\mathbf{x})))</a:t>
            </a:r>
          </a:p>
          <a:p>
            <a:pPr/>
          </a:p>
          <a:p>
            <a:pPr/>
            <a:r>
              <a:t>f^* = \argmin_{f\in\mathcal{F}} \sum_{i=1}^N H(\mathbf{y}^{(i)}, \hat{\mathbf{y}}^{(i)})</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8" name="Shape 308"/>
          <p:cNvSpPr/>
          <p:nvPr>
            <p:ph type="sldImg"/>
          </p:nvPr>
        </p:nvSpPr>
        <p:spPr>
          <a:prstGeom prst="rect">
            <a:avLst/>
          </a:prstGeom>
        </p:spPr>
        <p:txBody>
          <a:bodyPr/>
          <a:lstStyle/>
          <a:p>
            <a:pPr/>
          </a:p>
        </p:txBody>
      </p:sp>
      <p:sp>
        <p:nvSpPr>
          <p:cNvPr id="309" name="Shape 309"/>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pPr/>
            <a:r>
              <a:t>Now we take our gist (and mask and color image) and find it’s L2 nearest neighbors in the database of 2.3 million images, and here they are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7" name="Shape 1657"/>
          <p:cNvSpPr/>
          <p:nvPr>
            <p:ph type="sldImg"/>
          </p:nvPr>
        </p:nvSpPr>
        <p:spPr>
          <a:prstGeom prst="rect">
            <a:avLst/>
          </a:prstGeom>
        </p:spPr>
        <p:txBody>
          <a:bodyPr/>
          <a:lstStyle/>
          <a:p>
            <a:pPr/>
          </a:p>
        </p:txBody>
      </p:sp>
      <p:sp>
        <p:nvSpPr>
          <p:cNvPr id="1658" name="Shape 1658"/>
          <p:cNvSpPr/>
          <p:nvPr>
            <p:ph type="body" sz="quarter" idx="1"/>
          </p:nvPr>
        </p:nvSpPr>
        <p:spPr>
          <a:prstGeom prst="rect">
            <a:avLst/>
          </a:prstGeom>
        </p:spPr>
        <p:txBody>
          <a:bodyPr/>
          <a:lstStyle/>
          <a:p>
            <a:pPr/>
            <a:r>
              <a:t>\equiv \texttt{softmax}(\mathbf{z})_j</a:t>
            </a:r>
          </a:p>
          <a:p>
            <a:pPr/>
          </a:p>
          <a:p>
            <a:pPr/>
            <a:r>
              <a:t>\mathcal{L}(\mathbf{x}, \mathbf{y}) = H(\mathbf{y}, \texttt{softmax}(f_{\theta}(\mathbf{x})))</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1" name="Shape 1661"/>
          <p:cNvSpPr/>
          <p:nvPr>
            <p:ph type="sldImg"/>
          </p:nvPr>
        </p:nvSpPr>
        <p:spPr>
          <a:prstGeom prst="rect">
            <a:avLst/>
          </a:prstGeom>
        </p:spPr>
        <p:txBody>
          <a:bodyPr/>
          <a:lstStyle/>
          <a:p>
            <a:pPr/>
          </a:p>
        </p:txBody>
      </p:sp>
      <p:sp>
        <p:nvSpPr>
          <p:cNvPr id="1662" name="Shape 1662"/>
          <p:cNvSpPr/>
          <p:nvPr>
            <p:ph type="body" sz="quarter" idx="1"/>
          </p:nvPr>
        </p:nvSpPr>
        <p:spPr>
          <a:prstGeom prst="rect">
            <a:avLst/>
          </a:prstGeom>
        </p:spPr>
        <p:txBody>
          <a:bodyPr/>
          <a:lstStyle>
            <a:lvl1pPr>
              <a:defRPr sz="1800"/>
            </a:lvl1pPr>
          </a:lstStyle>
          <a:p>
            <a:pPr/>
            <a:r>
              <a:t>Occam image: https://en.wikipedia.org/wiki/Occam's_razor#/media/File:William_of_Ockham_-_Logica_1341.jpg</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0" name="Shape 1710"/>
          <p:cNvSpPr/>
          <p:nvPr>
            <p:ph type="sldImg"/>
          </p:nvPr>
        </p:nvSpPr>
        <p:spPr>
          <a:prstGeom prst="rect">
            <a:avLst/>
          </a:prstGeom>
        </p:spPr>
        <p:txBody>
          <a:bodyPr/>
          <a:lstStyle/>
          <a:p>
            <a:pPr/>
          </a:p>
        </p:txBody>
      </p:sp>
      <p:sp>
        <p:nvSpPr>
          <p:cNvPr id="1711" name="Shape 1711"/>
          <p:cNvSpPr/>
          <p:nvPr>
            <p:ph type="body" sz="quarter" idx="1"/>
          </p:nvPr>
        </p:nvSpPr>
        <p:spPr>
          <a:prstGeom prst="rect">
            <a:avLst/>
          </a:prstGeom>
        </p:spPr>
        <p:txBody>
          <a:bodyPr/>
          <a:lstStyle/>
          <a:p>
            <a:pPr/>
            <a:r>
              <a:t>f_{\theta}(x) = \theta_0 + \theta_1 x</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4" name="Shape 1724"/>
          <p:cNvSpPr/>
          <p:nvPr>
            <p:ph type="sldImg"/>
          </p:nvPr>
        </p:nvSpPr>
        <p:spPr>
          <a:prstGeom prst="rect">
            <a:avLst/>
          </a:prstGeom>
        </p:spPr>
        <p:txBody>
          <a:bodyPr/>
          <a:lstStyle/>
          <a:p>
            <a:pPr/>
          </a:p>
        </p:txBody>
      </p:sp>
      <p:sp>
        <p:nvSpPr>
          <p:cNvPr id="1725" name="Shape 1725"/>
          <p:cNvSpPr/>
          <p:nvPr>
            <p:ph type="body" sz="quarter" idx="1"/>
          </p:nvPr>
        </p:nvSpPr>
        <p:spPr>
          <a:prstGeom prst="rect">
            <a:avLst/>
          </a:prstGeom>
        </p:spPr>
        <p:txBody>
          <a:bodyPr/>
          <a:lstStyle/>
          <a:p>
            <a:pPr/>
            <a:r>
              <a:t>f_{\theta}(x) = \theta_0 + \theta_1 x</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0" name="Shape 1740"/>
          <p:cNvSpPr/>
          <p:nvPr>
            <p:ph type="sldImg"/>
          </p:nvPr>
        </p:nvSpPr>
        <p:spPr>
          <a:prstGeom prst="rect">
            <a:avLst/>
          </a:prstGeom>
        </p:spPr>
        <p:txBody>
          <a:bodyPr/>
          <a:lstStyle/>
          <a:p>
            <a:pPr/>
          </a:p>
        </p:txBody>
      </p:sp>
      <p:sp>
        <p:nvSpPr>
          <p:cNvPr id="1741" name="Shape 1741"/>
          <p:cNvSpPr/>
          <p:nvPr>
            <p:ph type="body" sz="quarter" idx="1"/>
          </p:nvPr>
        </p:nvSpPr>
        <p:spPr>
          <a:prstGeom prst="rect">
            <a:avLst/>
          </a:prstGeom>
        </p:spPr>
        <p:txBody>
          <a:bodyPr/>
          <a:lstStyle/>
          <a:p>
            <a:pPr/>
            <a:r>
              <a:t>f_{\theta}(x) = \theta_0 + \theta_1 x + \theta_2 x^2</a:t>
            </a:r>
          </a:p>
          <a:p>
            <a:pPr/>
          </a:p>
          <a:p>
            <a:pPr/>
            <a:r>
              <a:t>f_{\theta}(x) = \sum_{k=0}^K \theta_k x^k</a:t>
            </a:r>
          </a:p>
          <a:p>
            <a:p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5" name="Shape 1795"/>
          <p:cNvSpPr/>
          <p:nvPr>
            <p:ph type="sldImg"/>
          </p:nvPr>
        </p:nvSpPr>
        <p:spPr>
          <a:prstGeom prst="rect">
            <a:avLst/>
          </a:prstGeom>
        </p:spPr>
        <p:txBody>
          <a:bodyPr/>
          <a:lstStyle/>
          <a:p>
            <a:pPr/>
          </a:p>
        </p:txBody>
      </p:sp>
      <p:sp>
        <p:nvSpPr>
          <p:cNvPr id="1796" name="Shape 1796"/>
          <p:cNvSpPr/>
          <p:nvPr>
            <p:ph type="body" sz="quarter" idx="1"/>
          </p:nvPr>
        </p:nvSpPr>
        <p:spPr>
          <a:prstGeom prst="rect">
            <a:avLst/>
          </a:prstGeom>
        </p:spPr>
        <p:txBody>
          <a:bodyPr/>
          <a:lstStyle/>
          <a:p>
            <a:pPr/>
            <a:r>
              <a:t>\{x^{(i)}_{(\texttt{test})},y^{(i)}_{(\texttt{test})}\}_{i=1}^M</a:t>
            </a:r>
          </a:p>
          <a:p>
            <a:pPr/>
            <a:r>
              <a:t>\{x^{(i)}_{(\texttt{test})},y^{(i)}_{(\texttt{test})}\} \stackrel{\texttt{iid}}{\sim} p_{\texttt{data}}</a:t>
            </a:r>
          </a:p>
          <a:p>
            <a:pPr/>
          </a:p>
          <a:p>
            <a:pPr/>
            <a:r>
              <a:t>\{x^{(i)}_{(\texttt{train})},y^{(i)}_{(\texttt{train})}\}_{i=1}^N</a:t>
            </a:r>
          </a:p>
          <a:p>
            <a:pPr/>
            <a:r>
              <a:t>\{x^{(i)}_{(\texttt{train})},y^{(i)}_{(\texttt{train})}\} \stackrel{\texttt{iid}}{\sim} p_{\texttt{data}}</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5" name="Shape 1825"/>
          <p:cNvSpPr/>
          <p:nvPr>
            <p:ph type="sldImg"/>
          </p:nvPr>
        </p:nvSpPr>
        <p:spPr>
          <a:prstGeom prst="rect">
            <a:avLst/>
          </a:prstGeom>
        </p:spPr>
        <p:txBody>
          <a:bodyPr/>
          <a:lstStyle/>
          <a:p>
            <a:pPr/>
          </a:p>
        </p:txBody>
      </p:sp>
      <p:sp>
        <p:nvSpPr>
          <p:cNvPr id="1826" name="Shape 1826"/>
          <p:cNvSpPr/>
          <p:nvPr>
            <p:ph type="body" sz="quarter" idx="1"/>
          </p:nvPr>
        </p:nvSpPr>
        <p:spPr>
          <a:prstGeom prst="rect">
            <a:avLst/>
          </a:prstGeom>
        </p:spPr>
        <p:txBody>
          <a:bodyPr/>
          <a:lstStyle/>
          <a:p>
            <a:pPr/>
            <a:r>
              <a:t>\sum_{i=1}^N (f_{\theta}(x^{(i)}_{\texttt{train}}) - y^{(i)}_{\texttt{train}})^2</a:t>
            </a:r>
          </a:p>
          <a:p>
            <a:pPr/>
            <a:r>
              <a:t>\sum_{i=1}^M (f_{\theta}(x^{(i)}_{\texttt{test}}) - y^{(i)}_{\texttt{test}})^2</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9" name="Shape 1849"/>
          <p:cNvSpPr/>
          <p:nvPr>
            <p:ph type="sldImg"/>
          </p:nvPr>
        </p:nvSpPr>
        <p:spPr>
          <a:prstGeom prst="rect">
            <a:avLst/>
          </a:prstGeom>
        </p:spPr>
        <p:txBody>
          <a:bodyPr/>
          <a:lstStyle/>
          <a:p>
            <a:pPr/>
          </a:p>
        </p:txBody>
      </p:sp>
      <p:sp>
        <p:nvSpPr>
          <p:cNvPr id="1850" name="Shape 1850"/>
          <p:cNvSpPr/>
          <p:nvPr>
            <p:ph type="body" sz="quarter" idx="1"/>
          </p:nvPr>
        </p:nvSpPr>
        <p:spPr>
          <a:prstGeom prst="rect">
            <a:avLst/>
          </a:prstGeom>
        </p:spPr>
        <p:txBody>
          <a:bodyPr/>
          <a:lstStyle/>
          <a:p>
            <a:pPr/>
            <a:r>
              <a:t>\mathbb{E}_{\{x,y\} \sim p_{\texttt{data}}} [(f_{\theta}(x) - y)^2]</a:t>
            </a:r>
          </a:p>
          <a:p>
            <a:pPr/>
          </a:p>
          <a:p>
            <a:pPr/>
            <a:r>
              <a:t>\{x,y\} \sim p_{\texttt{data}}</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4" name="Shape 1854"/>
          <p:cNvSpPr/>
          <p:nvPr>
            <p:ph type="sldImg"/>
          </p:nvPr>
        </p:nvSpPr>
        <p:spPr>
          <a:prstGeom prst="rect">
            <a:avLst/>
          </a:prstGeom>
        </p:spPr>
        <p:txBody>
          <a:bodyPr/>
          <a:lstStyle/>
          <a:p>
            <a:pPr/>
          </a:p>
        </p:txBody>
      </p:sp>
      <p:sp>
        <p:nvSpPr>
          <p:cNvPr id="1855" name="Shape 1855"/>
          <p:cNvSpPr/>
          <p:nvPr>
            <p:ph type="body" sz="quarter" idx="1"/>
          </p:nvPr>
        </p:nvSpPr>
        <p:spPr>
          <a:prstGeom prst="rect">
            <a:avLst/>
          </a:prstGeom>
        </p:spPr>
        <p:txBody>
          <a:bodyPr/>
          <a:lstStyle/>
          <a:p>
            <a:pPr/>
            <a:r>
              <a:t>So everything seems great. Just make the hypothesis space expressive enough, and the optimizer powerful enough, state the objective we really care about, and we are in business. Not quite! Fitting to the training set does not guarantee generalization to the test set!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3" name="Shape 1873"/>
          <p:cNvSpPr/>
          <p:nvPr>
            <p:ph type="sldImg"/>
          </p:nvPr>
        </p:nvSpPr>
        <p:spPr>
          <a:prstGeom prst="rect">
            <a:avLst/>
          </a:prstGeom>
        </p:spPr>
        <p:txBody>
          <a:bodyPr/>
          <a:lstStyle/>
          <a:p>
            <a:pPr/>
          </a:p>
        </p:txBody>
      </p:sp>
      <p:sp>
        <p:nvSpPr>
          <p:cNvPr id="1874" name="Shape 1874"/>
          <p:cNvSpPr/>
          <p:nvPr>
            <p:ph type="body" sz="quarter" idx="1"/>
          </p:nvPr>
        </p:nvSpPr>
        <p:spPr>
          <a:prstGeom prst="rect">
            <a:avLst/>
          </a:prstGeom>
        </p:spPr>
        <p:txBody>
          <a:bodyPr/>
          <a:lstStyle/>
          <a:p>
            <a:pPr/>
            <a:r>
              <a:t>f_{\theta}(x) = \theta_0 + \theta_1 x + \theta_2 x^2</a:t>
            </a:r>
          </a:p>
          <a:p>
            <a:pPr/>
          </a:p>
          <a:p>
            <a:pPr/>
            <a:r>
              <a:t>f_{\theta}(x) = \sum_{k=0}^K \theta_k x^k</a:t>
            </a:r>
          </a:p>
          <a:p>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5" name="Shape 355"/>
          <p:cNvSpPr/>
          <p:nvPr>
            <p:ph type="sldImg"/>
          </p:nvPr>
        </p:nvSpPr>
        <p:spPr>
          <a:prstGeom prst="rect">
            <a:avLst/>
          </a:prstGeom>
        </p:spPr>
        <p:txBody>
          <a:bodyPr/>
          <a:lstStyle/>
          <a:p>
            <a:pPr/>
          </a:p>
        </p:txBody>
      </p:sp>
      <p:sp>
        <p:nvSpPr>
          <p:cNvPr id="356" name="Shape 356"/>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pPr/>
            <a:r>
              <a:t>Not actually the same scene, even though they’re startlingly similar</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4" name="Shape 1884"/>
          <p:cNvSpPr/>
          <p:nvPr>
            <p:ph type="sldImg"/>
          </p:nvPr>
        </p:nvSpPr>
        <p:spPr>
          <a:prstGeom prst="rect">
            <a:avLst/>
          </a:prstGeom>
        </p:spPr>
        <p:txBody>
          <a:bodyPr/>
          <a:lstStyle/>
          <a:p>
            <a:pPr/>
          </a:p>
        </p:txBody>
      </p:sp>
      <p:sp>
        <p:nvSpPr>
          <p:cNvPr id="1885" name="Shape 1885"/>
          <p:cNvSpPr/>
          <p:nvPr>
            <p:ph type="body" sz="quarter" idx="1"/>
          </p:nvPr>
        </p:nvSpPr>
        <p:spPr>
          <a:prstGeom prst="rect">
            <a:avLst/>
          </a:prstGeom>
        </p:spPr>
        <p:txBody>
          <a:bodyPr/>
          <a:lstStyle/>
          <a:p>
            <a:pPr/>
            <a:r>
              <a:t>f_{\theta}(x) = \theta_0 + \theta_1 x + \theta_2 x^2</a:t>
            </a:r>
          </a:p>
          <a:p>
            <a:pPr/>
          </a:p>
          <a:p>
            <a:pPr/>
            <a:r>
              <a:t>f_{\theta}(x) = \sum_{k=0}^K \theta_k x^k</a:t>
            </a:r>
          </a:p>
          <a:p>
            <a:p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6" name="Shape 1896"/>
          <p:cNvSpPr/>
          <p:nvPr>
            <p:ph type="sldImg"/>
          </p:nvPr>
        </p:nvSpPr>
        <p:spPr>
          <a:prstGeom prst="rect">
            <a:avLst/>
          </a:prstGeom>
        </p:spPr>
        <p:txBody>
          <a:bodyPr/>
          <a:lstStyle/>
          <a:p>
            <a:pPr/>
          </a:p>
        </p:txBody>
      </p:sp>
      <p:sp>
        <p:nvSpPr>
          <p:cNvPr id="1897" name="Shape 1897"/>
          <p:cNvSpPr/>
          <p:nvPr>
            <p:ph type="body" sz="quarter" idx="1"/>
          </p:nvPr>
        </p:nvSpPr>
        <p:spPr>
          <a:prstGeom prst="rect">
            <a:avLst/>
          </a:prstGeom>
        </p:spPr>
        <p:txBody>
          <a:bodyPr/>
          <a:lstStyle/>
          <a:p>
            <a:pPr/>
            <a:r>
              <a:t>f_{\theta}(x) = \theta_0 + \theta_1 x + \theta_2 x^2</a:t>
            </a:r>
          </a:p>
          <a:p>
            <a:pPr/>
          </a:p>
          <a:p>
            <a:pPr/>
            <a:r>
              <a:t>f_{\theta}(x) = \sum_{k=0}^K \theta_k x^k</a:t>
            </a:r>
          </a:p>
          <a:p>
            <a:p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8" name="Shape 1908"/>
          <p:cNvSpPr/>
          <p:nvPr>
            <p:ph type="sldImg"/>
          </p:nvPr>
        </p:nvSpPr>
        <p:spPr>
          <a:prstGeom prst="rect">
            <a:avLst/>
          </a:prstGeom>
        </p:spPr>
        <p:txBody>
          <a:bodyPr/>
          <a:lstStyle/>
          <a:p>
            <a:pPr/>
          </a:p>
        </p:txBody>
      </p:sp>
      <p:sp>
        <p:nvSpPr>
          <p:cNvPr id="1909" name="Shape 1909"/>
          <p:cNvSpPr/>
          <p:nvPr>
            <p:ph type="body" sz="quarter" idx="1"/>
          </p:nvPr>
        </p:nvSpPr>
        <p:spPr>
          <a:prstGeom prst="rect">
            <a:avLst/>
          </a:prstGeom>
        </p:spPr>
        <p:txBody>
          <a:bodyPr/>
          <a:lstStyle/>
          <a:p>
            <a:pPr/>
            <a:r>
              <a:t>f_{\theta}(x) = \theta_0 + \theta_1 x + \theta_2 x^2</a:t>
            </a:r>
          </a:p>
          <a:p>
            <a:pPr/>
          </a:p>
          <a:p>
            <a:pPr/>
            <a:r>
              <a:t>f_{\theta}(x) = \sum_{k=0}^K \theta_k x^k</a:t>
            </a:r>
          </a:p>
          <a:p>
            <a:p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1" name="Shape 1921"/>
          <p:cNvSpPr/>
          <p:nvPr>
            <p:ph type="sldImg"/>
          </p:nvPr>
        </p:nvSpPr>
        <p:spPr>
          <a:prstGeom prst="rect">
            <a:avLst/>
          </a:prstGeom>
        </p:spPr>
        <p:txBody>
          <a:bodyPr/>
          <a:lstStyle/>
          <a:p>
            <a:pPr/>
          </a:p>
        </p:txBody>
      </p:sp>
      <p:sp>
        <p:nvSpPr>
          <p:cNvPr id="1922" name="Shape 1922"/>
          <p:cNvSpPr/>
          <p:nvPr>
            <p:ph type="body" sz="quarter" idx="1"/>
          </p:nvPr>
        </p:nvSpPr>
        <p:spPr>
          <a:prstGeom prst="rect">
            <a:avLst/>
          </a:prstGeom>
        </p:spPr>
        <p:txBody>
          <a:bodyPr/>
          <a:lstStyle/>
          <a:p>
            <a:pPr/>
            <a:r>
              <a:t>f_{\theta}(x) = \theta_0 + \theta_1 x + \theta_2 x^2</a:t>
            </a:r>
          </a:p>
          <a:p>
            <a:pPr/>
          </a:p>
          <a:p>
            <a:pPr/>
            <a:r>
              <a:t>f_{\theta}(x) = \sum_{k=0}^K \theta_k x^k</a:t>
            </a:r>
          </a:p>
          <a:p>
            <a:p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6" name="Shape 1936"/>
          <p:cNvSpPr/>
          <p:nvPr>
            <p:ph type="sldImg"/>
          </p:nvPr>
        </p:nvSpPr>
        <p:spPr>
          <a:prstGeom prst="rect">
            <a:avLst/>
          </a:prstGeom>
        </p:spPr>
        <p:txBody>
          <a:bodyPr/>
          <a:lstStyle/>
          <a:p>
            <a:pPr/>
          </a:p>
        </p:txBody>
      </p:sp>
      <p:sp>
        <p:nvSpPr>
          <p:cNvPr id="1937" name="Shape 1937"/>
          <p:cNvSpPr/>
          <p:nvPr>
            <p:ph type="body" sz="quarter" idx="1"/>
          </p:nvPr>
        </p:nvSpPr>
        <p:spPr>
          <a:prstGeom prst="rect">
            <a:avLst/>
          </a:prstGeom>
        </p:spPr>
        <p:txBody>
          <a:bodyPr/>
          <a:lstStyle/>
          <a:p>
            <a:pPr/>
            <a:r>
              <a:t>f_{\theta}(x) = \theta_0 + \theta_1 x + \theta_2 x^2</a:t>
            </a:r>
          </a:p>
          <a:p>
            <a:pPr/>
          </a:p>
          <a:p>
            <a:pPr/>
            <a:r>
              <a:t>f_{\theta}(x) = \sum_{k=0}^K \theta_k x^k</a:t>
            </a:r>
          </a:p>
          <a:p>
            <a:p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1" name="Shape 1951"/>
          <p:cNvSpPr/>
          <p:nvPr>
            <p:ph type="sldImg"/>
          </p:nvPr>
        </p:nvSpPr>
        <p:spPr>
          <a:prstGeom prst="rect">
            <a:avLst/>
          </a:prstGeom>
        </p:spPr>
        <p:txBody>
          <a:bodyPr/>
          <a:lstStyle/>
          <a:p>
            <a:pPr/>
          </a:p>
        </p:txBody>
      </p:sp>
      <p:sp>
        <p:nvSpPr>
          <p:cNvPr id="1952" name="Shape 1952"/>
          <p:cNvSpPr/>
          <p:nvPr>
            <p:ph type="body" sz="quarter" idx="1"/>
          </p:nvPr>
        </p:nvSpPr>
        <p:spPr>
          <a:prstGeom prst="rect">
            <a:avLst/>
          </a:prstGeom>
        </p:spPr>
        <p:txBody>
          <a:bodyPr/>
          <a:lstStyle/>
          <a:p>
            <a:pPr/>
            <a:r>
              <a:t>f_{\theta}(x) = \theta_0 + \theta_1 x + \theta_2 x^2</a:t>
            </a:r>
          </a:p>
          <a:p>
            <a:pPr/>
          </a:p>
          <a:p>
            <a:pPr/>
            <a:r>
              <a:t>f_{\theta}(x) = \sum_{k=0}^K \theta_k x^k</a:t>
            </a:r>
          </a:p>
          <a:p>
            <a:p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7" name="Shape 1967"/>
          <p:cNvSpPr/>
          <p:nvPr>
            <p:ph type="sldImg"/>
          </p:nvPr>
        </p:nvSpPr>
        <p:spPr>
          <a:prstGeom prst="rect">
            <a:avLst/>
          </a:prstGeom>
        </p:spPr>
        <p:txBody>
          <a:bodyPr/>
          <a:lstStyle/>
          <a:p>
            <a:pPr/>
          </a:p>
        </p:txBody>
      </p:sp>
      <p:sp>
        <p:nvSpPr>
          <p:cNvPr id="1968" name="Shape 1968"/>
          <p:cNvSpPr/>
          <p:nvPr>
            <p:ph type="body" sz="quarter" idx="1"/>
          </p:nvPr>
        </p:nvSpPr>
        <p:spPr>
          <a:prstGeom prst="rect">
            <a:avLst/>
          </a:prstGeom>
        </p:spPr>
        <p:txBody>
          <a:bodyPr/>
          <a:lstStyle/>
          <a:p>
            <a:pPr/>
            <a:r>
              <a:t>f_{\theta}(x) = \theta_0 + \theta_1 x + \theta_2 x^2</a:t>
            </a:r>
          </a:p>
          <a:p>
            <a:pPr/>
          </a:p>
          <a:p>
            <a:pPr/>
            <a:r>
              <a:t>f_{\theta}(x) = \sum_{k=0}^K \theta_k x^k</a:t>
            </a:r>
          </a:p>
          <a:p>
            <a:p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4" name="Shape 1984"/>
          <p:cNvSpPr/>
          <p:nvPr>
            <p:ph type="sldImg"/>
          </p:nvPr>
        </p:nvSpPr>
        <p:spPr>
          <a:prstGeom prst="rect">
            <a:avLst/>
          </a:prstGeom>
        </p:spPr>
        <p:txBody>
          <a:bodyPr/>
          <a:lstStyle/>
          <a:p>
            <a:pPr/>
          </a:p>
        </p:txBody>
      </p:sp>
      <p:sp>
        <p:nvSpPr>
          <p:cNvPr id="1985" name="Shape 1985"/>
          <p:cNvSpPr/>
          <p:nvPr>
            <p:ph type="body" sz="quarter" idx="1"/>
          </p:nvPr>
        </p:nvSpPr>
        <p:spPr>
          <a:prstGeom prst="rect">
            <a:avLst/>
          </a:prstGeom>
        </p:spPr>
        <p:txBody>
          <a:bodyPr/>
          <a:lstStyle/>
          <a:p>
            <a:pPr/>
            <a:r>
              <a:t>f_{\theta}(x) = \theta_0 + \theta_1 x + \theta_2 x^2</a:t>
            </a:r>
          </a:p>
          <a:p>
            <a:pPr/>
          </a:p>
          <a:p>
            <a:pPr/>
            <a:r>
              <a:t>f_{\theta}(x) = \sum_{k=0}^K \theta_k x^k</a:t>
            </a:r>
          </a:p>
          <a:p>
            <a:p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2" name="Shape 2002"/>
          <p:cNvSpPr/>
          <p:nvPr>
            <p:ph type="sldImg"/>
          </p:nvPr>
        </p:nvSpPr>
        <p:spPr>
          <a:prstGeom prst="rect">
            <a:avLst/>
          </a:prstGeom>
        </p:spPr>
        <p:txBody>
          <a:bodyPr/>
          <a:lstStyle/>
          <a:p>
            <a:pPr/>
          </a:p>
        </p:txBody>
      </p:sp>
      <p:sp>
        <p:nvSpPr>
          <p:cNvPr id="2003" name="Shape 2003"/>
          <p:cNvSpPr/>
          <p:nvPr>
            <p:ph type="body" sz="quarter" idx="1"/>
          </p:nvPr>
        </p:nvSpPr>
        <p:spPr>
          <a:prstGeom prst="rect">
            <a:avLst/>
          </a:prstGeom>
        </p:spPr>
        <p:txBody>
          <a:bodyPr/>
          <a:lstStyle/>
          <a:p>
            <a:pPr/>
            <a:r>
              <a:t>f_{\theta}(x) = \theta_0 + \theta_1 x + \theta_2 x^2</a:t>
            </a:r>
          </a:p>
          <a:p>
            <a:pPr/>
          </a:p>
          <a:p>
            <a:pPr/>
            <a:r>
              <a:t>f_{\theta}(x) = \sum_{k=0}^K \theta_k x^k</a:t>
            </a:r>
          </a:p>
          <a:p>
            <a:p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3" name="Shape 2023"/>
          <p:cNvSpPr/>
          <p:nvPr>
            <p:ph type="sldImg"/>
          </p:nvPr>
        </p:nvSpPr>
        <p:spPr>
          <a:prstGeom prst="rect">
            <a:avLst/>
          </a:prstGeom>
        </p:spPr>
        <p:txBody>
          <a:bodyPr/>
          <a:lstStyle/>
          <a:p>
            <a:pPr/>
          </a:p>
        </p:txBody>
      </p:sp>
      <p:sp>
        <p:nvSpPr>
          <p:cNvPr id="2024" name="Shape 2024"/>
          <p:cNvSpPr/>
          <p:nvPr>
            <p:ph type="body" sz="quarter" idx="1"/>
          </p:nvPr>
        </p:nvSpPr>
        <p:spPr>
          <a:prstGeom prst="rect">
            <a:avLst/>
          </a:prstGeom>
        </p:spPr>
        <p:txBody>
          <a:bodyPr/>
          <a:lstStyle/>
          <a:p>
            <a:pPr/>
            <a:r>
              <a:t>f_{\theta}(x) = \theta_0 + \theta_1 x + \theta_2 x^2</a:t>
            </a:r>
          </a:p>
          <a:p>
            <a:pPr/>
          </a:p>
          <a:p>
            <a:pPr/>
            <a:r>
              <a:t>f_{\theta}(x) = \sum_{k=0}^K \theta_k x^k</a:t>
            </a:r>
          </a:p>
          <a:p>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5" name="Shape 375"/>
          <p:cNvSpPr/>
          <p:nvPr>
            <p:ph type="sldImg"/>
          </p:nvPr>
        </p:nvSpPr>
        <p:spPr>
          <a:prstGeom prst="rect">
            <a:avLst/>
          </a:prstGeom>
        </p:spPr>
        <p:txBody>
          <a:bodyPr/>
          <a:lstStyle/>
          <a:p>
            <a:pPr/>
          </a:p>
        </p:txBody>
      </p:sp>
      <p:sp>
        <p:nvSpPr>
          <p:cNvPr id="376" name="Shape 376"/>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pPr/>
            <a:r>
              <a:t>10 nearest neighbors, 20,000 image database</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9" name="Shape 2409"/>
          <p:cNvSpPr/>
          <p:nvPr>
            <p:ph type="sldImg"/>
          </p:nvPr>
        </p:nvSpPr>
        <p:spPr>
          <a:prstGeom prst="rect">
            <a:avLst/>
          </a:prstGeom>
        </p:spPr>
        <p:txBody>
          <a:bodyPr/>
          <a:lstStyle/>
          <a:p>
            <a:pPr/>
          </a:p>
        </p:txBody>
      </p:sp>
      <p:sp>
        <p:nvSpPr>
          <p:cNvPr id="2410" name="Shape 2410"/>
          <p:cNvSpPr/>
          <p:nvPr>
            <p:ph type="body" sz="quarter" idx="1"/>
          </p:nvPr>
        </p:nvSpPr>
        <p:spPr>
          <a:prstGeom prst="rect">
            <a:avLst/>
          </a:prstGeom>
        </p:spPr>
        <p:txBody>
          <a:bodyPr/>
          <a:lstStyle/>
          <a:p>
            <a:pPr/>
            <a:r>
              <a:t>\{x^{(i)}_{(\texttt{val})},y^{(i)}_{(\texttt{val})}\}_{i=1}^V</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3" name="Shape 2423"/>
          <p:cNvSpPr/>
          <p:nvPr>
            <p:ph type="sldImg"/>
          </p:nvPr>
        </p:nvSpPr>
        <p:spPr>
          <a:prstGeom prst="rect">
            <a:avLst/>
          </a:prstGeom>
        </p:spPr>
        <p:txBody>
          <a:bodyPr/>
          <a:lstStyle/>
          <a:p>
            <a:pPr/>
          </a:p>
        </p:txBody>
      </p:sp>
      <p:sp>
        <p:nvSpPr>
          <p:cNvPr id="2424" name="Shape 2424"/>
          <p:cNvSpPr/>
          <p:nvPr>
            <p:ph type="body" sz="quarter" idx="1"/>
          </p:nvPr>
        </p:nvSpPr>
        <p:spPr>
          <a:prstGeom prst="rect">
            <a:avLst/>
          </a:prstGeom>
        </p:spPr>
        <p:txBody>
          <a:bodyPr/>
          <a:lstStyle/>
          <a:p>
            <a:pPr/>
            <a:r>
              <a:t>So everything seems great. Just make the hypothesis space expressive enough, and the optimizer powerful enough, state the objective we really care about, and we are in business. Not quite! Fitting to the training set does not guarantee generalization to the test set!</a:t>
            </a:r>
          </a:p>
          <a:p>
            <a:pPr/>
          </a:p>
          <a:p>
            <a:pPr/>
            <a:r>
              <a:t>f^* = \argmin_{\theta} \sum_{i=1}^N \mathcal{L}(f(\mathbf{x}^{(i)}), \mathbf{y}^{(i)}) + R(f)</a:t>
            </a:r>
          </a:p>
          <a:p>
            <a:pPr/>
            <a:r>
              <a:t>\theta^* = \argmin_{\theta} \sum_{i=1}^N \mathcal{L}(f_{\theta}(\mathbf{x}^{(i)}), \mathbf{y}^{(i)}) + R(\theta)</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6" name="Shape 2446"/>
          <p:cNvSpPr/>
          <p:nvPr>
            <p:ph type="sldImg"/>
          </p:nvPr>
        </p:nvSpPr>
        <p:spPr>
          <a:prstGeom prst="rect">
            <a:avLst/>
          </a:prstGeom>
        </p:spPr>
        <p:txBody>
          <a:bodyPr/>
          <a:lstStyle/>
          <a:p>
            <a:pPr/>
          </a:p>
        </p:txBody>
      </p:sp>
      <p:sp>
        <p:nvSpPr>
          <p:cNvPr id="2447" name="Shape 2447"/>
          <p:cNvSpPr/>
          <p:nvPr>
            <p:ph type="body" sz="quarter" idx="1"/>
          </p:nvPr>
        </p:nvSpPr>
        <p:spPr>
          <a:prstGeom prst="rect">
            <a:avLst/>
          </a:prstGeom>
        </p:spPr>
        <p:txBody>
          <a:bodyPr/>
          <a:lstStyle/>
          <a:p>
            <a:pPr/>
            <a:r>
              <a:t>\theta^* = \argmin_{\theta} \sum_{i=1}^N \mathcal{L}(f_{\theta}(\mathbf{x}^{(i)}), \mathbf{y}^{(i)}) + \lambda \norm{\theta}^2_2</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0" name="Shape 2460"/>
          <p:cNvSpPr/>
          <p:nvPr>
            <p:ph type="sldImg"/>
          </p:nvPr>
        </p:nvSpPr>
        <p:spPr>
          <a:prstGeom prst="rect">
            <a:avLst/>
          </a:prstGeom>
        </p:spPr>
        <p:txBody>
          <a:bodyPr/>
          <a:lstStyle/>
          <a:p>
            <a:pPr/>
          </a:p>
        </p:txBody>
      </p:sp>
      <p:sp>
        <p:nvSpPr>
          <p:cNvPr id="2461" name="Shape 2461"/>
          <p:cNvSpPr/>
          <p:nvPr>
            <p:ph type="body" sz="quarter" idx="1"/>
          </p:nvPr>
        </p:nvSpPr>
        <p:spPr>
          <a:prstGeom prst="rect">
            <a:avLst/>
          </a:prstGeom>
        </p:spPr>
        <p:txBody>
          <a:bodyPr/>
          <a:lstStyle/>
          <a:p>
            <a:pPr/>
            <a:r>
              <a:t>\theta^* = \argmin_{\theta} \sum_{i=1}^N \mathcal{L}(f_{\theta}(\mathbf{x}^{(i)}), \mathbf{y}^{(i)}) + \lambda \norm{\theta}^2_2</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1" name="Shape 2481"/>
          <p:cNvSpPr/>
          <p:nvPr>
            <p:ph type="sldImg"/>
          </p:nvPr>
        </p:nvSpPr>
        <p:spPr>
          <a:prstGeom prst="rect">
            <a:avLst/>
          </a:prstGeom>
        </p:spPr>
        <p:txBody>
          <a:bodyPr/>
          <a:lstStyle/>
          <a:p>
            <a:pPr/>
          </a:p>
        </p:txBody>
      </p:sp>
      <p:sp>
        <p:nvSpPr>
          <p:cNvPr id="2482" name="Shape 2482"/>
          <p:cNvSpPr/>
          <p:nvPr>
            <p:ph type="body" sz="quarter" idx="1"/>
          </p:nvPr>
        </p:nvSpPr>
        <p:spPr>
          <a:prstGeom prst="rect">
            <a:avLst/>
          </a:prstGeom>
        </p:spPr>
        <p:txBody>
          <a:bodyPr/>
          <a:lstStyle/>
          <a:p>
            <a:pPr/>
            <a:r>
              <a:t>\sum_{i=1}^N (f_{\theta}(x_i) - y_i)^2 + \lambda\theta^T\theta</a:t>
            </a:r>
          </a:p>
          <a:p>
            <a:pPr/>
            <a:r>
              <a:t>\sum_{i=1}^N (f_{\theta}(x_i) - y_i)^2 + \lambda\norm{\theta}_2^2</a:t>
            </a:r>
          </a:p>
          <a:p>
            <a:pPr/>
          </a:p>
          <a:p>
            <a:pPr/>
            <a:r>
              <a:t>\theta^* = (\mathbf{\Phi}^T\mathbf{\Phi} + \lambda I)^{-1}\mathbf{\Phi}^T\mathbf{y}</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7" name="Shape 2517"/>
          <p:cNvSpPr/>
          <p:nvPr>
            <p:ph type="sldImg"/>
          </p:nvPr>
        </p:nvSpPr>
        <p:spPr>
          <a:prstGeom prst="rect">
            <a:avLst/>
          </a:prstGeom>
        </p:spPr>
        <p:txBody>
          <a:bodyPr/>
          <a:lstStyle/>
          <a:p>
            <a:pPr/>
          </a:p>
        </p:txBody>
      </p:sp>
      <p:sp>
        <p:nvSpPr>
          <p:cNvPr id="2518" name="Shape 2518"/>
          <p:cNvSpPr/>
          <p:nvPr>
            <p:ph type="body" sz="quarter" idx="1"/>
          </p:nvPr>
        </p:nvSpPr>
        <p:spPr>
          <a:prstGeom prst="rect">
            <a:avLst/>
          </a:prstGeom>
        </p:spPr>
        <p:txBody>
          <a:bodyPr/>
          <a:lstStyle/>
          <a:p>
            <a:pPr/>
            <a:r>
              <a:t>\{x^{(i)}_{(\texttt{test})},y^{(i)}_{(\texttt{test})}\}_{i=1}^M</a:t>
            </a:r>
          </a:p>
          <a:p>
            <a:pPr/>
            <a:r>
              <a:t>\{x^{(i)}_{(\texttt{test})},y^{(i)}_{(\texttt{test})}\} \stackrel{\texttt{iid}}{\sim} p_{\texttt{data}}</a:t>
            </a:r>
          </a:p>
          <a:p>
            <a:pPr/>
          </a:p>
          <a:p>
            <a:pPr/>
            <a:r>
              <a:t>\{x^{(i)}_{(\texttt{train})},y^{(i)}_{(\texttt{train})}\}_{i=1}^N</a:t>
            </a:r>
          </a:p>
          <a:p>
            <a:pPr/>
            <a:r>
              <a:t>\{x^{(i)}_{(\texttt{train})},y^{(i)}_{(\texttt{train})}\} \stackrel{\texttt{iid}}{\sim} p_{\texttt{data}}</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7" name="Shape 2547"/>
          <p:cNvSpPr/>
          <p:nvPr>
            <p:ph type="sldImg"/>
          </p:nvPr>
        </p:nvSpPr>
        <p:spPr>
          <a:prstGeom prst="rect">
            <a:avLst/>
          </a:prstGeom>
        </p:spPr>
        <p:txBody>
          <a:bodyPr/>
          <a:lstStyle/>
          <a:p>
            <a:pPr/>
          </a:p>
        </p:txBody>
      </p:sp>
      <p:sp>
        <p:nvSpPr>
          <p:cNvPr id="2548" name="Shape 2548"/>
          <p:cNvSpPr/>
          <p:nvPr>
            <p:ph type="body" sz="quarter" idx="1"/>
          </p:nvPr>
        </p:nvSpPr>
        <p:spPr>
          <a:prstGeom prst="rect">
            <a:avLst/>
          </a:prstGeom>
        </p:spPr>
        <p:txBody>
          <a:bodyPr/>
          <a:lstStyle/>
          <a:p>
            <a:pPr/>
            <a:r>
              <a:t>\{x^{(i)}_{(\texttt{test})},y^{(i)}_{(\texttt{test})}\}_{i=1}^M</a:t>
            </a:r>
          </a:p>
          <a:p>
            <a:pPr/>
            <a:r>
              <a:t>\{x^{(i)}_{(\texttt{test})},y^{(i)}_{(\texttt{test})}\} \stackrel{\texttt{iid}}{\sim} p_{\texttt{data}}</a:t>
            </a:r>
          </a:p>
          <a:p>
            <a:pPr/>
          </a:p>
          <a:p>
            <a:pPr/>
            <a:r>
              <a:t>\{x^{(i)}_{(\texttt{train})},y^{(i)}_{(\texttt{train})}\}_{i=1}^N</a:t>
            </a:r>
          </a:p>
          <a:p>
            <a:pPr/>
            <a:r>
              <a:t>\{x^{(i)}_{(\texttt{train})},y^{(i)}_{(\texttt{train})}\} \stackrel{\texttt{iid}}{\sim} p_{\texttt{data}}</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7" name="Shape 2577"/>
          <p:cNvSpPr/>
          <p:nvPr>
            <p:ph type="sldImg"/>
          </p:nvPr>
        </p:nvSpPr>
        <p:spPr>
          <a:prstGeom prst="rect">
            <a:avLst/>
          </a:prstGeom>
        </p:spPr>
        <p:txBody>
          <a:bodyPr/>
          <a:lstStyle/>
          <a:p>
            <a:pPr/>
          </a:p>
        </p:txBody>
      </p:sp>
      <p:sp>
        <p:nvSpPr>
          <p:cNvPr id="2578" name="Shape 2578"/>
          <p:cNvSpPr/>
          <p:nvPr>
            <p:ph type="body" sz="quarter" idx="1"/>
          </p:nvPr>
        </p:nvSpPr>
        <p:spPr>
          <a:prstGeom prst="rect">
            <a:avLst/>
          </a:prstGeom>
        </p:spPr>
        <p:txBody>
          <a:bodyPr/>
          <a:lstStyle/>
          <a:p>
            <a:pPr/>
            <a:r>
              <a:t>\{x^{(i)}_{(\texttt{train})},y^{(i)}_{(\texttt{train})}\} \stackrel{\texttt{iid}}{\sim} p_{\texttt{train}}</a:t>
            </a:r>
          </a:p>
          <a:p>
            <a:pPr/>
            <a:r>
              <a:t>\{x^{(i)}_{(\texttt{test})},y^{(i)}_{(\texttt{test})}\} \stackrel{\texttt{iid}}{\sim} p_{\texttt{test}}</a:t>
            </a:r>
          </a:p>
          <a:p>
            <a:pPr/>
          </a:p>
          <a:p>
            <a:p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27" name="Shape 2627"/>
          <p:cNvSpPr/>
          <p:nvPr>
            <p:ph type="sldImg"/>
          </p:nvPr>
        </p:nvSpPr>
        <p:spPr>
          <a:prstGeom prst="rect">
            <a:avLst/>
          </a:prstGeom>
        </p:spPr>
        <p:txBody>
          <a:bodyPr/>
          <a:lstStyle/>
          <a:p>
            <a:pPr/>
          </a:p>
        </p:txBody>
      </p:sp>
      <p:sp>
        <p:nvSpPr>
          <p:cNvPr id="2628" name="Shape 2628"/>
          <p:cNvSpPr/>
          <p:nvPr>
            <p:ph type="body" sz="quarter" idx="1"/>
          </p:nvPr>
        </p:nvSpPr>
        <p:spPr>
          <a:prstGeom prst="rect">
            <a:avLst/>
          </a:prstGeom>
        </p:spPr>
        <p:txBody>
          <a:bodyPr/>
          <a:lstStyle/>
          <a:p>
            <a:pPr/>
            <a:r>
              <a:t>\{x_i^{(\texttt{test})},y_i^{(\texttt{test})}\} \stackrel{\texttt{iid}}{\sim} p_{\texttt{test}}</a:t>
            </a:r>
          </a:p>
          <a:p>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1" name="Shape 391"/>
          <p:cNvSpPr/>
          <p:nvPr>
            <p:ph type="sldImg"/>
          </p:nvPr>
        </p:nvSpPr>
        <p:spPr>
          <a:prstGeom prst="rect">
            <a:avLst/>
          </a:prstGeom>
        </p:spPr>
        <p:txBody>
          <a:bodyPr/>
          <a:lstStyle/>
          <a:p>
            <a:pPr/>
          </a:p>
        </p:txBody>
      </p:sp>
      <p:sp>
        <p:nvSpPr>
          <p:cNvPr id="392" name="Shape 392"/>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10 nearest neighbors, 20,000 image database</a:t>
            </a:r>
          </a:p>
          <a:p>
            <a:pPr defTabSz="914400">
              <a:lnSpc>
                <a:spcPct val="100000"/>
              </a:lnSpc>
              <a:defRPr sz="1200">
                <a:latin typeface="Calibri"/>
                <a:ea typeface="Calibri"/>
                <a:cs typeface="Calibri"/>
                <a:sym typeface="Calibri"/>
              </a:defRPr>
            </a:pPr>
            <a:r>
              <a:t>20000 images is still 5 times larger than the PASCAL training set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7" name="Shape 407"/>
          <p:cNvSpPr/>
          <p:nvPr>
            <p:ph type="sldImg"/>
          </p:nvPr>
        </p:nvSpPr>
        <p:spPr>
          <a:prstGeom prst="rect">
            <a:avLst/>
          </a:prstGeom>
        </p:spPr>
        <p:txBody>
          <a:bodyPr/>
          <a:lstStyle/>
          <a:p>
            <a:pPr/>
          </a:p>
        </p:txBody>
      </p:sp>
      <p:sp>
        <p:nvSpPr>
          <p:cNvPr id="408" name="Shape 408"/>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10 nearest neighbors, 2.3 million image database</a:t>
            </a:r>
          </a:p>
          <a:p>
            <a:pPr defTabSz="914400">
              <a:lnSpc>
                <a:spcPct val="100000"/>
              </a:lnSpc>
              <a:defRPr sz="1200">
                <a:latin typeface="Calibri"/>
                <a:ea typeface="Calibri"/>
                <a:cs typeface="Calibri"/>
                <a:sym typeface="Calibri"/>
              </a:defRPr>
            </a:pPr>
            <a:r>
              <a:t>This is one of the key results from my research – I’ve discovered that it’s possible to sample the space of scenes densely enough to permit photorealistic image manipulations, short circuiting the typical graphics pipelines. Say that this is </a:t>
            </a:r>
            <a:r>
              <a:rPr i="1"/>
              <a:t>surprising</a:t>
            </a:r>
            <a:endParaRPr i="1"/>
          </a:p>
          <a:p>
            <a:pPr defTabSz="914400">
              <a:lnSpc>
                <a:spcPct val="100000"/>
              </a:lnSpc>
              <a:defRPr b="1" sz="1200">
                <a:latin typeface="Calibri"/>
                <a:ea typeface="Calibri"/>
                <a:cs typeface="Calibri"/>
                <a:sym typeface="Calibri"/>
              </a:defRPr>
            </a:pPr>
            <a:r>
              <a:t>DATA</a:t>
            </a:r>
            <a:r>
              <a:rPr b="0"/>
              <a:t> is the key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5" name="Shape 415"/>
          <p:cNvSpPr/>
          <p:nvPr>
            <p:ph type="sldImg"/>
          </p:nvPr>
        </p:nvSpPr>
        <p:spPr>
          <a:prstGeom prst="rect">
            <a:avLst/>
          </a:prstGeom>
        </p:spPr>
        <p:txBody>
          <a:bodyPr/>
          <a:lstStyle/>
          <a:p>
            <a:pPr/>
          </a:p>
        </p:txBody>
      </p:sp>
      <p:sp>
        <p:nvSpPr>
          <p:cNvPr id="416" name="Shape 416"/>
          <p:cNvSpPr/>
          <p:nvPr>
            <p:ph type="body" sz="quarter" idx="1"/>
          </p:nvPr>
        </p:nvSpPr>
        <p:spPr>
          <a:prstGeom prst="rect">
            <a:avLst/>
          </a:prstGeom>
        </p:spPr>
        <p:txBody>
          <a:bodyPr/>
          <a:lstStyle/>
          <a:p>
            <a:pPr defTabSz="914400">
              <a:lnSpc>
                <a:spcPct val="100000"/>
              </a:lnSpc>
              <a:spcBef>
                <a:spcPts val="400"/>
              </a:spcBef>
              <a:defRPr sz="1200">
                <a:latin typeface="Calibri"/>
                <a:ea typeface="Calibri"/>
                <a:cs typeface="Calibri"/>
                <a:sym typeface="Calibri"/>
              </a:defRPr>
            </a:pPr>
            <a:r>
              <a:t>The visually world is hopelessly complex.</a:t>
            </a:r>
          </a:p>
          <a:p>
            <a:pPr defTabSz="914400">
              <a:lnSpc>
                <a:spcPct val="100000"/>
              </a:lnSpc>
              <a:spcBef>
                <a:spcPts val="400"/>
              </a:spcBef>
              <a:defRPr sz="1200">
                <a:latin typeface="Calibri"/>
                <a:ea typeface="Calibri"/>
                <a:cs typeface="Calibri"/>
                <a:sym typeface="Calibri"/>
              </a:defRPr>
            </a:pPr>
          </a:p>
          <a:p>
            <a:pPr defTabSz="914400">
              <a:lnSpc>
                <a:spcPct val="100000"/>
              </a:lnSpc>
              <a:spcBef>
                <a:spcPts val="400"/>
              </a:spcBef>
              <a:defRPr sz="1200">
                <a:latin typeface="Calibri"/>
                <a:ea typeface="Calibri"/>
                <a:cs typeface="Calibri"/>
                <a:sym typeface="Calibri"/>
              </a:defRPr>
            </a:pPr>
            <a:r>
              <a:t> No way to do it by hand.</a:t>
            </a:r>
          </a:p>
          <a:p>
            <a:pPr defTabSz="914400">
              <a:lnSpc>
                <a:spcPct val="100000"/>
              </a:lnSpc>
              <a:spcBef>
                <a:spcPts val="400"/>
              </a:spcBef>
              <a:defRPr sz="1200">
                <a:latin typeface="Calibri"/>
                <a:ea typeface="Calibri"/>
                <a:cs typeface="Calibri"/>
                <a:sym typeface="Calibri"/>
              </a:defRPr>
            </a:pPr>
          </a:p>
          <a:p>
            <a:pPr defTabSz="914400">
              <a:lnSpc>
                <a:spcPct val="100000"/>
              </a:lnSpc>
              <a:spcBef>
                <a:spcPts val="400"/>
              </a:spcBef>
              <a:defRPr sz="1200">
                <a:latin typeface="Calibri"/>
                <a:ea typeface="Calibri"/>
                <a:cs typeface="Calibri"/>
                <a:sym typeface="Calibri"/>
              </a:defRPr>
            </a:pPr>
            <a:r>
              <a:t>So we turn to extracting rules from big data.</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4" name="Shape 424"/>
          <p:cNvSpPr/>
          <p:nvPr>
            <p:ph type="sldImg"/>
          </p:nvPr>
        </p:nvSpPr>
        <p:spPr>
          <a:prstGeom prst="rect">
            <a:avLst/>
          </a:prstGeom>
        </p:spPr>
        <p:txBody>
          <a:bodyPr/>
          <a:lstStyle/>
          <a:p>
            <a:pPr/>
          </a:p>
        </p:txBody>
      </p:sp>
      <p:sp>
        <p:nvSpPr>
          <p:cNvPr id="425" name="Shape 425"/>
          <p:cNvSpPr/>
          <p:nvPr>
            <p:ph type="body" sz="quarter" idx="1"/>
          </p:nvPr>
        </p:nvSpPr>
        <p:spPr>
          <a:prstGeom prst="rect">
            <a:avLst/>
          </a:prstGeom>
        </p:spPr>
        <p:txBody>
          <a:bodyPr/>
          <a:lstStyle/>
          <a:p>
            <a:pPr/>
            <a:r>
              <a:t>P(x_1,x_2,x_3,\ldots)</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pn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4833937" y="2303859"/>
            <a:ext cx="14716126" cy="4643438"/>
          </a:xfrm>
          <a:prstGeom prst="rect">
            <a:avLst/>
          </a:prstGeom>
        </p:spPr>
        <p:txBody>
          <a:bodyPr lIns="71437" tIns="71437" rIns="71437" bIns="71437" anchor="b"/>
          <a:lstStyle>
            <a:lvl1pPr defTabSz="821531">
              <a:defRPr sz="11200">
                <a:latin typeface="+mn-lt"/>
                <a:ea typeface="+mn-ea"/>
                <a:cs typeface="+mn-cs"/>
                <a:sym typeface="Helvetica Neue Medium"/>
              </a:defRPr>
            </a:lvl1pPr>
          </a:lstStyle>
          <a:p>
            <a:pPr/>
            <a:r>
              <a:t>Title Text</a:t>
            </a:r>
          </a:p>
        </p:txBody>
      </p:sp>
      <p:sp>
        <p:nvSpPr>
          <p:cNvPr id="12" name="Body Level One…"/>
          <p:cNvSpPr txBox="1"/>
          <p:nvPr>
            <p:ph type="body" sz="quarter" idx="1"/>
          </p:nvPr>
        </p:nvSpPr>
        <p:spPr>
          <a:xfrm>
            <a:off x="4833937" y="7090171"/>
            <a:ext cx="14716126" cy="1589486"/>
          </a:xfrm>
          <a:prstGeom prst="rect">
            <a:avLst/>
          </a:prstGeom>
        </p:spPr>
        <p:txBody>
          <a:bodyPr lIns="71437" tIns="71437" rIns="71437" bIns="71437"/>
          <a:lstStyle>
            <a:lvl1pPr marL="0" indent="0" algn="ctr" defTabSz="821531">
              <a:spcBef>
                <a:spcPts val="0"/>
              </a:spcBef>
              <a:buSzTx/>
              <a:buNone/>
              <a:defRPr sz="5200">
                <a:latin typeface="Helvetica Neue"/>
                <a:ea typeface="Helvetica Neue"/>
                <a:cs typeface="Helvetica Neue"/>
                <a:sym typeface="Helvetica Neue"/>
              </a:defRPr>
            </a:lvl1pPr>
            <a:lvl2pPr marL="0" indent="0" algn="ctr" defTabSz="821531">
              <a:spcBef>
                <a:spcPts val="0"/>
              </a:spcBef>
              <a:buSzTx/>
              <a:buNone/>
              <a:defRPr sz="5200">
                <a:latin typeface="Helvetica Neue"/>
                <a:ea typeface="Helvetica Neue"/>
                <a:cs typeface="Helvetica Neue"/>
                <a:sym typeface="Helvetica Neue"/>
              </a:defRPr>
            </a:lvl2pPr>
            <a:lvl3pPr marL="0" indent="0" algn="ctr" defTabSz="821531">
              <a:spcBef>
                <a:spcPts val="0"/>
              </a:spcBef>
              <a:buSzTx/>
              <a:buNone/>
              <a:defRPr sz="5200">
                <a:latin typeface="Helvetica Neue"/>
                <a:ea typeface="Helvetica Neue"/>
                <a:cs typeface="Helvetica Neue"/>
                <a:sym typeface="Helvetica Neue"/>
              </a:defRPr>
            </a:lvl3pPr>
            <a:lvl4pPr marL="0" indent="0" algn="ctr" defTabSz="821531">
              <a:spcBef>
                <a:spcPts val="0"/>
              </a:spcBef>
              <a:buSzTx/>
              <a:buNone/>
              <a:defRPr sz="5200">
                <a:latin typeface="Helvetica Neue"/>
                <a:ea typeface="Helvetica Neue"/>
                <a:cs typeface="Helvetica Neue"/>
                <a:sym typeface="Helvetica Neue"/>
              </a:defRPr>
            </a:lvl4pPr>
            <a:lvl5pPr marL="0" indent="0" algn="ctr" defTabSz="821531">
              <a:spcBef>
                <a:spcPts val="0"/>
              </a:spcBef>
              <a:buSzTx/>
              <a:buNone/>
              <a:defRPr sz="5200">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11954103" y="13073062"/>
            <a:ext cx="466269" cy="477671"/>
          </a:xfrm>
          <a:prstGeom prst="rect">
            <a:avLst/>
          </a:prstGeom>
        </p:spPr>
        <p:txBody>
          <a:bodyPr lIns="71437" tIns="71437" rIns="71437" bIns="71437"/>
          <a:lstStyle>
            <a:lvl1pPr algn="ctr" defTabSz="821531">
              <a:defRPr sz="2200">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4833937" y="8947546"/>
            <a:ext cx="14716126" cy="647701"/>
          </a:xfrm>
          <a:prstGeom prst="rect">
            <a:avLst/>
          </a:prstGeom>
        </p:spPr>
        <p:txBody>
          <a:bodyPr lIns="71437" tIns="71437" rIns="71437" bIns="71437">
            <a:spAutoFit/>
          </a:bodyPr>
          <a:lstStyle>
            <a:lvl1pPr marL="0" indent="0" algn="ctr" defTabSz="821531">
              <a:spcBef>
                <a:spcPts val="0"/>
              </a:spcBef>
              <a:buSzTx/>
              <a:buNone/>
              <a:defRPr i="1" sz="3200">
                <a:latin typeface="Helvetica Neue"/>
                <a:ea typeface="Helvetica Neue"/>
                <a:cs typeface="Helvetica Neue"/>
                <a:sym typeface="Helvetica Neue"/>
              </a:defRPr>
            </a:lvl1pPr>
          </a:lstStyle>
          <a:p>
            <a:pPr/>
            <a:r>
              <a:t>–Johnny Appleseed</a:t>
            </a:r>
          </a:p>
        </p:txBody>
      </p:sp>
      <p:sp>
        <p:nvSpPr>
          <p:cNvPr id="94" name="“Type a quote here.”"/>
          <p:cNvSpPr txBox="1"/>
          <p:nvPr>
            <p:ph type="body" sz="quarter" idx="22"/>
          </p:nvPr>
        </p:nvSpPr>
        <p:spPr>
          <a:xfrm>
            <a:off x="4833937" y="5997575"/>
            <a:ext cx="14716126" cy="863601"/>
          </a:xfrm>
          <a:prstGeom prst="rect">
            <a:avLst/>
          </a:prstGeom>
        </p:spPr>
        <p:txBody>
          <a:bodyPr lIns="71437" tIns="71437" rIns="71437" bIns="71437" anchor="ctr">
            <a:spAutoFit/>
          </a:bodyPr>
          <a:lstStyle>
            <a:lvl1pPr marL="0" indent="0" algn="ctr" defTabSz="821531">
              <a:spcBef>
                <a:spcPts val="0"/>
              </a:spcBef>
              <a:buSzTx/>
              <a:buNone/>
              <a:defRPr sz="4600">
                <a:latin typeface="+mn-lt"/>
                <a:ea typeface="+mn-ea"/>
                <a:cs typeface="+mn-cs"/>
                <a:sym typeface="Helvetica Neue Medium"/>
              </a:defRPr>
            </a:lvl1pPr>
          </a:lstStyle>
          <a:p>
            <a:pPr/>
            <a:r>
              <a:t>“Type a quote here.” </a:t>
            </a:r>
          </a:p>
        </p:txBody>
      </p:sp>
      <p:sp>
        <p:nvSpPr>
          <p:cNvPr id="95" name="Slide Number"/>
          <p:cNvSpPr txBox="1"/>
          <p:nvPr>
            <p:ph type="sldNum" sz="quarter" idx="2"/>
          </p:nvPr>
        </p:nvSpPr>
        <p:spPr>
          <a:xfrm>
            <a:off x="11954103" y="13073062"/>
            <a:ext cx="466269" cy="477671"/>
          </a:xfrm>
          <a:prstGeom prst="rect">
            <a:avLst/>
          </a:prstGeom>
        </p:spPr>
        <p:txBody>
          <a:bodyPr lIns="71437" tIns="71437" rIns="71437" bIns="71437"/>
          <a:lstStyle>
            <a:lvl1pPr algn="ctr" defTabSz="821531">
              <a:defRPr sz="22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21"/>
          </p:nvPr>
        </p:nvSpPr>
        <p:spPr>
          <a:xfrm>
            <a:off x="1712269" y="0"/>
            <a:ext cx="20959463" cy="13983891"/>
          </a:xfrm>
          <a:prstGeom prst="rect">
            <a:avLst/>
          </a:prstGeom>
        </p:spPr>
        <p:txBody>
          <a:bodyPr lIns="91439" tIns="45719" rIns="91439" bIns="45719">
            <a:noAutofit/>
          </a:bodyPr>
          <a:lstStyle/>
          <a:p>
            <a:pPr/>
          </a:p>
        </p:txBody>
      </p:sp>
      <p:sp>
        <p:nvSpPr>
          <p:cNvPr id="103" name="Slide Number"/>
          <p:cNvSpPr txBox="1"/>
          <p:nvPr>
            <p:ph type="sldNum" sz="quarter" idx="2"/>
          </p:nvPr>
        </p:nvSpPr>
        <p:spPr>
          <a:xfrm>
            <a:off x="11954103" y="13073062"/>
            <a:ext cx="466269" cy="477671"/>
          </a:xfrm>
          <a:prstGeom prst="rect">
            <a:avLst/>
          </a:prstGeom>
        </p:spPr>
        <p:txBody>
          <a:bodyPr lIns="71437" tIns="71437" rIns="71437" bIns="71437"/>
          <a:lstStyle>
            <a:lvl1pPr algn="ctr" defTabSz="821531">
              <a:defRPr sz="22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xfrm>
            <a:off x="11954103" y="13073062"/>
            <a:ext cx="466269" cy="477671"/>
          </a:xfrm>
          <a:prstGeom prst="rect">
            <a:avLst/>
          </a:prstGeom>
        </p:spPr>
        <p:txBody>
          <a:bodyPr lIns="71437" tIns="71437" rIns="71437" bIns="71437"/>
          <a:lstStyle>
            <a:lvl1pPr algn="ctr" defTabSz="821531">
              <a:defRPr sz="22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17" name="Title Text"/>
          <p:cNvSpPr txBox="1"/>
          <p:nvPr>
            <p:ph type="title"/>
          </p:nvPr>
        </p:nvSpPr>
        <p:spPr>
          <a:xfrm>
            <a:off x="6276974" y="3411140"/>
            <a:ext cx="11830052" cy="1491259"/>
          </a:xfrm>
          <a:prstGeom prst="rect">
            <a:avLst/>
          </a:prstGeom>
        </p:spPr>
        <p:txBody>
          <a:bodyPr lIns="51435" tIns="51435" rIns="51435" bIns="51435"/>
          <a:lstStyle>
            <a:lvl1pPr algn="l" defTabSz="1828800">
              <a:lnSpc>
                <a:spcPct val="90000"/>
              </a:lnSpc>
              <a:defRPr sz="8400">
                <a:latin typeface="Calibri Light"/>
                <a:ea typeface="Calibri Light"/>
                <a:cs typeface="Calibri Light"/>
                <a:sym typeface="Calibri Light"/>
              </a:defRPr>
            </a:lvl1pPr>
          </a:lstStyle>
          <a:p>
            <a:pPr/>
            <a:r>
              <a:t>Title Text</a:t>
            </a:r>
          </a:p>
        </p:txBody>
      </p:sp>
      <p:sp>
        <p:nvSpPr>
          <p:cNvPr id="118" name="Body Level One…"/>
          <p:cNvSpPr txBox="1"/>
          <p:nvPr>
            <p:ph type="body" sz="quarter" idx="1"/>
          </p:nvPr>
        </p:nvSpPr>
        <p:spPr>
          <a:xfrm>
            <a:off x="6276974" y="5054203"/>
            <a:ext cx="11830052" cy="4895256"/>
          </a:xfrm>
          <a:prstGeom prst="rect">
            <a:avLst/>
          </a:prstGeom>
        </p:spPr>
        <p:txBody>
          <a:bodyPr lIns="51435" tIns="51435" rIns="51435" bIns="51435"/>
          <a:lstStyle>
            <a:lvl1pPr marL="408214" indent="-408214" defTabSz="1828800">
              <a:lnSpc>
                <a:spcPct val="90000"/>
              </a:lnSpc>
              <a:spcBef>
                <a:spcPts val="2000"/>
              </a:spcBef>
              <a:buFont typeface="Arial"/>
              <a:defRPr sz="5000">
                <a:latin typeface="Calibri"/>
                <a:ea typeface="Calibri"/>
                <a:cs typeface="Calibri"/>
                <a:sym typeface="Calibri"/>
              </a:defRPr>
            </a:lvl1pPr>
            <a:lvl2pPr marL="933450" indent="-476250" defTabSz="1828800">
              <a:lnSpc>
                <a:spcPct val="90000"/>
              </a:lnSpc>
              <a:spcBef>
                <a:spcPts val="2000"/>
              </a:spcBef>
              <a:buFont typeface="Arial"/>
              <a:buChar char="•"/>
              <a:defRPr sz="5000">
                <a:latin typeface="Calibri"/>
                <a:ea typeface="Calibri"/>
                <a:cs typeface="Calibri"/>
                <a:sym typeface="Calibri"/>
              </a:defRPr>
            </a:lvl2pPr>
            <a:lvl3pPr marL="1485900" indent="-571500" defTabSz="1828800">
              <a:lnSpc>
                <a:spcPct val="90000"/>
              </a:lnSpc>
              <a:spcBef>
                <a:spcPts val="2000"/>
              </a:spcBef>
              <a:buFont typeface="Arial"/>
              <a:defRPr sz="5000">
                <a:latin typeface="Calibri"/>
                <a:ea typeface="Calibri"/>
                <a:cs typeface="Calibri"/>
                <a:sym typeface="Calibri"/>
              </a:defRPr>
            </a:lvl3pPr>
            <a:lvl4pPr marL="2006600" indent="-635000" defTabSz="1828800">
              <a:lnSpc>
                <a:spcPct val="90000"/>
              </a:lnSpc>
              <a:spcBef>
                <a:spcPts val="2000"/>
              </a:spcBef>
              <a:buFont typeface="Arial"/>
              <a:buChar char="•"/>
              <a:defRPr sz="5000">
                <a:latin typeface="Calibri"/>
                <a:ea typeface="Calibri"/>
                <a:cs typeface="Calibri"/>
                <a:sym typeface="Calibri"/>
              </a:defRPr>
            </a:lvl4pPr>
            <a:lvl5pPr marL="2463800" indent="-635000" defTabSz="1828800">
              <a:lnSpc>
                <a:spcPct val="90000"/>
              </a:lnSpc>
              <a:spcBef>
                <a:spcPts val="2000"/>
              </a:spcBef>
              <a:buFont typeface="Arial"/>
              <a:buChar char="•"/>
              <a:defRPr sz="50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xfrm>
            <a:off x="17759729" y="10184392"/>
            <a:ext cx="347296" cy="344519"/>
          </a:xfrm>
          <a:prstGeom prst="rect">
            <a:avLst/>
          </a:prstGeom>
        </p:spPr>
        <p:txBody>
          <a:bodyPr lIns="51435" tIns="51435" rIns="51435" bIns="51435" anchor="ctr"/>
          <a:lstStyle>
            <a:lvl1pPr defTabSz="1828800">
              <a:defRPr sz="18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26" name="Title Text"/>
          <p:cNvSpPr txBox="1"/>
          <p:nvPr>
            <p:ph type="title"/>
          </p:nvPr>
        </p:nvSpPr>
        <p:spPr>
          <a:xfrm>
            <a:off x="6338589" y="2183308"/>
            <a:ext cx="11706822" cy="2277071"/>
          </a:xfrm>
          <a:prstGeom prst="rect">
            <a:avLst/>
          </a:prstGeom>
        </p:spPr>
        <p:txBody>
          <a:bodyPr lIns="53578" tIns="53578" rIns="53578" bIns="53578"/>
          <a:lstStyle>
            <a:lvl1pPr defTabSz="821531">
              <a:defRPr sz="10800">
                <a:latin typeface="Helvetica Light"/>
                <a:ea typeface="Helvetica Light"/>
                <a:cs typeface="Helvetica Light"/>
                <a:sym typeface="Helvetica Light"/>
              </a:defRPr>
            </a:lvl1pPr>
          </a:lstStyle>
          <a:p>
            <a:pPr/>
            <a:r>
              <a:t>Title Text</a:t>
            </a:r>
          </a:p>
        </p:txBody>
      </p:sp>
      <p:sp>
        <p:nvSpPr>
          <p:cNvPr id="127" name="Body Level One…"/>
          <p:cNvSpPr txBox="1"/>
          <p:nvPr>
            <p:ph type="body" sz="half" idx="1"/>
          </p:nvPr>
        </p:nvSpPr>
        <p:spPr>
          <a:xfrm>
            <a:off x="6338589" y="4460378"/>
            <a:ext cx="11706822" cy="6630294"/>
          </a:xfrm>
          <a:prstGeom prst="rect">
            <a:avLst/>
          </a:prstGeom>
        </p:spPr>
        <p:txBody>
          <a:bodyPr lIns="53578" tIns="53578" rIns="53578" bIns="53578" anchor="ctr"/>
          <a:lstStyle>
            <a:lvl1pPr marL="567972" indent="-567972" defTabSz="821531">
              <a:spcBef>
                <a:spcPts val="5900"/>
              </a:spcBef>
              <a:buSzPct val="75000"/>
              <a:defRPr sz="4600">
                <a:latin typeface="Helvetica Light"/>
                <a:ea typeface="Helvetica Light"/>
                <a:cs typeface="Helvetica Light"/>
                <a:sym typeface="Helvetica Light"/>
              </a:defRPr>
            </a:lvl1pPr>
            <a:lvl2pPr marL="1012472" indent="-567972" defTabSz="821531">
              <a:spcBef>
                <a:spcPts val="5900"/>
              </a:spcBef>
              <a:buSzPct val="75000"/>
              <a:buChar char="•"/>
              <a:defRPr sz="4600">
                <a:latin typeface="Helvetica Light"/>
                <a:ea typeface="Helvetica Light"/>
                <a:cs typeface="Helvetica Light"/>
                <a:sym typeface="Helvetica Light"/>
              </a:defRPr>
            </a:lvl2pPr>
            <a:lvl3pPr marL="1456972" indent="-567972" defTabSz="821531">
              <a:spcBef>
                <a:spcPts val="5900"/>
              </a:spcBef>
              <a:buSzPct val="75000"/>
              <a:defRPr sz="4600">
                <a:latin typeface="Helvetica Light"/>
                <a:ea typeface="Helvetica Light"/>
                <a:cs typeface="Helvetica Light"/>
                <a:sym typeface="Helvetica Light"/>
              </a:defRPr>
            </a:lvl3pPr>
            <a:lvl4pPr marL="1901472" indent="-567972" defTabSz="821531">
              <a:spcBef>
                <a:spcPts val="5900"/>
              </a:spcBef>
              <a:buSzPct val="75000"/>
              <a:buChar char="•"/>
              <a:defRPr sz="4600">
                <a:latin typeface="Helvetica Light"/>
                <a:ea typeface="Helvetica Light"/>
                <a:cs typeface="Helvetica Light"/>
                <a:sym typeface="Helvetica Light"/>
              </a:defRPr>
            </a:lvl4pPr>
            <a:lvl5pPr marL="2345972" indent="-567972" defTabSz="821531">
              <a:spcBef>
                <a:spcPts val="5900"/>
              </a:spcBef>
              <a:buSzPct val="75000"/>
              <a:buChar char="•"/>
              <a:defRPr sz="4600">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128" name="Slide Number"/>
          <p:cNvSpPr txBox="1"/>
          <p:nvPr>
            <p:ph type="sldNum" sz="quarter" idx="2"/>
          </p:nvPr>
        </p:nvSpPr>
        <p:spPr>
          <a:xfrm>
            <a:off x="11970028" y="11472416"/>
            <a:ext cx="430550" cy="437357"/>
          </a:xfrm>
          <a:prstGeom prst="rect">
            <a:avLst/>
          </a:prstGeom>
        </p:spPr>
        <p:txBody>
          <a:bodyPr lIns="53578" tIns="53578" rIns="53578" bIns="53578"/>
          <a:lstStyle>
            <a:lvl1pPr algn="ctr" defTabSz="821531">
              <a:defRPr sz="2200">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35" name="Title Text"/>
          <p:cNvSpPr txBox="1"/>
          <p:nvPr>
            <p:ph type="title"/>
          </p:nvPr>
        </p:nvSpPr>
        <p:spPr>
          <a:xfrm>
            <a:off x="4305299" y="2262187"/>
            <a:ext cx="15773403" cy="1988345"/>
          </a:xfrm>
          <a:prstGeom prst="rect">
            <a:avLst/>
          </a:prstGeom>
        </p:spPr>
        <p:txBody>
          <a:bodyPr lIns="68580" tIns="68580" rIns="68580" bIns="68580"/>
          <a:lstStyle>
            <a:lvl1pPr algn="l" defTabSz="1828800">
              <a:lnSpc>
                <a:spcPct val="90000"/>
              </a:lnSpc>
              <a:defRPr sz="8600">
                <a:latin typeface="Calibri Light"/>
                <a:ea typeface="Calibri Light"/>
                <a:cs typeface="Calibri Light"/>
                <a:sym typeface="Calibri Light"/>
              </a:defRPr>
            </a:lvl1pPr>
          </a:lstStyle>
          <a:p>
            <a:pPr/>
            <a:r>
              <a:t>Title Text</a:t>
            </a:r>
          </a:p>
        </p:txBody>
      </p:sp>
      <p:sp>
        <p:nvSpPr>
          <p:cNvPr id="136" name="Body Level One…"/>
          <p:cNvSpPr txBox="1"/>
          <p:nvPr>
            <p:ph type="body" sz="half" idx="1"/>
          </p:nvPr>
        </p:nvSpPr>
        <p:spPr>
          <a:xfrm>
            <a:off x="4305299" y="4452937"/>
            <a:ext cx="15773403" cy="6527008"/>
          </a:xfrm>
          <a:prstGeom prst="rect">
            <a:avLst/>
          </a:prstGeom>
        </p:spPr>
        <p:txBody>
          <a:bodyPr lIns="68580" tIns="68580" rIns="68580" bIns="68580"/>
          <a:lstStyle>
            <a:lvl1pPr marL="424542" indent="-424542" defTabSz="1828800">
              <a:lnSpc>
                <a:spcPct val="90000"/>
              </a:lnSpc>
              <a:spcBef>
                <a:spcPts val="2000"/>
              </a:spcBef>
              <a:buFont typeface="Arial"/>
              <a:defRPr sz="5200">
                <a:latin typeface="Calibri"/>
                <a:ea typeface="Calibri"/>
                <a:cs typeface="Calibri"/>
                <a:sym typeface="Calibri"/>
              </a:defRPr>
            </a:lvl1pPr>
            <a:lvl2pPr marL="952500" indent="-495300" defTabSz="1828800">
              <a:lnSpc>
                <a:spcPct val="90000"/>
              </a:lnSpc>
              <a:spcBef>
                <a:spcPts val="2000"/>
              </a:spcBef>
              <a:buFont typeface="Arial"/>
              <a:buChar char="•"/>
              <a:defRPr sz="5200">
                <a:latin typeface="Calibri"/>
                <a:ea typeface="Calibri"/>
                <a:cs typeface="Calibri"/>
                <a:sym typeface="Calibri"/>
              </a:defRPr>
            </a:lvl2pPr>
            <a:lvl3pPr marL="1508760" indent="-594360" defTabSz="1828800">
              <a:lnSpc>
                <a:spcPct val="90000"/>
              </a:lnSpc>
              <a:spcBef>
                <a:spcPts val="2000"/>
              </a:spcBef>
              <a:buFont typeface="Arial"/>
              <a:defRPr sz="5200">
                <a:latin typeface="Calibri"/>
                <a:ea typeface="Calibri"/>
                <a:cs typeface="Calibri"/>
                <a:sym typeface="Calibri"/>
              </a:defRPr>
            </a:lvl3pPr>
            <a:lvl4pPr marL="2032000" indent="-660400" defTabSz="1828800">
              <a:lnSpc>
                <a:spcPct val="90000"/>
              </a:lnSpc>
              <a:spcBef>
                <a:spcPts val="2000"/>
              </a:spcBef>
              <a:buFont typeface="Arial"/>
              <a:buChar char="•"/>
              <a:defRPr sz="5200">
                <a:latin typeface="Calibri"/>
                <a:ea typeface="Calibri"/>
                <a:cs typeface="Calibri"/>
                <a:sym typeface="Calibri"/>
              </a:defRPr>
            </a:lvl4pPr>
            <a:lvl5pPr marL="2489200" indent="-660400" defTabSz="1828800">
              <a:lnSpc>
                <a:spcPct val="90000"/>
              </a:lnSpc>
              <a:spcBef>
                <a:spcPts val="2000"/>
              </a:spcBef>
              <a:buFont typeface="Arial"/>
              <a:buChar char="•"/>
              <a:defRPr sz="52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37" name="Slide Number"/>
          <p:cNvSpPr txBox="1"/>
          <p:nvPr>
            <p:ph type="sldNum" sz="quarter" idx="2"/>
          </p:nvPr>
        </p:nvSpPr>
        <p:spPr>
          <a:xfrm>
            <a:off x="19645620" y="11307320"/>
            <a:ext cx="433080" cy="431097"/>
          </a:xfrm>
          <a:prstGeom prst="rect">
            <a:avLst/>
          </a:prstGeom>
        </p:spPr>
        <p:txBody>
          <a:bodyPr lIns="68580" tIns="68580" rIns="68580" bIns="68580" anchor="ctr"/>
          <a:lstStyle>
            <a:lvl1pPr defTabSz="1828800">
              <a:defRPr sz="22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44" name="Title Text"/>
          <p:cNvSpPr txBox="1"/>
          <p:nvPr>
            <p:ph type="title"/>
          </p:nvPr>
        </p:nvSpPr>
        <p:spPr>
          <a:xfrm>
            <a:off x="4387453" y="625078"/>
            <a:ext cx="15609094" cy="3036094"/>
          </a:xfrm>
          <a:prstGeom prst="rect">
            <a:avLst/>
          </a:prstGeom>
        </p:spPr>
        <p:txBody>
          <a:bodyPr lIns="71437" tIns="71437" rIns="71437" bIns="71437"/>
          <a:lstStyle>
            <a:lvl1pPr defTabSz="821531">
              <a:defRPr sz="11200">
                <a:latin typeface="Helvetica Light"/>
                <a:ea typeface="Helvetica Light"/>
                <a:cs typeface="Helvetica Light"/>
                <a:sym typeface="Helvetica Light"/>
              </a:defRPr>
            </a:lvl1pPr>
          </a:lstStyle>
          <a:p>
            <a:pPr/>
            <a:r>
              <a:t>Title Text</a:t>
            </a:r>
          </a:p>
        </p:txBody>
      </p:sp>
      <p:sp>
        <p:nvSpPr>
          <p:cNvPr id="145" name="Body Level One…"/>
          <p:cNvSpPr txBox="1"/>
          <p:nvPr>
            <p:ph type="body" idx="1"/>
          </p:nvPr>
        </p:nvSpPr>
        <p:spPr>
          <a:xfrm>
            <a:off x="4387453" y="3661171"/>
            <a:ext cx="15609094" cy="8840392"/>
          </a:xfrm>
          <a:prstGeom prst="rect">
            <a:avLst/>
          </a:prstGeom>
        </p:spPr>
        <p:txBody>
          <a:bodyPr lIns="71437" tIns="71437" rIns="71437" bIns="71437" anchor="ctr"/>
          <a:lstStyle>
            <a:lvl1pPr marL="617361" indent="-617361" defTabSz="821531">
              <a:spcBef>
                <a:spcPts val="5900"/>
              </a:spcBef>
              <a:buSzPct val="75000"/>
              <a:defRPr sz="5000">
                <a:latin typeface="Helvetica Light"/>
                <a:ea typeface="Helvetica Light"/>
                <a:cs typeface="Helvetica Light"/>
                <a:sym typeface="Helvetica Light"/>
              </a:defRPr>
            </a:lvl1pPr>
            <a:lvl2pPr marL="1061861" indent="-617361" defTabSz="821531">
              <a:spcBef>
                <a:spcPts val="5900"/>
              </a:spcBef>
              <a:buSzPct val="75000"/>
              <a:buChar char="•"/>
              <a:defRPr sz="5000">
                <a:latin typeface="Helvetica Light"/>
                <a:ea typeface="Helvetica Light"/>
                <a:cs typeface="Helvetica Light"/>
                <a:sym typeface="Helvetica Light"/>
              </a:defRPr>
            </a:lvl2pPr>
            <a:lvl3pPr marL="1506361" indent="-617361" defTabSz="821531">
              <a:spcBef>
                <a:spcPts val="5900"/>
              </a:spcBef>
              <a:buSzPct val="75000"/>
              <a:defRPr sz="5000">
                <a:latin typeface="Helvetica Light"/>
                <a:ea typeface="Helvetica Light"/>
                <a:cs typeface="Helvetica Light"/>
                <a:sym typeface="Helvetica Light"/>
              </a:defRPr>
            </a:lvl3pPr>
            <a:lvl4pPr marL="1950861" indent="-617361" defTabSz="821531">
              <a:spcBef>
                <a:spcPts val="5900"/>
              </a:spcBef>
              <a:buSzPct val="75000"/>
              <a:buChar char="•"/>
              <a:defRPr sz="5000">
                <a:latin typeface="Helvetica Light"/>
                <a:ea typeface="Helvetica Light"/>
                <a:cs typeface="Helvetica Light"/>
                <a:sym typeface="Helvetica Light"/>
              </a:defRPr>
            </a:lvl4pPr>
            <a:lvl5pPr marL="2395361" indent="-617361" defTabSz="821531">
              <a:spcBef>
                <a:spcPts val="5900"/>
              </a:spcBef>
              <a:buSzPct val="75000"/>
              <a:buChar char="•"/>
              <a:defRPr sz="5000">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146" name="Slide Number"/>
          <p:cNvSpPr txBox="1"/>
          <p:nvPr>
            <p:ph type="sldNum" sz="quarter" idx="2"/>
          </p:nvPr>
        </p:nvSpPr>
        <p:spPr>
          <a:xfrm>
            <a:off x="11935814" y="13010554"/>
            <a:ext cx="494513" cy="511176"/>
          </a:xfrm>
          <a:prstGeom prst="rect">
            <a:avLst/>
          </a:prstGeom>
        </p:spPr>
        <p:txBody>
          <a:bodyPr lIns="71437" tIns="71437" rIns="71437" bIns="71437"/>
          <a:lstStyle>
            <a:lvl1pPr algn="ctr" defTabSz="821531">
              <a:defRPr sz="2400">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53" name="Title Text"/>
          <p:cNvSpPr txBox="1"/>
          <p:nvPr>
            <p:ph type="title"/>
          </p:nvPr>
        </p:nvSpPr>
        <p:spPr>
          <a:prstGeom prst="rect">
            <a:avLst/>
          </a:prstGeom>
        </p:spPr>
        <p:txBody>
          <a:bodyPr/>
          <a:lstStyle/>
          <a:p>
            <a:pPr/>
            <a:r>
              <a:t>Title Text</a:t>
            </a:r>
          </a:p>
        </p:txBody>
      </p:sp>
      <p:sp>
        <p:nvSpPr>
          <p:cNvPr id="154"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5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gradFill flip="none" rotWithShape="1">
          <a:gsLst>
            <a:gs pos="0">
              <a:srgbClr val="000000"/>
            </a:gs>
            <a:gs pos="75000">
              <a:srgbClr val="0C1B2E"/>
            </a:gs>
            <a:gs pos="100000">
              <a:srgbClr val="0B192B"/>
            </a:gs>
          </a:gsLst>
          <a:lin ang="5400000" scaled="0"/>
        </a:gradFill>
      </p:bgPr>
    </p:bg>
    <p:spTree>
      <p:nvGrpSpPr>
        <p:cNvPr id="1" name=""/>
        <p:cNvGrpSpPr/>
        <p:nvPr/>
      </p:nvGrpSpPr>
      <p:grpSpPr>
        <a:xfrm>
          <a:off x="0" y="0"/>
          <a:ext cx="0" cy="0"/>
          <a:chOff x="0" y="0"/>
          <a:chExt cx="0" cy="0"/>
        </a:xfrm>
      </p:grpSpPr>
      <p:sp>
        <p:nvSpPr>
          <p:cNvPr id="162" name="Slide Number"/>
          <p:cNvSpPr txBox="1"/>
          <p:nvPr>
            <p:ph type="sldNum" sz="quarter" idx="2"/>
          </p:nvPr>
        </p:nvSpPr>
        <p:spPr>
          <a:xfrm>
            <a:off x="11887200" y="12344400"/>
            <a:ext cx="4267200" cy="736601"/>
          </a:xfrm>
          <a:prstGeom prst="rect">
            <a:avLst/>
          </a:prstGeom>
        </p:spPr>
        <p:txBody>
          <a:bodyPr lIns="91422" tIns="91422" rIns="91422" bIns="91422" anchor="ctr"/>
          <a:lstStyle>
            <a:lvl1pPr defTabSz="1825625">
              <a:defRPr sz="2200">
                <a:solidFill>
                  <a:srgbClr val="898989"/>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69" name="Title Text"/>
          <p:cNvSpPr txBox="1"/>
          <p:nvPr>
            <p:ph type="title"/>
          </p:nvPr>
        </p:nvSpPr>
        <p:spPr>
          <a:xfrm>
            <a:off x="3962400" y="0"/>
            <a:ext cx="16459200" cy="1784350"/>
          </a:xfrm>
          <a:prstGeom prst="rect">
            <a:avLst/>
          </a:prstGeom>
        </p:spPr>
        <p:txBody>
          <a:bodyPr lIns="91439" tIns="91439" rIns="91439" bIns="91439"/>
          <a:lstStyle>
            <a:lvl1pPr defTabSz="914400">
              <a:defRPr sz="8800">
                <a:latin typeface="Calibri"/>
                <a:ea typeface="Calibri"/>
                <a:cs typeface="Calibri"/>
                <a:sym typeface="Calibri"/>
              </a:defRPr>
            </a:lvl1pPr>
          </a:lstStyle>
          <a:p>
            <a:pPr/>
            <a:r>
              <a:t>Title Text</a:t>
            </a:r>
          </a:p>
        </p:txBody>
      </p:sp>
      <p:sp>
        <p:nvSpPr>
          <p:cNvPr id="170" name="Body Level One…"/>
          <p:cNvSpPr txBox="1"/>
          <p:nvPr>
            <p:ph type="body" idx="1"/>
          </p:nvPr>
        </p:nvSpPr>
        <p:spPr>
          <a:xfrm>
            <a:off x="3962400" y="2162175"/>
            <a:ext cx="16459200" cy="10090151"/>
          </a:xfrm>
          <a:prstGeom prst="rect">
            <a:avLst/>
          </a:prstGeom>
        </p:spPr>
        <p:txBody>
          <a:bodyPr lIns="91439" tIns="91439" rIns="91439" bIns="91439"/>
          <a:lstStyle>
            <a:lvl1pPr marL="685800" indent="-685800" defTabSz="914400">
              <a:spcBef>
                <a:spcPts val="1500"/>
              </a:spcBef>
              <a:buFont typeface="Arial"/>
              <a:defRPr sz="6400">
                <a:latin typeface="Calibri"/>
                <a:ea typeface="Calibri"/>
                <a:cs typeface="Calibri"/>
                <a:sym typeface="Calibri"/>
              </a:defRPr>
            </a:lvl1pPr>
            <a:lvl2pPr marL="1110342" indent="-653142" defTabSz="914400">
              <a:spcBef>
                <a:spcPts val="1500"/>
              </a:spcBef>
              <a:buFont typeface="Arial"/>
              <a:defRPr sz="6400">
                <a:latin typeface="Calibri"/>
                <a:ea typeface="Calibri"/>
                <a:cs typeface="Calibri"/>
                <a:sym typeface="Calibri"/>
              </a:defRPr>
            </a:lvl2pPr>
            <a:lvl3pPr marL="1524000" indent="-609600" defTabSz="914400">
              <a:spcBef>
                <a:spcPts val="1500"/>
              </a:spcBef>
              <a:buFont typeface="Arial"/>
              <a:defRPr sz="6400">
                <a:latin typeface="Calibri"/>
                <a:ea typeface="Calibri"/>
                <a:cs typeface="Calibri"/>
                <a:sym typeface="Calibri"/>
              </a:defRPr>
            </a:lvl3pPr>
            <a:lvl4pPr marL="2103120" indent="-731520" defTabSz="914400">
              <a:spcBef>
                <a:spcPts val="1500"/>
              </a:spcBef>
              <a:buFont typeface="Arial"/>
              <a:defRPr sz="6400">
                <a:latin typeface="Calibri"/>
                <a:ea typeface="Calibri"/>
                <a:cs typeface="Calibri"/>
                <a:sym typeface="Calibri"/>
              </a:defRPr>
            </a:lvl4pPr>
            <a:lvl5pPr marL="2560320" indent="-731520" defTabSz="914400">
              <a:spcBef>
                <a:spcPts val="1500"/>
              </a:spcBef>
              <a:buFont typeface="Arial"/>
              <a:defRPr sz="64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71" name="Slide Number"/>
          <p:cNvSpPr txBox="1"/>
          <p:nvPr>
            <p:ph type="sldNum" sz="quarter" idx="2"/>
          </p:nvPr>
        </p:nvSpPr>
        <p:spPr>
          <a:xfrm>
            <a:off x="19906337" y="12808585"/>
            <a:ext cx="515264" cy="538480"/>
          </a:xfrm>
          <a:prstGeom prst="rect">
            <a:avLst/>
          </a:prstGeom>
        </p:spPr>
        <p:txBody>
          <a:bodyPr lIns="91439" tIns="91439" rIns="91439" bIns="91439" anchor="ctr"/>
          <a:lstStyle>
            <a:lvl1pPr defTabSz="914400">
              <a:defRPr sz="2400">
                <a:solidFill>
                  <a:srgbClr val="898989"/>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sz="half" idx="21"/>
          </p:nvPr>
        </p:nvSpPr>
        <p:spPr>
          <a:xfrm>
            <a:off x="5329062" y="406546"/>
            <a:ext cx="13716003" cy="9148765"/>
          </a:xfrm>
          <a:prstGeom prst="rect">
            <a:avLst/>
          </a:prstGeom>
        </p:spPr>
        <p:txBody>
          <a:bodyPr lIns="91439" tIns="45719" rIns="91439" bIns="45719">
            <a:noAutofit/>
          </a:bodyPr>
          <a:lstStyle/>
          <a:p>
            <a:pPr/>
          </a:p>
        </p:txBody>
      </p:sp>
      <p:sp>
        <p:nvSpPr>
          <p:cNvPr id="21" name="Title Text"/>
          <p:cNvSpPr txBox="1"/>
          <p:nvPr>
            <p:ph type="title"/>
          </p:nvPr>
        </p:nvSpPr>
        <p:spPr>
          <a:xfrm>
            <a:off x="4833937" y="9447609"/>
            <a:ext cx="14716126" cy="2000251"/>
          </a:xfrm>
          <a:prstGeom prst="rect">
            <a:avLst/>
          </a:prstGeom>
        </p:spPr>
        <p:txBody>
          <a:bodyPr lIns="71437" tIns="71437" rIns="71437" bIns="71437" anchor="b"/>
          <a:lstStyle>
            <a:lvl1pPr defTabSz="821531">
              <a:defRPr sz="11200">
                <a:latin typeface="+mn-lt"/>
                <a:ea typeface="+mn-ea"/>
                <a:cs typeface="+mn-cs"/>
                <a:sym typeface="Helvetica Neue Medium"/>
              </a:defRPr>
            </a:lvl1pPr>
          </a:lstStyle>
          <a:p>
            <a:pPr/>
            <a:r>
              <a:t>Title Text</a:t>
            </a:r>
          </a:p>
        </p:txBody>
      </p:sp>
      <p:sp>
        <p:nvSpPr>
          <p:cNvPr id="22" name="Body Level One…"/>
          <p:cNvSpPr txBox="1"/>
          <p:nvPr>
            <p:ph type="body" sz="quarter" idx="1"/>
          </p:nvPr>
        </p:nvSpPr>
        <p:spPr>
          <a:xfrm>
            <a:off x="4833937" y="11465718"/>
            <a:ext cx="14716126" cy="1589486"/>
          </a:xfrm>
          <a:prstGeom prst="rect">
            <a:avLst/>
          </a:prstGeom>
        </p:spPr>
        <p:txBody>
          <a:bodyPr lIns="71437" tIns="71437" rIns="71437" bIns="71437"/>
          <a:lstStyle>
            <a:lvl1pPr marL="0" indent="0" algn="ctr" defTabSz="821531">
              <a:spcBef>
                <a:spcPts val="0"/>
              </a:spcBef>
              <a:buSzTx/>
              <a:buNone/>
              <a:defRPr sz="5200">
                <a:latin typeface="Helvetica Neue"/>
                <a:ea typeface="Helvetica Neue"/>
                <a:cs typeface="Helvetica Neue"/>
                <a:sym typeface="Helvetica Neue"/>
              </a:defRPr>
            </a:lvl1pPr>
            <a:lvl2pPr marL="0" indent="0" algn="ctr" defTabSz="821531">
              <a:spcBef>
                <a:spcPts val="0"/>
              </a:spcBef>
              <a:buSzTx/>
              <a:buNone/>
              <a:defRPr sz="5200">
                <a:latin typeface="Helvetica Neue"/>
                <a:ea typeface="Helvetica Neue"/>
                <a:cs typeface="Helvetica Neue"/>
                <a:sym typeface="Helvetica Neue"/>
              </a:defRPr>
            </a:lvl2pPr>
            <a:lvl3pPr marL="0" indent="0" algn="ctr" defTabSz="821531">
              <a:spcBef>
                <a:spcPts val="0"/>
              </a:spcBef>
              <a:buSzTx/>
              <a:buNone/>
              <a:defRPr sz="5200">
                <a:latin typeface="Helvetica Neue"/>
                <a:ea typeface="Helvetica Neue"/>
                <a:cs typeface="Helvetica Neue"/>
                <a:sym typeface="Helvetica Neue"/>
              </a:defRPr>
            </a:lvl3pPr>
            <a:lvl4pPr marL="0" indent="0" algn="ctr" defTabSz="821531">
              <a:spcBef>
                <a:spcPts val="0"/>
              </a:spcBef>
              <a:buSzTx/>
              <a:buNone/>
              <a:defRPr sz="5200">
                <a:latin typeface="Helvetica Neue"/>
                <a:ea typeface="Helvetica Neue"/>
                <a:cs typeface="Helvetica Neue"/>
                <a:sym typeface="Helvetica Neue"/>
              </a:defRPr>
            </a:lvl4pPr>
            <a:lvl5pPr marL="0" indent="0" algn="ctr" defTabSz="821531">
              <a:spcBef>
                <a:spcPts val="0"/>
              </a:spcBef>
              <a:buSzTx/>
              <a:buNone/>
              <a:defRPr sz="5200">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11954103" y="13073062"/>
            <a:ext cx="466269" cy="477671"/>
          </a:xfrm>
          <a:prstGeom prst="rect">
            <a:avLst/>
          </a:prstGeom>
        </p:spPr>
        <p:txBody>
          <a:bodyPr lIns="71437" tIns="71437" rIns="71437" bIns="71437"/>
          <a:lstStyle>
            <a:lvl1pPr algn="ctr" defTabSz="821531">
              <a:defRPr sz="22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78" name="Title Text"/>
          <p:cNvSpPr txBox="1"/>
          <p:nvPr>
            <p:ph type="title"/>
          </p:nvPr>
        </p:nvSpPr>
        <p:spPr>
          <a:xfrm>
            <a:off x="4305299" y="2262187"/>
            <a:ext cx="15773402" cy="1988345"/>
          </a:xfrm>
          <a:prstGeom prst="rect">
            <a:avLst/>
          </a:prstGeom>
        </p:spPr>
        <p:txBody>
          <a:bodyPr lIns="68580" tIns="68580" rIns="68580" bIns="68580"/>
          <a:lstStyle>
            <a:lvl1pPr algn="l" defTabSz="1828800">
              <a:lnSpc>
                <a:spcPct val="90000"/>
              </a:lnSpc>
              <a:defRPr sz="8200">
                <a:latin typeface="Calibri Light"/>
                <a:ea typeface="Calibri Light"/>
                <a:cs typeface="Calibri Light"/>
                <a:sym typeface="Calibri Light"/>
              </a:defRPr>
            </a:lvl1pPr>
          </a:lstStyle>
          <a:p>
            <a:pPr/>
            <a:r>
              <a:t>Title Text</a:t>
            </a:r>
          </a:p>
        </p:txBody>
      </p:sp>
      <p:sp>
        <p:nvSpPr>
          <p:cNvPr id="179" name="Body Level One…"/>
          <p:cNvSpPr txBox="1"/>
          <p:nvPr>
            <p:ph type="body" sz="half" idx="1"/>
          </p:nvPr>
        </p:nvSpPr>
        <p:spPr>
          <a:xfrm>
            <a:off x="4305299" y="4452937"/>
            <a:ext cx="15773402" cy="6527008"/>
          </a:xfrm>
          <a:prstGeom prst="rect">
            <a:avLst/>
          </a:prstGeom>
        </p:spPr>
        <p:txBody>
          <a:bodyPr lIns="68580" tIns="68580" rIns="68580" bIns="68580"/>
          <a:lstStyle>
            <a:lvl1pPr marL="408214" indent="-408214" defTabSz="1828800">
              <a:lnSpc>
                <a:spcPct val="90000"/>
              </a:lnSpc>
              <a:spcBef>
                <a:spcPts val="2000"/>
              </a:spcBef>
              <a:buFont typeface="Arial"/>
              <a:defRPr sz="5000">
                <a:latin typeface="Calibri"/>
                <a:ea typeface="Calibri"/>
                <a:cs typeface="Calibri"/>
                <a:sym typeface="Calibri"/>
              </a:defRPr>
            </a:lvl1pPr>
            <a:lvl2pPr marL="933450" indent="-476250" defTabSz="1828800">
              <a:lnSpc>
                <a:spcPct val="90000"/>
              </a:lnSpc>
              <a:spcBef>
                <a:spcPts val="2000"/>
              </a:spcBef>
              <a:buFont typeface="Arial"/>
              <a:buChar char="•"/>
              <a:defRPr sz="5000">
                <a:latin typeface="Calibri"/>
                <a:ea typeface="Calibri"/>
                <a:cs typeface="Calibri"/>
                <a:sym typeface="Calibri"/>
              </a:defRPr>
            </a:lvl2pPr>
            <a:lvl3pPr marL="1485900" indent="-571500" defTabSz="1828800">
              <a:lnSpc>
                <a:spcPct val="90000"/>
              </a:lnSpc>
              <a:spcBef>
                <a:spcPts val="2000"/>
              </a:spcBef>
              <a:buFont typeface="Arial"/>
              <a:defRPr sz="5000">
                <a:latin typeface="Calibri"/>
                <a:ea typeface="Calibri"/>
                <a:cs typeface="Calibri"/>
                <a:sym typeface="Calibri"/>
              </a:defRPr>
            </a:lvl3pPr>
            <a:lvl4pPr marL="2006600" indent="-635000" defTabSz="1828800">
              <a:lnSpc>
                <a:spcPct val="90000"/>
              </a:lnSpc>
              <a:spcBef>
                <a:spcPts val="2000"/>
              </a:spcBef>
              <a:buFont typeface="Arial"/>
              <a:buChar char="•"/>
              <a:defRPr sz="5000">
                <a:latin typeface="Calibri"/>
                <a:ea typeface="Calibri"/>
                <a:cs typeface="Calibri"/>
                <a:sym typeface="Calibri"/>
              </a:defRPr>
            </a:lvl4pPr>
            <a:lvl5pPr marL="2463800" indent="-635000" defTabSz="1828800">
              <a:lnSpc>
                <a:spcPct val="90000"/>
              </a:lnSpc>
              <a:spcBef>
                <a:spcPts val="2000"/>
              </a:spcBef>
              <a:buFont typeface="Arial"/>
              <a:buChar char="•"/>
              <a:defRPr sz="50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80" name="Slide Number"/>
          <p:cNvSpPr txBox="1"/>
          <p:nvPr>
            <p:ph type="sldNum" sz="quarter" idx="2"/>
          </p:nvPr>
        </p:nvSpPr>
        <p:spPr>
          <a:xfrm>
            <a:off x="19671367" y="11329918"/>
            <a:ext cx="407333" cy="385902"/>
          </a:xfrm>
          <a:prstGeom prst="rect">
            <a:avLst/>
          </a:prstGeom>
        </p:spPr>
        <p:txBody>
          <a:bodyPr lIns="68580" tIns="68580" rIns="68580" bIns="68580" anchor="ctr"/>
          <a:lstStyle>
            <a:lvl1pPr defTabSz="1828800">
              <a:defRPr sz="20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187" name="Title Text"/>
          <p:cNvSpPr txBox="1"/>
          <p:nvPr>
            <p:ph type="title"/>
          </p:nvPr>
        </p:nvSpPr>
        <p:spPr>
          <a:xfrm>
            <a:off x="4305299" y="2262187"/>
            <a:ext cx="15773403" cy="1988345"/>
          </a:xfrm>
          <a:prstGeom prst="rect">
            <a:avLst/>
          </a:prstGeom>
        </p:spPr>
        <p:txBody>
          <a:bodyPr lIns="68580" tIns="68580" rIns="68580" bIns="68580"/>
          <a:lstStyle>
            <a:lvl1pPr algn="l" defTabSz="1828800">
              <a:lnSpc>
                <a:spcPct val="90000"/>
              </a:lnSpc>
              <a:defRPr sz="8600">
                <a:latin typeface="Calibri Light"/>
                <a:ea typeface="Calibri Light"/>
                <a:cs typeface="Calibri Light"/>
                <a:sym typeface="Calibri Light"/>
              </a:defRPr>
            </a:lvl1pPr>
          </a:lstStyle>
          <a:p>
            <a:pPr/>
            <a:r>
              <a:t>Title Text</a:t>
            </a:r>
          </a:p>
        </p:txBody>
      </p:sp>
      <p:sp>
        <p:nvSpPr>
          <p:cNvPr id="188" name="Body Level One…"/>
          <p:cNvSpPr txBox="1"/>
          <p:nvPr>
            <p:ph type="body" sz="quarter" idx="1"/>
          </p:nvPr>
        </p:nvSpPr>
        <p:spPr>
          <a:xfrm>
            <a:off x="4305299" y="4452937"/>
            <a:ext cx="7772401" cy="6527008"/>
          </a:xfrm>
          <a:prstGeom prst="rect">
            <a:avLst/>
          </a:prstGeom>
        </p:spPr>
        <p:txBody>
          <a:bodyPr lIns="68580" tIns="68580" rIns="68580" bIns="68580"/>
          <a:lstStyle>
            <a:lvl1pPr marL="424542" indent="-424542" defTabSz="1828800">
              <a:lnSpc>
                <a:spcPct val="90000"/>
              </a:lnSpc>
              <a:spcBef>
                <a:spcPts val="2000"/>
              </a:spcBef>
              <a:buFont typeface="Arial"/>
              <a:defRPr sz="5200">
                <a:latin typeface="Calibri"/>
                <a:ea typeface="Calibri"/>
                <a:cs typeface="Calibri"/>
                <a:sym typeface="Calibri"/>
              </a:defRPr>
            </a:lvl1pPr>
            <a:lvl2pPr marL="952500" indent="-495300" defTabSz="1828800">
              <a:lnSpc>
                <a:spcPct val="90000"/>
              </a:lnSpc>
              <a:spcBef>
                <a:spcPts val="2000"/>
              </a:spcBef>
              <a:buFont typeface="Arial"/>
              <a:buChar char="•"/>
              <a:defRPr sz="5200">
                <a:latin typeface="Calibri"/>
                <a:ea typeface="Calibri"/>
                <a:cs typeface="Calibri"/>
                <a:sym typeface="Calibri"/>
              </a:defRPr>
            </a:lvl2pPr>
            <a:lvl3pPr marL="1508760" indent="-594360" defTabSz="1828800">
              <a:lnSpc>
                <a:spcPct val="90000"/>
              </a:lnSpc>
              <a:spcBef>
                <a:spcPts val="2000"/>
              </a:spcBef>
              <a:buFont typeface="Arial"/>
              <a:defRPr sz="5200">
                <a:latin typeface="Calibri"/>
                <a:ea typeface="Calibri"/>
                <a:cs typeface="Calibri"/>
                <a:sym typeface="Calibri"/>
              </a:defRPr>
            </a:lvl3pPr>
            <a:lvl4pPr marL="2032000" indent="-660400" defTabSz="1828800">
              <a:lnSpc>
                <a:spcPct val="90000"/>
              </a:lnSpc>
              <a:spcBef>
                <a:spcPts val="2000"/>
              </a:spcBef>
              <a:buFont typeface="Arial"/>
              <a:buChar char="•"/>
              <a:defRPr sz="5200">
                <a:latin typeface="Calibri"/>
                <a:ea typeface="Calibri"/>
                <a:cs typeface="Calibri"/>
                <a:sym typeface="Calibri"/>
              </a:defRPr>
            </a:lvl4pPr>
            <a:lvl5pPr marL="2489200" indent="-660400" defTabSz="1828800">
              <a:lnSpc>
                <a:spcPct val="90000"/>
              </a:lnSpc>
              <a:spcBef>
                <a:spcPts val="2000"/>
              </a:spcBef>
              <a:buFont typeface="Arial"/>
              <a:buChar char="•"/>
              <a:defRPr sz="52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89" name="Slide Number"/>
          <p:cNvSpPr txBox="1"/>
          <p:nvPr>
            <p:ph type="sldNum" sz="quarter" idx="2"/>
          </p:nvPr>
        </p:nvSpPr>
        <p:spPr>
          <a:xfrm>
            <a:off x="19645620" y="11307320"/>
            <a:ext cx="433080" cy="431097"/>
          </a:xfrm>
          <a:prstGeom prst="rect">
            <a:avLst/>
          </a:prstGeom>
        </p:spPr>
        <p:txBody>
          <a:bodyPr lIns="68580" tIns="68580" rIns="68580" bIns="68580" anchor="ctr"/>
          <a:lstStyle>
            <a:lvl1pPr defTabSz="1828800">
              <a:defRPr sz="22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96" name="Title Text"/>
          <p:cNvSpPr txBox="1"/>
          <p:nvPr>
            <p:ph type="title"/>
          </p:nvPr>
        </p:nvSpPr>
        <p:spPr>
          <a:xfrm>
            <a:off x="1746386" y="507"/>
            <a:ext cx="21005801" cy="2286001"/>
          </a:xfrm>
          <a:prstGeom prst="rect">
            <a:avLst/>
          </a:prstGeom>
        </p:spPr>
        <p:txBody>
          <a:bodyPr lIns="50800" tIns="50800" rIns="50800" bIns="50800"/>
          <a:lstStyle>
            <a:lvl1pPr algn="l" defTabSz="825500">
              <a:defRPr sz="11200">
                <a:latin typeface="Helvetica Neue"/>
                <a:ea typeface="Helvetica Neue"/>
                <a:cs typeface="Helvetica Neue"/>
                <a:sym typeface="Helvetica Neue"/>
              </a:defRPr>
            </a:lvl1pPr>
          </a:lstStyle>
          <a:p>
            <a:pPr/>
            <a:r>
              <a:t>Title Text</a:t>
            </a:r>
          </a:p>
        </p:txBody>
      </p:sp>
      <p:sp>
        <p:nvSpPr>
          <p:cNvPr id="197" name="Body Level One…"/>
          <p:cNvSpPr txBox="1"/>
          <p:nvPr>
            <p:ph type="body" idx="1"/>
          </p:nvPr>
        </p:nvSpPr>
        <p:spPr>
          <a:xfrm>
            <a:off x="1689100" y="2463800"/>
            <a:ext cx="21005800" cy="9296400"/>
          </a:xfrm>
          <a:prstGeom prst="rect">
            <a:avLst/>
          </a:prstGeom>
        </p:spPr>
        <p:txBody>
          <a:bodyPr lIns="50800" tIns="50800" rIns="50800" bIns="50800" anchor="ctr"/>
          <a:lstStyle>
            <a:lvl1pPr marL="635000" indent="-635000" defTabSz="825500">
              <a:spcBef>
                <a:spcPts val="5900"/>
              </a:spcBef>
              <a:buSzPct val="125000"/>
              <a:defRPr sz="4800">
                <a:latin typeface="Helvetica Neue"/>
                <a:ea typeface="Helvetica Neue"/>
                <a:cs typeface="Helvetica Neue"/>
                <a:sym typeface="Helvetica Neue"/>
              </a:defRPr>
            </a:lvl1pPr>
            <a:lvl2pPr marL="1270000" indent="-635000" defTabSz="825500">
              <a:spcBef>
                <a:spcPts val="5900"/>
              </a:spcBef>
              <a:buSzPct val="125000"/>
              <a:buChar char="•"/>
              <a:defRPr sz="4800">
                <a:latin typeface="Helvetica Neue"/>
                <a:ea typeface="Helvetica Neue"/>
                <a:cs typeface="Helvetica Neue"/>
                <a:sym typeface="Helvetica Neue"/>
              </a:defRPr>
            </a:lvl2pPr>
            <a:lvl3pPr marL="1905000" indent="-635000" defTabSz="825500">
              <a:spcBef>
                <a:spcPts val="5900"/>
              </a:spcBef>
              <a:buSzPct val="125000"/>
              <a:defRPr sz="4800">
                <a:latin typeface="Helvetica Neue"/>
                <a:ea typeface="Helvetica Neue"/>
                <a:cs typeface="Helvetica Neue"/>
                <a:sym typeface="Helvetica Neue"/>
              </a:defRPr>
            </a:lvl3pPr>
            <a:lvl4pPr marL="2540000" indent="-635000" defTabSz="825500">
              <a:spcBef>
                <a:spcPts val="5900"/>
              </a:spcBef>
              <a:buSzPct val="125000"/>
              <a:buChar char="•"/>
              <a:defRPr sz="4800">
                <a:latin typeface="Helvetica Neue"/>
                <a:ea typeface="Helvetica Neue"/>
                <a:cs typeface="Helvetica Neue"/>
                <a:sym typeface="Helvetica Neue"/>
              </a:defRPr>
            </a:lvl4pPr>
            <a:lvl5pPr marL="3175000" indent="-635000" defTabSz="825500">
              <a:spcBef>
                <a:spcPts val="5900"/>
              </a:spcBef>
              <a:buSzPct val="125000"/>
              <a:buChar char="•"/>
              <a:defRPr sz="4800">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98" name="Slide Number"/>
          <p:cNvSpPr txBox="1"/>
          <p:nvPr>
            <p:ph type="sldNum" sz="quarter" idx="2"/>
          </p:nvPr>
        </p:nvSpPr>
        <p:spPr>
          <a:xfrm>
            <a:off x="11959031" y="13081000"/>
            <a:ext cx="453238" cy="461059"/>
          </a:xfrm>
          <a:prstGeom prst="rect">
            <a:avLst/>
          </a:prstGeom>
        </p:spPr>
        <p:txBody>
          <a:bodyPr lIns="50800" tIns="50800" rIns="50800" bIns="50800"/>
          <a:lstStyle>
            <a:lvl1pPr algn="ctr" defTabSz="825500">
              <a:defRPr sz="24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pic>
        <p:nvPicPr>
          <p:cNvPr id="205" name="1024x758_montage" descr="1024x758_montage"/>
          <p:cNvPicPr>
            <a:picLocks noChangeAspect="1"/>
          </p:cNvPicPr>
          <p:nvPr/>
        </p:nvPicPr>
        <p:blipFill>
          <a:blip r:embed="rId2">
            <a:alphaModFix amt="28017"/>
            <a:extLst/>
          </a:blip>
          <a:stretch>
            <a:fillRect/>
          </a:stretch>
        </p:blipFill>
        <p:spPr>
          <a:xfrm>
            <a:off x="-197305" y="-2590890"/>
            <a:ext cx="25197040" cy="18897780"/>
          </a:xfrm>
          <a:prstGeom prst="rect">
            <a:avLst/>
          </a:prstGeom>
          <a:ln w="12700">
            <a:miter lim="400000"/>
          </a:ln>
        </p:spPr>
      </p:pic>
      <p:sp>
        <p:nvSpPr>
          <p:cNvPr id="206" name="Title Text"/>
          <p:cNvSpPr txBox="1"/>
          <p:nvPr>
            <p:ph type="title"/>
          </p:nvPr>
        </p:nvSpPr>
        <p:spPr>
          <a:xfrm>
            <a:off x="1371600" y="3507329"/>
            <a:ext cx="20828000" cy="1787541"/>
          </a:xfrm>
          <a:prstGeom prst="rect">
            <a:avLst/>
          </a:prstGeom>
        </p:spPr>
        <p:txBody>
          <a:bodyPr lIns="50800" tIns="50800" rIns="50800" bIns="50800" anchor="b"/>
          <a:lstStyle>
            <a:lvl1pPr algn="l" defTabSz="825500">
              <a:defRPr sz="11200">
                <a:latin typeface="+mn-lt"/>
                <a:ea typeface="+mn-ea"/>
                <a:cs typeface="+mn-cs"/>
                <a:sym typeface="Helvetica Neue Medium"/>
              </a:defRPr>
            </a:lvl1pPr>
          </a:lstStyle>
          <a:p>
            <a:pPr/>
            <a:r>
              <a:t>Title Text</a:t>
            </a:r>
          </a:p>
        </p:txBody>
      </p:sp>
      <p:sp>
        <p:nvSpPr>
          <p:cNvPr id="207" name="Section title"/>
          <p:cNvSpPr txBox="1"/>
          <p:nvPr>
            <p:ph type="body" sz="quarter" idx="21"/>
          </p:nvPr>
        </p:nvSpPr>
        <p:spPr>
          <a:xfrm>
            <a:off x="3564280" y="5275205"/>
            <a:ext cx="9378364" cy="1787541"/>
          </a:xfrm>
          <a:prstGeom prst="rect">
            <a:avLst/>
          </a:prstGeom>
        </p:spPr>
        <p:txBody>
          <a:bodyPr lIns="50800" tIns="50800" rIns="50800" bIns="50800" anchor="ctr">
            <a:noAutofit/>
          </a:bodyPr>
          <a:lstStyle>
            <a:lvl1pPr marL="0" indent="0" defTabSz="825500">
              <a:spcBef>
                <a:spcPts val="0"/>
              </a:spcBef>
              <a:buSzTx/>
              <a:buNone/>
              <a:defRPr sz="10000">
                <a:latin typeface="Helvetica Neue"/>
                <a:ea typeface="Helvetica Neue"/>
                <a:cs typeface="Helvetica Neue"/>
                <a:sym typeface="Helvetica Neue"/>
              </a:defRPr>
            </a:lvl1pPr>
          </a:lstStyle>
          <a:p>
            <a:pPr/>
            <a:r>
              <a:t>Section title </a:t>
            </a:r>
          </a:p>
        </p:txBody>
      </p:sp>
      <p:sp>
        <p:nvSpPr>
          <p:cNvPr id="208" name="Rectangle"/>
          <p:cNvSpPr/>
          <p:nvPr/>
        </p:nvSpPr>
        <p:spPr>
          <a:xfrm>
            <a:off x="-166217" y="12518712"/>
            <a:ext cx="24716434" cy="1270001"/>
          </a:xfrm>
          <a:prstGeom prst="rect">
            <a:avLst/>
          </a:prstGeom>
          <a:solidFill>
            <a:srgbClr val="FFFFFF">
              <a:alpha val="71761"/>
            </a:srgbClr>
          </a:solidFill>
          <a:ln w="12700">
            <a:solidFill>
              <a:srgbClr val="000000">
                <a:alpha val="71761"/>
              </a:srgbClr>
            </a:solidFill>
            <a:miter lim="400000"/>
          </a:ln>
        </p:spPr>
        <p:txBody>
          <a:bodyPr lIns="0" tIns="0" rIns="0" bIns="0" anchor="ctr"/>
          <a:lstStyle/>
          <a:p>
            <a:pPr defTabSz="825500">
              <a:defRPr b="0">
                <a:solidFill>
                  <a:srgbClr val="FFFFFF"/>
                </a:solidFill>
              </a:defRPr>
            </a:pPr>
          </a:p>
        </p:txBody>
      </p:sp>
      <p:sp>
        <p:nvSpPr>
          <p:cNvPr id="209" name="6.869/6.819 Advances in Computer Vision"/>
          <p:cNvSpPr txBox="1"/>
          <p:nvPr/>
        </p:nvSpPr>
        <p:spPr>
          <a:xfrm>
            <a:off x="3548355" y="12873580"/>
            <a:ext cx="8100874"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6600"/>
              </a:lnSpc>
              <a:spcBef>
                <a:spcPts val="1600"/>
              </a:spcBef>
              <a:defRPr>
                <a:solidFill>
                  <a:srgbClr val="A21F34"/>
                </a:solidFill>
              </a:defRPr>
            </a:lvl1pPr>
          </a:lstStyle>
          <a:p>
            <a:pPr/>
            <a:r>
              <a:t>6.869/6.819 Advances in Computer Vision</a:t>
            </a:r>
          </a:p>
        </p:txBody>
      </p:sp>
      <p:sp>
        <p:nvSpPr>
          <p:cNvPr id="210" name="Spring 2022"/>
          <p:cNvSpPr txBox="1"/>
          <p:nvPr/>
        </p:nvSpPr>
        <p:spPr>
          <a:xfrm>
            <a:off x="22131653" y="12625823"/>
            <a:ext cx="2251305" cy="10557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5100"/>
              </a:lnSpc>
              <a:defRPr b="0" sz="3100"/>
            </a:lvl1pPr>
          </a:lstStyle>
          <a:p>
            <a:pPr/>
            <a:r>
              <a:t>Spring 2022</a:t>
            </a:r>
          </a:p>
        </p:txBody>
      </p:sp>
      <p:sp>
        <p:nvSpPr>
          <p:cNvPr id="211" name="Bill Freeman, Phillip Isola"/>
          <p:cNvSpPr txBox="1"/>
          <p:nvPr/>
        </p:nvSpPr>
        <p:spPr>
          <a:xfrm>
            <a:off x="20577767" y="13193693"/>
            <a:ext cx="3757575" cy="10335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5600"/>
              </a:lnSpc>
              <a:spcBef>
                <a:spcPts val="1600"/>
              </a:spcBef>
              <a:defRPr sz="2400"/>
            </a:lvl1pPr>
          </a:lstStyle>
          <a:p>
            <a:pPr/>
            <a:r>
              <a:t>Bill Freeman, Phillip Isola</a:t>
            </a:r>
          </a:p>
        </p:txBody>
      </p:sp>
      <p:pic>
        <p:nvPicPr>
          <p:cNvPr id="212" name="mit_pe_horiz_large_alpha.png" descr="mit_pe_horiz_large_alpha.png"/>
          <p:cNvPicPr>
            <a:picLocks noChangeAspect="1"/>
          </p:cNvPicPr>
          <p:nvPr/>
        </p:nvPicPr>
        <p:blipFill>
          <a:blip r:embed="rId3">
            <a:extLst/>
          </a:blip>
          <a:srcRect l="0" t="0" r="76207" b="0"/>
          <a:stretch>
            <a:fillRect/>
          </a:stretch>
        </p:blipFill>
        <p:spPr>
          <a:xfrm>
            <a:off x="152400" y="12482519"/>
            <a:ext cx="1626288" cy="1367075"/>
          </a:xfrm>
          <a:prstGeom prst="rect">
            <a:avLst/>
          </a:prstGeom>
          <a:ln w="12700">
            <a:miter lim="400000"/>
          </a:ln>
        </p:spPr>
      </p:pic>
      <p:pic>
        <p:nvPicPr>
          <p:cNvPr id="213" name="Picture 6" descr="Picture 6"/>
          <p:cNvPicPr>
            <a:picLocks noChangeAspect="1"/>
          </p:cNvPicPr>
          <p:nvPr/>
        </p:nvPicPr>
        <p:blipFill>
          <a:blip r:embed="rId4">
            <a:extLst/>
          </a:blip>
          <a:srcRect l="0" t="0" r="85120" b="0"/>
          <a:stretch>
            <a:fillRect/>
          </a:stretch>
        </p:blipFill>
        <p:spPr>
          <a:xfrm>
            <a:off x="1895819" y="12568442"/>
            <a:ext cx="1357590" cy="1119189"/>
          </a:xfrm>
          <a:prstGeom prst="rect">
            <a:avLst/>
          </a:prstGeom>
          <a:ln w="12700">
            <a:miter lim="400000"/>
          </a:ln>
        </p:spPr>
      </p:pic>
      <p:sp>
        <p:nvSpPr>
          <p:cNvPr id="214" name="Slide Number"/>
          <p:cNvSpPr txBox="1"/>
          <p:nvPr>
            <p:ph type="sldNum" sz="quarter" idx="2"/>
          </p:nvPr>
        </p:nvSpPr>
        <p:spPr>
          <a:xfrm>
            <a:off x="11959031" y="13081000"/>
            <a:ext cx="453238" cy="461059"/>
          </a:xfrm>
          <a:prstGeom prst="rect">
            <a:avLst/>
          </a:prstGeom>
        </p:spPr>
        <p:txBody>
          <a:bodyPr lIns="50800" tIns="50800" rIns="50800" bIns="50800"/>
          <a:lstStyle>
            <a:lvl1pPr algn="ctr" defTabSz="825500">
              <a:defRPr sz="24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sp>
        <p:nvSpPr>
          <p:cNvPr id="221" name="Title Text"/>
          <p:cNvSpPr txBox="1"/>
          <p:nvPr>
            <p:ph type="title"/>
          </p:nvPr>
        </p:nvSpPr>
        <p:spPr>
          <a:xfrm>
            <a:off x="6673453" y="3442394"/>
            <a:ext cx="11037095" cy="3482579"/>
          </a:xfrm>
          <a:prstGeom prst="rect">
            <a:avLst/>
          </a:prstGeom>
        </p:spPr>
        <p:txBody>
          <a:bodyPr lIns="53578" tIns="53578" rIns="53578" bIns="53578" anchor="b"/>
          <a:lstStyle>
            <a:lvl1pPr defTabSz="821531">
              <a:defRPr sz="10800">
                <a:latin typeface="+mn-lt"/>
                <a:ea typeface="+mn-ea"/>
                <a:cs typeface="+mn-cs"/>
                <a:sym typeface="Helvetica Neue Medium"/>
              </a:defRPr>
            </a:lvl1pPr>
          </a:lstStyle>
          <a:p>
            <a:pPr/>
            <a:r>
              <a:t>Title Text</a:t>
            </a:r>
          </a:p>
        </p:txBody>
      </p:sp>
      <p:sp>
        <p:nvSpPr>
          <p:cNvPr id="222" name="Body Level One…"/>
          <p:cNvSpPr txBox="1"/>
          <p:nvPr>
            <p:ph type="body" sz="quarter" idx="1"/>
          </p:nvPr>
        </p:nvSpPr>
        <p:spPr>
          <a:xfrm>
            <a:off x="6673453" y="7032128"/>
            <a:ext cx="11037095" cy="1192115"/>
          </a:xfrm>
          <a:prstGeom prst="rect">
            <a:avLst/>
          </a:prstGeom>
        </p:spPr>
        <p:txBody>
          <a:bodyPr lIns="53578" tIns="53578" rIns="53578" bIns="53578"/>
          <a:lstStyle>
            <a:lvl1pPr marL="0" indent="0" algn="ctr" defTabSz="821531">
              <a:spcBef>
                <a:spcPts val="0"/>
              </a:spcBef>
              <a:buSzTx/>
              <a:buNone/>
              <a:defRPr sz="5000">
                <a:latin typeface="Helvetica Neue"/>
                <a:ea typeface="Helvetica Neue"/>
                <a:cs typeface="Helvetica Neue"/>
                <a:sym typeface="Helvetica Neue"/>
              </a:defRPr>
            </a:lvl1pPr>
            <a:lvl2pPr marL="0" indent="0" algn="ctr" defTabSz="821531">
              <a:spcBef>
                <a:spcPts val="0"/>
              </a:spcBef>
              <a:buSzTx/>
              <a:buNone/>
              <a:defRPr sz="5000">
                <a:latin typeface="Helvetica Neue"/>
                <a:ea typeface="Helvetica Neue"/>
                <a:cs typeface="Helvetica Neue"/>
                <a:sym typeface="Helvetica Neue"/>
              </a:defRPr>
            </a:lvl2pPr>
            <a:lvl3pPr marL="0" indent="0" algn="ctr" defTabSz="821531">
              <a:spcBef>
                <a:spcPts val="0"/>
              </a:spcBef>
              <a:buSzTx/>
              <a:buNone/>
              <a:defRPr sz="5000">
                <a:latin typeface="Helvetica Neue"/>
                <a:ea typeface="Helvetica Neue"/>
                <a:cs typeface="Helvetica Neue"/>
                <a:sym typeface="Helvetica Neue"/>
              </a:defRPr>
            </a:lvl3pPr>
            <a:lvl4pPr marL="0" indent="0" algn="ctr" defTabSz="821531">
              <a:spcBef>
                <a:spcPts val="0"/>
              </a:spcBef>
              <a:buSzTx/>
              <a:buNone/>
              <a:defRPr sz="5000">
                <a:latin typeface="Helvetica Neue"/>
                <a:ea typeface="Helvetica Neue"/>
                <a:cs typeface="Helvetica Neue"/>
                <a:sym typeface="Helvetica Neue"/>
              </a:defRPr>
            </a:lvl4pPr>
            <a:lvl5pPr marL="0" indent="0" algn="ctr" defTabSz="821531">
              <a:spcBef>
                <a:spcPts val="0"/>
              </a:spcBef>
              <a:buSzTx/>
              <a:buNone/>
              <a:defRPr sz="5000">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23" name="Slide Number"/>
          <p:cNvSpPr txBox="1"/>
          <p:nvPr>
            <p:ph type="sldNum" sz="quarter" idx="2"/>
          </p:nvPr>
        </p:nvSpPr>
        <p:spPr>
          <a:xfrm>
            <a:off x="12001398" y="11519296"/>
            <a:ext cx="374060" cy="379927"/>
          </a:xfrm>
          <a:prstGeom prst="rect">
            <a:avLst/>
          </a:prstGeom>
        </p:spPr>
        <p:txBody>
          <a:bodyPr lIns="53578" tIns="53578" rIns="53578" bIns="53578"/>
          <a:lstStyle>
            <a:lvl1pPr algn="ctr" defTabSz="821531">
              <a:defRPr sz="1800">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230" name="Title Text"/>
          <p:cNvSpPr txBox="1"/>
          <p:nvPr>
            <p:ph type="title"/>
          </p:nvPr>
        </p:nvSpPr>
        <p:spPr>
          <a:xfrm>
            <a:off x="1746386" y="507"/>
            <a:ext cx="21005801" cy="2286001"/>
          </a:xfrm>
          <a:prstGeom prst="rect">
            <a:avLst/>
          </a:prstGeom>
        </p:spPr>
        <p:txBody>
          <a:bodyPr lIns="50800" tIns="50800" rIns="50800" bIns="50800"/>
          <a:lstStyle>
            <a:lvl1pPr algn="l" defTabSz="825500">
              <a:defRPr sz="11200">
                <a:latin typeface="Helvetica Neue"/>
                <a:ea typeface="Helvetica Neue"/>
                <a:cs typeface="Helvetica Neue"/>
                <a:sym typeface="Helvetica Neue"/>
              </a:defRPr>
            </a:lvl1pPr>
          </a:lstStyle>
          <a:p>
            <a:pPr/>
            <a:r>
              <a:t>Title Text</a:t>
            </a:r>
          </a:p>
        </p:txBody>
      </p:sp>
      <p:sp>
        <p:nvSpPr>
          <p:cNvPr id="231" name="Body Level One…"/>
          <p:cNvSpPr txBox="1"/>
          <p:nvPr>
            <p:ph type="body" idx="1"/>
          </p:nvPr>
        </p:nvSpPr>
        <p:spPr>
          <a:xfrm>
            <a:off x="1689100" y="2463800"/>
            <a:ext cx="21005800" cy="9296400"/>
          </a:xfrm>
          <a:prstGeom prst="rect">
            <a:avLst/>
          </a:prstGeom>
        </p:spPr>
        <p:txBody>
          <a:bodyPr lIns="50800" tIns="50800" rIns="50800" bIns="50800" anchor="ctr"/>
          <a:lstStyle>
            <a:lvl1pPr marL="635000" indent="-635000" defTabSz="825500">
              <a:spcBef>
                <a:spcPts val="5900"/>
              </a:spcBef>
              <a:buSzPct val="125000"/>
              <a:defRPr sz="4800">
                <a:latin typeface="Helvetica Neue"/>
                <a:ea typeface="Helvetica Neue"/>
                <a:cs typeface="Helvetica Neue"/>
                <a:sym typeface="Helvetica Neue"/>
              </a:defRPr>
            </a:lvl1pPr>
            <a:lvl2pPr marL="1270000" indent="-635000" defTabSz="825500">
              <a:spcBef>
                <a:spcPts val="5900"/>
              </a:spcBef>
              <a:buSzPct val="125000"/>
              <a:buChar char="•"/>
              <a:defRPr sz="4800">
                <a:latin typeface="Helvetica Neue"/>
                <a:ea typeface="Helvetica Neue"/>
                <a:cs typeface="Helvetica Neue"/>
                <a:sym typeface="Helvetica Neue"/>
              </a:defRPr>
            </a:lvl2pPr>
            <a:lvl3pPr marL="1905000" indent="-635000" defTabSz="825500">
              <a:spcBef>
                <a:spcPts val="5900"/>
              </a:spcBef>
              <a:buSzPct val="125000"/>
              <a:defRPr sz="4800">
                <a:latin typeface="Helvetica Neue"/>
                <a:ea typeface="Helvetica Neue"/>
                <a:cs typeface="Helvetica Neue"/>
                <a:sym typeface="Helvetica Neue"/>
              </a:defRPr>
            </a:lvl3pPr>
            <a:lvl4pPr marL="2540000" indent="-635000" defTabSz="825500">
              <a:spcBef>
                <a:spcPts val="5900"/>
              </a:spcBef>
              <a:buSzPct val="125000"/>
              <a:buChar char="•"/>
              <a:defRPr sz="4800">
                <a:latin typeface="Helvetica Neue"/>
                <a:ea typeface="Helvetica Neue"/>
                <a:cs typeface="Helvetica Neue"/>
                <a:sym typeface="Helvetica Neue"/>
              </a:defRPr>
            </a:lvl4pPr>
            <a:lvl5pPr marL="3175000" indent="-635000" defTabSz="825500">
              <a:spcBef>
                <a:spcPts val="5900"/>
              </a:spcBef>
              <a:buSzPct val="125000"/>
              <a:buChar char="•"/>
              <a:defRPr sz="4800">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32" name="Rectangle"/>
          <p:cNvSpPr/>
          <p:nvPr/>
        </p:nvSpPr>
        <p:spPr>
          <a:xfrm>
            <a:off x="-108931" y="12518712"/>
            <a:ext cx="24716435" cy="1270001"/>
          </a:xfrm>
          <a:prstGeom prst="rect">
            <a:avLst/>
          </a:prstGeom>
          <a:solidFill>
            <a:srgbClr val="F7FF96">
              <a:alpha val="28702"/>
            </a:srgbClr>
          </a:solidFill>
          <a:ln w="12700">
            <a:miter lim="400000"/>
          </a:ln>
        </p:spPr>
        <p:txBody>
          <a:bodyPr lIns="0" tIns="0" rIns="0" bIns="0" anchor="ctr"/>
          <a:lstStyle/>
          <a:p>
            <a:pPr defTabSz="825500">
              <a:defRPr b="0">
                <a:solidFill>
                  <a:srgbClr val="FFFFFF"/>
                </a:solidFill>
                <a:latin typeface="+mn-lt"/>
                <a:ea typeface="+mn-ea"/>
                <a:cs typeface="+mn-cs"/>
                <a:sym typeface="Helvetica Neue Medium"/>
              </a:defRPr>
            </a:pPr>
          </a:p>
        </p:txBody>
      </p:sp>
      <p:sp>
        <p:nvSpPr>
          <p:cNvPr id="233" name="Jul 29, 2019 - Aug 1, 2019"/>
          <p:cNvSpPr txBox="1"/>
          <p:nvPr/>
        </p:nvSpPr>
        <p:spPr>
          <a:xfrm>
            <a:off x="9998443" y="12645356"/>
            <a:ext cx="4711249" cy="1041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5100"/>
              </a:lnSpc>
              <a:defRPr b="0" sz="3100">
                <a:latin typeface="Helvetica"/>
                <a:ea typeface="Helvetica"/>
                <a:cs typeface="Helvetica"/>
                <a:sym typeface="Helvetica"/>
              </a:defRPr>
            </a:lvl1pPr>
          </a:lstStyle>
          <a:p>
            <a:pPr/>
            <a:r>
              <a:t>Jul 29, 2019 - Aug 1, 2019</a:t>
            </a:r>
          </a:p>
        </p:txBody>
      </p:sp>
      <p:sp>
        <p:nvSpPr>
          <p:cNvPr id="234" name="Phillip Isola &amp; Antonio Torralba"/>
          <p:cNvSpPr txBox="1"/>
          <p:nvPr/>
        </p:nvSpPr>
        <p:spPr>
          <a:xfrm>
            <a:off x="10049358" y="13245591"/>
            <a:ext cx="4619031" cy="104241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5600"/>
              </a:lnSpc>
              <a:spcBef>
                <a:spcPts val="1600"/>
              </a:spcBef>
              <a:defRPr sz="2400">
                <a:latin typeface="Helvetica"/>
                <a:ea typeface="Helvetica"/>
                <a:cs typeface="Helvetica"/>
                <a:sym typeface="Helvetica"/>
              </a:defRPr>
            </a:lvl1pPr>
          </a:lstStyle>
          <a:p>
            <a:pPr/>
            <a:r>
              <a:t>Phillip Isola &amp; Antonio Torralba</a:t>
            </a:r>
          </a:p>
        </p:txBody>
      </p:sp>
      <p:pic>
        <p:nvPicPr>
          <p:cNvPr id="235" name="mit_pe_horiz_large_alpha.png" descr="mit_pe_horiz_large_alpha.png"/>
          <p:cNvPicPr>
            <a:picLocks noChangeAspect="1"/>
          </p:cNvPicPr>
          <p:nvPr/>
        </p:nvPicPr>
        <p:blipFill>
          <a:blip r:embed="rId2">
            <a:extLst/>
          </a:blip>
          <a:stretch>
            <a:fillRect/>
          </a:stretch>
        </p:blipFill>
        <p:spPr>
          <a:xfrm>
            <a:off x="152400" y="12482519"/>
            <a:ext cx="6835372" cy="1367075"/>
          </a:xfrm>
          <a:prstGeom prst="rect">
            <a:avLst/>
          </a:prstGeom>
          <a:ln w="12700">
            <a:miter lim="400000"/>
          </a:ln>
        </p:spPr>
      </p:pic>
      <p:sp>
        <p:nvSpPr>
          <p:cNvPr id="236" name="Deep Learning for AI and Computer Vision"/>
          <p:cNvSpPr txBox="1"/>
          <p:nvPr/>
        </p:nvSpPr>
        <p:spPr>
          <a:xfrm>
            <a:off x="15941437" y="12898848"/>
            <a:ext cx="8288736" cy="127101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6600"/>
              </a:lnSpc>
              <a:spcBef>
                <a:spcPts val="1600"/>
              </a:spcBef>
              <a:defRPr>
                <a:solidFill>
                  <a:srgbClr val="A21F34"/>
                </a:solidFill>
                <a:latin typeface="Helvetica"/>
                <a:ea typeface="Helvetica"/>
                <a:cs typeface="Helvetica"/>
                <a:sym typeface="Helvetica"/>
              </a:defRPr>
            </a:lvl1pPr>
          </a:lstStyle>
          <a:p>
            <a:pPr/>
            <a:r>
              <a:t>Deep Learning for AI and Computer Vision</a:t>
            </a:r>
          </a:p>
        </p:txBody>
      </p:sp>
      <p:sp>
        <p:nvSpPr>
          <p:cNvPr id="237" name="Slide Number"/>
          <p:cNvSpPr txBox="1"/>
          <p:nvPr>
            <p:ph type="sldNum" sz="quarter" idx="2"/>
          </p:nvPr>
        </p:nvSpPr>
        <p:spPr>
          <a:xfrm>
            <a:off x="11959031" y="13081000"/>
            <a:ext cx="453238" cy="461059"/>
          </a:xfrm>
          <a:prstGeom prst="rect">
            <a:avLst/>
          </a:prstGeom>
        </p:spPr>
        <p:txBody>
          <a:bodyPr lIns="50800" tIns="50800" rIns="50800" bIns="50800"/>
          <a:lstStyle>
            <a:lvl1pPr algn="ctr" defTabSz="825500">
              <a:defRPr sz="24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pic>
        <p:nvPicPr>
          <p:cNvPr id="244" name="Image" descr="Image"/>
          <p:cNvPicPr>
            <a:picLocks noChangeAspect="1"/>
          </p:cNvPicPr>
          <p:nvPr/>
        </p:nvPicPr>
        <p:blipFill>
          <a:blip r:embed="rId2">
            <a:alphaModFix amt="59768"/>
            <a:extLst/>
          </a:blip>
          <a:stretch>
            <a:fillRect/>
          </a:stretch>
        </p:blipFill>
        <p:spPr>
          <a:xfrm>
            <a:off x="10295609" y="-22525"/>
            <a:ext cx="14757158" cy="13761049"/>
          </a:xfrm>
          <a:prstGeom prst="rect">
            <a:avLst/>
          </a:prstGeom>
          <a:ln w="12700">
            <a:miter lim="400000"/>
          </a:ln>
        </p:spPr>
      </p:pic>
      <p:sp>
        <p:nvSpPr>
          <p:cNvPr id="245" name="Title Text"/>
          <p:cNvSpPr txBox="1"/>
          <p:nvPr>
            <p:ph type="title"/>
          </p:nvPr>
        </p:nvSpPr>
        <p:spPr>
          <a:xfrm>
            <a:off x="1371600" y="3507329"/>
            <a:ext cx="20828000" cy="1787541"/>
          </a:xfrm>
          <a:prstGeom prst="rect">
            <a:avLst/>
          </a:prstGeom>
        </p:spPr>
        <p:txBody>
          <a:bodyPr lIns="50800" tIns="50800" rIns="50800" bIns="50800" anchor="b"/>
          <a:lstStyle>
            <a:lvl1pPr algn="l" defTabSz="825500">
              <a:defRPr sz="11200">
                <a:latin typeface="+mn-lt"/>
                <a:ea typeface="+mn-ea"/>
                <a:cs typeface="+mn-cs"/>
                <a:sym typeface="Helvetica Neue Medium"/>
              </a:defRPr>
            </a:lvl1pPr>
          </a:lstStyle>
          <a:p>
            <a:pPr/>
            <a:r>
              <a:t>Title Text</a:t>
            </a:r>
          </a:p>
        </p:txBody>
      </p:sp>
      <p:sp>
        <p:nvSpPr>
          <p:cNvPr id="246" name="Section title"/>
          <p:cNvSpPr txBox="1"/>
          <p:nvPr>
            <p:ph type="body" sz="quarter" idx="21"/>
          </p:nvPr>
        </p:nvSpPr>
        <p:spPr>
          <a:xfrm>
            <a:off x="3564280" y="5275205"/>
            <a:ext cx="9378364" cy="1787541"/>
          </a:xfrm>
          <a:prstGeom prst="rect">
            <a:avLst/>
          </a:prstGeom>
        </p:spPr>
        <p:txBody>
          <a:bodyPr lIns="50800" tIns="50800" rIns="50800" bIns="50800" anchor="ctr">
            <a:noAutofit/>
          </a:bodyPr>
          <a:lstStyle>
            <a:lvl1pPr marL="0" indent="0" defTabSz="825500">
              <a:spcBef>
                <a:spcPts val="0"/>
              </a:spcBef>
              <a:buSzTx/>
              <a:buNone/>
              <a:defRPr sz="10000">
                <a:latin typeface="Helvetica Neue"/>
                <a:ea typeface="Helvetica Neue"/>
                <a:cs typeface="Helvetica Neue"/>
                <a:sym typeface="Helvetica Neue"/>
              </a:defRPr>
            </a:lvl1pPr>
          </a:lstStyle>
          <a:p>
            <a:pPr/>
            <a:r>
              <a:t>Section title </a:t>
            </a:r>
          </a:p>
        </p:txBody>
      </p:sp>
      <p:sp>
        <p:nvSpPr>
          <p:cNvPr id="247" name="Slide Number"/>
          <p:cNvSpPr txBox="1"/>
          <p:nvPr>
            <p:ph type="sldNum" sz="quarter" idx="2"/>
          </p:nvPr>
        </p:nvSpPr>
        <p:spPr>
          <a:xfrm>
            <a:off x="11959031" y="13081000"/>
            <a:ext cx="453238" cy="461059"/>
          </a:xfrm>
          <a:prstGeom prst="rect">
            <a:avLst/>
          </a:prstGeom>
        </p:spPr>
        <p:txBody>
          <a:bodyPr lIns="50800" tIns="50800" rIns="50800" bIns="50800"/>
          <a:lstStyle>
            <a:lvl1pPr algn="ctr" defTabSz="825500">
              <a:defRPr sz="24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objetos">
    <p:spTree>
      <p:nvGrpSpPr>
        <p:cNvPr id="1" name=""/>
        <p:cNvGrpSpPr/>
        <p:nvPr/>
      </p:nvGrpSpPr>
      <p:grpSpPr>
        <a:xfrm>
          <a:off x="0" y="0"/>
          <a:ext cx="0" cy="0"/>
          <a:chOff x="0" y="0"/>
          <a:chExt cx="0" cy="0"/>
        </a:xfrm>
      </p:grpSpPr>
      <p:sp>
        <p:nvSpPr>
          <p:cNvPr id="254" name="Title Text"/>
          <p:cNvSpPr txBox="1"/>
          <p:nvPr>
            <p:ph type="title"/>
          </p:nvPr>
        </p:nvSpPr>
        <p:spPr>
          <a:xfrm>
            <a:off x="3962400" y="549276"/>
            <a:ext cx="16459199" cy="2286001"/>
          </a:xfrm>
          <a:prstGeom prst="rect">
            <a:avLst/>
          </a:prstGeom>
        </p:spPr>
        <p:txBody>
          <a:bodyPr lIns="121920" tIns="121920" rIns="121920" bIns="121920"/>
          <a:lstStyle>
            <a:lvl1pPr defTabSz="1828708">
              <a:defRPr sz="8200">
                <a:latin typeface="Calibri"/>
                <a:ea typeface="Calibri"/>
                <a:cs typeface="Calibri"/>
                <a:sym typeface="Calibri"/>
              </a:defRPr>
            </a:lvl1pPr>
          </a:lstStyle>
          <a:p>
            <a:pPr/>
            <a:r>
              <a:t>Title Text</a:t>
            </a:r>
          </a:p>
        </p:txBody>
      </p:sp>
      <p:sp>
        <p:nvSpPr>
          <p:cNvPr id="255" name="Body Level One…"/>
          <p:cNvSpPr txBox="1"/>
          <p:nvPr>
            <p:ph type="body" idx="1"/>
          </p:nvPr>
        </p:nvSpPr>
        <p:spPr>
          <a:xfrm>
            <a:off x="3962400" y="3200415"/>
            <a:ext cx="16459199" cy="9051926"/>
          </a:xfrm>
          <a:prstGeom prst="rect">
            <a:avLst/>
          </a:prstGeom>
        </p:spPr>
        <p:txBody>
          <a:bodyPr lIns="121920" tIns="121920" rIns="121920" bIns="121920"/>
          <a:lstStyle>
            <a:lvl1pPr marL="649673" indent="-649673" defTabSz="1828708">
              <a:spcBef>
                <a:spcPts val="1500"/>
              </a:spcBef>
              <a:buFont typeface="Arial"/>
              <a:defRPr sz="6000">
                <a:latin typeface="Calibri"/>
                <a:ea typeface="Calibri"/>
                <a:cs typeface="Calibri"/>
                <a:sym typeface="Calibri"/>
              </a:defRPr>
            </a:lvl1pPr>
            <a:lvl2pPr marL="1172037" indent="-623425" defTabSz="1828708">
              <a:spcBef>
                <a:spcPts val="1500"/>
              </a:spcBef>
              <a:buFont typeface="Arial"/>
              <a:defRPr sz="6000">
                <a:latin typeface="Calibri"/>
                <a:ea typeface="Calibri"/>
                <a:cs typeface="Calibri"/>
                <a:sym typeface="Calibri"/>
              </a:defRPr>
            </a:lvl2pPr>
            <a:lvl3pPr marL="1685025" indent="-587800" defTabSz="1828708">
              <a:spcBef>
                <a:spcPts val="1500"/>
              </a:spcBef>
              <a:buFont typeface="Arial"/>
              <a:defRPr sz="6000">
                <a:latin typeface="Calibri"/>
                <a:ea typeface="Calibri"/>
                <a:cs typeface="Calibri"/>
                <a:sym typeface="Calibri"/>
              </a:defRPr>
            </a:lvl3pPr>
            <a:lvl4pPr marL="2331604" indent="-685767" defTabSz="1828708">
              <a:spcBef>
                <a:spcPts val="1500"/>
              </a:spcBef>
              <a:buFont typeface="Arial"/>
              <a:defRPr sz="6000">
                <a:latin typeface="Calibri"/>
                <a:ea typeface="Calibri"/>
                <a:cs typeface="Calibri"/>
                <a:sym typeface="Calibri"/>
              </a:defRPr>
            </a:lvl4pPr>
            <a:lvl5pPr marL="2880217" indent="-685767" defTabSz="1828708">
              <a:spcBef>
                <a:spcPts val="1500"/>
              </a:spcBef>
              <a:buFont typeface="Arial"/>
              <a:defRPr sz="60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56" name="Slide Number"/>
          <p:cNvSpPr txBox="1"/>
          <p:nvPr>
            <p:ph type="sldNum" sz="quarter" idx="2"/>
          </p:nvPr>
        </p:nvSpPr>
        <p:spPr>
          <a:xfrm>
            <a:off x="19898659" y="12809856"/>
            <a:ext cx="522943" cy="535941"/>
          </a:xfrm>
          <a:prstGeom prst="rect">
            <a:avLst/>
          </a:prstGeom>
        </p:spPr>
        <p:txBody>
          <a:bodyPr lIns="121920" tIns="121920" rIns="121920" bIns="121920" anchor="ctr"/>
          <a:lstStyle>
            <a:lvl1pPr defTabSz="2438400">
              <a:defRPr sz="20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4833937" y="4536281"/>
            <a:ext cx="14716126" cy="4643438"/>
          </a:xfrm>
          <a:prstGeom prst="rect">
            <a:avLst/>
          </a:prstGeom>
        </p:spPr>
        <p:txBody>
          <a:bodyPr lIns="71437" tIns="71437" rIns="71437" bIns="71437"/>
          <a:lstStyle>
            <a:lvl1pPr defTabSz="821531">
              <a:defRPr sz="11200">
                <a:latin typeface="+mn-lt"/>
                <a:ea typeface="+mn-ea"/>
                <a:cs typeface="+mn-cs"/>
                <a:sym typeface="Helvetica Neue Medium"/>
              </a:defRPr>
            </a:lvl1pPr>
          </a:lstStyle>
          <a:p>
            <a:pPr/>
            <a:r>
              <a:t>Title Text</a:t>
            </a:r>
          </a:p>
        </p:txBody>
      </p:sp>
      <p:sp>
        <p:nvSpPr>
          <p:cNvPr id="31" name="Slide Number"/>
          <p:cNvSpPr txBox="1"/>
          <p:nvPr>
            <p:ph type="sldNum" sz="quarter" idx="2"/>
          </p:nvPr>
        </p:nvSpPr>
        <p:spPr>
          <a:xfrm>
            <a:off x="11954103" y="13073062"/>
            <a:ext cx="466269" cy="477671"/>
          </a:xfrm>
          <a:prstGeom prst="rect">
            <a:avLst/>
          </a:prstGeom>
        </p:spPr>
        <p:txBody>
          <a:bodyPr lIns="71437" tIns="71437" rIns="71437" bIns="71437"/>
          <a:lstStyle>
            <a:lvl1pPr algn="ctr" defTabSz="821531">
              <a:defRPr sz="22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21"/>
          </p:nvPr>
        </p:nvSpPr>
        <p:spPr>
          <a:xfrm>
            <a:off x="6231433" y="863203"/>
            <a:ext cx="17439681" cy="11626455"/>
          </a:xfrm>
          <a:prstGeom prst="rect">
            <a:avLst/>
          </a:prstGeom>
        </p:spPr>
        <p:txBody>
          <a:bodyPr lIns="91439" tIns="45719" rIns="91439" bIns="45719">
            <a:noAutofit/>
          </a:bodyPr>
          <a:lstStyle/>
          <a:p>
            <a:pPr/>
          </a:p>
        </p:txBody>
      </p:sp>
      <p:sp>
        <p:nvSpPr>
          <p:cNvPr id="39" name="Title Text"/>
          <p:cNvSpPr txBox="1"/>
          <p:nvPr>
            <p:ph type="title"/>
          </p:nvPr>
        </p:nvSpPr>
        <p:spPr>
          <a:xfrm>
            <a:off x="4387453" y="892968"/>
            <a:ext cx="7500938" cy="5607845"/>
          </a:xfrm>
          <a:prstGeom prst="rect">
            <a:avLst/>
          </a:prstGeom>
        </p:spPr>
        <p:txBody>
          <a:bodyPr lIns="71437" tIns="71437" rIns="71437" bIns="71437" anchor="b"/>
          <a:lstStyle>
            <a:lvl1pPr defTabSz="821531">
              <a:defRPr sz="8400">
                <a:latin typeface="+mn-lt"/>
                <a:ea typeface="+mn-ea"/>
                <a:cs typeface="+mn-cs"/>
                <a:sym typeface="Helvetica Neue Medium"/>
              </a:defRPr>
            </a:lvl1pPr>
          </a:lstStyle>
          <a:p>
            <a:pPr/>
            <a:r>
              <a:t>Title Text</a:t>
            </a:r>
          </a:p>
        </p:txBody>
      </p:sp>
      <p:sp>
        <p:nvSpPr>
          <p:cNvPr id="40" name="Body Level One…"/>
          <p:cNvSpPr txBox="1"/>
          <p:nvPr>
            <p:ph type="body" sz="quarter" idx="1"/>
          </p:nvPr>
        </p:nvSpPr>
        <p:spPr>
          <a:xfrm>
            <a:off x="4387453" y="6643687"/>
            <a:ext cx="7500938" cy="5786438"/>
          </a:xfrm>
          <a:prstGeom prst="rect">
            <a:avLst/>
          </a:prstGeom>
        </p:spPr>
        <p:txBody>
          <a:bodyPr lIns="71437" tIns="71437" rIns="71437" bIns="71437"/>
          <a:lstStyle>
            <a:lvl1pPr marL="0" indent="0" algn="ctr" defTabSz="821531">
              <a:spcBef>
                <a:spcPts val="0"/>
              </a:spcBef>
              <a:buSzTx/>
              <a:buNone/>
              <a:defRPr sz="5200">
                <a:latin typeface="Helvetica Neue"/>
                <a:ea typeface="Helvetica Neue"/>
                <a:cs typeface="Helvetica Neue"/>
                <a:sym typeface="Helvetica Neue"/>
              </a:defRPr>
            </a:lvl1pPr>
            <a:lvl2pPr marL="0" indent="0" algn="ctr" defTabSz="821531">
              <a:spcBef>
                <a:spcPts val="0"/>
              </a:spcBef>
              <a:buSzTx/>
              <a:buNone/>
              <a:defRPr sz="5200">
                <a:latin typeface="Helvetica Neue"/>
                <a:ea typeface="Helvetica Neue"/>
                <a:cs typeface="Helvetica Neue"/>
                <a:sym typeface="Helvetica Neue"/>
              </a:defRPr>
            </a:lvl2pPr>
            <a:lvl3pPr marL="0" indent="0" algn="ctr" defTabSz="821531">
              <a:spcBef>
                <a:spcPts val="0"/>
              </a:spcBef>
              <a:buSzTx/>
              <a:buNone/>
              <a:defRPr sz="5200">
                <a:latin typeface="Helvetica Neue"/>
                <a:ea typeface="Helvetica Neue"/>
                <a:cs typeface="Helvetica Neue"/>
                <a:sym typeface="Helvetica Neue"/>
              </a:defRPr>
            </a:lvl3pPr>
            <a:lvl4pPr marL="0" indent="0" algn="ctr" defTabSz="821531">
              <a:spcBef>
                <a:spcPts val="0"/>
              </a:spcBef>
              <a:buSzTx/>
              <a:buNone/>
              <a:defRPr sz="5200">
                <a:latin typeface="Helvetica Neue"/>
                <a:ea typeface="Helvetica Neue"/>
                <a:cs typeface="Helvetica Neue"/>
                <a:sym typeface="Helvetica Neue"/>
              </a:defRPr>
            </a:lvl4pPr>
            <a:lvl5pPr marL="0" indent="0" algn="ctr" defTabSz="821531">
              <a:spcBef>
                <a:spcPts val="0"/>
              </a:spcBef>
              <a:buSzTx/>
              <a:buNone/>
              <a:defRPr sz="5200">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xfrm>
            <a:off x="11954103" y="13073062"/>
            <a:ext cx="466269" cy="477671"/>
          </a:xfrm>
          <a:prstGeom prst="rect">
            <a:avLst/>
          </a:prstGeom>
        </p:spPr>
        <p:txBody>
          <a:bodyPr lIns="71437" tIns="71437" rIns="71437" bIns="71437"/>
          <a:lstStyle>
            <a:lvl1pPr algn="ctr" defTabSz="821531">
              <a:defRPr sz="22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xfrm>
            <a:off x="4387453" y="357187"/>
            <a:ext cx="15609094" cy="3036095"/>
          </a:xfrm>
          <a:prstGeom prst="rect">
            <a:avLst/>
          </a:prstGeom>
        </p:spPr>
        <p:txBody>
          <a:bodyPr lIns="71437" tIns="71437" rIns="71437" bIns="71437"/>
          <a:lstStyle>
            <a:lvl1pPr defTabSz="821531">
              <a:defRPr sz="11200">
                <a:latin typeface="+mn-lt"/>
                <a:ea typeface="+mn-ea"/>
                <a:cs typeface="+mn-cs"/>
                <a:sym typeface="Helvetica Neue Medium"/>
              </a:defRPr>
            </a:lvl1pPr>
          </a:lstStyle>
          <a:p>
            <a:pPr/>
            <a:r>
              <a:t>Title Text</a:t>
            </a:r>
          </a:p>
        </p:txBody>
      </p:sp>
      <p:sp>
        <p:nvSpPr>
          <p:cNvPr id="49" name="Slide Number"/>
          <p:cNvSpPr txBox="1"/>
          <p:nvPr>
            <p:ph type="sldNum" sz="quarter" idx="2"/>
          </p:nvPr>
        </p:nvSpPr>
        <p:spPr>
          <a:xfrm>
            <a:off x="11954103" y="13073062"/>
            <a:ext cx="466269" cy="477671"/>
          </a:xfrm>
          <a:prstGeom prst="rect">
            <a:avLst/>
          </a:prstGeom>
        </p:spPr>
        <p:txBody>
          <a:bodyPr lIns="71437" tIns="71437" rIns="71437" bIns="71437"/>
          <a:lstStyle>
            <a:lvl1pPr algn="ctr" defTabSz="821531">
              <a:defRPr sz="22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xfrm>
            <a:off x="4387453" y="357187"/>
            <a:ext cx="15609094" cy="3036095"/>
          </a:xfrm>
          <a:prstGeom prst="rect">
            <a:avLst/>
          </a:prstGeom>
        </p:spPr>
        <p:txBody>
          <a:bodyPr lIns="71437" tIns="71437" rIns="71437" bIns="71437"/>
          <a:lstStyle>
            <a:lvl1pPr defTabSz="821531">
              <a:defRPr sz="11200">
                <a:latin typeface="+mn-lt"/>
                <a:ea typeface="+mn-ea"/>
                <a:cs typeface="+mn-cs"/>
                <a:sym typeface="Helvetica Neue Medium"/>
              </a:defRPr>
            </a:lvl1pPr>
          </a:lstStyle>
          <a:p>
            <a:pPr/>
            <a:r>
              <a:t>Title Text</a:t>
            </a:r>
          </a:p>
        </p:txBody>
      </p:sp>
      <p:sp>
        <p:nvSpPr>
          <p:cNvPr id="57" name="Body Level One…"/>
          <p:cNvSpPr txBox="1"/>
          <p:nvPr>
            <p:ph type="body" idx="1"/>
          </p:nvPr>
        </p:nvSpPr>
        <p:spPr>
          <a:xfrm>
            <a:off x="4387453" y="3643312"/>
            <a:ext cx="15609094" cy="8840392"/>
          </a:xfrm>
          <a:prstGeom prst="rect">
            <a:avLst/>
          </a:prstGeom>
        </p:spPr>
        <p:txBody>
          <a:bodyPr lIns="71437" tIns="71437" rIns="71437" bIns="71437" anchor="ctr"/>
          <a:lstStyle>
            <a:lvl1pPr marL="611187" indent="-611187" defTabSz="821531">
              <a:spcBef>
                <a:spcPts val="5900"/>
              </a:spcBef>
              <a:buSzPct val="145000"/>
              <a:defRPr sz="4400">
                <a:latin typeface="Helvetica Neue"/>
                <a:ea typeface="Helvetica Neue"/>
                <a:cs typeface="Helvetica Neue"/>
                <a:sym typeface="Helvetica Neue"/>
              </a:defRPr>
            </a:lvl1pPr>
            <a:lvl2pPr marL="1055687" indent="-611187" defTabSz="821531">
              <a:spcBef>
                <a:spcPts val="5900"/>
              </a:spcBef>
              <a:buSzPct val="145000"/>
              <a:buChar char="•"/>
              <a:defRPr sz="4400">
                <a:latin typeface="Helvetica Neue"/>
                <a:ea typeface="Helvetica Neue"/>
                <a:cs typeface="Helvetica Neue"/>
                <a:sym typeface="Helvetica Neue"/>
              </a:defRPr>
            </a:lvl2pPr>
            <a:lvl3pPr marL="1500187" indent="-611187" defTabSz="821531">
              <a:spcBef>
                <a:spcPts val="5900"/>
              </a:spcBef>
              <a:buSzPct val="145000"/>
              <a:defRPr sz="4400">
                <a:latin typeface="Helvetica Neue"/>
                <a:ea typeface="Helvetica Neue"/>
                <a:cs typeface="Helvetica Neue"/>
                <a:sym typeface="Helvetica Neue"/>
              </a:defRPr>
            </a:lvl3pPr>
            <a:lvl4pPr marL="1944687" indent="-611187" defTabSz="821531">
              <a:spcBef>
                <a:spcPts val="5900"/>
              </a:spcBef>
              <a:buSzPct val="145000"/>
              <a:buChar char="•"/>
              <a:defRPr sz="4400">
                <a:latin typeface="Helvetica Neue"/>
                <a:ea typeface="Helvetica Neue"/>
                <a:cs typeface="Helvetica Neue"/>
                <a:sym typeface="Helvetica Neue"/>
              </a:defRPr>
            </a:lvl4pPr>
            <a:lvl5pPr marL="2389187" indent="-611187" defTabSz="821531">
              <a:spcBef>
                <a:spcPts val="5900"/>
              </a:spcBef>
              <a:buSzPct val="145000"/>
              <a:buChar char="•"/>
              <a:defRPr sz="4400">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xfrm>
            <a:off x="11954103" y="13073062"/>
            <a:ext cx="466269" cy="477671"/>
          </a:xfrm>
          <a:prstGeom prst="rect">
            <a:avLst/>
          </a:prstGeom>
        </p:spPr>
        <p:txBody>
          <a:bodyPr lIns="71437" tIns="71437" rIns="71437" bIns="71437"/>
          <a:lstStyle>
            <a:lvl1pPr algn="ctr" defTabSz="821531">
              <a:defRPr sz="22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21"/>
          </p:nvPr>
        </p:nvSpPr>
        <p:spPr>
          <a:xfrm>
            <a:off x="8794253" y="3637358"/>
            <a:ext cx="13260587" cy="8840392"/>
          </a:xfrm>
          <a:prstGeom prst="rect">
            <a:avLst/>
          </a:prstGeom>
        </p:spPr>
        <p:txBody>
          <a:bodyPr lIns="91439" tIns="45719" rIns="91439" bIns="45719">
            <a:noAutofit/>
          </a:bodyPr>
          <a:lstStyle/>
          <a:p>
            <a:pPr/>
          </a:p>
        </p:txBody>
      </p:sp>
      <p:sp>
        <p:nvSpPr>
          <p:cNvPr id="66" name="Title Text"/>
          <p:cNvSpPr txBox="1"/>
          <p:nvPr>
            <p:ph type="title"/>
          </p:nvPr>
        </p:nvSpPr>
        <p:spPr>
          <a:xfrm>
            <a:off x="4387453" y="357187"/>
            <a:ext cx="15609094" cy="3036095"/>
          </a:xfrm>
          <a:prstGeom prst="rect">
            <a:avLst/>
          </a:prstGeom>
        </p:spPr>
        <p:txBody>
          <a:bodyPr lIns="71437" tIns="71437" rIns="71437" bIns="71437"/>
          <a:lstStyle>
            <a:lvl1pPr defTabSz="821531">
              <a:defRPr sz="11200">
                <a:latin typeface="+mn-lt"/>
                <a:ea typeface="+mn-ea"/>
                <a:cs typeface="+mn-cs"/>
                <a:sym typeface="Helvetica Neue Medium"/>
              </a:defRPr>
            </a:lvl1pPr>
          </a:lstStyle>
          <a:p>
            <a:pPr/>
            <a:r>
              <a:t>Title Text</a:t>
            </a:r>
          </a:p>
        </p:txBody>
      </p:sp>
      <p:sp>
        <p:nvSpPr>
          <p:cNvPr id="67" name="Body Level One…"/>
          <p:cNvSpPr txBox="1"/>
          <p:nvPr>
            <p:ph type="body" sz="quarter" idx="1"/>
          </p:nvPr>
        </p:nvSpPr>
        <p:spPr>
          <a:xfrm>
            <a:off x="4387453" y="3643312"/>
            <a:ext cx="7500938" cy="8840392"/>
          </a:xfrm>
          <a:prstGeom prst="rect">
            <a:avLst/>
          </a:prstGeom>
        </p:spPr>
        <p:txBody>
          <a:bodyPr lIns="71437" tIns="71437" rIns="71437" bIns="71437" anchor="ctr"/>
          <a:lstStyle>
            <a:lvl1pPr marL="465364" indent="-465364" defTabSz="821531">
              <a:spcBef>
                <a:spcPts val="4500"/>
              </a:spcBef>
              <a:buSzPct val="145000"/>
              <a:defRPr sz="3800">
                <a:latin typeface="Helvetica Neue"/>
                <a:ea typeface="Helvetica Neue"/>
                <a:cs typeface="Helvetica Neue"/>
                <a:sym typeface="Helvetica Neue"/>
              </a:defRPr>
            </a:lvl1pPr>
            <a:lvl2pPr marL="808264" indent="-465364" defTabSz="821531">
              <a:spcBef>
                <a:spcPts val="4500"/>
              </a:spcBef>
              <a:buSzPct val="145000"/>
              <a:buChar char="•"/>
              <a:defRPr sz="3800">
                <a:latin typeface="Helvetica Neue"/>
                <a:ea typeface="Helvetica Neue"/>
                <a:cs typeface="Helvetica Neue"/>
                <a:sym typeface="Helvetica Neue"/>
              </a:defRPr>
            </a:lvl2pPr>
            <a:lvl3pPr marL="1151164" indent="-465364" defTabSz="821531">
              <a:spcBef>
                <a:spcPts val="4500"/>
              </a:spcBef>
              <a:buSzPct val="145000"/>
              <a:defRPr sz="3800">
                <a:latin typeface="Helvetica Neue"/>
                <a:ea typeface="Helvetica Neue"/>
                <a:cs typeface="Helvetica Neue"/>
                <a:sym typeface="Helvetica Neue"/>
              </a:defRPr>
            </a:lvl3pPr>
            <a:lvl4pPr marL="1494064" indent="-465364" defTabSz="821531">
              <a:spcBef>
                <a:spcPts val="4500"/>
              </a:spcBef>
              <a:buSzPct val="145000"/>
              <a:buChar char="•"/>
              <a:defRPr sz="3800">
                <a:latin typeface="Helvetica Neue"/>
                <a:ea typeface="Helvetica Neue"/>
                <a:cs typeface="Helvetica Neue"/>
                <a:sym typeface="Helvetica Neue"/>
              </a:defRPr>
            </a:lvl4pPr>
            <a:lvl5pPr marL="1836964" indent="-465364" defTabSz="821531">
              <a:spcBef>
                <a:spcPts val="4500"/>
              </a:spcBef>
              <a:buSzPct val="145000"/>
              <a:buChar char="•"/>
              <a:defRPr sz="3800">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xfrm>
            <a:off x="11954103" y="13073062"/>
            <a:ext cx="466269" cy="473076"/>
          </a:xfrm>
          <a:prstGeom prst="rect">
            <a:avLst/>
          </a:prstGeom>
        </p:spPr>
        <p:txBody>
          <a:bodyPr lIns="71437" tIns="71437" rIns="71437" bIns="71437"/>
          <a:lstStyle>
            <a:lvl1pPr algn="ctr" defTabSz="821531">
              <a:defRPr sz="2200">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4387453" y="1785937"/>
            <a:ext cx="15609094" cy="10144126"/>
          </a:xfrm>
          <a:prstGeom prst="rect">
            <a:avLst/>
          </a:prstGeom>
        </p:spPr>
        <p:txBody>
          <a:bodyPr lIns="71437" tIns="71437" rIns="71437" bIns="71437" anchor="ctr"/>
          <a:lstStyle>
            <a:lvl1pPr marL="611187" indent="-611187" defTabSz="821531">
              <a:spcBef>
                <a:spcPts val="5900"/>
              </a:spcBef>
              <a:buSzPct val="145000"/>
              <a:defRPr sz="4400">
                <a:latin typeface="Helvetica Neue"/>
                <a:ea typeface="Helvetica Neue"/>
                <a:cs typeface="Helvetica Neue"/>
                <a:sym typeface="Helvetica Neue"/>
              </a:defRPr>
            </a:lvl1pPr>
            <a:lvl2pPr marL="1055687" indent="-611187" defTabSz="821531">
              <a:spcBef>
                <a:spcPts val="5900"/>
              </a:spcBef>
              <a:buSzPct val="145000"/>
              <a:buChar char="•"/>
              <a:defRPr sz="4400">
                <a:latin typeface="Helvetica Neue"/>
                <a:ea typeface="Helvetica Neue"/>
                <a:cs typeface="Helvetica Neue"/>
                <a:sym typeface="Helvetica Neue"/>
              </a:defRPr>
            </a:lvl2pPr>
            <a:lvl3pPr marL="1500187" indent="-611187" defTabSz="821531">
              <a:spcBef>
                <a:spcPts val="5900"/>
              </a:spcBef>
              <a:buSzPct val="145000"/>
              <a:defRPr sz="4400">
                <a:latin typeface="Helvetica Neue"/>
                <a:ea typeface="Helvetica Neue"/>
                <a:cs typeface="Helvetica Neue"/>
                <a:sym typeface="Helvetica Neue"/>
              </a:defRPr>
            </a:lvl3pPr>
            <a:lvl4pPr marL="1944687" indent="-611187" defTabSz="821531">
              <a:spcBef>
                <a:spcPts val="5900"/>
              </a:spcBef>
              <a:buSzPct val="145000"/>
              <a:buChar char="•"/>
              <a:defRPr sz="4400">
                <a:latin typeface="Helvetica Neue"/>
                <a:ea typeface="Helvetica Neue"/>
                <a:cs typeface="Helvetica Neue"/>
                <a:sym typeface="Helvetica Neue"/>
              </a:defRPr>
            </a:lvl4pPr>
            <a:lvl5pPr marL="2389187" indent="-611187" defTabSz="821531">
              <a:spcBef>
                <a:spcPts val="5900"/>
              </a:spcBef>
              <a:buSzPct val="145000"/>
              <a:buChar char="•"/>
              <a:defRPr sz="4400">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xfrm>
            <a:off x="11954103" y="13073062"/>
            <a:ext cx="466269" cy="477671"/>
          </a:xfrm>
          <a:prstGeom prst="rect">
            <a:avLst/>
          </a:prstGeom>
        </p:spPr>
        <p:txBody>
          <a:bodyPr lIns="71437" tIns="71437" rIns="71437" bIns="71437"/>
          <a:lstStyle>
            <a:lvl1pPr algn="ctr" defTabSz="821531">
              <a:defRPr sz="22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21"/>
          </p:nvPr>
        </p:nvSpPr>
        <p:spPr>
          <a:xfrm>
            <a:off x="12442031" y="7072312"/>
            <a:ext cx="8514489" cy="5679282"/>
          </a:xfrm>
          <a:prstGeom prst="rect">
            <a:avLst/>
          </a:prstGeom>
        </p:spPr>
        <p:txBody>
          <a:bodyPr lIns="91439" tIns="45719" rIns="91439" bIns="45719">
            <a:noAutofit/>
          </a:bodyPr>
          <a:lstStyle/>
          <a:p>
            <a:pPr/>
          </a:p>
        </p:txBody>
      </p:sp>
      <p:sp>
        <p:nvSpPr>
          <p:cNvPr id="84" name="Image"/>
          <p:cNvSpPr/>
          <p:nvPr>
            <p:ph type="pic" sz="quarter" idx="22"/>
          </p:nvPr>
        </p:nvSpPr>
        <p:spPr>
          <a:xfrm>
            <a:off x="12192000" y="1250156"/>
            <a:ext cx="8251032" cy="5500689"/>
          </a:xfrm>
          <a:prstGeom prst="rect">
            <a:avLst/>
          </a:prstGeom>
        </p:spPr>
        <p:txBody>
          <a:bodyPr lIns="91439" tIns="45719" rIns="91439" bIns="45719">
            <a:noAutofit/>
          </a:bodyPr>
          <a:lstStyle/>
          <a:p>
            <a:pPr/>
          </a:p>
        </p:txBody>
      </p:sp>
      <p:sp>
        <p:nvSpPr>
          <p:cNvPr id="85" name="Image"/>
          <p:cNvSpPr/>
          <p:nvPr>
            <p:ph type="pic" idx="23"/>
          </p:nvPr>
        </p:nvSpPr>
        <p:spPr>
          <a:xfrm>
            <a:off x="-291704" y="1250156"/>
            <a:ext cx="16850320" cy="11233548"/>
          </a:xfrm>
          <a:prstGeom prst="rect">
            <a:avLst/>
          </a:prstGeom>
        </p:spPr>
        <p:txBody>
          <a:bodyPr lIns="91439" tIns="45719" rIns="91439" bIns="45719">
            <a:noAutofit/>
          </a:bodyPr>
          <a:lstStyle/>
          <a:p>
            <a:pPr/>
          </a:p>
        </p:txBody>
      </p:sp>
      <p:sp>
        <p:nvSpPr>
          <p:cNvPr id="86" name="Slide Number"/>
          <p:cNvSpPr txBox="1"/>
          <p:nvPr>
            <p:ph type="sldNum" sz="quarter" idx="2"/>
          </p:nvPr>
        </p:nvSpPr>
        <p:spPr>
          <a:xfrm>
            <a:off x="11954103" y="13073062"/>
            <a:ext cx="466269" cy="477671"/>
          </a:xfrm>
          <a:prstGeom prst="rect">
            <a:avLst/>
          </a:prstGeom>
        </p:spPr>
        <p:txBody>
          <a:bodyPr lIns="71437" tIns="71437" rIns="71437" bIns="71437"/>
          <a:lstStyle>
            <a:lvl1pPr algn="ctr" defTabSz="821531">
              <a:defRPr sz="22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1220415" y="549176"/>
            <a:ext cx="21943219" cy="2286001"/>
          </a:xfrm>
          <a:prstGeom prst="rect">
            <a:avLst/>
          </a:prstGeom>
          <a:ln w="12700">
            <a:miter lim="400000"/>
          </a:ln>
          <a:extLst>
            <a:ext uri="{C572A759-6A51-4108-AA02-DFA0A04FC94B}">
              <ma14:wrappingTextBoxFlag xmlns:ma14="http://schemas.microsoft.com/office/mac/drawingml/2011/main" val="1"/>
            </a:ext>
          </a:extLst>
        </p:spPr>
        <p:txBody>
          <a:bodyPr lIns="108213" tIns="108213" rIns="108213" bIns="108213" anchor="ctr">
            <a:normAutofit fontScale="100000" lnSpcReduction="0"/>
          </a:bodyPr>
          <a:lstStyle/>
          <a:p>
            <a:pPr/>
            <a:r>
              <a:t>Title Text</a:t>
            </a:r>
          </a:p>
        </p:txBody>
      </p:sp>
      <p:sp>
        <p:nvSpPr>
          <p:cNvPr id="3" name="Body Level One…"/>
          <p:cNvSpPr txBox="1"/>
          <p:nvPr>
            <p:ph type="body" idx="1"/>
          </p:nvPr>
        </p:nvSpPr>
        <p:spPr>
          <a:xfrm>
            <a:off x="1220415" y="3201331"/>
            <a:ext cx="21943219" cy="9050240"/>
          </a:xfrm>
          <a:prstGeom prst="rect">
            <a:avLst/>
          </a:prstGeom>
          <a:ln w="12700">
            <a:miter lim="400000"/>
          </a:ln>
          <a:extLst>
            <a:ext uri="{C572A759-6A51-4108-AA02-DFA0A04FC94B}">
              <ma14:wrappingTextBoxFlag xmlns:ma14="http://schemas.microsoft.com/office/mac/drawingml/2011/main" val="1"/>
            </a:ext>
          </a:extLst>
        </p:spPr>
        <p:txBody>
          <a:bodyPr lIns="108213" tIns="108213" rIns="108213" bIns="108213">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22482449" y="12490400"/>
            <a:ext cx="681169" cy="673032"/>
          </a:xfrm>
          <a:prstGeom prst="rect">
            <a:avLst/>
          </a:prstGeom>
          <a:ln w="12700">
            <a:miter lim="400000"/>
          </a:ln>
        </p:spPr>
        <p:txBody>
          <a:bodyPr wrap="none" lIns="108213" tIns="108213" rIns="108213" bIns="108213">
            <a:spAutoFit/>
          </a:bodyPr>
          <a:lstStyle>
            <a:lvl1pPr algn="r" defTabSz="2172273">
              <a:defRPr b="0">
                <a:latin typeface="Arial"/>
                <a:ea typeface="Arial"/>
                <a:cs typeface="Arial"/>
                <a:sym typeface="Aria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Lst>
  <p:transition xmlns:p14="http://schemas.microsoft.com/office/powerpoint/2010/main" spd="med" advClick="1"/>
  <p:txStyles>
    <p:titleStyle>
      <a:lvl1pPr marL="0" marR="0" indent="0" algn="ctr" defTabSz="1524000" latinLnBrk="0">
        <a:lnSpc>
          <a:spcPct val="100000"/>
        </a:lnSpc>
        <a:spcBef>
          <a:spcPts val="0"/>
        </a:spcBef>
        <a:spcAft>
          <a:spcPts val="0"/>
        </a:spcAft>
        <a:buClrTx/>
        <a:buSzTx/>
        <a:buFontTx/>
        <a:buNone/>
        <a:tabLst/>
        <a:defRPr b="0" baseline="0" cap="none" i="0" spc="0" strike="noStrike" sz="10000" u="none">
          <a:solidFill>
            <a:srgbClr val="000000"/>
          </a:solidFill>
          <a:uFillTx/>
          <a:latin typeface="Arial"/>
          <a:ea typeface="Arial"/>
          <a:cs typeface="Arial"/>
          <a:sym typeface="Arial"/>
        </a:defRPr>
      </a:lvl1pPr>
      <a:lvl2pPr marL="0" marR="0" indent="0" algn="ctr" defTabSz="1524000" latinLnBrk="0">
        <a:lnSpc>
          <a:spcPct val="100000"/>
        </a:lnSpc>
        <a:spcBef>
          <a:spcPts val="0"/>
        </a:spcBef>
        <a:spcAft>
          <a:spcPts val="0"/>
        </a:spcAft>
        <a:buClrTx/>
        <a:buSzTx/>
        <a:buFontTx/>
        <a:buNone/>
        <a:tabLst/>
        <a:defRPr b="0" baseline="0" cap="none" i="0" spc="0" strike="noStrike" sz="10000" u="none">
          <a:solidFill>
            <a:srgbClr val="000000"/>
          </a:solidFill>
          <a:uFillTx/>
          <a:latin typeface="Arial"/>
          <a:ea typeface="Arial"/>
          <a:cs typeface="Arial"/>
          <a:sym typeface="Arial"/>
        </a:defRPr>
      </a:lvl2pPr>
      <a:lvl3pPr marL="0" marR="0" indent="0" algn="ctr" defTabSz="1524000" latinLnBrk="0">
        <a:lnSpc>
          <a:spcPct val="100000"/>
        </a:lnSpc>
        <a:spcBef>
          <a:spcPts val="0"/>
        </a:spcBef>
        <a:spcAft>
          <a:spcPts val="0"/>
        </a:spcAft>
        <a:buClrTx/>
        <a:buSzTx/>
        <a:buFontTx/>
        <a:buNone/>
        <a:tabLst/>
        <a:defRPr b="0" baseline="0" cap="none" i="0" spc="0" strike="noStrike" sz="10000" u="none">
          <a:solidFill>
            <a:srgbClr val="000000"/>
          </a:solidFill>
          <a:uFillTx/>
          <a:latin typeface="Arial"/>
          <a:ea typeface="Arial"/>
          <a:cs typeface="Arial"/>
          <a:sym typeface="Arial"/>
        </a:defRPr>
      </a:lvl3pPr>
      <a:lvl4pPr marL="0" marR="0" indent="0" algn="ctr" defTabSz="1524000" latinLnBrk="0">
        <a:lnSpc>
          <a:spcPct val="100000"/>
        </a:lnSpc>
        <a:spcBef>
          <a:spcPts val="0"/>
        </a:spcBef>
        <a:spcAft>
          <a:spcPts val="0"/>
        </a:spcAft>
        <a:buClrTx/>
        <a:buSzTx/>
        <a:buFontTx/>
        <a:buNone/>
        <a:tabLst/>
        <a:defRPr b="0" baseline="0" cap="none" i="0" spc="0" strike="noStrike" sz="10000" u="none">
          <a:solidFill>
            <a:srgbClr val="000000"/>
          </a:solidFill>
          <a:uFillTx/>
          <a:latin typeface="Arial"/>
          <a:ea typeface="Arial"/>
          <a:cs typeface="Arial"/>
          <a:sym typeface="Arial"/>
        </a:defRPr>
      </a:lvl4pPr>
      <a:lvl5pPr marL="0" marR="0" indent="0" algn="ctr" defTabSz="1524000" latinLnBrk="0">
        <a:lnSpc>
          <a:spcPct val="100000"/>
        </a:lnSpc>
        <a:spcBef>
          <a:spcPts val="0"/>
        </a:spcBef>
        <a:spcAft>
          <a:spcPts val="0"/>
        </a:spcAft>
        <a:buClrTx/>
        <a:buSzTx/>
        <a:buFontTx/>
        <a:buNone/>
        <a:tabLst/>
        <a:defRPr b="0" baseline="0" cap="none" i="0" spc="0" strike="noStrike" sz="10000" u="none">
          <a:solidFill>
            <a:srgbClr val="000000"/>
          </a:solidFill>
          <a:uFillTx/>
          <a:latin typeface="Arial"/>
          <a:ea typeface="Arial"/>
          <a:cs typeface="Arial"/>
          <a:sym typeface="Arial"/>
        </a:defRPr>
      </a:lvl5pPr>
      <a:lvl6pPr marL="0" marR="0" indent="649273" algn="ctr" defTabSz="1524000" latinLnBrk="0">
        <a:lnSpc>
          <a:spcPct val="100000"/>
        </a:lnSpc>
        <a:spcBef>
          <a:spcPts val="0"/>
        </a:spcBef>
        <a:spcAft>
          <a:spcPts val="0"/>
        </a:spcAft>
        <a:buClrTx/>
        <a:buSzTx/>
        <a:buFontTx/>
        <a:buNone/>
        <a:tabLst/>
        <a:defRPr b="0" baseline="0" cap="none" i="0" spc="0" strike="noStrike" sz="10000" u="none">
          <a:solidFill>
            <a:srgbClr val="000000"/>
          </a:solidFill>
          <a:uFillTx/>
          <a:latin typeface="Arial"/>
          <a:ea typeface="Arial"/>
          <a:cs typeface="Arial"/>
          <a:sym typeface="Arial"/>
        </a:defRPr>
      </a:lvl6pPr>
      <a:lvl7pPr marL="0" marR="0" indent="1298556" algn="ctr" defTabSz="1524000" latinLnBrk="0">
        <a:lnSpc>
          <a:spcPct val="100000"/>
        </a:lnSpc>
        <a:spcBef>
          <a:spcPts val="0"/>
        </a:spcBef>
        <a:spcAft>
          <a:spcPts val="0"/>
        </a:spcAft>
        <a:buClrTx/>
        <a:buSzTx/>
        <a:buFontTx/>
        <a:buNone/>
        <a:tabLst/>
        <a:defRPr b="0" baseline="0" cap="none" i="0" spc="0" strike="noStrike" sz="10000" u="none">
          <a:solidFill>
            <a:srgbClr val="000000"/>
          </a:solidFill>
          <a:uFillTx/>
          <a:latin typeface="Arial"/>
          <a:ea typeface="Arial"/>
          <a:cs typeface="Arial"/>
          <a:sym typeface="Arial"/>
        </a:defRPr>
      </a:lvl7pPr>
      <a:lvl8pPr marL="0" marR="0" indent="1947845" algn="ctr" defTabSz="1524000" latinLnBrk="0">
        <a:lnSpc>
          <a:spcPct val="100000"/>
        </a:lnSpc>
        <a:spcBef>
          <a:spcPts val="0"/>
        </a:spcBef>
        <a:spcAft>
          <a:spcPts val="0"/>
        </a:spcAft>
        <a:buClrTx/>
        <a:buSzTx/>
        <a:buFontTx/>
        <a:buNone/>
        <a:tabLst/>
        <a:defRPr b="0" baseline="0" cap="none" i="0" spc="0" strike="noStrike" sz="10000" u="none">
          <a:solidFill>
            <a:srgbClr val="000000"/>
          </a:solidFill>
          <a:uFillTx/>
          <a:latin typeface="Arial"/>
          <a:ea typeface="Arial"/>
          <a:cs typeface="Arial"/>
          <a:sym typeface="Arial"/>
        </a:defRPr>
      </a:lvl8pPr>
      <a:lvl9pPr marL="0" marR="0" indent="2597122" algn="ctr" defTabSz="1524000" latinLnBrk="0">
        <a:lnSpc>
          <a:spcPct val="100000"/>
        </a:lnSpc>
        <a:spcBef>
          <a:spcPts val="0"/>
        </a:spcBef>
        <a:spcAft>
          <a:spcPts val="0"/>
        </a:spcAft>
        <a:buClrTx/>
        <a:buSzTx/>
        <a:buFontTx/>
        <a:buNone/>
        <a:tabLst/>
        <a:defRPr b="0" baseline="0" cap="none" i="0" spc="0" strike="noStrike" sz="10000" u="none">
          <a:solidFill>
            <a:srgbClr val="000000"/>
          </a:solidFill>
          <a:uFillTx/>
          <a:latin typeface="Arial"/>
          <a:ea typeface="Arial"/>
          <a:cs typeface="Arial"/>
          <a:sym typeface="Arial"/>
        </a:defRPr>
      </a:lvl9pPr>
    </p:titleStyle>
    <p:bodyStyle>
      <a:lvl1pPr marL="799311" marR="0" indent="-799311" algn="l" defTabSz="1524000" latinLnBrk="0">
        <a:lnSpc>
          <a:spcPct val="100000"/>
        </a:lnSpc>
        <a:spcBef>
          <a:spcPts val="1800"/>
        </a:spcBef>
        <a:spcAft>
          <a:spcPts val="0"/>
        </a:spcAft>
        <a:buClrTx/>
        <a:buSzPct val="100000"/>
        <a:buFontTx/>
        <a:buChar char="•"/>
        <a:tabLst/>
        <a:defRPr b="0" baseline="0" cap="none" i="0" spc="0" strike="noStrike" sz="7600" u="none">
          <a:solidFill>
            <a:srgbClr val="000000"/>
          </a:solidFill>
          <a:uFillTx/>
          <a:latin typeface="Arial"/>
          <a:ea typeface="Arial"/>
          <a:cs typeface="Arial"/>
          <a:sym typeface="Arial"/>
        </a:defRPr>
      </a:lvl1pPr>
      <a:lvl2pPr marL="1412829" marR="0" indent="-762490" algn="l" defTabSz="1524000" latinLnBrk="0">
        <a:lnSpc>
          <a:spcPct val="100000"/>
        </a:lnSpc>
        <a:spcBef>
          <a:spcPts val="1800"/>
        </a:spcBef>
        <a:spcAft>
          <a:spcPts val="0"/>
        </a:spcAft>
        <a:buClrTx/>
        <a:buSzPct val="100000"/>
        <a:buFontTx/>
        <a:buChar char="–"/>
        <a:tabLst/>
        <a:defRPr b="0" baseline="0" cap="none" i="0" spc="0" strike="noStrike" sz="7600" u="none">
          <a:solidFill>
            <a:srgbClr val="000000"/>
          </a:solidFill>
          <a:uFillTx/>
          <a:latin typeface="Arial"/>
          <a:ea typeface="Arial"/>
          <a:cs typeface="Arial"/>
          <a:sym typeface="Arial"/>
        </a:defRPr>
      </a:lvl2pPr>
      <a:lvl3pPr marL="2015308" marR="0" indent="-716210" algn="l" defTabSz="1524000" latinLnBrk="0">
        <a:lnSpc>
          <a:spcPct val="100000"/>
        </a:lnSpc>
        <a:spcBef>
          <a:spcPts val="1800"/>
        </a:spcBef>
        <a:spcAft>
          <a:spcPts val="0"/>
        </a:spcAft>
        <a:buClrTx/>
        <a:buSzPct val="100000"/>
        <a:buFontTx/>
        <a:buChar char="•"/>
        <a:tabLst/>
        <a:defRPr b="0" baseline="0" cap="none" i="0" spc="0" strike="noStrike" sz="7600" u="none">
          <a:solidFill>
            <a:srgbClr val="000000"/>
          </a:solidFill>
          <a:uFillTx/>
          <a:latin typeface="Arial"/>
          <a:ea typeface="Arial"/>
          <a:cs typeface="Arial"/>
          <a:sym typeface="Arial"/>
        </a:defRPr>
      </a:lvl3pPr>
      <a:lvl4pPr marL="2789137" marR="0" indent="-839695" algn="l" defTabSz="1524000" latinLnBrk="0">
        <a:lnSpc>
          <a:spcPct val="100000"/>
        </a:lnSpc>
        <a:spcBef>
          <a:spcPts val="1800"/>
        </a:spcBef>
        <a:spcAft>
          <a:spcPts val="0"/>
        </a:spcAft>
        <a:buClrTx/>
        <a:buSzPct val="100000"/>
        <a:buFontTx/>
        <a:buChar char="–"/>
        <a:tabLst/>
        <a:defRPr b="0" baseline="0" cap="none" i="0" spc="0" strike="noStrike" sz="7600" u="none">
          <a:solidFill>
            <a:srgbClr val="000000"/>
          </a:solidFill>
          <a:uFillTx/>
          <a:latin typeface="Arial"/>
          <a:ea typeface="Arial"/>
          <a:cs typeface="Arial"/>
          <a:sym typeface="Arial"/>
        </a:defRPr>
      </a:lvl4pPr>
      <a:lvl5pPr marL="3437895" marR="0" indent="-839695" algn="l" defTabSz="1524000" latinLnBrk="0">
        <a:lnSpc>
          <a:spcPct val="100000"/>
        </a:lnSpc>
        <a:spcBef>
          <a:spcPts val="1800"/>
        </a:spcBef>
        <a:spcAft>
          <a:spcPts val="0"/>
        </a:spcAft>
        <a:buClrTx/>
        <a:buSzPct val="100000"/>
        <a:buFontTx/>
        <a:buChar char="»"/>
        <a:tabLst/>
        <a:defRPr b="0" baseline="0" cap="none" i="0" spc="0" strike="noStrike" sz="7600" u="none">
          <a:solidFill>
            <a:srgbClr val="000000"/>
          </a:solidFill>
          <a:uFillTx/>
          <a:latin typeface="Arial"/>
          <a:ea typeface="Arial"/>
          <a:cs typeface="Arial"/>
          <a:sym typeface="Arial"/>
        </a:defRPr>
      </a:lvl5pPr>
      <a:lvl6pPr marL="4097178" marR="0" indent="-850767" algn="l" defTabSz="1524000" latinLnBrk="0">
        <a:lnSpc>
          <a:spcPct val="100000"/>
        </a:lnSpc>
        <a:spcBef>
          <a:spcPts val="1800"/>
        </a:spcBef>
        <a:spcAft>
          <a:spcPts val="0"/>
        </a:spcAft>
        <a:buClrTx/>
        <a:buSzPct val="100000"/>
        <a:buFontTx/>
        <a:buChar char="»"/>
        <a:tabLst/>
        <a:defRPr b="0" baseline="0" cap="none" i="0" spc="0" strike="noStrike" sz="7600" u="none">
          <a:solidFill>
            <a:srgbClr val="000000"/>
          </a:solidFill>
          <a:uFillTx/>
          <a:latin typeface="Arial"/>
          <a:ea typeface="Arial"/>
          <a:cs typeface="Arial"/>
          <a:sym typeface="Arial"/>
        </a:defRPr>
      </a:lvl6pPr>
      <a:lvl7pPr marL="4746457" marR="0" indent="-850767" algn="l" defTabSz="1524000" latinLnBrk="0">
        <a:lnSpc>
          <a:spcPct val="100000"/>
        </a:lnSpc>
        <a:spcBef>
          <a:spcPts val="1800"/>
        </a:spcBef>
        <a:spcAft>
          <a:spcPts val="0"/>
        </a:spcAft>
        <a:buClrTx/>
        <a:buSzPct val="100000"/>
        <a:buFontTx/>
        <a:buChar char="»"/>
        <a:tabLst/>
        <a:defRPr b="0" baseline="0" cap="none" i="0" spc="0" strike="noStrike" sz="7600" u="none">
          <a:solidFill>
            <a:srgbClr val="000000"/>
          </a:solidFill>
          <a:uFillTx/>
          <a:latin typeface="Arial"/>
          <a:ea typeface="Arial"/>
          <a:cs typeface="Arial"/>
          <a:sym typeface="Arial"/>
        </a:defRPr>
      </a:lvl7pPr>
      <a:lvl8pPr marL="5395737" marR="0" indent="-850767" algn="l" defTabSz="1524000" latinLnBrk="0">
        <a:lnSpc>
          <a:spcPct val="100000"/>
        </a:lnSpc>
        <a:spcBef>
          <a:spcPts val="1800"/>
        </a:spcBef>
        <a:spcAft>
          <a:spcPts val="0"/>
        </a:spcAft>
        <a:buClrTx/>
        <a:buSzPct val="100000"/>
        <a:buFontTx/>
        <a:buChar char="»"/>
        <a:tabLst/>
        <a:defRPr b="0" baseline="0" cap="none" i="0" spc="0" strike="noStrike" sz="7600" u="none">
          <a:solidFill>
            <a:srgbClr val="000000"/>
          </a:solidFill>
          <a:uFillTx/>
          <a:latin typeface="Arial"/>
          <a:ea typeface="Arial"/>
          <a:cs typeface="Arial"/>
          <a:sym typeface="Arial"/>
        </a:defRPr>
      </a:lvl8pPr>
      <a:lvl9pPr marL="6045007" marR="0" indent="-850767" algn="l" defTabSz="1524000" latinLnBrk="0">
        <a:lnSpc>
          <a:spcPct val="100000"/>
        </a:lnSpc>
        <a:spcBef>
          <a:spcPts val="1800"/>
        </a:spcBef>
        <a:spcAft>
          <a:spcPts val="0"/>
        </a:spcAft>
        <a:buClrTx/>
        <a:buSzPct val="100000"/>
        <a:buFontTx/>
        <a:buChar char="»"/>
        <a:tabLst/>
        <a:defRPr b="0" baseline="0" cap="none" i="0" spc="0" strike="noStrike" sz="7600" u="none">
          <a:solidFill>
            <a:srgbClr val="000000"/>
          </a:solidFill>
          <a:uFillTx/>
          <a:latin typeface="Arial"/>
          <a:ea typeface="Arial"/>
          <a:cs typeface="Arial"/>
          <a:sym typeface="Arial"/>
        </a:defRPr>
      </a:lvl9pPr>
    </p:bodyStyle>
    <p:otherStyle>
      <a:lvl1pPr marL="0" marR="0" indent="0" algn="r" defTabSz="2172273" latinLnBrk="0">
        <a:lnSpc>
          <a:spcPct val="100000"/>
        </a:lnSpc>
        <a:spcBef>
          <a:spcPts val="0"/>
        </a:spcBef>
        <a:spcAft>
          <a:spcPts val="0"/>
        </a:spcAft>
        <a:buClrTx/>
        <a:buSzTx/>
        <a:buFontTx/>
        <a:buNone/>
        <a:tabLst/>
        <a:defRPr b="0" baseline="0" cap="none" i="0" spc="0" strike="noStrike" sz="3200" u="none">
          <a:solidFill>
            <a:schemeClr val="tx1"/>
          </a:solidFill>
          <a:uFillTx/>
          <a:latin typeface="+mn-lt"/>
          <a:ea typeface="+mn-ea"/>
          <a:cs typeface="+mn-cs"/>
          <a:sym typeface="Arial"/>
        </a:defRPr>
      </a:lvl1pPr>
      <a:lvl2pPr marL="0" marR="0" indent="651679" algn="r" defTabSz="2172273" latinLnBrk="0">
        <a:lnSpc>
          <a:spcPct val="100000"/>
        </a:lnSpc>
        <a:spcBef>
          <a:spcPts val="0"/>
        </a:spcBef>
        <a:spcAft>
          <a:spcPts val="0"/>
        </a:spcAft>
        <a:buClrTx/>
        <a:buSzTx/>
        <a:buFontTx/>
        <a:buNone/>
        <a:tabLst/>
        <a:defRPr b="0" baseline="0" cap="none" i="0" spc="0" strike="noStrike" sz="3200" u="none">
          <a:solidFill>
            <a:schemeClr val="tx1"/>
          </a:solidFill>
          <a:uFillTx/>
          <a:latin typeface="+mn-lt"/>
          <a:ea typeface="+mn-ea"/>
          <a:cs typeface="+mn-cs"/>
          <a:sym typeface="Arial"/>
        </a:defRPr>
      </a:lvl2pPr>
      <a:lvl3pPr marL="0" marR="0" indent="1303363" algn="r" defTabSz="2172273" latinLnBrk="0">
        <a:lnSpc>
          <a:spcPct val="100000"/>
        </a:lnSpc>
        <a:spcBef>
          <a:spcPts val="0"/>
        </a:spcBef>
        <a:spcAft>
          <a:spcPts val="0"/>
        </a:spcAft>
        <a:buClrTx/>
        <a:buSzTx/>
        <a:buFontTx/>
        <a:buNone/>
        <a:tabLst/>
        <a:defRPr b="0" baseline="0" cap="none" i="0" spc="0" strike="noStrike" sz="3200" u="none">
          <a:solidFill>
            <a:schemeClr val="tx1"/>
          </a:solidFill>
          <a:uFillTx/>
          <a:latin typeface="+mn-lt"/>
          <a:ea typeface="+mn-ea"/>
          <a:cs typeface="+mn-cs"/>
          <a:sym typeface="Arial"/>
        </a:defRPr>
      </a:lvl3pPr>
      <a:lvl4pPr marL="0" marR="0" indent="1955045" algn="r" defTabSz="2172273" latinLnBrk="0">
        <a:lnSpc>
          <a:spcPct val="100000"/>
        </a:lnSpc>
        <a:spcBef>
          <a:spcPts val="0"/>
        </a:spcBef>
        <a:spcAft>
          <a:spcPts val="0"/>
        </a:spcAft>
        <a:buClrTx/>
        <a:buSzTx/>
        <a:buFontTx/>
        <a:buNone/>
        <a:tabLst/>
        <a:defRPr b="0" baseline="0" cap="none" i="0" spc="0" strike="noStrike" sz="3200" u="none">
          <a:solidFill>
            <a:schemeClr val="tx1"/>
          </a:solidFill>
          <a:uFillTx/>
          <a:latin typeface="+mn-lt"/>
          <a:ea typeface="+mn-ea"/>
          <a:cs typeface="+mn-cs"/>
          <a:sym typeface="Arial"/>
        </a:defRPr>
      </a:lvl4pPr>
      <a:lvl5pPr marL="0" marR="0" indent="2606725" algn="r" defTabSz="2172273" latinLnBrk="0">
        <a:lnSpc>
          <a:spcPct val="100000"/>
        </a:lnSpc>
        <a:spcBef>
          <a:spcPts val="0"/>
        </a:spcBef>
        <a:spcAft>
          <a:spcPts val="0"/>
        </a:spcAft>
        <a:buClrTx/>
        <a:buSzTx/>
        <a:buFontTx/>
        <a:buNone/>
        <a:tabLst/>
        <a:defRPr b="0" baseline="0" cap="none" i="0" spc="0" strike="noStrike" sz="3200" u="none">
          <a:solidFill>
            <a:schemeClr val="tx1"/>
          </a:solidFill>
          <a:uFillTx/>
          <a:latin typeface="+mn-lt"/>
          <a:ea typeface="+mn-ea"/>
          <a:cs typeface="+mn-cs"/>
          <a:sym typeface="Arial"/>
        </a:defRPr>
      </a:lvl5pPr>
      <a:lvl6pPr marL="0" marR="0" indent="3258411" algn="r" defTabSz="2172273" latinLnBrk="0">
        <a:lnSpc>
          <a:spcPct val="100000"/>
        </a:lnSpc>
        <a:spcBef>
          <a:spcPts val="0"/>
        </a:spcBef>
        <a:spcAft>
          <a:spcPts val="0"/>
        </a:spcAft>
        <a:buClrTx/>
        <a:buSzTx/>
        <a:buFontTx/>
        <a:buNone/>
        <a:tabLst/>
        <a:defRPr b="0" baseline="0" cap="none" i="0" spc="0" strike="noStrike" sz="3200" u="none">
          <a:solidFill>
            <a:schemeClr val="tx1"/>
          </a:solidFill>
          <a:uFillTx/>
          <a:latin typeface="+mn-lt"/>
          <a:ea typeface="+mn-ea"/>
          <a:cs typeface="+mn-cs"/>
          <a:sym typeface="Arial"/>
        </a:defRPr>
      </a:lvl6pPr>
      <a:lvl7pPr marL="0" marR="0" indent="3910091" algn="r" defTabSz="2172273" latinLnBrk="0">
        <a:lnSpc>
          <a:spcPct val="100000"/>
        </a:lnSpc>
        <a:spcBef>
          <a:spcPts val="0"/>
        </a:spcBef>
        <a:spcAft>
          <a:spcPts val="0"/>
        </a:spcAft>
        <a:buClrTx/>
        <a:buSzTx/>
        <a:buFontTx/>
        <a:buNone/>
        <a:tabLst/>
        <a:defRPr b="0" baseline="0" cap="none" i="0" spc="0" strike="noStrike" sz="3200" u="none">
          <a:solidFill>
            <a:schemeClr val="tx1"/>
          </a:solidFill>
          <a:uFillTx/>
          <a:latin typeface="+mn-lt"/>
          <a:ea typeface="+mn-ea"/>
          <a:cs typeface="+mn-cs"/>
          <a:sym typeface="Arial"/>
        </a:defRPr>
      </a:lvl7pPr>
      <a:lvl8pPr marL="0" marR="0" indent="4561775" algn="r" defTabSz="2172273" latinLnBrk="0">
        <a:lnSpc>
          <a:spcPct val="100000"/>
        </a:lnSpc>
        <a:spcBef>
          <a:spcPts val="0"/>
        </a:spcBef>
        <a:spcAft>
          <a:spcPts val="0"/>
        </a:spcAft>
        <a:buClrTx/>
        <a:buSzTx/>
        <a:buFontTx/>
        <a:buNone/>
        <a:tabLst/>
        <a:defRPr b="0" baseline="0" cap="none" i="0" spc="0" strike="noStrike" sz="3200" u="none">
          <a:solidFill>
            <a:schemeClr val="tx1"/>
          </a:solidFill>
          <a:uFillTx/>
          <a:latin typeface="+mn-lt"/>
          <a:ea typeface="+mn-ea"/>
          <a:cs typeface="+mn-cs"/>
          <a:sym typeface="Arial"/>
        </a:defRPr>
      </a:lvl8pPr>
      <a:lvl9pPr marL="0" marR="0" indent="5213455" algn="r" defTabSz="2172273" latinLnBrk="0">
        <a:lnSpc>
          <a:spcPct val="100000"/>
        </a:lnSpc>
        <a:spcBef>
          <a:spcPts val="0"/>
        </a:spcBef>
        <a:spcAft>
          <a:spcPts val="0"/>
        </a:spcAft>
        <a:buClrTx/>
        <a:buSzTx/>
        <a:buFontTx/>
        <a:buNone/>
        <a:tabLst/>
        <a:defRPr b="0" baseline="0" cap="none" i="0" spc="0" strike="noStrike" sz="3200" u="none">
          <a:solidFill>
            <a:schemeClr val="tx1"/>
          </a:solidFill>
          <a:uFillTx/>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jpeg"/><Relationship Id="rId3" Type="http://schemas.openxmlformats.org/officeDocument/2006/relationships/image" Target="../media/image6.png"/><Relationship Id="rId4" Type="http://schemas.openxmlformats.org/officeDocument/2006/relationships/image" Target="../media/image6.jpeg"/></Relationships>

</file>

<file path=ppt/slides/_rels/slide10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156.png"/><Relationship Id="rId4" Type="http://schemas.openxmlformats.org/officeDocument/2006/relationships/image" Target="../media/image157.png"/><Relationship Id="rId5" Type="http://schemas.openxmlformats.org/officeDocument/2006/relationships/image" Target="../media/image141.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140.png"/><Relationship Id="rId9" Type="http://schemas.openxmlformats.org/officeDocument/2006/relationships/image" Target="../media/image45.png"/></Relationships>

</file>

<file path=ppt/slides/_rels/slide10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156.png"/><Relationship Id="rId4" Type="http://schemas.openxmlformats.org/officeDocument/2006/relationships/image" Target="../media/image157.png"/><Relationship Id="rId5" Type="http://schemas.openxmlformats.org/officeDocument/2006/relationships/image" Target="../media/image141.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140.png"/><Relationship Id="rId9" Type="http://schemas.openxmlformats.org/officeDocument/2006/relationships/image" Target="../media/image45.png"/></Relationships>

</file>

<file path=ppt/slides/_rels/slide10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 Id="rId3" Type="http://schemas.openxmlformats.org/officeDocument/2006/relationships/image" Target="../media/image156.png"/><Relationship Id="rId4" Type="http://schemas.openxmlformats.org/officeDocument/2006/relationships/image" Target="../media/image157.png"/><Relationship Id="rId5" Type="http://schemas.openxmlformats.org/officeDocument/2006/relationships/image" Target="../media/image141.png"/><Relationship Id="rId6" Type="http://schemas.openxmlformats.org/officeDocument/2006/relationships/image" Target="../media/image158.png"/><Relationship Id="rId7" Type="http://schemas.openxmlformats.org/officeDocument/2006/relationships/image" Target="../media/image43.png"/><Relationship Id="rId8" Type="http://schemas.openxmlformats.org/officeDocument/2006/relationships/image" Target="../media/image44.png"/><Relationship Id="rId9" Type="http://schemas.openxmlformats.org/officeDocument/2006/relationships/image" Target="../media/image140.png"/><Relationship Id="rId10" Type="http://schemas.openxmlformats.org/officeDocument/2006/relationships/image" Target="../media/image45.png"/></Relationships>

</file>

<file path=ppt/slides/_rels/slide10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 Id="rId3" Type="http://schemas.openxmlformats.org/officeDocument/2006/relationships/image" Target="../media/image156.png"/><Relationship Id="rId4" Type="http://schemas.openxmlformats.org/officeDocument/2006/relationships/image" Target="../media/image157.png"/><Relationship Id="rId5" Type="http://schemas.openxmlformats.org/officeDocument/2006/relationships/image" Target="../media/image141.png"/><Relationship Id="rId6" Type="http://schemas.openxmlformats.org/officeDocument/2006/relationships/image" Target="../media/image158.png"/><Relationship Id="rId7" Type="http://schemas.openxmlformats.org/officeDocument/2006/relationships/image" Target="../media/image159.png"/><Relationship Id="rId8" Type="http://schemas.openxmlformats.org/officeDocument/2006/relationships/image" Target="../media/image160.png"/><Relationship Id="rId9" Type="http://schemas.openxmlformats.org/officeDocument/2006/relationships/image" Target="../media/image43.png"/><Relationship Id="rId10" Type="http://schemas.openxmlformats.org/officeDocument/2006/relationships/image" Target="../media/image44.png"/><Relationship Id="rId11" Type="http://schemas.openxmlformats.org/officeDocument/2006/relationships/image" Target="../media/image140.png"/><Relationship Id="rId12" Type="http://schemas.openxmlformats.org/officeDocument/2006/relationships/image" Target="../media/image45.png"/></Relationships>

</file>

<file path=ppt/slides/_rels/slide10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 Id="rId3" Type="http://schemas.openxmlformats.org/officeDocument/2006/relationships/image" Target="../media/image156.png"/><Relationship Id="rId4" Type="http://schemas.openxmlformats.org/officeDocument/2006/relationships/image" Target="../media/image157.png"/><Relationship Id="rId5" Type="http://schemas.openxmlformats.org/officeDocument/2006/relationships/image" Target="../media/image141.png"/><Relationship Id="rId6" Type="http://schemas.openxmlformats.org/officeDocument/2006/relationships/image" Target="../media/image158.png"/><Relationship Id="rId7" Type="http://schemas.openxmlformats.org/officeDocument/2006/relationships/image" Target="../media/image159.png"/><Relationship Id="rId8" Type="http://schemas.openxmlformats.org/officeDocument/2006/relationships/image" Target="../media/image161.png"/><Relationship Id="rId9" Type="http://schemas.openxmlformats.org/officeDocument/2006/relationships/image" Target="../media/image43.png"/><Relationship Id="rId10" Type="http://schemas.openxmlformats.org/officeDocument/2006/relationships/image" Target="../media/image44.png"/><Relationship Id="rId11" Type="http://schemas.openxmlformats.org/officeDocument/2006/relationships/image" Target="../media/image140.png"/><Relationship Id="rId12" Type="http://schemas.openxmlformats.org/officeDocument/2006/relationships/image" Target="../media/image45.png"/></Relationships>

</file>

<file path=ppt/slides/_rels/slide10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 Id="rId3" Type="http://schemas.openxmlformats.org/officeDocument/2006/relationships/image" Target="../media/image156.png"/><Relationship Id="rId4" Type="http://schemas.openxmlformats.org/officeDocument/2006/relationships/image" Target="../media/image157.png"/><Relationship Id="rId5" Type="http://schemas.openxmlformats.org/officeDocument/2006/relationships/image" Target="../media/image141.png"/><Relationship Id="rId6" Type="http://schemas.openxmlformats.org/officeDocument/2006/relationships/image" Target="../media/image158.png"/><Relationship Id="rId7" Type="http://schemas.openxmlformats.org/officeDocument/2006/relationships/image" Target="../media/image159.png"/><Relationship Id="rId8" Type="http://schemas.openxmlformats.org/officeDocument/2006/relationships/image" Target="../media/image161.png"/><Relationship Id="rId9" Type="http://schemas.openxmlformats.org/officeDocument/2006/relationships/image" Target="../media/image162.png"/><Relationship Id="rId10" Type="http://schemas.openxmlformats.org/officeDocument/2006/relationships/image" Target="../media/image43.png"/><Relationship Id="rId11" Type="http://schemas.openxmlformats.org/officeDocument/2006/relationships/image" Target="../media/image44.png"/><Relationship Id="rId12" Type="http://schemas.openxmlformats.org/officeDocument/2006/relationships/image" Target="../media/image140.png"/><Relationship Id="rId13" Type="http://schemas.openxmlformats.org/officeDocument/2006/relationships/image" Target="../media/image45.png"/></Relationships>

</file>

<file path=ppt/slides/_rels/slide10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7.xml"/><Relationship Id="rId3" Type="http://schemas.openxmlformats.org/officeDocument/2006/relationships/image" Target="../media/image156.png"/><Relationship Id="rId4" Type="http://schemas.openxmlformats.org/officeDocument/2006/relationships/image" Target="../media/image157.png"/><Relationship Id="rId5" Type="http://schemas.openxmlformats.org/officeDocument/2006/relationships/image" Target="../media/image141.png"/><Relationship Id="rId6" Type="http://schemas.openxmlformats.org/officeDocument/2006/relationships/image" Target="../media/image158.png"/><Relationship Id="rId7" Type="http://schemas.openxmlformats.org/officeDocument/2006/relationships/image" Target="../media/image159.png"/><Relationship Id="rId8" Type="http://schemas.openxmlformats.org/officeDocument/2006/relationships/image" Target="../media/image161.png"/><Relationship Id="rId9" Type="http://schemas.openxmlformats.org/officeDocument/2006/relationships/image" Target="../media/image162.png"/><Relationship Id="rId10" Type="http://schemas.openxmlformats.org/officeDocument/2006/relationships/image" Target="../media/image163.png"/><Relationship Id="rId11" Type="http://schemas.openxmlformats.org/officeDocument/2006/relationships/image" Target="../media/image43.png"/><Relationship Id="rId12" Type="http://schemas.openxmlformats.org/officeDocument/2006/relationships/image" Target="../media/image44.png"/><Relationship Id="rId13" Type="http://schemas.openxmlformats.org/officeDocument/2006/relationships/image" Target="../media/image140.png"/><Relationship Id="rId14" Type="http://schemas.openxmlformats.org/officeDocument/2006/relationships/image" Target="../media/image45.png"/></Relationships>

</file>

<file path=ppt/slides/_rels/slide10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 Id="rId3" Type="http://schemas.openxmlformats.org/officeDocument/2006/relationships/image" Target="../media/image156.png"/><Relationship Id="rId4" Type="http://schemas.openxmlformats.org/officeDocument/2006/relationships/image" Target="../media/image157.png"/><Relationship Id="rId5" Type="http://schemas.openxmlformats.org/officeDocument/2006/relationships/image" Target="../media/image141.png"/><Relationship Id="rId6" Type="http://schemas.openxmlformats.org/officeDocument/2006/relationships/image" Target="../media/image158.png"/><Relationship Id="rId7" Type="http://schemas.openxmlformats.org/officeDocument/2006/relationships/image" Target="../media/image159.png"/><Relationship Id="rId8" Type="http://schemas.openxmlformats.org/officeDocument/2006/relationships/image" Target="../media/image161.png"/><Relationship Id="rId9" Type="http://schemas.openxmlformats.org/officeDocument/2006/relationships/image" Target="../media/image162.png"/><Relationship Id="rId10" Type="http://schemas.openxmlformats.org/officeDocument/2006/relationships/image" Target="../media/image163.png"/><Relationship Id="rId11" Type="http://schemas.openxmlformats.org/officeDocument/2006/relationships/image" Target="../media/image164.png"/><Relationship Id="rId12" Type="http://schemas.openxmlformats.org/officeDocument/2006/relationships/image" Target="../media/image43.png"/><Relationship Id="rId13" Type="http://schemas.openxmlformats.org/officeDocument/2006/relationships/image" Target="../media/image44.png"/><Relationship Id="rId14" Type="http://schemas.openxmlformats.org/officeDocument/2006/relationships/image" Target="../media/image140.png"/><Relationship Id="rId15" Type="http://schemas.openxmlformats.org/officeDocument/2006/relationships/image" Target="../media/image45.png"/></Relationships>

</file>

<file path=ppt/slides/_rels/slide10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 Id="rId3" Type="http://schemas.openxmlformats.org/officeDocument/2006/relationships/image" Target="../media/image156.png"/><Relationship Id="rId4" Type="http://schemas.openxmlformats.org/officeDocument/2006/relationships/image" Target="../media/image157.png"/><Relationship Id="rId5" Type="http://schemas.openxmlformats.org/officeDocument/2006/relationships/image" Target="../media/image141.png"/><Relationship Id="rId6" Type="http://schemas.openxmlformats.org/officeDocument/2006/relationships/image" Target="../media/image158.png"/><Relationship Id="rId7" Type="http://schemas.openxmlformats.org/officeDocument/2006/relationships/image" Target="../media/image159.png"/><Relationship Id="rId8" Type="http://schemas.openxmlformats.org/officeDocument/2006/relationships/image" Target="../media/image161.png"/><Relationship Id="rId9" Type="http://schemas.openxmlformats.org/officeDocument/2006/relationships/image" Target="../media/image162.png"/><Relationship Id="rId10" Type="http://schemas.openxmlformats.org/officeDocument/2006/relationships/image" Target="../media/image163.png"/><Relationship Id="rId11" Type="http://schemas.openxmlformats.org/officeDocument/2006/relationships/image" Target="../media/image164.png"/><Relationship Id="rId12" Type="http://schemas.openxmlformats.org/officeDocument/2006/relationships/image" Target="../media/image165.png"/><Relationship Id="rId13" Type="http://schemas.openxmlformats.org/officeDocument/2006/relationships/image" Target="../media/image43.png"/><Relationship Id="rId14" Type="http://schemas.openxmlformats.org/officeDocument/2006/relationships/image" Target="../media/image44.png"/><Relationship Id="rId15" Type="http://schemas.openxmlformats.org/officeDocument/2006/relationships/image" Target="../media/image140.png"/><Relationship Id="rId16" Type="http://schemas.openxmlformats.org/officeDocument/2006/relationships/image" Target="../media/image45.png"/></Relationships>

</file>

<file path=ppt/slides/_rels/slide10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6.png"/><Relationship Id="rId3" Type="http://schemas.openxmlformats.org/officeDocument/2006/relationships/image" Target="../media/image157.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jpeg"/></Relationships>

</file>

<file path=ppt/slides/_rels/slide1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6.png"/><Relationship Id="rId3" Type="http://schemas.openxmlformats.org/officeDocument/2006/relationships/image" Target="../media/image157.png"/><Relationship Id="rId4" Type="http://schemas.openxmlformats.org/officeDocument/2006/relationships/image" Target="../media/image141.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s>

</file>

<file path=ppt/slides/_rels/slide11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6.png"/><Relationship Id="rId3" Type="http://schemas.openxmlformats.org/officeDocument/2006/relationships/image" Target="../media/image157.png"/><Relationship Id="rId4" Type="http://schemas.openxmlformats.org/officeDocument/2006/relationships/image" Target="../media/image141.png"/><Relationship Id="rId5" Type="http://schemas.openxmlformats.org/officeDocument/2006/relationships/image" Target="../media/image158.png"/><Relationship Id="rId6" Type="http://schemas.openxmlformats.org/officeDocument/2006/relationships/image" Target="../media/image159.png"/><Relationship Id="rId7" Type="http://schemas.openxmlformats.org/officeDocument/2006/relationships/image" Target="../media/image161.png"/><Relationship Id="rId8" Type="http://schemas.openxmlformats.org/officeDocument/2006/relationships/image" Target="../media/image162.png"/><Relationship Id="rId9" Type="http://schemas.openxmlformats.org/officeDocument/2006/relationships/image" Target="../media/image163.png"/><Relationship Id="rId10" Type="http://schemas.openxmlformats.org/officeDocument/2006/relationships/image" Target="../media/image164.png"/><Relationship Id="rId11" Type="http://schemas.openxmlformats.org/officeDocument/2006/relationships/image" Target="../media/image165.png"/><Relationship Id="rId12" Type="http://schemas.openxmlformats.org/officeDocument/2006/relationships/image" Target="../media/image43.png"/><Relationship Id="rId13" Type="http://schemas.openxmlformats.org/officeDocument/2006/relationships/image" Target="../media/image44.png"/><Relationship Id="rId14" Type="http://schemas.openxmlformats.org/officeDocument/2006/relationships/image" Target="../media/image45.png"/></Relationships>

</file>

<file path=ppt/slides/_rels/slide1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6.png"/><Relationship Id="rId3" Type="http://schemas.openxmlformats.org/officeDocument/2006/relationships/image" Target="../media/image157.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141.png"/><Relationship Id="rId8" Type="http://schemas.openxmlformats.org/officeDocument/2006/relationships/image" Target="../media/image158.png"/><Relationship Id="rId9" Type="http://schemas.openxmlformats.org/officeDocument/2006/relationships/image" Target="../media/image159.png"/><Relationship Id="rId10" Type="http://schemas.openxmlformats.org/officeDocument/2006/relationships/image" Target="../media/image161.png"/><Relationship Id="rId11" Type="http://schemas.openxmlformats.org/officeDocument/2006/relationships/image" Target="../media/image162.png"/><Relationship Id="rId12" Type="http://schemas.openxmlformats.org/officeDocument/2006/relationships/image" Target="../media/image163.png"/><Relationship Id="rId13" Type="http://schemas.openxmlformats.org/officeDocument/2006/relationships/image" Target="../media/image164.png"/><Relationship Id="rId14" Type="http://schemas.openxmlformats.org/officeDocument/2006/relationships/image" Target="../media/image165.png"/></Relationships>

</file>

<file path=ppt/slides/_rels/slide11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6.png"/><Relationship Id="rId3" Type="http://schemas.openxmlformats.org/officeDocument/2006/relationships/image" Target="../media/image157.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141.png"/><Relationship Id="rId8" Type="http://schemas.openxmlformats.org/officeDocument/2006/relationships/image" Target="../media/image158.png"/><Relationship Id="rId9" Type="http://schemas.openxmlformats.org/officeDocument/2006/relationships/image" Target="../media/image159.png"/><Relationship Id="rId10" Type="http://schemas.openxmlformats.org/officeDocument/2006/relationships/image" Target="../media/image161.png"/><Relationship Id="rId11" Type="http://schemas.openxmlformats.org/officeDocument/2006/relationships/image" Target="../media/image162.png"/><Relationship Id="rId12" Type="http://schemas.openxmlformats.org/officeDocument/2006/relationships/image" Target="../media/image163.png"/><Relationship Id="rId13" Type="http://schemas.openxmlformats.org/officeDocument/2006/relationships/image" Target="../media/image164.png"/><Relationship Id="rId14" Type="http://schemas.openxmlformats.org/officeDocument/2006/relationships/image" Target="../media/image165.png"/></Relationships>

</file>

<file path=ppt/slides/_rels/slide11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tif"/><Relationship Id="rId3" Type="http://schemas.openxmlformats.org/officeDocument/2006/relationships/image" Target="../media/image156.png"/><Relationship Id="rId4" Type="http://schemas.openxmlformats.org/officeDocument/2006/relationships/image" Target="../media/image157.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141.png"/><Relationship Id="rId9" Type="http://schemas.openxmlformats.org/officeDocument/2006/relationships/image" Target="../media/image158.png"/><Relationship Id="rId10" Type="http://schemas.openxmlformats.org/officeDocument/2006/relationships/image" Target="../media/image159.png"/><Relationship Id="rId11" Type="http://schemas.openxmlformats.org/officeDocument/2006/relationships/image" Target="../media/image161.png"/><Relationship Id="rId12" Type="http://schemas.openxmlformats.org/officeDocument/2006/relationships/image" Target="../media/image162.png"/><Relationship Id="rId13" Type="http://schemas.openxmlformats.org/officeDocument/2006/relationships/image" Target="../media/image163.png"/><Relationship Id="rId14" Type="http://schemas.openxmlformats.org/officeDocument/2006/relationships/image" Target="../media/image164.png"/><Relationship Id="rId15" Type="http://schemas.openxmlformats.org/officeDocument/2006/relationships/image" Target="../media/image165.png"/></Relationships>

</file>

<file path=ppt/slides/_rels/slide11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6.png"/></Relationships>

</file>

<file path=ppt/slides/_rels/slide11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 Id="rId3" Type="http://schemas.openxmlformats.org/officeDocument/2006/relationships/image" Target="../media/image167.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168.png"/><Relationship Id="rId7" Type="http://schemas.openxmlformats.org/officeDocument/2006/relationships/image" Target="../media/image169.png"/><Relationship Id="rId8" Type="http://schemas.openxmlformats.org/officeDocument/2006/relationships/image" Target="../media/image170.png"/></Relationships>

</file>

<file path=ppt/slides/_rels/slide11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jpeg"/></Relationships>

</file>

<file path=ppt/slides/_rels/slide12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 Id="rId3" Type="http://schemas.openxmlformats.org/officeDocument/2006/relationships/image" Target="../media/image171.png"/><Relationship Id="rId4" Type="http://schemas.openxmlformats.org/officeDocument/2006/relationships/image" Target="../media/image172.png"/></Relationships>

</file>

<file path=ppt/slides/_rels/slide12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0.png"/><Relationship Id="rId3" Type="http://schemas.openxmlformats.org/officeDocument/2006/relationships/image" Target="../media/image173.png"/></Relationships>

</file>

<file path=ppt/slides/_rels/slide12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2.xml"/><Relationship Id="rId3" Type="http://schemas.openxmlformats.org/officeDocument/2006/relationships/image" Target="../media/image174.png"/><Relationship Id="rId4" Type="http://schemas.openxmlformats.org/officeDocument/2006/relationships/image" Target="../media/image175.png"/></Relationships>

</file>

<file path=ppt/slides/_rels/slide12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3.xml"/><Relationship Id="rId3" Type="http://schemas.openxmlformats.org/officeDocument/2006/relationships/image" Target="../media/image174.png"/><Relationship Id="rId4" Type="http://schemas.openxmlformats.org/officeDocument/2006/relationships/image" Target="../media/image175.png"/></Relationships>

</file>

<file path=ppt/slides/_rels/slide12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4.xml"/><Relationship Id="rId3" Type="http://schemas.openxmlformats.org/officeDocument/2006/relationships/image" Target="../media/image12.png"/><Relationship Id="rId4" Type="http://schemas.openxmlformats.org/officeDocument/2006/relationships/image" Target="../media/image85.png"/><Relationship Id="rId5" Type="http://schemas.openxmlformats.org/officeDocument/2006/relationships/image" Target="../media/image25.png"/><Relationship Id="rId6" Type="http://schemas.openxmlformats.org/officeDocument/2006/relationships/image" Target="../media/image86.png"/><Relationship Id="rId7" Type="http://schemas.openxmlformats.org/officeDocument/2006/relationships/image" Target="../media/image87.png"/><Relationship Id="rId8" Type="http://schemas.openxmlformats.org/officeDocument/2006/relationships/image" Target="../media/image176.png"/><Relationship Id="rId9" Type="http://schemas.openxmlformats.org/officeDocument/2006/relationships/image" Target="../media/image90.png"/><Relationship Id="rId10" Type="http://schemas.openxmlformats.org/officeDocument/2006/relationships/image" Target="../media/image140.png"/><Relationship Id="rId11" Type="http://schemas.openxmlformats.org/officeDocument/2006/relationships/image" Target="../media/image88.png"/><Relationship Id="rId12" Type="http://schemas.openxmlformats.org/officeDocument/2006/relationships/image" Target="../media/image177.png"/><Relationship Id="rId13" Type="http://schemas.openxmlformats.org/officeDocument/2006/relationships/image" Target="../media/image45.png"/></Relationships>

</file>

<file path=ppt/slides/_rels/slide12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8.png"/><Relationship Id="rId3" Type="http://schemas.openxmlformats.org/officeDocument/2006/relationships/image" Target="../media/image179.png"/><Relationship Id="rId4" Type="http://schemas.openxmlformats.org/officeDocument/2006/relationships/hyperlink" Target="http://www.inference.org.uk/itprnn/book.pdf" TargetMode="External"/></Relationships>

</file>

<file path=ppt/slides/_rels/slide12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 Id="rId3" Type="http://schemas.openxmlformats.org/officeDocument/2006/relationships/image" Target="../media/image142.png"/><Relationship Id="rId4" Type="http://schemas.openxmlformats.org/officeDocument/2006/relationships/image" Target="../media/image26.png"/><Relationship Id="rId5" Type="http://schemas.openxmlformats.org/officeDocument/2006/relationships/image" Target="../media/image141.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143.png"/><Relationship Id="rId9" Type="http://schemas.openxmlformats.org/officeDocument/2006/relationships/image" Target="../media/image144.png"/><Relationship Id="rId10" Type="http://schemas.openxmlformats.org/officeDocument/2006/relationships/image" Target="../media/image145.png"/><Relationship Id="rId11" Type="http://schemas.openxmlformats.org/officeDocument/2006/relationships/image" Target="../media/image146.png"/><Relationship Id="rId12" Type="http://schemas.openxmlformats.org/officeDocument/2006/relationships/image" Target="../media/image147.png"/><Relationship Id="rId13" Type="http://schemas.openxmlformats.org/officeDocument/2006/relationships/image" Target="../media/image148.png"/></Relationships>

</file>

<file path=ppt/slides/_rels/slide12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 Id="rId3" Type="http://schemas.openxmlformats.org/officeDocument/2006/relationships/image" Target="../media/image142.png"/><Relationship Id="rId4" Type="http://schemas.openxmlformats.org/officeDocument/2006/relationships/image" Target="../media/image26.png"/><Relationship Id="rId5" Type="http://schemas.openxmlformats.org/officeDocument/2006/relationships/image" Target="../media/image141.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143.png"/><Relationship Id="rId9" Type="http://schemas.openxmlformats.org/officeDocument/2006/relationships/image" Target="../media/image145.png"/><Relationship Id="rId10" Type="http://schemas.openxmlformats.org/officeDocument/2006/relationships/image" Target="../media/image146.png"/><Relationship Id="rId11" Type="http://schemas.openxmlformats.org/officeDocument/2006/relationships/image" Target="../media/image147.png"/><Relationship Id="rId12" Type="http://schemas.openxmlformats.org/officeDocument/2006/relationships/image" Target="../media/image148.png"/></Relationships>

</file>

<file path=ppt/slides/_rels/slide12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7.xml"/><Relationship Id="rId3" Type="http://schemas.openxmlformats.org/officeDocument/2006/relationships/image" Target="../media/image135.png"/><Relationship Id="rId4" Type="http://schemas.openxmlformats.org/officeDocument/2006/relationships/image" Target="../media/image142.png"/><Relationship Id="rId5" Type="http://schemas.openxmlformats.org/officeDocument/2006/relationships/image" Target="../media/image26.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143.png"/><Relationship Id="rId9" Type="http://schemas.openxmlformats.org/officeDocument/2006/relationships/image" Target="../media/image180.png"/><Relationship Id="rId10" Type="http://schemas.openxmlformats.org/officeDocument/2006/relationships/image" Target="../media/image146.png"/><Relationship Id="rId11" Type="http://schemas.openxmlformats.org/officeDocument/2006/relationships/image" Target="../media/image145.png"/><Relationship Id="rId12" Type="http://schemas.openxmlformats.org/officeDocument/2006/relationships/image" Target="../media/image181.png"/><Relationship Id="rId13" Type="http://schemas.openxmlformats.org/officeDocument/2006/relationships/image" Target="../media/image182.png"/></Relationships>

</file>

<file path=ppt/slides/_rels/slide12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8.xml"/><Relationship Id="rId3" Type="http://schemas.openxmlformats.org/officeDocument/2006/relationships/image" Target="../media/image135.png"/><Relationship Id="rId4" Type="http://schemas.openxmlformats.org/officeDocument/2006/relationships/image" Target="../media/image142.png"/><Relationship Id="rId5" Type="http://schemas.openxmlformats.org/officeDocument/2006/relationships/image" Target="../media/image26.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143.png"/><Relationship Id="rId9" Type="http://schemas.openxmlformats.org/officeDocument/2006/relationships/image" Target="../media/image146.png"/><Relationship Id="rId10" Type="http://schemas.openxmlformats.org/officeDocument/2006/relationships/image" Target="../media/image145.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jpeg"/></Relationships>

</file>

<file path=ppt/slides/_rels/slide13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tif"/></Relationships>

</file>

<file path=ppt/slides/_rels/slide13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tif"/><Relationship Id="rId3" Type="http://schemas.openxmlformats.org/officeDocument/2006/relationships/hyperlink" Target="https://www.reddit.com/user/Rafael_P_S" TargetMode="External"/><Relationship Id="rId4" Type="http://schemas.openxmlformats.org/officeDocument/2006/relationships/image" Target="../media/image5.tif"/><Relationship Id="rId5" Type="http://schemas.openxmlformats.org/officeDocument/2006/relationships/image" Target="../media/image6.tif"/></Relationships>

</file>

<file path=ppt/slides/_rels/slide132.xml.rels><?xml version="1.0" encoding="UTF-8"?>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jpeg"/><Relationship Id="rId3" Type="http://schemas.openxmlformats.org/officeDocument/2006/relationships/image" Target="../media/image7.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5.jpeg"/><Relationship Id="rId4" Type="http://schemas.openxmlformats.org/officeDocument/2006/relationships/image" Target="../media/image11.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jpeg"/><Relationship Id="rId3" Type="http://schemas.openxmlformats.org/officeDocument/2006/relationships/image" Target="../media/image13.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jpeg"/><Relationship Id="rId7" Type="http://schemas.openxmlformats.org/officeDocument/2006/relationships/image" Target="../media/image23.jpeg"/><Relationship Id="rId8" Type="http://schemas.openxmlformats.org/officeDocument/2006/relationships/image" Target="../media/image24.jpeg"/><Relationship Id="rId9" Type="http://schemas.openxmlformats.org/officeDocument/2006/relationships/image" Target="../media/image25.jpeg"/><Relationship Id="rId10" Type="http://schemas.openxmlformats.org/officeDocument/2006/relationships/image" Target="../media/image26.jpeg"/><Relationship Id="rId11" Type="http://schemas.openxmlformats.org/officeDocument/2006/relationships/image" Target="../media/image27.jpeg"/><Relationship Id="rId12" Type="http://schemas.openxmlformats.org/officeDocument/2006/relationships/image" Target="../media/image28.jpeg"/><Relationship Id="rId13" Type="http://schemas.openxmlformats.org/officeDocument/2006/relationships/image" Target="../media/image8.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image" Target="../media/image32.jpeg"/><Relationship Id="rId7" Type="http://schemas.openxmlformats.org/officeDocument/2006/relationships/image" Target="../media/image33.jpeg"/><Relationship Id="rId8" Type="http://schemas.openxmlformats.org/officeDocument/2006/relationships/image" Target="../media/image34.jpeg"/><Relationship Id="rId9" Type="http://schemas.openxmlformats.org/officeDocument/2006/relationships/image" Target="../media/image35.jpeg"/><Relationship Id="rId10" Type="http://schemas.openxmlformats.org/officeDocument/2006/relationships/image" Target="../media/image36.jpeg"/><Relationship Id="rId11" Type="http://schemas.openxmlformats.org/officeDocument/2006/relationships/image" Target="../media/image37.jpeg"/><Relationship Id="rId12" Type="http://schemas.openxmlformats.org/officeDocument/2006/relationships/image" Target="../media/image38.jpeg"/><Relationship Id="rId13" Type="http://schemas.openxmlformats.org/officeDocument/2006/relationships/image" Target="../media/image8.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10.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2.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 Id="rId3" Type="http://schemas.openxmlformats.org/officeDocument/2006/relationships/image" Target="../media/image12.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26.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png"/><Relationship Id="rId9" Type="http://schemas.openxmlformats.org/officeDocument/2006/relationships/image" Target="../media/image32.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jpeg"/><Relationship Id="rId3" Type="http://schemas.openxmlformats.org/officeDocument/2006/relationships/image" Target="../media/image17.jpeg"/><Relationship Id="rId4" Type="http://schemas.openxmlformats.org/officeDocument/2006/relationships/image" Target="../media/image12.jpeg"/><Relationship Id="rId5" Type="http://schemas.openxmlformats.org/officeDocument/2006/relationships/image" Target="../media/image11.jpe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26.png"/><Relationship Id="rId12" Type="http://schemas.openxmlformats.org/officeDocument/2006/relationships/image" Target="../media/image29.png"/><Relationship Id="rId13" Type="http://schemas.openxmlformats.org/officeDocument/2006/relationships/image" Target="../media/image36.png"/><Relationship Id="rId14" Type="http://schemas.openxmlformats.org/officeDocument/2006/relationships/image" Target="../media/image37.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png"/><Relationship Id="rId3" Type="http://schemas.openxmlformats.org/officeDocument/2006/relationships/image" Target="../media/image26.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 Id="rId9" Type="http://schemas.openxmlformats.org/officeDocument/2006/relationships/image" Target="../media/image45.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39.png"/><Relationship Id="rId4" Type="http://schemas.openxmlformats.org/officeDocument/2006/relationships/image" Target="../media/image26.png"/><Relationship Id="rId5" Type="http://schemas.openxmlformats.org/officeDocument/2006/relationships/image" Target="../media/image13.png"/><Relationship Id="rId6" Type="http://schemas.openxmlformats.org/officeDocument/2006/relationships/image" Target="../media/image12.png"/><Relationship Id="rId7" Type="http://schemas.openxmlformats.org/officeDocument/2006/relationships/image" Target="../media/image43.png"/><Relationship Id="rId8" Type="http://schemas.openxmlformats.org/officeDocument/2006/relationships/image" Target="../media/image44.png"/><Relationship Id="rId9" Type="http://schemas.openxmlformats.org/officeDocument/2006/relationships/image" Target="../media/image46.png"/><Relationship Id="rId10" Type="http://schemas.openxmlformats.org/officeDocument/2006/relationships/image" Target="../media/image47.png"/><Relationship Id="rId11" Type="http://schemas.openxmlformats.org/officeDocument/2006/relationships/image" Target="../media/image45.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39.png"/><Relationship Id="rId4" Type="http://schemas.openxmlformats.org/officeDocument/2006/relationships/image" Target="../media/image26.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6.png"/><Relationship Id="rId8" Type="http://schemas.openxmlformats.org/officeDocument/2006/relationships/image" Target="../media/image48.png"/><Relationship Id="rId9" Type="http://schemas.openxmlformats.org/officeDocument/2006/relationships/image" Target="../media/image45.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39.png"/><Relationship Id="rId4" Type="http://schemas.openxmlformats.org/officeDocument/2006/relationships/image" Target="../media/image26.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6.png"/><Relationship Id="rId8" Type="http://schemas.openxmlformats.org/officeDocument/2006/relationships/image" Target="../media/image48.png"/><Relationship Id="rId9" Type="http://schemas.openxmlformats.org/officeDocument/2006/relationships/image" Target="../media/image49.png"/><Relationship Id="rId10" Type="http://schemas.openxmlformats.org/officeDocument/2006/relationships/image" Target="../media/image50.png"/><Relationship Id="rId11" Type="http://schemas.openxmlformats.org/officeDocument/2006/relationships/image" Target="../media/image45.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39.png"/><Relationship Id="rId4" Type="http://schemas.openxmlformats.org/officeDocument/2006/relationships/image" Target="../media/image26.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6.png"/><Relationship Id="rId8" Type="http://schemas.openxmlformats.org/officeDocument/2006/relationships/image" Target="../media/image48.png"/><Relationship Id="rId9" Type="http://schemas.openxmlformats.org/officeDocument/2006/relationships/image" Target="../media/image49.png"/><Relationship Id="rId10" Type="http://schemas.openxmlformats.org/officeDocument/2006/relationships/image" Target="../media/image50.png"/><Relationship Id="rId11" Type="http://schemas.openxmlformats.org/officeDocument/2006/relationships/image" Target="../media/image45.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51.png"/><Relationship Id="rId4" Type="http://schemas.openxmlformats.org/officeDocument/2006/relationships/image" Target="../media/image26.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52.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png"/><Relationship Id="rId3" Type="http://schemas.openxmlformats.org/officeDocument/2006/relationships/image" Target="../media/image26.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 Id="rId9" Type="http://schemas.openxmlformats.org/officeDocument/2006/relationships/image" Target="../media/image44.png"/><Relationship Id="rId10" Type="http://schemas.openxmlformats.org/officeDocument/2006/relationships/image" Target="../media/image45.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png"/><Relationship Id="rId3" Type="http://schemas.openxmlformats.org/officeDocument/2006/relationships/image" Target="../media/image26.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45.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51.png"/><Relationship Id="rId4" Type="http://schemas.openxmlformats.org/officeDocument/2006/relationships/image" Target="../media/image55.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56.png"/><Relationship Id="rId8" Type="http://schemas.openxmlformats.org/officeDocument/2006/relationships/image" Target="../media/image57.png"/><Relationship Id="rId9" Type="http://schemas.openxmlformats.org/officeDocument/2006/relationships/image" Target="../media/image58.png"/><Relationship Id="rId10" Type="http://schemas.openxmlformats.org/officeDocument/2006/relationships/image" Target="../media/image59.png"/><Relationship Id="rId11" Type="http://schemas.openxmlformats.org/officeDocument/2006/relationships/image" Target="../media/image60.png"/><Relationship Id="rId12" Type="http://schemas.openxmlformats.org/officeDocument/2006/relationships/image" Target="../media/image45.png"/><Relationship Id="rId13" Type="http://schemas.openxmlformats.org/officeDocument/2006/relationships/image" Target="../media/image61.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51.png"/><Relationship Id="rId4" Type="http://schemas.openxmlformats.org/officeDocument/2006/relationships/image" Target="../media/image55.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62.png"/><Relationship Id="rId9" Type="http://schemas.openxmlformats.org/officeDocument/2006/relationships/image" Target="../media/image63.png"/><Relationship Id="rId10" Type="http://schemas.openxmlformats.org/officeDocument/2006/relationships/image" Target="../media/image64.png"/><Relationship Id="rId11" Type="http://schemas.openxmlformats.org/officeDocument/2006/relationships/image" Target="../media/image65.png"/><Relationship Id="rId12" Type="http://schemas.openxmlformats.org/officeDocument/2006/relationships/image" Target="../media/image66.png"/><Relationship Id="rId13" Type="http://schemas.openxmlformats.org/officeDocument/2006/relationships/image" Target="../media/image67.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51.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55.png"/><Relationship Id="rId7" Type="http://schemas.openxmlformats.org/officeDocument/2006/relationships/image" Target="../media/image45.png"/><Relationship Id="rId8" Type="http://schemas.openxmlformats.org/officeDocument/2006/relationships/image" Target="../media/image56.png"/><Relationship Id="rId9" Type="http://schemas.openxmlformats.org/officeDocument/2006/relationships/image" Target="../media/image59.png"/><Relationship Id="rId10" Type="http://schemas.openxmlformats.org/officeDocument/2006/relationships/image" Target="../media/image61.png"/><Relationship Id="rId11" Type="http://schemas.openxmlformats.org/officeDocument/2006/relationships/image" Target="../media/image70.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5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71.png"/><Relationship Id="rId4" Type="http://schemas.openxmlformats.org/officeDocument/2006/relationships/image" Target="../media/image70.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75.png"/><Relationship Id="rId7" Type="http://schemas.openxmlformats.org/officeDocument/2006/relationships/image" Target="../media/image76.png"/><Relationship Id="rId8" Type="http://schemas.openxmlformats.org/officeDocument/2006/relationships/image" Target="../media/image77.png"/><Relationship Id="rId9" Type="http://schemas.openxmlformats.org/officeDocument/2006/relationships/image" Target="../media/image78.png"/><Relationship Id="rId10" Type="http://schemas.openxmlformats.org/officeDocument/2006/relationships/image" Target="../media/image79.png"/><Relationship Id="rId11" Type="http://schemas.openxmlformats.org/officeDocument/2006/relationships/image" Target="../media/image80.png"/><Relationship Id="rId12" Type="http://schemas.openxmlformats.org/officeDocument/2006/relationships/image" Target="../media/image81.png"/><Relationship Id="rId13" Type="http://schemas.openxmlformats.org/officeDocument/2006/relationships/image" Target="../media/image82.png"/><Relationship Id="rId14" Type="http://schemas.openxmlformats.org/officeDocument/2006/relationships/image" Target="../media/image83.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79.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84.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12.png"/><Relationship Id="rId4" Type="http://schemas.openxmlformats.org/officeDocument/2006/relationships/image" Target="../media/image85.png"/><Relationship Id="rId5" Type="http://schemas.openxmlformats.org/officeDocument/2006/relationships/image" Target="../media/image25.png"/><Relationship Id="rId6" Type="http://schemas.openxmlformats.org/officeDocument/2006/relationships/image" Target="../media/image86.png"/><Relationship Id="rId7" Type="http://schemas.openxmlformats.org/officeDocument/2006/relationships/image" Target="../media/image87.png"/><Relationship Id="rId8" Type="http://schemas.openxmlformats.org/officeDocument/2006/relationships/image" Target="../media/image74.png"/><Relationship Id="rId9" Type="http://schemas.openxmlformats.org/officeDocument/2006/relationships/image" Target="../media/image88.png"/><Relationship Id="rId10" Type="http://schemas.openxmlformats.org/officeDocument/2006/relationships/image" Target="../media/image89.png"/><Relationship Id="rId11" Type="http://schemas.openxmlformats.org/officeDocument/2006/relationships/image" Target="../media/image90.png"/><Relationship Id="rId12" Type="http://schemas.openxmlformats.org/officeDocument/2006/relationships/image" Target="../media/image46.png"/><Relationship Id="rId13" Type="http://schemas.openxmlformats.org/officeDocument/2006/relationships/image" Target="../media/image45.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86.png"/><Relationship Id="rId4" Type="http://schemas.openxmlformats.org/officeDocument/2006/relationships/image" Target="../media/image12.png"/><Relationship Id="rId5" Type="http://schemas.openxmlformats.org/officeDocument/2006/relationships/image" Target="../media/image91.png"/><Relationship Id="rId6" Type="http://schemas.openxmlformats.org/officeDocument/2006/relationships/image" Target="../media/image88.png"/><Relationship Id="rId7" Type="http://schemas.openxmlformats.org/officeDocument/2006/relationships/image" Target="../media/image87.png"/><Relationship Id="rId8" Type="http://schemas.openxmlformats.org/officeDocument/2006/relationships/image" Target="../media/image90.png"/><Relationship Id="rId9" Type="http://schemas.openxmlformats.org/officeDocument/2006/relationships/image" Target="../media/image85.png"/><Relationship Id="rId10" Type="http://schemas.openxmlformats.org/officeDocument/2006/relationships/image" Target="../media/image25.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24.png"/><Relationship Id="rId7" Type="http://schemas.openxmlformats.org/officeDocument/2006/relationships/image" Target="../media/image19.png"/><Relationship Id="rId8" Type="http://schemas.openxmlformats.org/officeDocument/2006/relationships/image" Target="../media/image53.png"/><Relationship Id="rId9" Type="http://schemas.openxmlformats.org/officeDocument/2006/relationships/image" Target="../media/image11.png"/><Relationship Id="rId10" Type="http://schemas.openxmlformats.org/officeDocument/2006/relationships/image" Target="../media/image92.png"/><Relationship Id="rId11" Type="http://schemas.openxmlformats.org/officeDocument/2006/relationships/image" Target="../media/image39.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3.png"/><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24.png"/><Relationship Id="rId8" Type="http://schemas.openxmlformats.org/officeDocument/2006/relationships/image" Target="../media/image19.png"/><Relationship Id="rId9" Type="http://schemas.openxmlformats.org/officeDocument/2006/relationships/image" Target="../media/image11.png"/><Relationship Id="rId10" Type="http://schemas.openxmlformats.org/officeDocument/2006/relationships/image" Target="../media/image39.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24.png"/><Relationship Id="rId7" Type="http://schemas.openxmlformats.org/officeDocument/2006/relationships/image" Target="../media/image19.png"/><Relationship Id="rId8" Type="http://schemas.openxmlformats.org/officeDocument/2006/relationships/image" Target="../media/image11.png"/><Relationship Id="rId9" Type="http://schemas.openxmlformats.org/officeDocument/2006/relationships/image" Target="../media/image92.png"/><Relationship Id="rId10" Type="http://schemas.openxmlformats.org/officeDocument/2006/relationships/image" Target="../media/image94.png"/><Relationship Id="rId11" Type="http://schemas.openxmlformats.org/officeDocument/2006/relationships/image" Target="../media/image39.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6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6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95.png"/></Relationships>

</file>

<file path=ppt/slides/_rels/slide69.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96.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jpeg"/></Relationships>

</file>

<file path=ppt/slides/_rels/slide70.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97.png"/></Relationships>

</file>

<file path=ppt/slides/_rels/slide71.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tif"/></Relationships>

</file>

<file path=ppt/slides/_rels/slide7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00.png"/><Relationship Id="rId6" Type="http://schemas.openxmlformats.org/officeDocument/2006/relationships/image" Target="../media/image101.png"/><Relationship Id="rId7" Type="http://schemas.openxmlformats.org/officeDocument/2006/relationships/image" Target="../media/image25.png"/><Relationship Id="rId8" Type="http://schemas.openxmlformats.org/officeDocument/2006/relationships/image" Target="../media/image102.png"/><Relationship Id="rId9" Type="http://schemas.openxmlformats.org/officeDocument/2006/relationships/image" Target="../media/image33.png"/><Relationship Id="rId10" Type="http://schemas.openxmlformats.org/officeDocument/2006/relationships/image" Target="../media/image34.png"/><Relationship Id="rId11" Type="http://schemas.openxmlformats.org/officeDocument/2006/relationships/image" Target="../media/image35.png"/><Relationship Id="rId12" Type="http://schemas.openxmlformats.org/officeDocument/2006/relationships/image" Target="../media/image95.png"/><Relationship Id="rId13" Type="http://schemas.openxmlformats.org/officeDocument/2006/relationships/image" Target="../media/image103.png"/><Relationship Id="rId14" Type="http://schemas.openxmlformats.org/officeDocument/2006/relationships/image" Target="../media/image104.png"/></Relationships>

</file>

<file path=ppt/slides/_rels/slide7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3.png"/><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100.png"/><Relationship Id="rId6" Type="http://schemas.openxmlformats.org/officeDocument/2006/relationships/image" Target="../media/image95.png"/><Relationship Id="rId7" Type="http://schemas.openxmlformats.org/officeDocument/2006/relationships/image" Target="../media/image103.png"/><Relationship Id="rId8" Type="http://schemas.openxmlformats.org/officeDocument/2006/relationships/image" Target="../media/image104.png"/><Relationship Id="rId9" Type="http://schemas.openxmlformats.org/officeDocument/2006/relationships/image" Target="../media/image102.png"/><Relationship Id="rId10" Type="http://schemas.openxmlformats.org/officeDocument/2006/relationships/image" Target="../media/image105.png"/></Relationships>

</file>

<file path=ppt/slides/_rels/slide7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7.xml"/><Relationship Id="rId3" Type="http://schemas.openxmlformats.org/officeDocument/2006/relationships/image" Target="../media/image106.png"/><Relationship Id="rId4" Type="http://schemas.openxmlformats.org/officeDocument/2006/relationships/image" Target="../media/image107.png"/></Relationships>

</file>

<file path=ppt/slides/_rels/slide75.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95.png"/><Relationship Id="rId3" Type="http://schemas.openxmlformats.org/officeDocument/2006/relationships/image" Target="../media/image108.png"/><Relationship Id="rId4" Type="http://schemas.openxmlformats.org/officeDocument/2006/relationships/image" Target="../media/image105.png"/></Relationships>

</file>

<file path=ppt/slides/_rels/slide76.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95.png"/><Relationship Id="rId3" Type="http://schemas.openxmlformats.org/officeDocument/2006/relationships/image" Target="../media/image108.png"/><Relationship Id="rId4" Type="http://schemas.openxmlformats.org/officeDocument/2006/relationships/image" Target="../media/image105.png"/><Relationship Id="rId5" Type="http://schemas.openxmlformats.org/officeDocument/2006/relationships/image" Target="../media/image109.png"/></Relationships>

</file>

<file path=ppt/slides/_rels/slide77.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95.png"/><Relationship Id="rId3" Type="http://schemas.openxmlformats.org/officeDocument/2006/relationships/image" Target="../media/image108.png"/><Relationship Id="rId4" Type="http://schemas.openxmlformats.org/officeDocument/2006/relationships/image" Target="../media/image101.png"/><Relationship Id="rId5" Type="http://schemas.openxmlformats.org/officeDocument/2006/relationships/image" Target="../media/image25.png"/><Relationship Id="rId6" Type="http://schemas.openxmlformats.org/officeDocument/2006/relationships/image" Target="../media/image105.png"/><Relationship Id="rId7" Type="http://schemas.openxmlformats.org/officeDocument/2006/relationships/image" Target="../media/image110.png"/><Relationship Id="rId8" Type="http://schemas.openxmlformats.org/officeDocument/2006/relationships/image" Target="../media/image111.png"/><Relationship Id="rId9" Type="http://schemas.openxmlformats.org/officeDocument/2006/relationships/image" Target="../media/image109.png"/></Relationships>

</file>

<file path=ppt/slides/_rels/slide78.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95.png"/><Relationship Id="rId3" Type="http://schemas.openxmlformats.org/officeDocument/2006/relationships/image" Target="../media/image108.png"/><Relationship Id="rId4" Type="http://schemas.openxmlformats.org/officeDocument/2006/relationships/image" Target="../media/image101.png"/><Relationship Id="rId5" Type="http://schemas.openxmlformats.org/officeDocument/2006/relationships/image" Target="../media/image25.png"/><Relationship Id="rId6" Type="http://schemas.openxmlformats.org/officeDocument/2006/relationships/image" Target="../media/image112.png"/><Relationship Id="rId7" Type="http://schemas.openxmlformats.org/officeDocument/2006/relationships/image" Target="../media/image105.png"/><Relationship Id="rId8" Type="http://schemas.openxmlformats.org/officeDocument/2006/relationships/image" Target="../media/image110.png"/><Relationship Id="rId9" Type="http://schemas.openxmlformats.org/officeDocument/2006/relationships/image" Target="../media/image113.png"/><Relationship Id="rId10" Type="http://schemas.openxmlformats.org/officeDocument/2006/relationships/image" Target="../media/image114.png"/><Relationship Id="rId11" Type="http://schemas.openxmlformats.org/officeDocument/2006/relationships/image" Target="../media/image115.png"/><Relationship Id="rId12" Type="http://schemas.openxmlformats.org/officeDocument/2006/relationships/image" Target="../media/image111.png"/><Relationship Id="rId13" Type="http://schemas.openxmlformats.org/officeDocument/2006/relationships/image" Target="../media/image109.png"/></Relationships>

</file>

<file path=ppt/slides/_rels/slide79.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08.png"/><Relationship Id="rId3" Type="http://schemas.openxmlformats.org/officeDocument/2006/relationships/image" Target="../media/image112.png"/><Relationship Id="rId4" Type="http://schemas.openxmlformats.org/officeDocument/2006/relationships/image" Target="../media/image103.png"/><Relationship Id="rId5" Type="http://schemas.openxmlformats.org/officeDocument/2006/relationships/image" Target="../media/image101.png"/><Relationship Id="rId6" Type="http://schemas.openxmlformats.org/officeDocument/2006/relationships/image" Target="../media/image25.png"/><Relationship Id="rId7" Type="http://schemas.openxmlformats.org/officeDocument/2006/relationships/image" Target="../media/image105.png"/><Relationship Id="rId8" Type="http://schemas.openxmlformats.org/officeDocument/2006/relationships/image" Target="../media/image110.png"/><Relationship Id="rId9" Type="http://schemas.openxmlformats.org/officeDocument/2006/relationships/image" Target="../media/image113.png"/><Relationship Id="rId10" Type="http://schemas.openxmlformats.org/officeDocument/2006/relationships/image" Target="../media/image114.png"/><Relationship Id="rId11" Type="http://schemas.openxmlformats.org/officeDocument/2006/relationships/image" Target="../media/image111.png"/><Relationship Id="rId12" Type="http://schemas.openxmlformats.org/officeDocument/2006/relationships/image" Target="../media/image109.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jpeg"/><Relationship Id="rId3" Type="http://schemas.openxmlformats.org/officeDocument/2006/relationships/image" Target="../media/image4.png"/></Relationships>

</file>

<file path=ppt/slides/_rels/slide80.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08.png"/><Relationship Id="rId3" Type="http://schemas.openxmlformats.org/officeDocument/2006/relationships/image" Target="../media/image112.png"/><Relationship Id="rId4" Type="http://schemas.openxmlformats.org/officeDocument/2006/relationships/image" Target="../media/image104.png"/><Relationship Id="rId5" Type="http://schemas.openxmlformats.org/officeDocument/2006/relationships/image" Target="../media/image101.png"/><Relationship Id="rId6" Type="http://schemas.openxmlformats.org/officeDocument/2006/relationships/image" Target="../media/image25.png"/><Relationship Id="rId7" Type="http://schemas.openxmlformats.org/officeDocument/2006/relationships/image" Target="../media/image105.png"/><Relationship Id="rId8" Type="http://schemas.openxmlformats.org/officeDocument/2006/relationships/image" Target="../media/image110.png"/><Relationship Id="rId9" Type="http://schemas.openxmlformats.org/officeDocument/2006/relationships/image" Target="../media/image113.png"/><Relationship Id="rId10" Type="http://schemas.openxmlformats.org/officeDocument/2006/relationships/image" Target="../media/image114.png"/><Relationship Id="rId11" Type="http://schemas.openxmlformats.org/officeDocument/2006/relationships/image" Target="../media/image111.png"/><Relationship Id="rId12" Type="http://schemas.openxmlformats.org/officeDocument/2006/relationships/image" Target="../media/image109.png"/></Relationships>

</file>

<file path=ppt/slides/_rels/slide8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8.xml"/><Relationship Id="rId3" Type="http://schemas.openxmlformats.org/officeDocument/2006/relationships/image" Target="../media/image110.png"/><Relationship Id="rId4" Type="http://schemas.openxmlformats.org/officeDocument/2006/relationships/image" Target="../media/image116.png"/><Relationship Id="rId5" Type="http://schemas.openxmlformats.org/officeDocument/2006/relationships/image" Target="../media/image117.png"/><Relationship Id="rId6" Type="http://schemas.openxmlformats.org/officeDocument/2006/relationships/image" Target="../media/image118.png"/><Relationship Id="rId7" Type="http://schemas.openxmlformats.org/officeDocument/2006/relationships/image" Target="../media/image119.png"/></Relationships>

</file>

<file path=ppt/slides/_rels/slide8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9.xml"/><Relationship Id="rId3" Type="http://schemas.openxmlformats.org/officeDocument/2006/relationships/image" Target="../media/image120.png"/><Relationship Id="rId4" Type="http://schemas.openxmlformats.org/officeDocument/2006/relationships/image" Target="../media/image107.png"/><Relationship Id="rId5" Type="http://schemas.openxmlformats.org/officeDocument/2006/relationships/image" Target="../media/image121.png"/><Relationship Id="rId6" Type="http://schemas.openxmlformats.org/officeDocument/2006/relationships/image" Target="../media/image122.png"/><Relationship Id="rId7" Type="http://schemas.openxmlformats.org/officeDocument/2006/relationships/image" Target="../media/image123.png"/></Relationships>

</file>

<file path=ppt/slides/_rels/slide8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0.xml"/><Relationship Id="rId3" Type="http://schemas.openxmlformats.org/officeDocument/2006/relationships/image" Target="../media/image110.png"/><Relationship Id="rId4" Type="http://schemas.openxmlformats.org/officeDocument/2006/relationships/image" Target="../media/image117.png"/><Relationship Id="rId5" Type="http://schemas.openxmlformats.org/officeDocument/2006/relationships/image" Target="../media/image118.png"/><Relationship Id="rId6" Type="http://schemas.openxmlformats.org/officeDocument/2006/relationships/image" Target="../media/image12.png"/><Relationship Id="rId7" Type="http://schemas.openxmlformats.org/officeDocument/2006/relationships/image" Target="../media/image85.png"/><Relationship Id="rId8" Type="http://schemas.openxmlformats.org/officeDocument/2006/relationships/image" Target="../media/image25.png"/><Relationship Id="rId9" Type="http://schemas.openxmlformats.org/officeDocument/2006/relationships/image" Target="../media/image86.png"/><Relationship Id="rId10" Type="http://schemas.openxmlformats.org/officeDocument/2006/relationships/image" Target="../media/image88.png"/><Relationship Id="rId11" Type="http://schemas.openxmlformats.org/officeDocument/2006/relationships/image" Target="../media/image124.png"/><Relationship Id="rId12" Type="http://schemas.openxmlformats.org/officeDocument/2006/relationships/image" Target="../media/image45.png"/></Relationships>

</file>

<file path=ppt/slides/_rels/slide84.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1.xml"/></Relationships>

</file>

<file path=ppt/slides/_rels/slide8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tif"/></Relationships>

</file>

<file path=ppt/slides/_rels/slide8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tif"/><Relationship Id="rId3" Type="http://schemas.openxmlformats.org/officeDocument/2006/relationships/hyperlink" Target="https://www.reddit.com/user/Rafael_P_S" TargetMode="External"/><Relationship Id="rId4" Type="http://schemas.openxmlformats.org/officeDocument/2006/relationships/image" Target="../media/image5.tif"/><Relationship Id="rId5" Type="http://schemas.openxmlformats.org/officeDocument/2006/relationships/image" Target="../media/image6.tif"/></Relationships>

</file>

<file path=ppt/slides/_rels/slide8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25.png"/><Relationship Id="rId3" Type="http://schemas.openxmlformats.org/officeDocument/2006/relationships/image" Target="../media/image126.png"/><Relationship Id="rId4" Type="http://schemas.openxmlformats.org/officeDocument/2006/relationships/image" Target="../media/image127.png"/><Relationship Id="rId5" Type="http://schemas.openxmlformats.org/officeDocument/2006/relationships/image" Target="../media/image128.png"/><Relationship Id="rId6" Type="http://schemas.openxmlformats.org/officeDocument/2006/relationships/image" Target="../media/image129.png"/><Relationship Id="rId7" Type="http://schemas.openxmlformats.org/officeDocument/2006/relationships/image" Target="../media/image130.png"/><Relationship Id="rId8" Type="http://schemas.openxmlformats.org/officeDocument/2006/relationships/image" Target="../media/image131.png"/><Relationship Id="rId9" Type="http://schemas.openxmlformats.org/officeDocument/2006/relationships/image" Target="../media/image132.png"/><Relationship Id="rId10" Type="http://schemas.openxmlformats.org/officeDocument/2006/relationships/image" Target="../media/image133.png"/><Relationship Id="rId11" Type="http://schemas.openxmlformats.org/officeDocument/2006/relationships/image" Target="../media/image134.png"/></Relationships>

</file>

<file path=ppt/slides/_rels/slide8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135.png"/><Relationship Id="rId4" Type="http://schemas.openxmlformats.org/officeDocument/2006/relationships/image" Target="../media/image26.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136.png"/><Relationship Id="rId8" Type="http://schemas.openxmlformats.org/officeDocument/2006/relationships/image" Target="../media/image45.png"/></Relationships>

</file>

<file path=ppt/slides/_rels/slide8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135.png"/><Relationship Id="rId4" Type="http://schemas.openxmlformats.org/officeDocument/2006/relationships/image" Target="../media/image137.png"/><Relationship Id="rId5" Type="http://schemas.openxmlformats.org/officeDocument/2006/relationships/image" Target="../media/image138.png"/><Relationship Id="rId6" Type="http://schemas.openxmlformats.org/officeDocument/2006/relationships/image" Target="../media/image26.png"/><Relationship Id="rId7" Type="http://schemas.openxmlformats.org/officeDocument/2006/relationships/image" Target="../media/image43.png"/><Relationship Id="rId8" Type="http://schemas.openxmlformats.org/officeDocument/2006/relationships/image" Target="../media/image44.png"/><Relationship Id="rId9" Type="http://schemas.openxmlformats.org/officeDocument/2006/relationships/image" Target="../media/image136.png"/><Relationship Id="rId10" Type="http://schemas.openxmlformats.org/officeDocument/2006/relationships/image" Target="../media/image45.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jpeg"/><Relationship Id="rId3" Type="http://schemas.openxmlformats.org/officeDocument/2006/relationships/image" Target="../media/image3.jpeg"/><Relationship Id="rId4" Type="http://schemas.openxmlformats.org/officeDocument/2006/relationships/image" Target="../media/image5.png"/></Relationships>

</file>

<file path=ppt/slides/_rels/slide9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135.png"/><Relationship Id="rId4" Type="http://schemas.openxmlformats.org/officeDocument/2006/relationships/image" Target="../media/image137.png"/><Relationship Id="rId5" Type="http://schemas.openxmlformats.org/officeDocument/2006/relationships/image" Target="../media/image26.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139.png"/><Relationship Id="rId9" Type="http://schemas.openxmlformats.org/officeDocument/2006/relationships/image" Target="../media/image140.png"/><Relationship Id="rId10" Type="http://schemas.openxmlformats.org/officeDocument/2006/relationships/image" Target="../media/image45.png"/></Relationships>

</file>

<file path=ppt/slides/_rels/slide9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5.png"/><Relationship Id="rId3" Type="http://schemas.openxmlformats.org/officeDocument/2006/relationships/image" Target="../media/image137.png"/><Relationship Id="rId4" Type="http://schemas.openxmlformats.org/officeDocument/2006/relationships/image" Target="../media/image26.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s>

</file>

<file path=ppt/slides/_rels/slide9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 Id="rId3" Type="http://schemas.openxmlformats.org/officeDocument/2006/relationships/image" Target="../media/image141.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142.png"/><Relationship Id="rId7" Type="http://schemas.openxmlformats.org/officeDocument/2006/relationships/image" Target="../media/image143.png"/><Relationship Id="rId8" Type="http://schemas.openxmlformats.org/officeDocument/2006/relationships/image" Target="../media/image144.png"/><Relationship Id="rId9" Type="http://schemas.openxmlformats.org/officeDocument/2006/relationships/image" Target="../media/image45.png"/></Relationships>

</file>

<file path=ppt/slides/_rels/slide9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142.png"/><Relationship Id="rId4" Type="http://schemas.openxmlformats.org/officeDocument/2006/relationships/image" Target="../media/image26.png"/><Relationship Id="rId5" Type="http://schemas.openxmlformats.org/officeDocument/2006/relationships/image" Target="../media/image141.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143.png"/><Relationship Id="rId9" Type="http://schemas.openxmlformats.org/officeDocument/2006/relationships/image" Target="../media/image144.png"/><Relationship Id="rId10" Type="http://schemas.openxmlformats.org/officeDocument/2006/relationships/image" Target="../media/image145.png"/><Relationship Id="rId11" Type="http://schemas.openxmlformats.org/officeDocument/2006/relationships/image" Target="../media/image146.png"/><Relationship Id="rId12" Type="http://schemas.openxmlformats.org/officeDocument/2006/relationships/image" Target="../media/image147.png"/><Relationship Id="rId13" Type="http://schemas.openxmlformats.org/officeDocument/2006/relationships/image" Target="../media/image148.png"/></Relationships>

</file>

<file path=ppt/slides/_rels/slide9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142.png"/><Relationship Id="rId4" Type="http://schemas.openxmlformats.org/officeDocument/2006/relationships/image" Target="../media/image26.png"/><Relationship Id="rId5" Type="http://schemas.openxmlformats.org/officeDocument/2006/relationships/image" Target="../media/image141.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143.png"/><Relationship Id="rId9" Type="http://schemas.openxmlformats.org/officeDocument/2006/relationships/image" Target="../media/image146.png"/><Relationship Id="rId10" Type="http://schemas.openxmlformats.org/officeDocument/2006/relationships/image" Target="../media/image145.png"/><Relationship Id="rId11" Type="http://schemas.openxmlformats.org/officeDocument/2006/relationships/image" Target="../media/image149.png"/><Relationship Id="rId12" Type="http://schemas.openxmlformats.org/officeDocument/2006/relationships/image" Target="../media/image150.png"/></Relationships>

</file>

<file path=ppt/slides/_rels/slide9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142.png"/><Relationship Id="rId4" Type="http://schemas.openxmlformats.org/officeDocument/2006/relationships/image" Target="../media/image26.png"/><Relationship Id="rId5" Type="http://schemas.openxmlformats.org/officeDocument/2006/relationships/image" Target="../media/image141.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143.png"/><Relationship Id="rId9" Type="http://schemas.openxmlformats.org/officeDocument/2006/relationships/image" Target="../media/image151.png"/><Relationship Id="rId10" Type="http://schemas.openxmlformats.org/officeDocument/2006/relationships/image" Target="../media/image152.png"/><Relationship Id="rId11" Type="http://schemas.openxmlformats.org/officeDocument/2006/relationships/image" Target="../media/image153.png"/><Relationship Id="rId12" Type="http://schemas.openxmlformats.org/officeDocument/2006/relationships/image" Target="../media/image55.png"/><Relationship Id="rId13" Type="http://schemas.openxmlformats.org/officeDocument/2006/relationships/image" Target="../media/image154.png"/></Relationships>

</file>

<file path=ppt/slides/_rels/slide9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_rels/slide9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5.png"/></Relationships>

</file>

<file path=ppt/slides/_rels/slide9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156.png"/><Relationship Id="rId4" Type="http://schemas.openxmlformats.org/officeDocument/2006/relationships/image" Target="../media/image26.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140.png"/><Relationship Id="rId8" Type="http://schemas.openxmlformats.org/officeDocument/2006/relationships/image" Target="../media/image45.png"/></Relationships>

</file>

<file path=ppt/slides/_rels/slide9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156.png"/><Relationship Id="rId4" Type="http://schemas.openxmlformats.org/officeDocument/2006/relationships/image" Target="../media/image157.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140.png"/><Relationship Id="rId8"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Lecture 8"/>
          <p:cNvSpPr txBox="1"/>
          <p:nvPr>
            <p:ph type="title"/>
          </p:nvPr>
        </p:nvSpPr>
        <p:spPr>
          <a:prstGeom prst="rect">
            <a:avLst/>
          </a:prstGeom>
        </p:spPr>
        <p:txBody>
          <a:bodyPr/>
          <a:lstStyle>
            <a:lvl1pPr defTabSz="718184">
              <a:defRPr sz="9744">
                <a:latin typeface="Avenir Heavy"/>
                <a:ea typeface="Avenir Heavy"/>
                <a:cs typeface="Avenir Heavy"/>
                <a:sym typeface="Avenir Heavy"/>
              </a:defRPr>
            </a:lvl1pPr>
          </a:lstStyle>
          <a:p>
            <a:pPr/>
            <a:r>
              <a:t>Lecture 8</a:t>
            </a:r>
          </a:p>
        </p:txBody>
      </p:sp>
      <p:sp>
        <p:nvSpPr>
          <p:cNvPr id="266" name="Introduction to Machine Learning"/>
          <p:cNvSpPr txBox="1"/>
          <p:nvPr>
            <p:ph type="body" idx="21"/>
          </p:nvPr>
        </p:nvSpPr>
        <p:spPr>
          <a:xfrm>
            <a:off x="3218750" y="5275205"/>
            <a:ext cx="19173935" cy="1787541"/>
          </a:xfrm>
          <a:prstGeom prst="rect">
            <a:avLst/>
          </a:prstGeom>
          <a:effectLst>
            <a:outerShdw sx="100000" sy="100000" kx="0" ky="0" algn="b" rotWithShape="0" blurRad="673100" dist="0" dir="5400000">
              <a:srgbClr val="FFFFFF"/>
            </a:outerShdw>
          </a:effectLst>
        </p:spPr>
        <p:txBody>
          <a:bodyPr/>
          <a:lstStyle>
            <a:lvl1pPr>
              <a:defRPr>
                <a:latin typeface="Avenir Book"/>
                <a:ea typeface="Avenir Book"/>
                <a:cs typeface="Avenir Book"/>
                <a:sym typeface="Avenir Book"/>
              </a:defRPr>
            </a:lvl1pPr>
          </a:lstStyle>
          <a:p>
            <a:pPr/>
            <a:r>
              <a:t>Introduction to Machine Learning</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1" name="0007_landscape_00084_132090349_27e120a56c_1_11254121@N00" descr="0007_landscape_00084_132090349_27e120a56c_1_11254121@N00"/>
          <p:cNvPicPr>
            <a:picLocks noChangeAspect="1"/>
          </p:cNvPicPr>
          <p:nvPr/>
        </p:nvPicPr>
        <p:blipFill>
          <a:blip r:embed="rId2">
            <a:extLst/>
          </a:blip>
          <a:stretch>
            <a:fillRect/>
          </a:stretch>
        </p:blipFill>
        <p:spPr>
          <a:xfrm>
            <a:off x="3047999" y="-1"/>
            <a:ext cx="18288001" cy="13716001"/>
          </a:xfrm>
          <a:prstGeom prst="rect">
            <a:avLst/>
          </a:prstGeom>
          <a:ln w="12700">
            <a:miter lim="400000"/>
          </a:ln>
        </p:spPr>
      </p:pic>
      <p:pic>
        <p:nvPicPr>
          <p:cNvPr id="322" name="0007_landscape_00084_132090349_27e120a56c_1_11254121@N00" descr="0007_landscape_00084_132090349_27e120a56c_1_11254121@N00"/>
          <p:cNvPicPr>
            <a:picLocks noChangeAspect="1"/>
          </p:cNvPicPr>
          <p:nvPr/>
        </p:nvPicPr>
        <p:blipFill>
          <a:blip r:embed="rId2">
            <a:extLst/>
          </a:blip>
          <a:srcRect l="4861" t="13703" r="17083" b="7963"/>
          <a:stretch>
            <a:fillRect/>
          </a:stretch>
        </p:blipFill>
        <p:spPr>
          <a:xfrm>
            <a:off x="3936999" y="1879599"/>
            <a:ext cx="14274801" cy="10744202"/>
          </a:xfrm>
          <a:prstGeom prst="rect">
            <a:avLst/>
          </a:prstGeom>
          <a:ln w="12700">
            <a:miter lim="400000"/>
          </a:ln>
        </p:spPr>
      </p:pic>
      <p:pic>
        <p:nvPicPr>
          <p:cNvPr id="323" name="IMG_0681_mask_red" descr="IMG_0681_mask_red"/>
          <p:cNvPicPr>
            <a:picLocks noChangeAspect="1"/>
          </p:cNvPicPr>
          <p:nvPr/>
        </p:nvPicPr>
        <p:blipFill>
          <a:blip r:embed="rId3">
            <a:extLst/>
          </a:blip>
          <a:stretch>
            <a:fillRect/>
          </a:stretch>
        </p:blipFill>
        <p:spPr>
          <a:xfrm>
            <a:off x="3937000" y="1885949"/>
            <a:ext cx="14287500" cy="10715626"/>
          </a:xfrm>
          <a:prstGeom prst="rect">
            <a:avLst/>
          </a:prstGeom>
          <a:ln w="12700">
            <a:miter lim="400000"/>
          </a:ln>
        </p:spPr>
      </p:pic>
      <p:pic>
        <p:nvPicPr>
          <p:cNvPr id="324" name="teaser_output" descr="teaser_output"/>
          <p:cNvPicPr>
            <a:picLocks noChangeAspect="1"/>
          </p:cNvPicPr>
          <p:nvPr/>
        </p:nvPicPr>
        <p:blipFill>
          <a:blip r:embed="rId4">
            <a:extLst/>
          </a:blip>
          <a:stretch>
            <a:fillRect/>
          </a:stretch>
        </p:blipFill>
        <p:spPr>
          <a:xfrm>
            <a:off x="3937000" y="1892300"/>
            <a:ext cx="14287500" cy="1071562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21"/>
                                        </p:tgtEl>
                                        <p:attrNameLst>
                                          <p:attrName>style.visibility</p:attrName>
                                        </p:attrNameLst>
                                      </p:cBhvr>
                                      <p:to>
                                        <p:strVal val="visible"/>
                                      </p:to>
                                    </p:set>
                                    <p:animEffect filter="fade" transition="in">
                                      <p:cBhvr>
                                        <p:cTn id="7" dur="1000"/>
                                        <p:tgtEl>
                                          <p:spTgt spid="321"/>
                                        </p:tgtEl>
                                      </p:cBhvr>
                                    </p:animEffect>
                                  </p:childTnLst>
                                </p:cTn>
                              </p:par>
                            </p:childTnLst>
                          </p:cTn>
                        </p:par>
                        <p:par>
                          <p:cTn id="8" fill="hold">
                            <p:stCondLst>
                              <p:cond delay="1000"/>
                            </p:stCondLst>
                            <p:childTnLst>
                              <p:par>
                                <p:cTn id="9" presetClass="entr" nodeType="afterEffect" presetSubtype="0" presetID="1" grpId="2" fill="hold">
                                  <p:stCondLst>
                                    <p:cond delay="0"/>
                                  </p:stCondLst>
                                  <p:iterate type="el" backwards="0">
                                    <p:tmAbs val="0"/>
                                  </p:iterate>
                                  <p:childTnLst>
                                    <p:set>
                                      <p:cBhvr>
                                        <p:cTn id="10" fill="hold"/>
                                        <p:tgtEl>
                                          <p:spTgt spid="322"/>
                                        </p:tgtEl>
                                        <p:attrNameLst>
                                          <p:attrName>style.visibility</p:attrName>
                                        </p:attrNameLst>
                                      </p:cBhvr>
                                      <p:to>
                                        <p:strVal val="visible"/>
                                      </p:to>
                                    </p:set>
                                  </p:childTnLst>
                                </p:cTn>
                              </p:par>
                            </p:childTnLst>
                          </p:cTn>
                        </p:par>
                        <p:par>
                          <p:cTn id="11" fill="hold">
                            <p:stCondLst>
                              <p:cond delay="1000"/>
                            </p:stCondLst>
                            <p:childTnLst>
                              <p:par>
                                <p:cTn id="12" presetClass="exit" nodeType="afterEffect" presetID="10" grpId="3" fill="hold">
                                  <p:stCondLst>
                                    <p:cond delay="1000"/>
                                  </p:stCondLst>
                                  <p:iterate type="el" backwards="0">
                                    <p:tmAbs val="0"/>
                                  </p:iterate>
                                  <p:childTnLst>
                                    <p:animEffect filter="fade" transition="out">
                                      <p:cBhvr>
                                        <p:cTn id="13" dur="1000" fill="hold"/>
                                        <p:tgtEl>
                                          <p:spTgt spid="321"/>
                                        </p:tgtEl>
                                      </p:cBhvr>
                                    </p:animEffect>
                                    <p:set>
                                      <p:cBhvr>
                                        <p:cTn id="14" fill="hold">
                                          <p:stCondLst>
                                            <p:cond delay="999"/>
                                          </p:stCondLst>
                                        </p:cTn>
                                        <p:tgtEl>
                                          <p:spTgt spid="3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ID="10" grpId="4" fill="hold">
                                  <p:stCondLst>
                                    <p:cond delay="0"/>
                                  </p:stCondLst>
                                  <p:iterate type="el" backwards="0">
                                    <p:tmAbs val="0"/>
                                  </p:iterate>
                                  <p:childTnLst>
                                    <p:set>
                                      <p:cBhvr>
                                        <p:cTn id="18" fill="hold"/>
                                        <p:tgtEl>
                                          <p:spTgt spid="324"/>
                                        </p:tgtEl>
                                        <p:attrNameLst>
                                          <p:attrName>style.visibility</p:attrName>
                                        </p:attrNameLst>
                                      </p:cBhvr>
                                      <p:to>
                                        <p:strVal val="visible"/>
                                      </p:to>
                                    </p:set>
                                    <p:animEffect filter="fade" transition="in">
                                      <p:cBhvr>
                                        <p:cTn id="19" dur="1000"/>
                                        <p:tgtEl>
                                          <p:spTgt spid="3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1" grpId="1"/>
      <p:bldP build="whole" bldLvl="1" animBg="1" rev="0" advAuto="0" spid="321" grpId="3"/>
      <p:bldP build="whole" bldLvl="1" animBg="1" rev="0" advAuto="0" spid="324" grpId="4"/>
      <p:bldP build="whole" bldLvl="1" animBg="1" rev="0" advAuto="0" spid="322" grpId="2"/>
    </p:bldLst>
  </p:timing>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87" name="out_true.pdf" descr="out_true.pdf"/>
          <p:cNvPicPr>
            <a:picLocks noChangeAspect="1"/>
          </p:cNvPicPr>
          <p:nvPr/>
        </p:nvPicPr>
        <p:blipFill>
          <a:blip r:embed="rId3">
            <a:extLst/>
          </a:blip>
          <a:stretch>
            <a:fillRect/>
          </a:stretch>
        </p:blipFill>
        <p:spPr>
          <a:xfrm>
            <a:off x="1497922" y="4498214"/>
            <a:ext cx="9234813" cy="7034422"/>
          </a:xfrm>
          <a:prstGeom prst="rect">
            <a:avLst/>
          </a:prstGeom>
          <a:ln w="12700">
            <a:miter lim="400000"/>
          </a:ln>
        </p:spPr>
      </p:pic>
      <p:pic>
        <p:nvPicPr>
          <p:cNvPr id="1888" name="out_fit1.pdf" descr="out_fit1.pdf"/>
          <p:cNvPicPr>
            <a:picLocks noChangeAspect="1"/>
          </p:cNvPicPr>
          <p:nvPr/>
        </p:nvPicPr>
        <p:blipFill>
          <a:blip r:embed="rId4">
            <a:extLst/>
          </a:blip>
          <a:stretch>
            <a:fillRect/>
          </a:stretch>
        </p:blipFill>
        <p:spPr>
          <a:xfrm>
            <a:off x="1497922" y="4498214"/>
            <a:ext cx="9234813" cy="7034422"/>
          </a:xfrm>
          <a:prstGeom prst="rect">
            <a:avLst/>
          </a:prstGeom>
          <a:ln w="12700">
            <a:miter lim="400000"/>
          </a:ln>
        </p:spPr>
      </p:pic>
      <p:pic>
        <p:nvPicPr>
          <p:cNvPr id="1889" name="out_fit2.pdf" descr="out_fit2.pdf"/>
          <p:cNvPicPr>
            <a:picLocks noChangeAspect="1"/>
          </p:cNvPicPr>
          <p:nvPr/>
        </p:nvPicPr>
        <p:blipFill>
          <a:blip r:embed="rId5">
            <a:extLst/>
          </a:blip>
          <a:stretch>
            <a:fillRect/>
          </a:stretch>
        </p:blipFill>
        <p:spPr>
          <a:xfrm>
            <a:off x="1497922" y="4498214"/>
            <a:ext cx="9234813" cy="7034422"/>
          </a:xfrm>
          <a:prstGeom prst="rect">
            <a:avLst/>
          </a:prstGeom>
          <a:ln w="12700">
            <a:miter lim="400000"/>
          </a:ln>
        </p:spPr>
      </p:pic>
      <p:pic>
        <p:nvPicPr>
          <p:cNvPr id="1890" name="X.pdf" descr="X.pdf"/>
          <p:cNvPicPr>
            <a:picLocks noChangeAspect="1"/>
          </p:cNvPicPr>
          <p:nvPr/>
        </p:nvPicPr>
        <p:blipFill>
          <a:blip r:embed="rId6">
            <a:extLst/>
          </a:blip>
          <a:stretch>
            <a:fillRect/>
          </a:stretch>
        </p:blipFill>
        <p:spPr>
          <a:xfrm>
            <a:off x="10205711" y="11316472"/>
            <a:ext cx="381001" cy="317501"/>
          </a:xfrm>
          <a:prstGeom prst="rect">
            <a:avLst/>
          </a:prstGeom>
          <a:ln w="12700">
            <a:miter lim="400000"/>
          </a:ln>
        </p:spPr>
      </p:pic>
      <p:pic>
        <p:nvPicPr>
          <p:cNvPr id="1891" name="Y.pdf" descr="Y.pdf"/>
          <p:cNvPicPr>
            <a:picLocks noChangeAspect="1"/>
          </p:cNvPicPr>
          <p:nvPr/>
        </p:nvPicPr>
        <p:blipFill>
          <a:blip r:embed="rId7">
            <a:extLst/>
          </a:blip>
          <a:stretch>
            <a:fillRect/>
          </a:stretch>
        </p:blipFill>
        <p:spPr>
          <a:xfrm>
            <a:off x="1245096" y="4573110"/>
            <a:ext cx="342901" cy="317501"/>
          </a:xfrm>
          <a:prstGeom prst="rect">
            <a:avLst/>
          </a:prstGeom>
          <a:ln w="12700">
            <a:miter lim="400000"/>
          </a:ln>
        </p:spPr>
      </p:pic>
      <p:sp>
        <p:nvSpPr>
          <p:cNvPr id="1892" name="What happens as we add more basis functions?"/>
          <p:cNvSpPr txBox="1"/>
          <p:nvPr>
            <p:ph type="title"/>
          </p:nvPr>
        </p:nvSpPr>
        <p:spPr>
          <a:xfrm>
            <a:off x="2207320" y="-184547"/>
            <a:ext cx="19969360" cy="3036094"/>
          </a:xfrm>
          <a:prstGeom prst="rect">
            <a:avLst/>
          </a:prstGeom>
        </p:spPr>
        <p:txBody>
          <a:bodyPr/>
          <a:lstStyle>
            <a:lvl1pPr>
              <a:defRPr sz="7000">
                <a:latin typeface="Helvetica Neue Light"/>
                <a:ea typeface="Helvetica Neue Light"/>
                <a:cs typeface="Helvetica Neue Light"/>
                <a:sym typeface="Helvetica Neue Light"/>
              </a:defRPr>
            </a:lvl1pPr>
          </a:lstStyle>
          <a:p>
            <a:pPr/>
            <a:r>
              <a:t>What happens as we add more basis functions?</a:t>
            </a:r>
          </a:p>
        </p:txBody>
      </p:sp>
      <p:pic>
        <p:nvPicPr>
          <p:cNvPr id="1893" name="Group" descr="Group"/>
          <p:cNvPicPr>
            <a:picLocks noChangeAspect="1"/>
          </p:cNvPicPr>
          <p:nvPr/>
        </p:nvPicPr>
        <p:blipFill>
          <a:blip r:embed="rId8">
            <a:extLst/>
          </a:blip>
          <a:stretch>
            <a:fillRect/>
          </a:stretch>
        </p:blipFill>
        <p:spPr>
          <a:xfrm>
            <a:off x="13419253" y="4669379"/>
            <a:ext cx="6833608" cy="2856235"/>
          </a:xfrm>
          <a:prstGeom prst="rect">
            <a:avLst/>
          </a:prstGeom>
          <a:ln w="12700">
            <a:miter lim="400000"/>
          </a:ln>
        </p:spPr>
      </p:pic>
      <p:sp>
        <p:nvSpPr>
          <p:cNvPr id="1894" name="K = 2"/>
          <p:cNvSpPr txBox="1"/>
          <p:nvPr/>
        </p:nvSpPr>
        <p:spPr>
          <a:xfrm>
            <a:off x="5040338" y="3070108"/>
            <a:ext cx="2184731" cy="1160699"/>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6400"/>
            </a:lvl1pPr>
          </a:lstStyle>
          <a:p>
            <a:pPr/>
            <a:r>
              <a:t>K = 2</a:t>
            </a:r>
          </a:p>
        </p:txBody>
      </p:sp>
      <p:pic>
        <p:nvPicPr>
          <p:cNvPr id="1895" name="x^(i)_,_y^(i)_i=.pdf" descr="x^(i)_,_y^(i)_i=.pdf"/>
          <p:cNvPicPr>
            <a:picLocks noChangeAspect="1"/>
          </p:cNvPicPr>
          <p:nvPr/>
        </p:nvPicPr>
        <p:blipFill>
          <a:blip r:embed="rId9">
            <a:extLst/>
          </a:blip>
          <a:stretch>
            <a:fillRect/>
          </a:stretch>
        </p:blipFill>
        <p:spPr>
          <a:xfrm>
            <a:off x="7782732" y="10197912"/>
            <a:ext cx="2565401" cy="546101"/>
          </a:xfrm>
          <a:prstGeom prst="rect">
            <a:avLst/>
          </a:prstGeom>
          <a:ln w="12700">
            <a:miter lim="400000"/>
          </a:ln>
        </p:spPr>
      </p:pic>
    </p:spTree>
  </p:cSld>
  <p:clrMapOvr>
    <a:masterClrMapping/>
  </p:clrMapOvr>
  <p:transition xmlns:p14="http://schemas.microsoft.com/office/powerpoint/2010/main" spd="med" advClick="1"/>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99" name="out_true.pdf" descr="out_true.pdf"/>
          <p:cNvPicPr>
            <a:picLocks noChangeAspect="1"/>
          </p:cNvPicPr>
          <p:nvPr/>
        </p:nvPicPr>
        <p:blipFill>
          <a:blip r:embed="rId3">
            <a:extLst/>
          </a:blip>
          <a:stretch>
            <a:fillRect/>
          </a:stretch>
        </p:blipFill>
        <p:spPr>
          <a:xfrm>
            <a:off x="1497922" y="4498214"/>
            <a:ext cx="9234813" cy="7034422"/>
          </a:xfrm>
          <a:prstGeom prst="rect">
            <a:avLst/>
          </a:prstGeom>
          <a:ln w="12700">
            <a:miter lim="400000"/>
          </a:ln>
        </p:spPr>
      </p:pic>
      <p:pic>
        <p:nvPicPr>
          <p:cNvPr id="1900" name="out_fit1.pdf" descr="out_fit1.pdf"/>
          <p:cNvPicPr>
            <a:picLocks noChangeAspect="1"/>
          </p:cNvPicPr>
          <p:nvPr/>
        </p:nvPicPr>
        <p:blipFill>
          <a:blip r:embed="rId4">
            <a:extLst/>
          </a:blip>
          <a:stretch>
            <a:fillRect/>
          </a:stretch>
        </p:blipFill>
        <p:spPr>
          <a:xfrm>
            <a:off x="1497922" y="4498214"/>
            <a:ext cx="9234813" cy="7034422"/>
          </a:xfrm>
          <a:prstGeom prst="rect">
            <a:avLst/>
          </a:prstGeom>
          <a:ln w="12700">
            <a:miter lim="400000"/>
          </a:ln>
        </p:spPr>
      </p:pic>
      <p:pic>
        <p:nvPicPr>
          <p:cNvPr id="1901" name="out_fit2.pdf" descr="out_fit2.pdf"/>
          <p:cNvPicPr>
            <a:picLocks noChangeAspect="1"/>
          </p:cNvPicPr>
          <p:nvPr/>
        </p:nvPicPr>
        <p:blipFill>
          <a:blip r:embed="rId5">
            <a:extLst/>
          </a:blip>
          <a:stretch>
            <a:fillRect/>
          </a:stretch>
        </p:blipFill>
        <p:spPr>
          <a:xfrm>
            <a:off x="1497922" y="4498214"/>
            <a:ext cx="9234813" cy="7034422"/>
          </a:xfrm>
          <a:prstGeom prst="rect">
            <a:avLst/>
          </a:prstGeom>
          <a:ln w="12700">
            <a:miter lim="400000"/>
          </a:ln>
        </p:spPr>
      </p:pic>
      <p:pic>
        <p:nvPicPr>
          <p:cNvPr id="1902" name="X.pdf" descr="X.pdf"/>
          <p:cNvPicPr>
            <a:picLocks noChangeAspect="1"/>
          </p:cNvPicPr>
          <p:nvPr/>
        </p:nvPicPr>
        <p:blipFill>
          <a:blip r:embed="rId6">
            <a:extLst/>
          </a:blip>
          <a:stretch>
            <a:fillRect/>
          </a:stretch>
        </p:blipFill>
        <p:spPr>
          <a:xfrm>
            <a:off x="10205711" y="11316472"/>
            <a:ext cx="381001" cy="317501"/>
          </a:xfrm>
          <a:prstGeom prst="rect">
            <a:avLst/>
          </a:prstGeom>
          <a:ln w="12700">
            <a:miter lim="400000"/>
          </a:ln>
        </p:spPr>
      </p:pic>
      <p:pic>
        <p:nvPicPr>
          <p:cNvPr id="1903" name="Y.pdf" descr="Y.pdf"/>
          <p:cNvPicPr>
            <a:picLocks noChangeAspect="1"/>
          </p:cNvPicPr>
          <p:nvPr/>
        </p:nvPicPr>
        <p:blipFill>
          <a:blip r:embed="rId7">
            <a:extLst/>
          </a:blip>
          <a:stretch>
            <a:fillRect/>
          </a:stretch>
        </p:blipFill>
        <p:spPr>
          <a:xfrm>
            <a:off x="1245096" y="4573110"/>
            <a:ext cx="342901" cy="317501"/>
          </a:xfrm>
          <a:prstGeom prst="rect">
            <a:avLst/>
          </a:prstGeom>
          <a:ln w="12700">
            <a:miter lim="400000"/>
          </a:ln>
        </p:spPr>
      </p:pic>
      <p:sp>
        <p:nvSpPr>
          <p:cNvPr id="1904" name="What happens as we add more basis functions?"/>
          <p:cNvSpPr txBox="1"/>
          <p:nvPr>
            <p:ph type="title"/>
          </p:nvPr>
        </p:nvSpPr>
        <p:spPr>
          <a:xfrm>
            <a:off x="2207320" y="-184547"/>
            <a:ext cx="19969360" cy="3036094"/>
          </a:xfrm>
          <a:prstGeom prst="rect">
            <a:avLst/>
          </a:prstGeom>
        </p:spPr>
        <p:txBody>
          <a:bodyPr/>
          <a:lstStyle>
            <a:lvl1pPr>
              <a:defRPr sz="7000">
                <a:latin typeface="Helvetica Neue Light"/>
                <a:ea typeface="Helvetica Neue Light"/>
                <a:cs typeface="Helvetica Neue Light"/>
                <a:sym typeface="Helvetica Neue Light"/>
              </a:defRPr>
            </a:lvl1pPr>
          </a:lstStyle>
          <a:p>
            <a:pPr/>
            <a:r>
              <a:t>What happens as we add more basis functions?</a:t>
            </a:r>
          </a:p>
        </p:txBody>
      </p:sp>
      <p:pic>
        <p:nvPicPr>
          <p:cNvPr id="1905" name="Group" descr="Group"/>
          <p:cNvPicPr>
            <a:picLocks noChangeAspect="1"/>
          </p:cNvPicPr>
          <p:nvPr/>
        </p:nvPicPr>
        <p:blipFill>
          <a:blip r:embed="rId8">
            <a:extLst/>
          </a:blip>
          <a:stretch>
            <a:fillRect/>
          </a:stretch>
        </p:blipFill>
        <p:spPr>
          <a:xfrm>
            <a:off x="13419253" y="4669379"/>
            <a:ext cx="6833608" cy="2856235"/>
          </a:xfrm>
          <a:prstGeom prst="rect">
            <a:avLst/>
          </a:prstGeom>
          <a:ln w="12700">
            <a:miter lim="400000"/>
          </a:ln>
        </p:spPr>
      </p:pic>
      <p:sp>
        <p:nvSpPr>
          <p:cNvPr id="1906" name="K = 3"/>
          <p:cNvSpPr txBox="1"/>
          <p:nvPr/>
        </p:nvSpPr>
        <p:spPr>
          <a:xfrm>
            <a:off x="5040338" y="3070108"/>
            <a:ext cx="2184731" cy="1160699"/>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6400"/>
            </a:lvl1pPr>
          </a:lstStyle>
          <a:p>
            <a:pPr/>
            <a:r>
              <a:t>K = 3</a:t>
            </a:r>
          </a:p>
        </p:txBody>
      </p:sp>
      <p:pic>
        <p:nvPicPr>
          <p:cNvPr id="1907" name="x^(i)_,_y^(i)_i=.pdf" descr="x^(i)_,_y^(i)_i=.pdf"/>
          <p:cNvPicPr>
            <a:picLocks noChangeAspect="1"/>
          </p:cNvPicPr>
          <p:nvPr/>
        </p:nvPicPr>
        <p:blipFill>
          <a:blip r:embed="rId9">
            <a:extLst/>
          </a:blip>
          <a:stretch>
            <a:fillRect/>
          </a:stretch>
        </p:blipFill>
        <p:spPr>
          <a:xfrm>
            <a:off x="7782732" y="10197912"/>
            <a:ext cx="2565401" cy="546101"/>
          </a:xfrm>
          <a:prstGeom prst="rect">
            <a:avLst/>
          </a:prstGeom>
          <a:ln w="12700">
            <a:miter lim="400000"/>
          </a:ln>
        </p:spPr>
      </p:pic>
    </p:spTree>
  </p:cSld>
  <p:clrMapOvr>
    <a:masterClrMapping/>
  </p:clrMapOvr>
  <p:transition xmlns:p14="http://schemas.microsoft.com/office/powerpoint/2010/main" spd="med" advClick="1"/>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11" name="out_true.pdf" descr="out_true.pdf"/>
          <p:cNvPicPr>
            <a:picLocks noChangeAspect="1"/>
          </p:cNvPicPr>
          <p:nvPr/>
        </p:nvPicPr>
        <p:blipFill>
          <a:blip r:embed="rId3">
            <a:extLst/>
          </a:blip>
          <a:stretch>
            <a:fillRect/>
          </a:stretch>
        </p:blipFill>
        <p:spPr>
          <a:xfrm>
            <a:off x="1497922" y="4498214"/>
            <a:ext cx="9234813" cy="7034422"/>
          </a:xfrm>
          <a:prstGeom prst="rect">
            <a:avLst/>
          </a:prstGeom>
          <a:ln w="12700">
            <a:miter lim="400000"/>
          </a:ln>
        </p:spPr>
      </p:pic>
      <p:pic>
        <p:nvPicPr>
          <p:cNvPr id="1912" name="out_fit1.pdf" descr="out_fit1.pdf"/>
          <p:cNvPicPr>
            <a:picLocks noChangeAspect="1"/>
          </p:cNvPicPr>
          <p:nvPr/>
        </p:nvPicPr>
        <p:blipFill>
          <a:blip r:embed="rId4">
            <a:extLst/>
          </a:blip>
          <a:stretch>
            <a:fillRect/>
          </a:stretch>
        </p:blipFill>
        <p:spPr>
          <a:xfrm>
            <a:off x="1497922" y="4498214"/>
            <a:ext cx="9234813" cy="7034422"/>
          </a:xfrm>
          <a:prstGeom prst="rect">
            <a:avLst/>
          </a:prstGeom>
          <a:ln w="12700">
            <a:miter lim="400000"/>
          </a:ln>
        </p:spPr>
      </p:pic>
      <p:pic>
        <p:nvPicPr>
          <p:cNvPr id="1913" name="out_fit2.pdf" descr="out_fit2.pdf"/>
          <p:cNvPicPr>
            <a:picLocks noChangeAspect="1"/>
          </p:cNvPicPr>
          <p:nvPr/>
        </p:nvPicPr>
        <p:blipFill>
          <a:blip r:embed="rId5">
            <a:extLst/>
          </a:blip>
          <a:stretch>
            <a:fillRect/>
          </a:stretch>
        </p:blipFill>
        <p:spPr>
          <a:xfrm>
            <a:off x="1497922" y="4498214"/>
            <a:ext cx="9234813" cy="7034422"/>
          </a:xfrm>
          <a:prstGeom prst="rect">
            <a:avLst/>
          </a:prstGeom>
          <a:ln w="12700">
            <a:miter lim="400000"/>
          </a:ln>
        </p:spPr>
      </p:pic>
      <p:pic>
        <p:nvPicPr>
          <p:cNvPr id="1914" name="out_fit3.pdf" descr="out_fit3.pdf"/>
          <p:cNvPicPr>
            <a:picLocks noChangeAspect="1"/>
          </p:cNvPicPr>
          <p:nvPr/>
        </p:nvPicPr>
        <p:blipFill>
          <a:blip r:embed="rId6">
            <a:extLst/>
          </a:blip>
          <a:stretch>
            <a:fillRect/>
          </a:stretch>
        </p:blipFill>
        <p:spPr>
          <a:xfrm>
            <a:off x="1497922" y="4498214"/>
            <a:ext cx="9234813" cy="7034422"/>
          </a:xfrm>
          <a:prstGeom prst="rect">
            <a:avLst/>
          </a:prstGeom>
          <a:ln w="12700">
            <a:miter lim="400000"/>
          </a:ln>
        </p:spPr>
      </p:pic>
      <p:pic>
        <p:nvPicPr>
          <p:cNvPr id="1915" name="X.pdf" descr="X.pdf"/>
          <p:cNvPicPr>
            <a:picLocks noChangeAspect="1"/>
          </p:cNvPicPr>
          <p:nvPr/>
        </p:nvPicPr>
        <p:blipFill>
          <a:blip r:embed="rId7">
            <a:extLst/>
          </a:blip>
          <a:stretch>
            <a:fillRect/>
          </a:stretch>
        </p:blipFill>
        <p:spPr>
          <a:xfrm>
            <a:off x="10205711" y="11316472"/>
            <a:ext cx="381001" cy="317501"/>
          </a:xfrm>
          <a:prstGeom prst="rect">
            <a:avLst/>
          </a:prstGeom>
          <a:ln w="12700">
            <a:miter lim="400000"/>
          </a:ln>
        </p:spPr>
      </p:pic>
      <p:pic>
        <p:nvPicPr>
          <p:cNvPr id="1916" name="Y.pdf" descr="Y.pdf"/>
          <p:cNvPicPr>
            <a:picLocks noChangeAspect="1"/>
          </p:cNvPicPr>
          <p:nvPr/>
        </p:nvPicPr>
        <p:blipFill>
          <a:blip r:embed="rId8">
            <a:extLst/>
          </a:blip>
          <a:stretch>
            <a:fillRect/>
          </a:stretch>
        </p:blipFill>
        <p:spPr>
          <a:xfrm>
            <a:off x="1245096" y="4573110"/>
            <a:ext cx="342901" cy="317501"/>
          </a:xfrm>
          <a:prstGeom prst="rect">
            <a:avLst/>
          </a:prstGeom>
          <a:ln w="12700">
            <a:miter lim="400000"/>
          </a:ln>
        </p:spPr>
      </p:pic>
      <p:sp>
        <p:nvSpPr>
          <p:cNvPr id="1917" name="What happens as we add more basis functions?"/>
          <p:cNvSpPr txBox="1"/>
          <p:nvPr>
            <p:ph type="title"/>
          </p:nvPr>
        </p:nvSpPr>
        <p:spPr>
          <a:xfrm>
            <a:off x="2207320" y="-184547"/>
            <a:ext cx="19969360" cy="3036094"/>
          </a:xfrm>
          <a:prstGeom prst="rect">
            <a:avLst/>
          </a:prstGeom>
        </p:spPr>
        <p:txBody>
          <a:bodyPr/>
          <a:lstStyle>
            <a:lvl1pPr>
              <a:defRPr sz="7000">
                <a:latin typeface="Helvetica Neue Light"/>
                <a:ea typeface="Helvetica Neue Light"/>
                <a:cs typeface="Helvetica Neue Light"/>
                <a:sym typeface="Helvetica Neue Light"/>
              </a:defRPr>
            </a:lvl1pPr>
          </a:lstStyle>
          <a:p>
            <a:pPr/>
            <a:r>
              <a:t>What happens as we add more basis functions?</a:t>
            </a:r>
          </a:p>
        </p:txBody>
      </p:sp>
      <p:pic>
        <p:nvPicPr>
          <p:cNvPr id="1918" name="Group" descr="Group"/>
          <p:cNvPicPr>
            <a:picLocks noChangeAspect="1"/>
          </p:cNvPicPr>
          <p:nvPr/>
        </p:nvPicPr>
        <p:blipFill>
          <a:blip r:embed="rId9">
            <a:extLst/>
          </a:blip>
          <a:stretch>
            <a:fillRect/>
          </a:stretch>
        </p:blipFill>
        <p:spPr>
          <a:xfrm>
            <a:off x="13419253" y="4669379"/>
            <a:ext cx="6833608" cy="2856235"/>
          </a:xfrm>
          <a:prstGeom prst="rect">
            <a:avLst/>
          </a:prstGeom>
          <a:ln w="12700">
            <a:miter lim="400000"/>
          </a:ln>
        </p:spPr>
      </p:pic>
      <p:sp>
        <p:nvSpPr>
          <p:cNvPr id="1919" name="K = 4"/>
          <p:cNvSpPr txBox="1"/>
          <p:nvPr/>
        </p:nvSpPr>
        <p:spPr>
          <a:xfrm>
            <a:off x="5040338" y="3070108"/>
            <a:ext cx="2184731" cy="1160699"/>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6400"/>
            </a:lvl1pPr>
          </a:lstStyle>
          <a:p>
            <a:pPr/>
            <a:r>
              <a:t>K = 4</a:t>
            </a:r>
          </a:p>
        </p:txBody>
      </p:sp>
      <p:pic>
        <p:nvPicPr>
          <p:cNvPr id="1920" name="x^(i)_,_y^(i)_i=.pdf" descr="x^(i)_,_y^(i)_i=.pdf"/>
          <p:cNvPicPr>
            <a:picLocks noChangeAspect="1"/>
          </p:cNvPicPr>
          <p:nvPr/>
        </p:nvPicPr>
        <p:blipFill>
          <a:blip r:embed="rId10">
            <a:extLst/>
          </a:blip>
          <a:stretch>
            <a:fillRect/>
          </a:stretch>
        </p:blipFill>
        <p:spPr>
          <a:xfrm>
            <a:off x="7782732" y="10197912"/>
            <a:ext cx="2565401" cy="546101"/>
          </a:xfrm>
          <a:prstGeom prst="rect">
            <a:avLst/>
          </a:prstGeom>
          <a:ln w="12700">
            <a:miter lim="400000"/>
          </a:ln>
        </p:spPr>
      </p:pic>
    </p:spTree>
  </p:cSld>
  <p:clrMapOvr>
    <a:masterClrMapping/>
  </p:clrMapOvr>
  <p:transition xmlns:p14="http://schemas.microsoft.com/office/powerpoint/2010/main" spd="med" advClick="1"/>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24" name="out_true.pdf" descr="out_true.pdf"/>
          <p:cNvPicPr>
            <a:picLocks noChangeAspect="1"/>
          </p:cNvPicPr>
          <p:nvPr/>
        </p:nvPicPr>
        <p:blipFill>
          <a:blip r:embed="rId3">
            <a:extLst/>
          </a:blip>
          <a:stretch>
            <a:fillRect/>
          </a:stretch>
        </p:blipFill>
        <p:spPr>
          <a:xfrm>
            <a:off x="1497922" y="4498214"/>
            <a:ext cx="9234813" cy="7034422"/>
          </a:xfrm>
          <a:prstGeom prst="rect">
            <a:avLst/>
          </a:prstGeom>
          <a:ln w="12700">
            <a:miter lim="400000"/>
          </a:ln>
        </p:spPr>
      </p:pic>
      <p:pic>
        <p:nvPicPr>
          <p:cNvPr id="1925" name="out_fit1.pdf" descr="out_fit1.pdf"/>
          <p:cNvPicPr>
            <a:picLocks noChangeAspect="1"/>
          </p:cNvPicPr>
          <p:nvPr/>
        </p:nvPicPr>
        <p:blipFill>
          <a:blip r:embed="rId4">
            <a:extLst/>
          </a:blip>
          <a:stretch>
            <a:fillRect/>
          </a:stretch>
        </p:blipFill>
        <p:spPr>
          <a:xfrm>
            <a:off x="1497922" y="4498214"/>
            <a:ext cx="9234813" cy="7034422"/>
          </a:xfrm>
          <a:prstGeom prst="rect">
            <a:avLst/>
          </a:prstGeom>
          <a:ln w="12700">
            <a:miter lim="400000"/>
          </a:ln>
        </p:spPr>
      </p:pic>
      <p:pic>
        <p:nvPicPr>
          <p:cNvPr id="1926" name="out_fit2.pdf" descr="out_fit2.pdf"/>
          <p:cNvPicPr>
            <a:picLocks noChangeAspect="1"/>
          </p:cNvPicPr>
          <p:nvPr/>
        </p:nvPicPr>
        <p:blipFill>
          <a:blip r:embed="rId5">
            <a:extLst/>
          </a:blip>
          <a:stretch>
            <a:fillRect/>
          </a:stretch>
        </p:blipFill>
        <p:spPr>
          <a:xfrm>
            <a:off x="1497922" y="4498214"/>
            <a:ext cx="9234813" cy="7034422"/>
          </a:xfrm>
          <a:prstGeom prst="rect">
            <a:avLst/>
          </a:prstGeom>
          <a:ln w="12700">
            <a:miter lim="400000"/>
          </a:ln>
        </p:spPr>
      </p:pic>
      <p:pic>
        <p:nvPicPr>
          <p:cNvPr id="1927" name="out_fit3.pdf" descr="out_fit3.pdf"/>
          <p:cNvPicPr>
            <a:picLocks noChangeAspect="1"/>
          </p:cNvPicPr>
          <p:nvPr/>
        </p:nvPicPr>
        <p:blipFill>
          <a:blip r:embed="rId6">
            <a:extLst/>
          </a:blip>
          <a:stretch>
            <a:fillRect/>
          </a:stretch>
        </p:blipFill>
        <p:spPr>
          <a:xfrm>
            <a:off x="1497922" y="4498214"/>
            <a:ext cx="9234813" cy="7034422"/>
          </a:xfrm>
          <a:prstGeom prst="rect">
            <a:avLst/>
          </a:prstGeom>
          <a:ln w="12700">
            <a:miter lim="400000"/>
          </a:ln>
        </p:spPr>
      </p:pic>
      <p:pic>
        <p:nvPicPr>
          <p:cNvPr id="1928" name="out_fit4.pdf" descr="out_fit4.pdf"/>
          <p:cNvPicPr>
            <a:picLocks noChangeAspect="1"/>
          </p:cNvPicPr>
          <p:nvPr/>
        </p:nvPicPr>
        <p:blipFill>
          <a:blip r:embed="rId7">
            <a:extLst/>
          </a:blip>
          <a:stretch>
            <a:fillRect/>
          </a:stretch>
        </p:blipFill>
        <p:spPr>
          <a:xfrm>
            <a:off x="1497922" y="4498214"/>
            <a:ext cx="9234813" cy="7034422"/>
          </a:xfrm>
          <a:prstGeom prst="rect">
            <a:avLst/>
          </a:prstGeom>
          <a:ln w="12700">
            <a:miter lim="400000"/>
          </a:ln>
        </p:spPr>
      </p:pic>
      <p:pic>
        <p:nvPicPr>
          <p:cNvPr id="1929" name="out_fit5.pdf" descr="out_fit5.pdf"/>
          <p:cNvPicPr>
            <a:picLocks noChangeAspect="1"/>
          </p:cNvPicPr>
          <p:nvPr/>
        </p:nvPicPr>
        <p:blipFill>
          <a:blip r:embed="rId8">
            <a:extLst/>
          </a:blip>
          <a:stretch>
            <a:fillRect/>
          </a:stretch>
        </p:blipFill>
        <p:spPr>
          <a:xfrm>
            <a:off x="1497922" y="4498214"/>
            <a:ext cx="9234813" cy="7034422"/>
          </a:xfrm>
          <a:prstGeom prst="rect">
            <a:avLst/>
          </a:prstGeom>
          <a:ln w="12700">
            <a:miter lim="400000"/>
          </a:ln>
        </p:spPr>
      </p:pic>
      <p:pic>
        <p:nvPicPr>
          <p:cNvPr id="1930" name="X.pdf" descr="X.pdf"/>
          <p:cNvPicPr>
            <a:picLocks noChangeAspect="1"/>
          </p:cNvPicPr>
          <p:nvPr/>
        </p:nvPicPr>
        <p:blipFill>
          <a:blip r:embed="rId9">
            <a:extLst/>
          </a:blip>
          <a:stretch>
            <a:fillRect/>
          </a:stretch>
        </p:blipFill>
        <p:spPr>
          <a:xfrm>
            <a:off x="10205711" y="11316472"/>
            <a:ext cx="381001" cy="317501"/>
          </a:xfrm>
          <a:prstGeom prst="rect">
            <a:avLst/>
          </a:prstGeom>
          <a:ln w="12700">
            <a:miter lim="400000"/>
          </a:ln>
        </p:spPr>
      </p:pic>
      <p:pic>
        <p:nvPicPr>
          <p:cNvPr id="1931" name="Y.pdf" descr="Y.pdf"/>
          <p:cNvPicPr>
            <a:picLocks noChangeAspect="1"/>
          </p:cNvPicPr>
          <p:nvPr/>
        </p:nvPicPr>
        <p:blipFill>
          <a:blip r:embed="rId10">
            <a:extLst/>
          </a:blip>
          <a:stretch>
            <a:fillRect/>
          </a:stretch>
        </p:blipFill>
        <p:spPr>
          <a:xfrm>
            <a:off x="1245096" y="4573110"/>
            <a:ext cx="342901" cy="317501"/>
          </a:xfrm>
          <a:prstGeom prst="rect">
            <a:avLst/>
          </a:prstGeom>
          <a:ln w="12700">
            <a:miter lim="400000"/>
          </a:ln>
        </p:spPr>
      </p:pic>
      <p:sp>
        <p:nvSpPr>
          <p:cNvPr id="1932" name="What happens as we add more basis functions?"/>
          <p:cNvSpPr txBox="1"/>
          <p:nvPr>
            <p:ph type="title"/>
          </p:nvPr>
        </p:nvSpPr>
        <p:spPr>
          <a:xfrm>
            <a:off x="2207320" y="-184547"/>
            <a:ext cx="19969360" cy="3036094"/>
          </a:xfrm>
          <a:prstGeom prst="rect">
            <a:avLst/>
          </a:prstGeom>
        </p:spPr>
        <p:txBody>
          <a:bodyPr/>
          <a:lstStyle>
            <a:lvl1pPr>
              <a:defRPr sz="7000">
                <a:latin typeface="Helvetica Neue Light"/>
                <a:ea typeface="Helvetica Neue Light"/>
                <a:cs typeface="Helvetica Neue Light"/>
                <a:sym typeface="Helvetica Neue Light"/>
              </a:defRPr>
            </a:lvl1pPr>
          </a:lstStyle>
          <a:p>
            <a:pPr/>
            <a:r>
              <a:t>What happens as we add more basis functions?</a:t>
            </a:r>
          </a:p>
        </p:txBody>
      </p:sp>
      <p:pic>
        <p:nvPicPr>
          <p:cNvPr id="1933" name="Group" descr="Group"/>
          <p:cNvPicPr>
            <a:picLocks noChangeAspect="1"/>
          </p:cNvPicPr>
          <p:nvPr/>
        </p:nvPicPr>
        <p:blipFill>
          <a:blip r:embed="rId11">
            <a:extLst/>
          </a:blip>
          <a:stretch>
            <a:fillRect/>
          </a:stretch>
        </p:blipFill>
        <p:spPr>
          <a:xfrm>
            <a:off x="13419253" y="4669379"/>
            <a:ext cx="6833608" cy="2856235"/>
          </a:xfrm>
          <a:prstGeom prst="rect">
            <a:avLst/>
          </a:prstGeom>
          <a:ln w="12700">
            <a:miter lim="400000"/>
          </a:ln>
        </p:spPr>
      </p:pic>
      <p:sp>
        <p:nvSpPr>
          <p:cNvPr id="1934" name="K = 5"/>
          <p:cNvSpPr txBox="1"/>
          <p:nvPr/>
        </p:nvSpPr>
        <p:spPr>
          <a:xfrm>
            <a:off x="5040338" y="3070108"/>
            <a:ext cx="2184731" cy="1160699"/>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6400"/>
            </a:lvl1pPr>
          </a:lstStyle>
          <a:p>
            <a:pPr/>
            <a:r>
              <a:t>K = 5</a:t>
            </a:r>
          </a:p>
        </p:txBody>
      </p:sp>
      <p:pic>
        <p:nvPicPr>
          <p:cNvPr id="1935" name="x^(i)_,_y^(i)_i=.pdf" descr="x^(i)_,_y^(i)_i=.pdf"/>
          <p:cNvPicPr>
            <a:picLocks noChangeAspect="1"/>
          </p:cNvPicPr>
          <p:nvPr/>
        </p:nvPicPr>
        <p:blipFill>
          <a:blip r:embed="rId12">
            <a:extLst/>
          </a:blip>
          <a:stretch>
            <a:fillRect/>
          </a:stretch>
        </p:blipFill>
        <p:spPr>
          <a:xfrm>
            <a:off x="7782732" y="10197912"/>
            <a:ext cx="2565401" cy="546101"/>
          </a:xfrm>
          <a:prstGeom prst="rect">
            <a:avLst/>
          </a:prstGeom>
          <a:ln w="12700">
            <a:miter lim="400000"/>
          </a:ln>
        </p:spPr>
      </p:pic>
    </p:spTree>
  </p:cSld>
  <p:clrMapOvr>
    <a:masterClrMapping/>
  </p:clrMapOvr>
  <p:transition xmlns:p14="http://schemas.microsoft.com/office/powerpoint/2010/main" spd="med" advClick="1"/>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39" name="out_true.pdf" descr="out_true.pdf"/>
          <p:cNvPicPr>
            <a:picLocks noChangeAspect="1"/>
          </p:cNvPicPr>
          <p:nvPr/>
        </p:nvPicPr>
        <p:blipFill>
          <a:blip r:embed="rId3">
            <a:extLst/>
          </a:blip>
          <a:stretch>
            <a:fillRect/>
          </a:stretch>
        </p:blipFill>
        <p:spPr>
          <a:xfrm>
            <a:off x="1497922" y="4498214"/>
            <a:ext cx="9234813" cy="7034422"/>
          </a:xfrm>
          <a:prstGeom prst="rect">
            <a:avLst/>
          </a:prstGeom>
          <a:ln w="12700">
            <a:miter lim="400000"/>
          </a:ln>
        </p:spPr>
      </p:pic>
      <p:pic>
        <p:nvPicPr>
          <p:cNvPr id="1940" name="out_fit1.pdf" descr="out_fit1.pdf"/>
          <p:cNvPicPr>
            <a:picLocks noChangeAspect="1"/>
          </p:cNvPicPr>
          <p:nvPr/>
        </p:nvPicPr>
        <p:blipFill>
          <a:blip r:embed="rId4">
            <a:extLst/>
          </a:blip>
          <a:stretch>
            <a:fillRect/>
          </a:stretch>
        </p:blipFill>
        <p:spPr>
          <a:xfrm>
            <a:off x="1497922" y="4498214"/>
            <a:ext cx="9234813" cy="7034422"/>
          </a:xfrm>
          <a:prstGeom prst="rect">
            <a:avLst/>
          </a:prstGeom>
          <a:ln w="12700">
            <a:miter lim="400000"/>
          </a:ln>
        </p:spPr>
      </p:pic>
      <p:pic>
        <p:nvPicPr>
          <p:cNvPr id="1941" name="out_fit2.pdf" descr="out_fit2.pdf"/>
          <p:cNvPicPr>
            <a:picLocks noChangeAspect="1"/>
          </p:cNvPicPr>
          <p:nvPr/>
        </p:nvPicPr>
        <p:blipFill>
          <a:blip r:embed="rId5">
            <a:extLst/>
          </a:blip>
          <a:stretch>
            <a:fillRect/>
          </a:stretch>
        </p:blipFill>
        <p:spPr>
          <a:xfrm>
            <a:off x="1497922" y="4498214"/>
            <a:ext cx="9234813" cy="7034422"/>
          </a:xfrm>
          <a:prstGeom prst="rect">
            <a:avLst/>
          </a:prstGeom>
          <a:ln w="12700">
            <a:miter lim="400000"/>
          </a:ln>
        </p:spPr>
      </p:pic>
      <p:pic>
        <p:nvPicPr>
          <p:cNvPr id="1942" name="out_fit3.pdf" descr="out_fit3.pdf"/>
          <p:cNvPicPr>
            <a:picLocks noChangeAspect="1"/>
          </p:cNvPicPr>
          <p:nvPr/>
        </p:nvPicPr>
        <p:blipFill>
          <a:blip r:embed="rId6">
            <a:extLst/>
          </a:blip>
          <a:stretch>
            <a:fillRect/>
          </a:stretch>
        </p:blipFill>
        <p:spPr>
          <a:xfrm>
            <a:off x="1497922" y="4498214"/>
            <a:ext cx="9234813" cy="7034422"/>
          </a:xfrm>
          <a:prstGeom prst="rect">
            <a:avLst/>
          </a:prstGeom>
          <a:ln w="12700">
            <a:miter lim="400000"/>
          </a:ln>
        </p:spPr>
      </p:pic>
      <p:pic>
        <p:nvPicPr>
          <p:cNvPr id="1943" name="out_fit4.pdf" descr="out_fit4.pdf"/>
          <p:cNvPicPr>
            <a:picLocks noChangeAspect="1"/>
          </p:cNvPicPr>
          <p:nvPr/>
        </p:nvPicPr>
        <p:blipFill>
          <a:blip r:embed="rId7">
            <a:extLst/>
          </a:blip>
          <a:stretch>
            <a:fillRect/>
          </a:stretch>
        </p:blipFill>
        <p:spPr>
          <a:xfrm>
            <a:off x="1497922" y="4498214"/>
            <a:ext cx="9234813" cy="7034422"/>
          </a:xfrm>
          <a:prstGeom prst="rect">
            <a:avLst/>
          </a:prstGeom>
          <a:ln w="12700">
            <a:miter lim="400000"/>
          </a:ln>
        </p:spPr>
      </p:pic>
      <p:pic>
        <p:nvPicPr>
          <p:cNvPr id="1944" name="out_fit6.pdf" descr="out_fit6.pdf"/>
          <p:cNvPicPr>
            <a:picLocks noChangeAspect="1"/>
          </p:cNvPicPr>
          <p:nvPr/>
        </p:nvPicPr>
        <p:blipFill>
          <a:blip r:embed="rId8">
            <a:extLst/>
          </a:blip>
          <a:stretch>
            <a:fillRect/>
          </a:stretch>
        </p:blipFill>
        <p:spPr>
          <a:xfrm>
            <a:off x="1497922" y="4498214"/>
            <a:ext cx="9234813" cy="7034422"/>
          </a:xfrm>
          <a:prstGeom prst="rect">
            <a:avLst/>
          </a:prstGeom>
          <a:ln w="12700">
            <a:miter lim="400000"/>
          </a:ln>
        </p:spPr>
      </p:pic>
      <p:pic>
        <p:nvPicPr>
          <p:cNvPr id="1945" name="X.pdf" descr="X.pdf"/>
          <p:cNvPicPr>
            <a:picLocks noChangeAspect="1"/>
          </p:cNvPicPr>
          <p:nvPr/>
        </p:nvPicPr>
        <p:blipFill>
          <a:blip r:embed="rId9">
            <a:extLst/>
          </a:blip>
          <a:stretch>
            <a:fillRect/>
          </a:stretch>
        </p:blipFill>
        <p:spPr>
          <a:xfrm>
            <a:off x="10205711" y="11316472"/>
            <a:ext cx="381001" cy="317501"/>
          </a:xfrm>
          <a:prstGeom prst="rect">
            <a:avLst/>
          </a:prstGeom>
          <a:ln w="12700">
            <a:miter lim="400000"/>
          </a:ln>
        </p:spPr>
      </p:pic>
      <p:pic>
        <p:nvPicPr>
          <p:cNvPr id="1946" name="Y.pdf" descr="Y.pdf"/>
          <p:cNvPicPr>
            <a:picLocks noChangeAspect="1"/>
          </p:cNvPicPr>
          <p:nvPr/>
        </p:nvPicPr>
        <p:blipFill>
          <a:blip r:embed="rId10">
            <a:extLst/>
          </a:blip>
          <a:stretch>
            <a:fillRect/>
          </a:stretch>
        </p:blipFill>
        <p:spPr>
          <a:xfrm>
            <a:off x="1245096" y="4573110"/>
            <a:ext cx="342901" cy="317501"/>
          </a:xfrm>
          <a:prstGeom prst="rect">
            <a:avLst/>
          </a:prstGeom>
          <a:ln w="12700">
            <a:miter lim="400000"/>
          </a:ln>
        </p:spPr>
      </p:pic>
      <p:sp>
        <p:nvSpPr>
          <p:cNvPr id="1947" name="What happens as we add more basis functions?"/>
          <p:cNvSpPr txBox="1"/>
          <p:nvPr>
            <p:ph type="title"/>
          </p:nvPr>
        </p:nvSpPr>
        <p:spPr>
          <a:xfrm>
            <a:off x="2207320" y="-184547"/>
            <a:ext cx="19969360" cy="3036094"/>
          </a:xfrm>
          <a:prstGeom prst="rect">
            <a:avLst/>
          </a:prstGeom>
        </p:spPr>
        <p:txBody>
          <a:bodyPr/>
          <a:lstStyle>
            <a:lvl1pPr>
              <a:defRPr sz="7000">
                <a:latin typeface="Helvetica Neue Light"/>
                <a:ea typeface="Helvetica Neue Light"/>
                <a:cs typeface="Helvetica Neue Light"/>
                <a:sym typeface="Helvetica Neue Light"/>
              </a:defRPr>
            </a:lvl1pPr>
          </a:lstStyle>
          <a:p>
            <a:pPr/>
            <a:r>
              <a:t>What happens as we add more basis functions?</a:t>
            </a:r>
          </a:p>
        </p:txBody>
      </p:sp>
      <p:pic>
        <p:nvPicPr>
          <p:cNvPr id="1948" name="Group" descr="Group"/>
          <p:cNvPicPr>
            <a:picLocks noChangeAspect="1"/>
          </p:cNvPicPr>
          <p:nvPr/>
        </p:nvPicPr>
        <p:blipFill>
          <a:blip r:embed="rId11">
            <a:extLst/>
          </a:blip>
          <a:stretch>
            <a:fillRect/>
          </a:stretch>
        </p:blipFill>
        <p:spPr>
          <a:xfrm>
            <a:off x="13419253" y="4669379"/>
            <a:ext cx="6833608" cy="2856235"/>
          </a:xfrm>
          <a:prstGeom prst="rect">
            <a:avLst/>
          </a:prstGeom>
          <a:ln w="12700">
            <a:miter lim="400000"/>
          </a:ln>
        </p:spPr>
      </p:pic>
      <p:sp>
        <p:nvSpPr>
          <p:cNvPr id="1949" name="K = 6"/>
          <p:cNvSpPr txBox="1"/>
          <p:nvPr/>
        </p:nvSpPr>
        <p:spPr>
          <a:xfrm>
            <a:off x="5040338" y="3070108"/>
            <a:ext cx="2184731" cy="1160699"/>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6400"/>
            </a:lvl1pPr>
          </a:lstStyle>
          <a:p>
            <a:pPr/>
            <a:r>
              <a:t>K = 6</a:t>
            </a:r>
          </a:p>
        </p:txBody>
      </p:sp>
      <p:pic>
        <p:nvPicPr>
          <p:cNvPr id="1950" name="x^(i)_,_y^(i)_i=.pdf" descr="x^(i)_,_y^(i)_i=.pdf"/>
          <p:cNvPicPr>
            <a:picLocks noChangeAspect="1"/>
          </p:cNvPicPr>
          <p:nvPr/>
        </p:nvPicPr>
        <p:blipFill>
          <a:blip r:embed="rId12">
            <a:extLst/>
          </a:blip>
          <a:stretch>
            <a:fillRect/>
          </a:stretch>
        </p:blipFill>
        <p:spPr>
          <a:xfrm>
            <a:off x="7782732" y="10197912"/>
            <a:ext cx="2565401" cy="546101"/>
          </a:xfrm>
          <a:prstGeom prst="rect">
            <a:avLst/>
          </a:prstGeom>
          <a:ln w="12700">
            <a:miter lim="400000"/>
          </a:ln>
        </p:spPr>
      </p:pic>
    </p:spTree>
  </p:cSld>
  <p:clrMapOvr>
    <a:masterClrMapping/>
  </p:clrMapOvr>
  <p:transition xmlns:p14="http://schemas.microsoft.com/office/powerpoint/2010/main" spd="med" advClick="1"/>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54" name="out_true.pdf" descr="out_true.pdf"/>
          <p:cNvPicPr>
            <a:picLocks noChangeAspect="1"/>
          </p:cNvPicPr>
          <p:nvPr/>
        </p:nvPicPr>
        <p:blipFill>
          <a:blip r:embed="rId3">
            <a:extLst/>
          </a:blip>
          <a:stretch>
            <a:fillRect/>
          </a:stretch>
        </p:blipFill>
        <p:spPr>
          <a:xfrm>
            <a:off x="1497922" y="4498214"/>
            <a:ext cx="9234813" cy="7034422"/>
          </a:xfrm>
          <a:prstGeom prst="rect">
            <a:avLst/>
          </a:prstGeom>
          <a:ln w="12700">
            <a:miter lim="400000"/>
          </a:ln>
        </p:spPr>
      </p:pic>
      <p:pic>
        <p:nvPicPr>
          <p:cNvPr id="1955" name="out_fit1.pdf" descr="out_fit1.pdf"/>
          <p:cNvPicPr>
            <a:picLocks noChangeAspect="1"/>
          </p:cNvPicPr>
          <p:nvPr/>
        </p:nvPicPr>
        <p:blipFill>
          <a:blip r:embed="rId4">
            <a:extLst/>
          </a:blip>
          <a:stretch>
            <a:fillRect/>
          </a:stretch>
        </p:blipFill>
        <p:spPr>
          <a:xfrm>
            <a:off x="1497922" y="4498214"/>
            <a:ext cx="9234813" cy="7034422"/>
          </a:xfrm>
          <a:prstGeom prst="rect">
            <a:avLst/>
          </a:prstGeom>
          <a:ln w="12700">
            <a:miter lim="400000"/>
          </a:ln>
        </p:spPr>
      </p:pic>
      <p:pic>
        <p:nvPicPr>
          <p:cNvPr id="1956" name="out_fit2.pdf" descr="out_fit2.pdf"/>
          <p:cNvPicPr>
            <a:picLocks noChangeAspect="1"/>
          </p:cNvPicPr>
          <p:nvPr/>
        </p:nvPicPr>
        <p:blipFill>
          <a:blip r:embed="rId5">
            <a:extLst/>
          </a:blip>
          <a:stretch>
            <a:fillRect/>
          </a:stretch>
        </p:blipFill>
        <p:spPr>
          <a:xfrm>
            <a:off x="1497922" y="4498214"/>
            <a:ext cx="9234813" cy="7034422"/>
          </a:xfrm>
          <a:prstGeom prst="rect">
            <a:avLst/>
          </a:prstGeom>
          <a:ln w="12700">
            <a:miter lim="400000"/>
          </a:ln>
        </p:spPr>
      </p:pic>
      <p:pic>
        <p:nvPicPr>
          <p:cNvPr id="1957" name="out_fit3.pdf" descr="out_fit3.pdf"/>
          <p:cNvPicPr>
            <a:picLocks noChangeAspect="1"/>
          </p:cNvPicPr>
          <p:nvPr/>
        </p:nvPicPr>
        <p:blipFill>
          <a:blip r:embed="rId6">
            <a:extLst/>
          </a:blip>
          <a:stretch>
            <a:fillRect/>
          </a:stretch>
        </p:blipFill>
        <p:spPr>
          <a:xfrm>
            <a:off x="1497922" y="4498214"/>
            <a:ext cx="9234813" cy="7034422"/>
          </a:xfrm>
          <a:prstGeom prst="rect">
            <a:avLst/>
          </a:prstGeom>
          <a:ln w="12700">
            <a:miter lim="400000"/>
          </a:ln>
        </p:spPr>
      </p:pic>
      <p:pic>
        <p:nvPicPr>
          <p:cNvPr id="1958" name="out_fit4.pdf" descr="out_fit4.pdf"/>
          <p:cNvPicPr>
            <a:picLocks noChangeAspect="1"/>
          </p:cNvPicPr>
          <p:nvPr/>
        </p:nvPicPr>
        <p:blipFill>
          <a:blip r:embed="rId7">
            <a:extLst/>
          </a:blip>
          <a:stretch>
            <a:fillRect/>
          </a:stretch>
        </p:blipFill>
        <p:spPr>
          <a:xfrm>
            <a:off x="1497922" y="4498214"/>
            <a:ext cx="9234813" cy="7034422"/>
          </a:xfrm>
          <a:prstGeom prst="rect">
            <a:avLst/>
          </a:prstGeom>
          <a:ln w="12700">
            <a:miter lim="400000"/>
          </a:ln>
        </p:spPr>
      </p:pic>
      <p:pic>
        <p:nvPicPr>
          <p:cNvPr id="1959" name="out_fit6.pdf" descr="out_fit6.pdf"/>
          <p:cNvPicPr>
            <a:picLocks noChangeAspect="1"/>
          </p:cNvPicPr>
          <p:nvPr/>
        </p:nvPicPr>
        <p:blipFill>
          <a:blip r:embed="rId8">
            <a:extLst/>
          </a:blip>
          <a:stretch>
            <a:fillRect/>
          </a:stretch>
        </p:blipFill>
        <p:spPr>
          <a:xfrm>
            <a:off x="1497922" y="4498214"/>
            <a:ext cx="9234813" cy="7034422"/>
          </a:xfrm>
          <a:prstGeom prst="rect">
            <a:avLst/>
          </a:prstGeom>
          <a:ln w="12700">
            <a:miter lim="400000"/>
          </a:ln>
        </p:spPr>
      </p:pic>
      <p:pic>
        <p:nvPicPr>
          <p:cNvPr id="1960" name="out_fit7.pdf" descr="out_fit7.pdf"/>
          <p:cNvPicPr>
            <a:picLocks noChangeAspect="1"/>
          </p:cNvPicPr>
          <p:nvPr/>
        </p:nvPicPr>
        <p:blipFill>
          <a:blip r:embed="rId9">
            <a:extLst/>
          </a:blip>
          <a:stretch>
            <a:fillRect/>
          </a:stretch>
        </p:blipFill>
        <p:spPr>
          <a:xfrm>
            <a:off x="1497922" y="4498214"/>
            <a:ext cx="9234813" cy="7034422"/>
          </a:xfrm>
          <a:prstGeom prst="rect">
            <a:avLst/>
          </a:prstGeom>
          <a:ln w="12700">
            <a:miter lim="400000"/>
          </a:ln>
        </p:spPr>
      </p:pic>
      <p:pic>
        <p:nvPicPr>
          <p:cNvPr id="1961" name="X.pdf" descr="X.pdf"/>
          <p:cNvPicPr>
            <a:picLocks noChangeAspect="1"/>
          </p:cNvPicPr>
          <p:nvPr/>
        </p:nvPicPr>
        <p:blipFill>
          <a:blip r:embed="rId10">
            <a:extLst/>
          </a:blip>
          <a:stretch>
            <a:fillRect/>
          </a:stretch>
        </p:blipFill>
        <p:spPr>
          <a:xfrm>
            <a:off x="10205711" y="11316472"/>
            <a:ext cx="381001" cy="317501"/>
          </a:xfrm>
          <a:prstGeom prst="rect">
            <a:avLst/>
          </a:prstGeom>
          <a:ln w="12700">
            <a:miter lim="400000"/>
          </a:ln>
        </p:spPr>
      </p:pic>
      <p:pic>
        <p:nvPicPr>
          <p:cNvPr id="1962" name="Y.pdf" descr="Y.pdf"/>
          <p:cNvPicPr>
            <a:picLocks noChangeAspect="1"/>
          </p:cNvPicPr>
          <p:nvPr/>
        </p:nvPicPr>
        <p:blipFill>
          <a:blip r:embed="rId11">
            <a:extLst/>
          </a:blip>
          <a:stretch>
            <a:fillRect/>
          </a:stretch>
        </p:blipFill>
        <p:spPr>
          <a:xfrm>
            <a:off x="1245096" y="4573110"/>
            <a:ext cx="342901" cy="317501"/>
          </a:xfrm>
          <a:prstGeom prst="rect">
            <a:avLst/>
          </a:prstGeom>
          <a:ln w="12700">
            <a:miter lim="400000"/>
          </a:ln>
        </p:spPr>
      </p:pic>
      <p:sp>
        <p:nvSpPr>
          <p:cNvPr id="1963" name="What happens as we add more basis functions?"/>
          <p:cNvSpPr txBox="1"/>
          <p:nvPr>
            <p:ph type="title"/>
          </p:nvPr>
        </p:nvSpPr>
        <p:spPr>
          <a:xfrm>
            <a:off x="2207320" y="-184547"/>
            <a:ext cx="19969360" cy="3036094"/>
          </a:xfrm>
          <a:prstGeom prst="rect">
            <a:avLst/>
          </a:prstGeom>
        </p:spPr>
        <p:txBody>
          <a:bodyPr/>
          <a:lstStyle>
            <a:lvl1pPr>
              <a:defRPr sz="7000">
                <a:latin typeface="Helvetica Neue Light"/>
                <a:ea typeface="Helvetica Neue Light"/>
                <a:cs typeface="Helvetica Neue Light"/>
                <a:sym typeface="Helvetica Neue Light"/>
              </a:defRPr>
            </a:lvl1pPr>
          </a:lstStyle>
          <a:p>
            <a:pPr/>
            <a:r>
              <a:t>What happens as we add more basis functions?</a:t>
            </a:r>
          </a:p>
        </p:txBody>
      </p:sp>
      <p:pic>
        <p:nvPicPr>
          <p:cNvPr id="1964" name="Group" descr="Group"/>
          <p:cNvPicPr>
            <a:picLocks noChangeAspect="1"/>
          </p:cNvPicPr>
          <p:nvPr/>
        </p:nvPicPr>
        <p:blipFill>
          <a:blip r:embed="rId12">
            <a:extLst/>
          </a:blip>
          <a:stretch>
            <a:fillRect/>
          </a:stretch>
        </p:blipFill>
        <p:spPr>
          <a:xfrm>
            <a:off x="13419253" y="4669379"/>
            <a:ext cx="6833608" cy="2856235"/>
          </a:xfrm>
          <a:prstGeom prst="rect">
            <a:avLst/>
          </a:prstGeom>
          <a:ln w="12700">
            <a:miter lim="400000"/>
          </a:ln>
        </p:spPr>
      </p:pic>
      <p:sp>
        <p:nvSpPr>
          <p:cNvPr id="1965" name="K = 7"/>
          <p:cNvSpPr txBox="1"/>
          <p:nvPr/>
        </p:nvSpPr>
        <p:spPr>
          <a:xfrm>
            <a:off x="5040338" y="3070108"/>
            <a:ext cx="2184731" cy="1160699"/>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6400"/>
            </a:lvl1pPr>
          </a:lstStyle>
          <a:p>
            <a:pPr/>
            <a:r>
              <a:t>K = 7</a:t>
            </a:r>
          </a:p>
        </p:txBody>
      </p:sp>
      <p:pic>
        <p:nvPicPr>
          <p:cNvPr id="1966" name="x^(i)_,_y^(i)_i=.pdf" descr="x^(i)_,_y^(i)_i=.pdf"/>
          <p:cNvPicPr>
            <a:picLocks noChangeAspect="1"/>
          </p:cNvPicPr>
          <p:nvPr/>
        </p:nvPicPr>
        <p:blipFill>
          <a:blip r:embed="rId13">
            <a:extLst/>
          </a:blip>
          <a:stretch>
            <a:fillRect/>
          </a:stretch>
        </p:blipFill>
        <p:spPr>
          <a:xfrm>
            <a:off x="7782732" y="10197912"/>
            <a:ext cx="2565401" cy="546101"/>
          </a:xfrm>
          <a:prstGeom prst="rect">
            <a:avLst/>
          </a:prstGeom>
          <a:ln w="12700">
            <a:miter lim="400000"/>
          </a:ln>
        </p:spPr>
      </p:pic>
    </p:spTree>
  </p:cSld>
  <p:clrMapOvr>
    <a:masterClrMapping/>
  </p:clrMapOvr>
  <p:transition xmlns:p14="http://schemas.microsoft.com/office/powerpoint/2010/main" spd="med" advClick="1"/>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70" name="out_true.pdf" descr="out_true.pdf"/>
          <p:cNvPicPr>
            <a:picLocks noChangeAspect="1"/>
          </p:cNvPicPr>
          <p:nvPr/>
        </p:nvPicPr>
        <p:blipFill>
          <a:blip r:embed="rId3">
            <a:extLst/>
          </a:blip>
          <a:stretch>
            <a:fillRect/>
          </a:stretch>
        </p:blipFill>
        <p:spPr>
          <a:xfrm>
            <a:off x="1497922" y="4498214"/>
            <a:ext cx="9234813" cy="7034422"/>
          </a:xfrm>
          <a:prstGeom prst="rect">
            <a:avLst/>
          </a:prstGeom>
          <a:ln w="12700">
            <a:miter lim="400000"/>
          </a:ln>
        </p:spPr>
      </p:pic>
      <p:pic>
        <p:nvPicPr>
          <p:cNvPr id="1971" name="out_fit1.pdf" descr="out_fit1.pdf"/>
          <p:cNvPicPr>
            <a:picLocks noChangeAspect="1"/>
          </p:cNvPicPr>
          <p:nvPr/>
        </p:nvPicPr>
        <p:blipFill>
          <a:blip r:embed="rId4">
            <a:extLst/>
          </a:blip>
          <a:stretch>
            <a:fillRect/>
          </a:stretch>
        </p:blipFill>
        <p:spPr>
          <a:xfrm>
            <a:off x="1497922" y="4498214"/>
            <a:ext cx="9234813" cy="7034422"/>
          </a:xfrm>
          <a:prstGeom prst="rect">
            <a:avLst/>
          </a:prstGeom>
          <a:ln w="12700">
            <a:miter lim="400000"/>
          </a:ln>
        </p:spPr>
      </p:pic>
      <p:pic>
        <p:nvPicPr>
          <p:cNvPr id="1972" name="out_fit2.pdf" descr="out_fit2.pdf"/>
          <p:cNvPicPr>
            <a:picLocks noChangeAspect="1"/>
          </p:cNvPicPr>
          <p:nvPr/>
        </p:nvPicPr>
        <p:blipFill>
          <a:blip r:embed="rId5">
            <a:extLst/>
          </a:blip>
          <a:stretch>
            <a:fillRect/>
          </a:stretch>
        </p:blipFill>
        <p:spPr>
          <a:xfrm>
            <a:off x="1497922" y="4498214"/>
            <a:ext cx="9234813" cy="7034422"/>
          </a:xfrm>
          <a:prstGeom prst="rect">
            <a:avLst/>
          </a:prstGeom>
          <a:ln w="12700">
            <a:miter lim="400000"/>
          </a:ln>
        </p:spPr>
      </p:pic>
      <p:pic>
        <p:nvPicPr>
          <p:cNvPr id="1973" name="out_fit3.pdf" descr="out_fit3.pdf"/>
          <p:cNvPicPr>
            <a:picLocks noChangeAspect="1"/>
          </p:cNvPicPr>
          <p:nvPr/>
        </p:nvPicPr>
        <p:blipFill>
          <a:blip r:embed="rId6">
            <a:extLst/>
          </a:blip>
          <a:stretch>
            <a:fillRect/>
          </a:stretch>
        </p:blipFill>
        <p:spPr>
          <a:xfrm>
            <a:off x="1497922" y="4498214"/>
            <a:ext cx="9234813" cy="7034422"/>
          </a:xfrm>
          <a:prstGeom prst="rect">
            <a:avLst/>
          </a:prstGeom>
          <a:ln w="12700">
            <a:miter lim="400000"/>
          </a:ln>
        </p:spPr>
      </p:pic>
      <p:pic>
        <p:nvPicPr>
          <p:cNvPr id="1974" name="out_fit4.pdf" descr="out_fit4.pdf"/>
          <p:cNvPicPr>
            <a:picLocks noChangeAspect="1"/>
          </p:cNvPicPr>
          <p:nvPr/>
        </p:nvPicPr>
        <p:blipFill>
          <a:blip r:embed="rId7">
            <a:extLst/>
          </a:blip>
          <a:stretch>
            <a:fillRect/>
          </a:stretch>
        </p:blipFill>
        <p:spPr>
          <a:xfrm>
            <a:off x="1497922" y="4498214"/>
            <a:ext cx="9234813" cy="7034422"/>
          </a:xfrm>
          <a:prstGeom prst="rect">
            <a:avLst/>
          </a:prstGeom>
          <a:ln w="12700">
            <a:miter lim="400000"/>
          </a:ln>
        </p:spPr>
      </p:pic>
      <p:pic>
        <p:nvPicPr>
          <p:cNvPr id="1975" name="out_fit6.pdf" descr="out_fit6.pdf"/>
          <p:cNvPicPr>
            <a:picLocks noChangeAspect="1"/>
          </p:cNvPicPr>
          <p:nvPr/>
        </p:nvPicPr>
        <p:blipFill>
          <a:blip r:embed="rId8">
            <a:extLst/>
          </a:blip>
          <a:stretch>
            <a:fillRect/>
          </a:stretch>
        </p:blipFill>
        <p:spPr>
          <a:xfrm>
            <a:off x="1497922" y="4498214"/>
            <a:ext cx="9234813" cy="7034422"/>
          </a:xfrm>
          <a:prstGeom prst="rect">
            <a:avLst/>
          </a:prstGeom>
          <a:ln w="12700">
            <a:miter lim="400000"/>
          </a:ln>
        </p:spPr>
      </p:pic>
      <p:pic>
        <p:nvPicPr>
          <p:cNvPr id="1976" name="out_fit7.pdf" descr="out_fit7.pdf"/>
          <p:cNvPicPr>
            <a:picLocks noChangeAspect="1"/>
          </p:cNvPicPr>
          <p:nvPr/>
        </p:nvPicPr>
        <p:blipFill>
          <a:blip r:embed="rId9">
            <a:extLst/>
          </a:blip>
          <a:stretch>
            <a:fillRect/>
          </a:stretch>
        </p:blipFill>
        <p:spPr>
          <a:xfrm>
            <a:off x="1497922" y="4498214"/>
            <a:ext cx="9234813" cy="7034422"/>
          </a:xfrm>
          <a:prstGeom prst="rect">
            <a:avLst/>
          </a:prstGeom>
          <a:ln w="12700">
            <a:miter lim="400000"/>
          </a:ln>
        </p:spPr>
      </p:pic>
      <p:pic>
        <p:nvPicPr>
          <p:cNvPr id="1977" name="out_fit8.pdf" descr="out_fit8.pdf"/>
          <p:cNvPicPr>
            <a:picLocks noChangeAspect="1"/>
          </p:cNvPicPr>
          <p:nvPr/>
        </p:nvPicPr>
        <p:blipFill>
          <a:blip r:embed="rId10">
            <a:extLst/>
          </a:blip>
          <a:stretch>
            <a:fillRect/>
          </a:stretch>
        </p:blipFill>
        <p:spPr>
          <a:xfrm>
            <a:off x="1497922" y="4498214"/>
            <a:ext cx="9234813" cy="7034422"/>
          </a:xfrm>
          <a:prstGeom prst="rect">
            <a:avLst/>
          </a:prstGeom>
          <a:ln w="12700">
            <a:miter lim="400000"/>
          </a:ln>
        </p:spPr>
      </p:pic>
      <p:pic>
        <p:nvPicPr>
          <p:cNvPr id="1978" name="X.pdf" descr="X.pdf"/>
          <p:cNvPicPr>
            <a:picLocks noChangeAspect="1"/>
          </p:cNvPicPr>
          <p:nvPr/>
        </p:nvPicPr>
        <p:blipFill>
          <a:blip r:embed="rId11">
            <a:extLst/>
          </a:blip>
          <a:stretch>
            <a:fillRect/>
          </a:stretch>
        </p:blipFill>
        <p:spPr>
          <a:xfrm>
            <a:off x="10205711" y="11316472"/>
            <a:ext cx="381001" cy="317501"/>
          </a:xfrm>
          <a:prstGeom prst="rect">
            <a:avLst/>
          </a:prstGeom>
          <a:ln w="12700">
            <a:miter lim="400000"/>
          </a:ln>
        </p:spPr>
      </p:pic>
      <p:pic>
        <p:nvPicPr>
          <p:cNvPr id="1979" name="Y.pdf" descr="Y.pdf"/>
          <p:cNvPicPr>
            <a:picLocks noChangeAspect="1"/>
          </p:cNvPicPr>
          <p:nvPr/>
        </p:nvPicPr>
        <p:blipFill>
          <a:blip r:embed="rId12">
            <a:extLst/>
          </a:blip>
          <a:stretch>
            <a:fillRect/>
          </a:stretch>
        </p:blipFill>
        <p:spPr>
          <a:xfrm>
            <a:off x="1245096" y="4573110"/>
            <a:ext cx="342901" cy="317501"/>
          </a:xfrm>
          <a:prstGeom prst="rect">
            <a:avLst/>
          </a:prstGeom>
          <a:ln w="12700">
            <a:miter lim="400000"/>
          </a:ln>
        </p:spPr>
      </p:pic>
      <p:sp>
        <p:nvSpPr>
          <p:cNvPr id="1980" name="What happens as we add more basis functions?"/>
          <p:cNvSpPr txBox="1"/>
          <p:nvPr>
            <p:ph type="title"/>
          </p:nvPr>
        </p:nvSpPr>
        <p:spPr>
          <a:xfrm>
            <a:off x="2207320" y="-184547"/>
            <a:ext cx="19969360" cy="3036094"/>
          </a:xfrm>
          <a:prstGeom prst="rect">
            <a:avLst/>
          </a:prstGeom>
        </p:spPr>
        <p:txBody>
          <a:bodyPr/>
          <a:lstStyle>
            <a:lvl1pPr>
              <a:defRPr sz="7000">
                <a:latin typeface="Helvetica Neue Light"/>
                <a:ea typeface="Helvetica Neue Light"/>
                <a:cs typeface="Helvetica Neue Light"/>
                <a:sym typeface="Helvetica Neue Light"/>
              </a:defRPr>
            </a:lvl1pPr>
          </a:lstStyle>
          <a:p>
            <a:pPr/>
            <a:r>
              <a:t>What happens as we add more basis functions?</a:t>
            </a:r>
          </a:p>
        </p:txBody>
      </p:sp>
      <p:pic>
        <p:nvPicPr>
          <p:cNvPr id="1981" name="Group" descr="Group"/>
          <p:cNvPicPr>
            <a:picLocks noChangeAspect="1"/>
          </p:cNvPicPr>
          <p:nvPr/>
        </p:nvPicPr>
        <p:blipFill>
          <a:blip r:embed="rId13">
            <a:extLst/>
          </a:blip>
          <a:stretch>
            <a:fillRect/>
          </a:stretch>
        </p:blipFill>
        <p:spPr>
          <a:xfrm>
            <a:off x="13419253" y="4669379"/>
            <a:ext cx="6833608" cy="2856235"/>
          </a:xfrm>
          <a:prstGeom prst="rect">
            <a:avLst/>
          </a:prstGeom>
          <a:ln w="12700">
            <a:miter lim="400000"/>
          </a:ln>
        </p:spPr>
      </p:pic>
      <p:sp>
        <p:nvSpPr>
          <p:cNvPr id="1982" name="K = 8"/>
          <p:cNvSpPr txBox="1"/>
          <p:nvPr/>
        </p:nvSpPr>
        <p:spPr>
          <a:xfrm>
            <a:off x="5040338" y="3070108"/>
            <a:ext cx="2184731" cy="1160699"/>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6400"/>
            </a:lvl1pPr>
          </a:lstStyle>
          <a:p>
            <a:pPr/>
            <a:r>
              <a:t>K = 8</a:t>
            </a:r>
          </a:p>
        </p:txBody>
      </p:sp>
      <p:pic>
        <p:nvPicPr>
          <p:cNvPr id="1983" name="x^(i)_,_y^(i)_i=.pdf" descr="x^(i)_,_y^(i)_i=.pdf"/>
          <p:cNvPicPr>
            <a:picLocks noChangeAspect="1"/>
          </p:cNvPicPr>
          <p:nvPr/>
        </p:nvPicPr>
        <p:blipFill>
          <a:blip r:embed="rId14">
            <a:extLst/>
          </a:blip>
          <a:stretch>
            <a:fillRect/>
          </a:stretch>
        </p:blipFill>
        <p:spPr>
          <a:xfrm>
            <a:off x="7782732" y="10197912"/>
            <a:ext cx="2565401" cy="546101"/>
          </a:xfrm>
          <a:prstGeom prst="rect">
            <a:avLst/>
          </a:prstGeom>
          <a:ln w="12700">
            <a:miter lim="400000"/>
          </a:ln>
        </p:spPr>
      </p:pic>
    </p:spTree>
  </p:cSld>
  <p:clrMapOvr>
    <a:masterClrMapping/>
  </p:clrMapOvr>
  <p:transition xmlns:p14="http://schemas.microsoft.com/office/powerpoint/2010/main" spd="med" advClick="1"/>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87" name="out_true.pdf" descr="out_true.pdf"/>
          <p:cNvPicPr>
            <a:picLocks noChangeAspect="1"/>
          </p:cNvPicPr>
          <p:nvPr/>
        </p:nvPicPr>
        <p:blipFill>
          <a:blip r:embed="rId3">
            <a:extLst/>
          </a:blip>
          <a:stretch>
            <a:fillRect/>
          </a:stretch>
        </p:blipFill>
        <p:spPr>
          <a:xfrm>
            <a:off x="1497922" y="4498214"/>
            <a:ext cx="9234813" cy="7034422"/>
          </a:xfrm>
          <a:prstGeom prst="rect">
            <a:avLst/>
          </a:prstGeom>
          <a:ln w="12700">
            <a:miter lim="400000"/>
          </a:ln>
        </p:spPr>
      </p:pic>
      <p:pic>
        <p:nvPicPr>
          <p:cNvPr id="1988" name="out_fit1.pdf" descr="out_fit1.pdf"/>
          <p:cNvPicPr>
            <a:picLocks noChangeAspect="1"/>
          </p:cNvPicPr>
          <p:nvPr/>
        </p:nvPicPr>
        <p:blipFill>
          <a:blip r:embed="rId4">
            <a:extLst/>
          </a:blip>
          <a:stretch>
            <a:fillRect/>
          </a:stretch>
        </p:blipFill>
        <p:spPr>
          <a:xfrm>
            <a:off x="1497922" y="4498214"/>
            <a:ext cx="9234813" cy="7034422"/>
          </a:xfrm>
          <a:prstGeom prst="rect">
            <a:avLst/>
          </a:prstGeom>
          <a:ln w="12700">
            <a:miter lim="400000"/>
          </a:ln>
        </p:spPr>
      </p:pic>
      <p:pic>
        <p:nvPicPr>
          <p:cNvPr id="1989" name="out_fit2.pdf" descr="out_fit2.pdf"/>
          <p:cNvPicPr>
            <a:picLocks noChangeAspect="1"/>
          </p:cNvPicPr>
          <p:nvPr/>
        </p:nvPicPr>
        <p:blipFill>
          <a:blip r:embed="rId5">
            <a:extLst/>
          </a:blip>
          <a:stretch>
            <a:fillRect/>
          </a:stretch>
        </p:blipFill>
        <p:spPr>
          <a:xfrm>
            <a:off x="1497922" y="4498214"/>
            <a:ext cx="9234813" cy="7034422"/>
          </a:xfrm>
          <a:prstGeom prst="rect">
            <a:avLst/>
          </a:prstGeom>
          <a:ln w="12700">
            <a:miter lim="400000"/>
          </a:ln>
        </p:spPr>
      </p:pic>
      <p:pic>
        <p:nvPicPr>
          <p:cNvPr id="1990" name="out_fit3.pdf" descr="out_fit3.pdf"/>
          <p:cNvPicPr>
            <a:picLocks noChangeAspect="1"/>
          </p:cNvPicPr>
          <p:nvPr/>
        </p:nvPicPr>
        <p:blipFill>
          <a:blip r:embed="rId6">
            <a:extLst/>
          </a:blip>
          <a:stretch>
            <a:fillRect/>
          </a:stretch>
        </p:blipFill>
        <p:spPr>
          <a:xfrm>
            <a:off x="1497922" y="4498214"/>
            <a:ext cx="9234813" cy="7034422"/>
          </a:xfrm>
          <a:prstGeom prst="rect">
            <a:avLst/>
          </a:prstGeom>
          <a:ln w="12700">
            <a:miter lim="400000"/>
          </a:ln>
        </p:spPr>
      </p:pic>
      <p:pic>
        <p:nvPicPr>
          <p:cNvPr id="1991" name="out_fit4.pdf" descr="out_fit4.pdf"/>
          <p:cNvPicPr>
            <a:picLocks noChangeAspect="1"/>
          </p:cNvPicPr>
          <p:nvPr/>
        </p:nvPicPr>
        <p:blipFill>
          <a:blip r:embed="rId7">
            <a:extLst/>
          </a:blip>
          <a:stretch>
            <a:fillRect/>
          </a:stretch>
        </p:blipFill>
        <p:spPr>
          <a:xfrm>
            <a:off x="1497922" y="4498214"/>
            <a:ext cx="9234813" cy="7034422"/>
          </a:xfrm>
          <a:prstGeom prst="rect">
            <a:avLst/>
          </a:prstGeom>
          <a:ln w="12700">
            <a:miter lim="400000"/>
          </a:ln>
        </p:spPr>
      </p:pic>
      <p:pic>
        <p:nvPicPr>
          <p:cNvPr id="1992" name="out_fit6.pdf" descr="out_fit6.pdf"/>
          <p:cNvPicPr>
            <a:picLocks noChangeAspect="1"/>
          </p:cNvPicPr>
          <p:nvPr/>
        </p:nvPicPr>
        <p:blipFill>
          <a:blip r:embed="rId8">
            <a:extLst/>
          </a:blip>
          <a:stretch>
            <a:fillRect/>
          </a:stretch>
        </p:blipFill>
        <p:spPr>
          <a:xfrm>
            <a:off x="1497922" y="4498214"/>
            <a:ext cx="9234813" cy="7034422"/>
          </a:xfrm>
          <a:prstGeom prst="rect">
            <a:avLst/>
          </a:prstGeom>
          <a:ln w="12700">
            <a:miter lim="400000"/>
          </a:ln>
        </p:spPr>
      </p:pic>
      <p:pic>
        <p:nvPicPr>
          <p:cNvPr id="1993" name="out_fit7.pdf" descr="out_fit7.pdf"/>
          <p:cNvPicPr>
            <a:picLocks noChangeAspect="1"/>
          </p:cNvPicPr>
          <p:nvPr/>
        </p:nvPicPr>
        <p:blipFill>
          <a:blip r:embed="rId9">
            <a:extLst/>
          </a:blip>
          <a:stretch>
            <a:fillRect/>
          </a:stretch>
        </p:blipFill>
        <p:spPr>
          <a:xfrm>
            <a:off x="1497922" y="4498214"/>
            <a:ext cx="9234813" cy="7034422"/>
          </a:xfrm>
          <a:prstGeom prst="rect">
            <a:avLst/>
          </a:prstGeom>
          <a:ln w="12700">
            <a:miter lim="400000"/>
          </a:ln>
        </p:spPr>
      </p:pic>
      <p:pic>
        <p:nvPicPr>
          <p:cNvPr id="1994" name="out_fit8.pdf" descr="out_fit8.pdf"/>
          <p:cNvPicPr>
            <a:picLocks noChangeAspect="1"/>
          </p:cNvPicPr>
          <p:nvPr/>
        </p:nvPicPr>
        <p:blipFill>
          <a:blip r:embed="rId10">
            <a:extLst/>
          </a:blip>
          <a:stretch>
            <a:fillRect/>
          </a:stretch>
        </p:blipFill>
        <p:spPr>
          <a:xfrm>
            <a:off x="1497922" y="4498214"/>
            <a:ext cx="9234813" cy="7034422"/>
          </a:xfrm>
          <a:prstGeom prst="rect">
            <a:avLst/>
          </a:prstGeom>
          <a:ln w="12700">
            <a:miter lim="400000"/>
          </a:ln>
        </p:spPr>
      </p:pic>
      <p:pic>
        <p:nvPicPr>
          <p:cNvPr id="1995" name="out_fit9.pdf" descr="out_fit9.pdf"/>
          <p:cNvPicPr>
            <a:picLocks noChangeAspect="1"/>
          </p:cNvPicPr>
          <p:nvPr/>
        </p:nvPicPr>
        <p:blipFill>
          <a:blip r:embed="rId11">
            <a:extLst/>
          </a:blip>
          <a:stretch>
            <a:fillRect/>
          </a:stretch>
        </p:blipFill>
        <p:spPr>
          <a:xfrm>
            <a:off x="1497922" y="4498214"/>
            <a:ext cx="9234813" cy="7034422"/>
          </a:xfrm>
          <a:prstGeom prst="rect">
            <a:avLst/>
          </a:prstGeom>
          <a:ln w="12700">
            <a:miter lim="400000"/>
          </a:ln>
        </p:spPr>
      </p:pic>
      <p:pic>
        <p:nvPicPr>
          <p:cNvPr id="1996" name="X.pdf" descr="X.pdf"/>
          <p:cNvPicPr>
            <a:picLocks noChangeAspect="1"/>
          </p:cNvPicPr>
          <p:nvPr/>
        </p:nvPicPr>
        <p:blipFill>
          <a:blip r:embed="rId12">
            <a:extLst/>
          </a:blip>
          <a:stretch>
            <a:fillRect/>
          </a:stretch>
        </p:blipFill>
        <p:spPr>
          <a:xfrm>
            <a:off x="10205711" y="11316472"/>
            <a:ext cx="381001" cy="317501"/>
          </a:xfrm>
          <a:prstGeom prst="rect">
            <a:avLst/>
          </a:prstGeom>
          <a:ln w="12700">
            <a:miter lim="400000"/>
          </a:ln>
        </p:spPr>
      </p:pic>
      <p:pic>
        <p:nvPicPr>
          <p:cNvPr id="1997" name="Y.pdf" descr="Y.pdf"/>
          <p:cNvPicPr>
            <a:picLocks noChangeAspect="1"/>
          </p:cNvPicPr>
          <p:nvPr/>
        </p:nvPicPr>
        <p:blipFill>
          <a:blip r:embed="rId13">
            <a:extLst/>
          </a:blip>
          <a:stretch>
            <a:fillRect/>
          </a:stretch>
        </p:blipFill>
        <p:spPr>
          <a:xfrm>
            <a:off x="1245096" y="4573110"/>
            <a:ext cx="342901" cy="317501"/>
          </a:xfrm>
          <a:prstGeom prst="rect">
            <a:avLst/>
          </a:prstGeom>
          <a:ln w="12700">
            <a:miter lim="400000"/>
          </a:ln>
        </p:spPr>
      </p:pic>
      <p:sp>
        <p:nvSpPr>
          <p:cNvPr id="1998" name="What happens as we add more basis functions?"/>
          <p:cNvSpPr txBox="1"/>
          <p:nvPr>
            <p:ph type="title"/>
          </p:nvPr>
        </p:nvSpPr>
        <p:spPr>
          <a:xfrm>
            <a:off x="2207320" y="-184547"/>
            <a:ext cx="19969360" cy="3036094"/>
          </a:xfrm>
          <a:prstGeom prst="rect">
            <a:avLst/>
          </a:prstGeom>
        </p:spPr>
        <p:txBody>
          <a:bodyPr/>
          <a:lstStyle>
            <a:lvl1pPr>
              <a:defRPr sz="7000">
                <a:latin typeface="Helvetica Neue Light"/>
                <a:ea typeface="Helvetica Neue Light"/>
                <a:cs typeface="Helvetica Neue Light"/>
                <a:sym typeface="Helvetica Neue Light"/>
              </a:defRPr>
            </a:lvl1pPr>
          </a:lstStyle>
          <a:p>
            <a:pPr/>
            <a:r>
              <a:t>What happens as we add more basis functions?</a:t>
            </a:r>
          </a:p>
        </p:txBody>
      </p:sp>
      <p:pic>
        <p:nvPicPr>
          <p:cNvPr id="1999" name="Group" descr="Group"/>
          <p:cNvPicPr>
            <a:picLocks noChangeAspect="1"/>
          </p:cNvPicPr>
          <p:nvPr/>
        </p:nvPicPr>
        <p:blipFill>
          <a:blip r:embed="rId14">
            <a:extLst/>
          </a:blip>
          <a:stretch>
            <a:fillRect/>
          </a:stretch>
        </p:blipFill>
        <p:spPr>
          <a:xfrm>
            <a:off x="13419253" y="4669379"/>
            <a:ext cx="6833608" cy="2856235"/>
          </a:xfrm>
          <a:prstGeom prst="rect">
            <a:avLst/>
          </a:prstGeom>
          <a:ln w="12700">
            <a:miter lim="400000"/>
          </a:ln>
        </p:spPr>
      </p:pic>
      <p:sp>
        <p:nvSpPr>
          <p:cNvPr id="2000" name="K = 9"/>
          <p:cNvSpPr txBox="1"/>
          <p:nvPr/>
        </p:nvSpPr>
        <p:spPr>
          <a:xfrm>
            <a:off x="5040338" y="3070108"/>
            <a:ext cx="2184731" cy="1160699"/>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6400"/>
            </a:lvl1pPr>
          </a:lstStyle>
          <a:p>
            <a:pPr/>
            <a:r>
              <a:t>K = 9</a:t>
            </a:r>
          </a:p>
        </p:txBody>
      </p:sp>
      <p:pic>
        <p:nvPicPr>
          <p:cNvPr id="2001" name="x^(i)_,_y^(i)_i=.pdf" descr="x^(i)_,_y^(i)_i=.pdf"/>
          <p:cNvPicPr>
            <a:picLocks noChangeAspect="1"/>
          </p:cNvPicPr>
          <p:nvPr/>
        </p:nvPicPr>
        <p:blipFill>
          <a:blip r:embed="rId15">
            <a:extLst/>
          </a:blip>
          <a:stretch>
            <a:fillRect/>
          </a:stretch>
        </p:blipFill>
        <p:spPr>
          <a:xfrm>
            <a:off x="7782732" y="10197912"/>
            <a:ext cx="2565401" cy="546101"/>
          </a:xfrm>
          <a:prstGeom prst="rect">
            <a:avLst/>
          </a:prstGeom>
          <a:ln w="12700">
            <a:miter lim="400000"/>
          </a:ln>
        </p:spPr>
      </p:pic>
    </p:spTree>
  </p:cSld>
  <p:clrMapOvr>
    <a:masterClrMapping/>
  </p:clrMapOvr>
  <p:transition xmlns:p14="http://schemas.microsoft.com/office/powerpoint/2010/main" spd="med" advClick="1"/>
</p:sld>
</file>

<file path=ppt/slides/slide1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05" name="out_true.pdf" descr="out_true.pdf"/>
          <p:cNvPicPr>
            <a:picLocks noChangeAspect="1"/>
          </p:cNvPicPr>
          <p:nvPr/>
        </p:nvPicPr>
        <p:blipFill>
          <a:blip r:embed="rId3">
            <a:extLst/>
          </a:blip>
          <a:stretch>
            <a:fillRect/>
          </a:stretch>
        </p:blipFill>
        <p:spPr>
          <a:xfrm>
            <a:off x="1497922" y="4498214"/>
            <a:ext cx="9234813" cy="7034422"/>
          </a:xfrm>
          <a:prstGeom prst="rect">
            <a:avLst/>
          </a:prstGeom>
          <a:ln w="12700">
            <a:miter lim="400000"/>
          </a:ln>
        </p:spPr>
      </p:pic>
      <p:pic>
        <p:nvPicPr>
          <p:cNvPr id="2006" name="out_fit1.pdf" descr="out_fit1.pdf"/>
          <p:cNvPicPr>
            <a:picLocks noChangeAspect="1"/>
          </p:cNvPicPr>
          <p:nvPr/>
        </p:nvPicPr>
        <p:blipFill>
          <a:blip r:embed="rId4">
            <a:extLst/>
          </a:blip>
          <a:stretch>
            <a:fillRect/>
          </a:stretch>
        </p:blipFill>
        <p:spPr>
          <a:xfrm>
            <a:off x="1497922" y="4498214"/>
            <a:ext cx="9234813" cy="7034422"/>
          </a:xfrm>
          <a:prstGeom prst="rect">
            <a:avLst/>
          </a:prstGeom>
          <a:ln w="12700">
            <a:miter lim="400000"/>
          </a:ln>
        </p:spPr>
      </p:pic>
      <p:pic>
        <p:nvPicPr>
          <p:cNvPr id="2007" name="out_fit2.pdf" descr="out_fit2.pdf"/>
          <p:cNvPicPr>
            <a:picLocks noChangeAspect="1"/>
          </p:cNvPicPr>
          <p:nvPr/>
        </p:nvPicPr>
        <p:blipFill>
          <a:blip r:embed="rId5">
            <a:extLst/>
          </a:blip>
          <a:stretch>
            <a:fillRect/>
          </a:stretch>
        </p:blipFill>
        <p:spPr>
          <a:xfrm>
            <a:off x="1497922" y="4498214"/>
            <a:ext cx="9234813" cy="7034422"/>
          </a:xfrm>
          <a:prstGeom prst="rect">
            <a:avLst/>
          </a:prstGeom>
          <a:ln w="12700">
            <a:miter lim="400000"/>
          </a:ln>
        </p:spPr>
      </p:pic>
      <p:pic>
        <p:nvPicPr>
          <p:cNvPr id="2008" name="out_fit3.pdf" descr="out_fit3.pdf"/>
          <p:cNvPicPr>
            <a:picLocks noChangeAspect="1"/>
          </p:cNvPicPr>
          <p:nvPr/>
        </p:nvPicPr>
        <p:blipFill>
          <a:blip r:embed="rId6">
            <a:extLst/>
          </a:blip>
          <a:stretch>
            <a:fillRect/>
          </a:stretch>
        </p:blipFill>
        <p:spPr>
          <a:xfrm>
            <a:off x="1497922" y="4498214"/>
            <a:ext cx="9234813" cy="7034422"/>
          </a:xfrm>
          <a:prstGeom prst="rect">
            <a:avLst/>
          </a:prstGeom>
          <a:ln w="12700">
            <a:miter lim="400000"/>
          </a:ln>
        </p:spPr>
      </p:pic>
      <p:pic>
        <p:nvPicPr>
          <p:cNvPr id="2009" name="out_fit4.pdf" descr="out_fit4.pdf"/>
          <p:cNvPicPr>
            <a:picLocks noChangeAspect="1"/>
          </p:cNvPicPr>
          <p:nvPr/>
        </p:nvPicPr>
        <p:blipFill>
          <a:blip r:embed="rId7">
            <a:extLst/>
          </a:blip>
          <a:stretch>
            <a:fillRect/>
          </a:stretch>
        </p:blipFill>
        <p:spPr>
          <a:xfrm>
            <a:off x="1497922" y="4498214"/>
            <a:ext cx="9234813" cy="7034422"/>
          </a:xfrm>
          <a:prstGeom prst="rect">
            <a:avLst/>
          </a:prstGeom>
          <a:ln w="12700">
            <a:miter lim="400000"/>
          </a:ln>
        </p:spPr>
      </p:pic>
      <p:pic>
        <p:nvPicPr>
          <p:cNvPr id="2010" name="out_fit6.pdf" descr="out_fit6.pdf"/>
          <p:cNvPicPr>
            <a:picLocks noChangeAspect="1"/>
          </p:cNvPicPr>
          <p:nvPr/>
        </p:nvPicPr>
        <p:blipFill>
          <a:blip r:embed="rId8">
            <a:extLst/>
          </a:blip>
          <a:stretch>
            <a:fillRect/>
          </a:stretch>
        </p:blipFill>
        <p:spPr>
          <a:xfrm>
            <a:off x="1497922" y="4498214"/>
            <a:ext cx="9234813" cy="7034422"/>
          </a:xfrm>
          <a:prstGeom prst="rect">
            <a:avLst/>
          </a:prstGeom>
          <a:ln w="12700">
            <a:miter lim="400000"/>
          </a:ln>
        </p:spPr>
      </p:pic>
      <p:pic>
        <p:nvPicPr>
          <p:cNvPr id="2011" name="out_fit7.pdf" descr="out_fit7.pdf"/>
          <p:cNvPicPr>
            <a:picLocks noChangeAspect="1"/>
          </p:cNvPicPr>
          <p:nvPr/>
        </p:nvPicPr>
        <p:blipFill>
          <a:blip r:embed="rId9">
            <a:extLst/>
          </a:blip>
          <a:stretch>
            <a:fillRect/>
          </a:stretch>
        </p:blipFill>
        <p:spPr>
          <a:xfrm>
            <a:off x="1497922" y="4498214"/>
            <a:ext cx="9234813" cy="7034422"/>
          </a:xfrm>
          <a:prstGeom prst="rect">
            <a:avLst/>
          </a:prstGeom>
          <a:ln w="12700">
            <a:miter lim="400000"/>
          </a:ln>
        </p:spPr>
      </p:pic>
      <p:pic>
        <p:nvPicPr>
          <p:cNvPr id="2012" name="out_fit8.pdf" descr="out_fit8.pdf"/>
          <p:cNvPicPr>
            <a:picLocks noChangeAspect="1"/>
          </p:cNvPicPr>
          <p:nvPr/>
        </p:nvPicPr>
        <p:blipFill>
          <a:blip r:embed="rId10">
            <a:extLst/>
          </a:blip>
          <a:stretch>
            <a:fillRect/>
          </a:stretch>
        </p:blipFill>
        <p:spPr>
          <a:xfrm>
            <a:off x="1497922" y="4498214"/>
            <a:ext cx="9234813" cy="7034422"/>
          </a:xfrm>
          <a:prstGeom prst="rect">
            <a:avLst/>
          </a:prstGeom>
          <a:ln w="12700">
            <a:miter lim="400000"/>
          </a:ln>
        </p:spPr>
      </p:pic>
      <p:pic>
        <p:nvPicPr>
          <p:cNvPr id="2013" name="out_fit9.pdf" descr="out_fit9.pdf"/>
          <p:cNvPicPr>
            <a:picLocks noChangeAspect="1"/>
          </p:cNvPicPr>
          <p:nvPr/>
        </p:nvPicPr>
        <p:blipFill>
          <a:blip r:embed="rId11">
            <a:extLst/>
          </a:blip>
          <a:stretch>
            <a:fillRect/>
          </a:stretch>
        </p:blipFill>
        <p:spPr>
          <a:xfrm>
            <a:off x="1497922" y="4498214"/>
            <a:ext cx="9234813" cy="7034422"/>
          </a:xfrm>
          <a:prstGeom prst="rect">
            <a:avLst/>
          </a:prstGeom>
          <a:ln w="12700">
            <a:miter lim="400000"/>
          </a:ln>
        </p:spPr>
      </p:pic>
      <p:pic>
        <p:nvPicPr>
          <p:cNvPr id="2014" name="out_fit10.pdf" descr="out_fit10.pdf"/>
          <p:cNvPicPr>
            <a:picLocks noChangeAspect="1"/>
          </p:cNvPicPr>
          <p:nvPr/>
        </p:nvPicPr>
        <p:blipFill>
          <a:blip r:embed="rId12">
            <a:extLst/>
          </a:blip>
          <a:stretch>
            <a:fillRect/>
          </a:stretch>
        </p:blipFill>
        <p:spPr>
          <a:xfrm>
            <a:off x="1497922" y="4498214"/>
            <a:ext cx="9234813" cy="7034422"/>
          </a:xfrm>
          <a:prstGeom prst="rect">
            <a:avLst/>
          </a:prstGeom>
          <a:ln w="12700">
            <a:miter lim="400000"/>
          </a:ln>
        </p:spPr>
      </p:pic>
      <p:pic>
        <p:nvPicPr>
          <p:cNvPr id="2015" name="X.pdf" descr="X.pdf"/>
          <p:cNvPicPr>
            <a:picLocks noChangeAspect="1"/>
          </p:cNvPicPr>
          <p:nvPr/>
        </p:nvPicPr>
        <p:blipFill>
          <a:blip r:embed="rId13">
            <a:extLst/>
          </a:blip>
          <a:stretch>
            <a:fillRect/>
          </a:stretch>
        </p:blipFill>
        <p:spPr>
          <a:xfrm>
            <a:off x="10205711" y="11316472"/>
            <a:ext cx="381001" cy="317501"/>
          </a:xfrm>
          <a:prstGeom prst="rect">
            <a:avLst/>
          </a:prstGeom>
          <a:ln w="12700">
            <a:miter lim="400000"/>
          </a:ln>
        </p:spPr>
      </p:pic>
      <p:pic>
        <p:nvPicPr>
          <p:cNvPr id="2016" name="Y.pdf" descr="Y.pdf"/>
          <p:cNvPicPr>
            <a:picLocks noChangeAspect="1"/>
          </p:cNvPicPr>
          <p:nvPr/>
        </p:nvPicPr>
        <p:blipFill>
          <a:blip r:embed="rId14">
            <a:extLst/>
          </a:blip>
          <a:stretch>
            <a:fillRect/>
          </a:stretch>
        </p:blipFill>
        <p:spPr>
          <a:xfrm>
            <a:off x="1245096" y="4573110"/>
            <a:ext cx="342901" cy="317501"/>
          </a:xfrm>
          <a:prstGeom prst="rect">
            <a:avLst/>
          </a:prstGeom>
          <a:ln w="12700">
            <a:miter lim="400000"/>
          </a:ln>
        </p:spPr>
      </p:pic>
      <p:sp>
        <p:nvSpPr>
          <p:cNvPr id="2017" name="What happens as we add more basis functions?"/>
          <p:cNvSpPr txBox="1"/>
          <p:nvPr>
            <p:ph type="title"/>
          </p:nvPr>
        </p:nvSpPr>
        <p:spPr>
          <a:xfrm>
            <a:off x="2207320" y="-184547"/>
            <a:ext cx="19969360" cy="3036094"/>
          </a:xfrm>
          <a:prstGeom prst="rect">
            <a:avLst/>
          </a:prstGeom>
        </p:spPr>
        <p:txBody>
          <a:bodyPr/>
          <a:lstStyle>
            <a:lvl1pPr>
              <a:defRPr sz="7000">
                <a:latin typeface="Helvetica Neue Light"/>
                <a:ea typeface="Helvetica Neue Light"/>
                <a:cs typeface="Helvetica Neue Light"/>
                <a:sym typeface="Helvetica Neue Light"/>
              </a:defRPr>
            </a:lvl1pPr>
          </a:lstStyle>
          <a:p>
            <a:pPr/>
            <a:r>
              <a:t>What happens as we add more basis functions?</a:t>
            </a:r>
          </a:p>
        </p:txBody>
      </p:sp>
      <p:pic>
        <p:nvPicPr>
          <p:cNvPr id="2018" name="Group" descr="Group"/>
          <p:cNvPicPr>
            <a:picLocks noChangeAspect="1"/>
          </p:cNvPicPr>
          <p:nvPr/>
        </p:nvPicPr>
        <p:blipFill>
          <a:blip r:embed="rId15">
            <a:extLst/>
          </a:blip>
          <a:stretch>
            <a:fillRect/>
          </a:stretch>
        </p:blipFill>
        <p:spPr>
          <a:xfrm>
            <a:off x="13419253" y="3907379"/>
            <a:ext cx="6833608" cy="2856235"/>
          </a:xfrm>
          <a:prstGeom prst="rect">
            <a:avLst/>
          </a:prstGeom>
          <a:ln w="12700">
            <a:miter lim="400000"/>
          </a:ln>
        </p:spPr>
      </p:pic>
      <p:sp>
        <p:nvSpPr>
          <p:cNvPr id="2019" name="K = 10"/>
          <p:cNvSpPr txBox="1"/>
          <p:nvPr/>
        </p:nvSpPr>
        <p:spPr>
          <a:xfrm>
            <a:off x="4814380" y="3070108"/>
            <a:ext cx="2636648" cy="1160699"/>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6400"/>
            </a:lvl1pPr>
          </a:lstStyle>
          <a:p>
            <a:pPr/>
            <a:r>
              <a:t>K = 10</a:t>
            </a:r>
          </a:p>
        </p:txBody>
      </p:sp>
      <p:sp>
        <p:nvSpPr>
          <p:cNvPr id="2020" name="This phenomenon is called overfitting."/>
          <p:cNvSpPr txBox="1"/>
          <p:nvPr/>
        </p:nvSpPr>
        <p:spPr>
          <a:xfrm>
            <a:off x="11884211" y="7585478"/>
            <a:ext cx="10881996" cy="89915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l">
              <a:defRPr b="0" sz="5000">
                <a:latin typeface="Helvetica Neue Light"/>
                <a:ea typeface="Helvetica Neue Light"/>
                <a:cs typeface="Helvetica Neue Light"/>
                <a:sym typeface="Helvetica Neue Light"/>
              </a:defRPr>
            </a:pPr>
            <a:r>
              <a:t>This phenomenon is called </a:t>
            </a:r>
            <a:r>
              <a:rPr b="1">
                <a:latin typeface="Helvetica Neue"/>
                <a:ea typeface="Helvetica Neue"/>
                <a:cs typeface="Helvetica Neue"/>
                <a:sym typeface="Helvetica Neue"/>
              </a:rPr>
              <a:t>overfitting</a:t>
            </a:r>
            <a:r>
              <a:t>.</a:t>
            </a:r>
          </a:p>
        </p:txBody>
      </p:sp>
      <p:sp>
        <p:nvSpPr>
          <p:cNvPr id="2021" name="It occurs when we have too high capacity a model, e.g., too many free parameters, too few data points to pin these parameters down."/>
          <p:cNvSpPr txBox="1"/>
          <p:nvPr/>
        </p:nvSpPr>
        <p:spPr>
          <a:xfrm>
            <a:off x="11884211" y="9120645"/>
            <a:ext cx="12088876" cy="318515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a:defRPr b="0" sz="5000">
                <a:latin typeface="Helvetica Neue Light"/>
                <a:ea typeface="Helvetica Neue Light"/>
                <a:cs typeface="Helvetica Neue Light"/>
                <a:sym typeface="Helvetica Neue Light"/>
              </a:defRPr>
            </a:pPr>
            <a:r>
              <a:t>It occurs when we have too high </a:t>
            </a:r>
            <a:r>
              <a:rPr b="1">
                <a:latin typeface="Helvetica Neue"/>
                <a:ea typeface="Helvetica Neue"/>
                <a:cs typeface="Helvetica Neue"/>
                <a:sym typeface="Helvetica Neue"/>
              </a:rPr>
              <a:t>capacity </a:t>
            </a:r>
            <a:r>
              <a:t>a model, e.g., too many free parameters, too few data points to pin these parameters down.</a:t>
            </a:r>
          </a:p>
        </p:txBody>
      </p:sp>
      <p:pic>
        <p:nvPicPr>
          <p:cNvPr id="2022" name="x^(i)_,_y^(i)_i=.pdf" descr="x^(i)_,_y^(i)_i=.pdf"/>
          <p:cNvPicPr>
            <a:picLocks noChangeAspect="1"/>
          </p:cNvPicPr>
          <p:nvPr/>
        </p:nvPicPr>
        <p:blipFill>
          <a:blip r:embed="rId16">
            <a:extLst/>
          </a:blip>
          <a:stretch>
            <a:fillRect/>
          </a:stretch>
        </p:blipFill>
        <p:spPr>
          <a:xfrm>
            <a:off x="7782732" y="10197912"/>
            <a:ext cx="2565401" cy="5461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02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20" grpId="1"/>
      <p:bldP build="whole" bldLvl="1" animBg="1" rev="0" advAuto="0" spid="2021" grpId="2"/>
    </p:bldLst>
  </p:timing>
</p:sld>
</file>

<file path=ppt/slides/slide1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031" name="Group"/>
          <p:cNvGrpSpPr/>
          <p:nvPr/>
        </p:nvGrpSpPr>
        <p:grpSpPr>
          <a:xfrm>
            <a:off x="1103428" y="1710320"/>
            <a:ext cx="15075853" cy="11338717"/>
            <a:chOff x="0" y="0"/>
            <a:chExt cx="15075852" cy="11338715"/>
          </a:xfrm>
        </p:grpSpPr>
        <p:pic>
          <p:nvPicPr>
            <p:cNvPr id="2026" name="out_true.pdf" descr="out_true.pdf"/>
            <p:cNvPicPr>
              <a:picLocks noChangeAspect="1"/>
            </p:cNvPicPr>
            <p:nvPr/>
          </p:nvPicPr>
          <p:blipFill>
            <a:blip r:embed="rId2">
              <a:extLst/>
            </a:blip>
            <a:stretch>
              <a:fillRect/>
            </a:stretch>
          </p:blipFill>
          <p:spPr>
            <a:xfrm>
              <a:off x="401740" y="0"/>
              <a:ext cx="14674113" cy="11177692"/>
            </a:xfrm>
            <a:prstGeom prst="rect">
              <a:avLst/>
            </a:prstGeom>
            <a:ln w="12700" cap="flat">
              <a:noFill/>
              <a:miter lim="400000"/>
            </a:ln>
            <a:effectLst/>
          </p:spPr>
        </p:pic>
        <p:pic>
          <p:nvPicPr>
            <p:cNvPr id="2027" name="out_fit1.pdf" descr="out_fit1.pdf"/>
            <p:cNvPicPr>
              <a:picLocks noChangeAspect="1"/>
            </p:cNvPicPr>
            <p:nvPr/>
          </p:nvPicPr>
          <p:blipFill>
            <a:blip r:embed="rId3">
              <a:extLst/>
            </a:blip>
            <a:stretch>
              <a:fillRect/>
            </a:stretch>
          </p:blipFill>
          <p:spPr>
            <a:xfrm>
              <a:off x="401740" y="0"/>
              <a:ext cx="14674113" cy="11177692"/>
            </a:xfrm>
            <a:prstGeom prst="rect">
              <a:avLst/>
            </a:prstGeom>
            <a:ln w="12700" cap="flat">
              <a:noFill/>
              <a:miter lim="400000"/>
            </a:ln>
            <a:effectLst/>
          </p:spPr>
        </p:pic>
        <p:pic>
          <p:nvPicPr>
            <p:cNvPr id="2028" name="X.pdf" descr="X.pdf"/>
            <p:cNvPicPr>
              <a:picLocks noChangeAspect="1"/>
            </p:cNvPicPr>
            <p:nvPr/>
          </p:nvPicPr>
          <p:blipFill>
            <a:blip r:embed="rId4">
              <a:extLst/>
            </a:blip>
            <a:stretch>
              <a:fillRect/>
            </a:stretch>
          </p:blipFill>
          <p:spPr>
            <a:xfrm>
              <a:off x="14238411" y="10834208"/>
              <a:ext cx="605410" cy="504508"/>
            </a:xfrm>
            <a:prstGeom prst="rect">
              <a:avLst/>
            </a:prstGeom>
            <a:ln w="12700" cap="flat">
              <a:noFill/>
              <a:miter lim="400000"/>
            </a:ln>
            <a:effectLst/>
          </p:spPr>
        </p:pic>
        <p:pic>
          <p:nvPicPr>
            <p:cNvPr id="2029" name="Y.pdf" descr="Y.pdf"/>
            <p:cNvPicPr>
              <a:picLocks noChangeAspect="1"/>
            </p:cNvPicPr>
            <p:nvPr/>
          </p:nvPicPr>
          <p:blipFill>
            <a:blip r:embed="rId5">
              <a:extLst/>
            </a:blip>
            <a:stretch>
              <a:fillRect/>
            </a:stretch>
          </p:blipFill>
          <p:spPr>
            <a:xfrm>
              <a:off x="0" y="119010"/>
              <a:ext cx="544868" cy="504508"/>
            </a:xfrm>
            <a:prstGeom prst="rect">
              <a:avLst/>
            </a:prstGeom>
            <a:ln w="12700" cap="flat">
              <a:noFill/>
              <a:miter lim="400000"/>
            </a:ln>
            <a:effectLst/>
          </p:spPr>
        </p:pic>
        <p:pic>
          <p:nvPicPr>
            <p:cNvPr id="2030" name="x^(i)_,_y^(i)_i=.pdf" descr="x^(i)_,_y^(i)_i=.pdf"/>
            <p:cNvPicPr>
              <a:picLocks noChangeAspect="1"/>
            </p:cNvPicPr>
            <p:nvPr/>
          </p:nvPicPr>
          <p:blipFill>
            <a:blip r:embed="rId6">
              <a:extLst/>
            </a:blip>
            <a:stretch>
              <a:fillRect/>
            </a:stretch>
          </p:blipFill>
          <p:spPr>
            <a:xfrm>
              <a:off x="11031872" y="9209012"/>
              <a:ext cx="3447429" cy="733859"/>
            </a:xfrm>
            <a:prstGeom prst="rect">
              <a:avLst/>
            </a:prstGeom>
            <a:ln w="12700" cap="flat">
              <a:noFill/>
              <a:miter lim="400000"/>
            </a:ln>
            <a:effectLst/>
          </p:spPr>
        </p:pic>
      </p:grpSp>
      <p:sp>
        <p:nvSpPr>
          <p:cNvPr id="2032" name="K = 1"/>
          <p:cNvSpPr txBox="1"/>
          <p:nvPr/>
        </p:nvSpPr>
        <p:spPr>
          <a:xfrm>
            <a:off x="7788866" y="610872"/>
            <a:ext cx="1704976" cy="937256"/>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5000">
                <a:latin typeface="Helvetica Neue Light"/>
                <a:ea typeface="Helvetica Neue Light"/>
                <a:cs typeface="Helvetica Neue Light"/>
                <a:sym typeface="Helvetica Neue Light"/>
              </a:defRPr>
            </a:lvl1pPr>
          </a:lstStyle>
          <a:p>
            <a:pPr/>
            <a:r>
              <a:t>K = 1</a:t>
            </a:r>
          </a:p>
        </p:txBody>
      </p:sp>
      <p:sp>
        <p:nvSpPr>
          <p:cNvPr id="2033" name="When the model does not have the capacity to capture the true function, we call this underfitting."/>
          <p:cNvSpPr txBox="1"/>
          <p:nvPr/>
        </p:nvSpPr>
        <p:spPr>
          <a:xfrm>
            <a:off x="16607313" y="2497490"/>
            <a:ext cx="7036386" cy="318515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a:defRPr b="0" sz="5000">
                <a:latin typeface="Helvetica Neue Light"/>
                <a:ea typeface="Helvetica Neue Light"/>
                <a:cs typeface="Helvetica Neue Light"/>
                <a:sym typeface="Helvetica Neue Light"/>
              </a:defRPr>
            </a:pPr>
            <a:r>
              <a:t>When the model does not have the capacity to capture the true function, we call this </a:t>
            </a:r>
            <a:r>
              <a:rPr b="1">
                <a:latin typeface="Helvetica Neue"/>
                <a:ea typeface="Helvetica Neue"/>
                <a:cs typeface="Helvetica Neue"/>
                <a:sym typeface="Helvetica Neue"/>
              </a:rPr>
              <a:t>underfitting</a:t>
            </a:r>
            <a:r>
              <a:t>.</a:t>
            </a:r>
          </a:p>
        </p:txBody>
      </p:sp>
      <p:grpSp>
        <p:nvGrpSpPr>
          <p:cNvPr id="2043" name="Group"/>
          <p:cNvGrpSpPr/>
          <p:nvPr/>
        </p:nvGrpSpPr>
        <p:grpSpPr>
          <a:xfrm>
            <a:off x="6471799" y="3453229"/>
            <a:ext cx="17613109" cy="7313347"/>
            <a:chOff x="0" y="0"/>
            <a:chExt cx="17613107" cy="7313346"/>
          </a:xfrm>
        </p:grpSpPr>
        <p:grpSp>
          <p:nvGrpSpPr>
            <p:cNvPr id="2041" name="Group"/>
            <p:cNvGrpSpPr/>
            <p:nvPr/>
          </p:nvGrpSpPr>
          <p:grpSpPr>
            <a:xfrm>
              <a:off x="-1" y="0"/>
              <a:ext cx="7519640" cy="6975012"/>
              <a:chOff x="0" y="0"/>
              <a:chExt cx="7519638" cy="6975011"/>
            </a:xfrm>
          </p:grpSpPr>
          <p:sp>
            <p:nvSpPr>
              <p:cNvPr id="2034" name="Line"/>
              <p:cNvSpPr/>
              <p:nvPr/>
            </p:nvSpPr>
            <p:spPr>
              <a:xfrm flipV="1">
                <a:off x="7519638" y="0"/>
                <a:ext cx="1" cy="1227336"/>
              </a:xfrm>
              <a:prstGeom prst="line">
                <a:avLst/>
              </a:prstGeom>
              <a:noFill/>
              <a:ln w="63500" cap="flat">
                <a:solidFill>
                  <a:schemeClr val="accent5">
                    <a:hueOff val="-82419"/>
                    <a:satOff val="-9513"/>
                    <a:lumOff val="-16343"/>
                  </a:schemeClr>
                </a:solidFill>
                <a:custDash>
                  <a:ds d="200000" sp="200000"/>
                </a:custDash>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2035" name="Line"/>
              <p:cNvSpPr/>
              <p:nvPr/>
            </p:nvSpPr>
            <p:spPr>
              <a:xfrm flipV="1">
                <a:off x="6222070" y="1836853"/>
                <a:ext cx="1" cy="326334"/>
              </a:xfrm>
              <a:prstGeom prst="line">
                <a:avLst/>
              </a:prstGeom>
              <a:noFill/>
              <a:ln w="63500" cap="flat">
                <a:solidFill>
                  <a:schemeClr val="accent5">
                    <a:hueOff val="-82419"/>
                    <a:satOff val="-9513"/>
                    <a:lumOff val="-16343"/>
                  </a:schemeClr>
                </a:solidFill>
                <a:custDash>
                  <a:ds d="200000" sp="200000"/>
                </a:custDash>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2036" name="Line"/>
              <p:cNvSpPr/>
              <p:nvPr/>
            </p:nvSpPr>
            <p:spPr>
              <a:xfrm flipV="1">
                <a:off x="3028484" y="4432997"/>
                <a:ext cx="1" cy="1227337"/>
              </a:xfrm>
              <a:prstGeom prst="line">
                <a:avLst/>
              </a:prstGeom>
              <a:noFill/>
              <a:ln w="63500" cap="flat">
                <a:solidFill>
                  <a:schemeClr val="accent5">
                    <a:hueOff val="-82419"/>
                    <a:satOff val="-9513"/>
                    <a:lumOff val="-16343"/>
                  </a:schemeClr>
                </a:solidFill>
                <a:custDash>
                  <a:ds d="200000" sp="200000"/>
                </a:custDash>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2037" name="Line"/>
              <p:cNvSpPr/>
              <p:nvPr/>
            </p:nvSpPr>
            <p:spPr>
              <a:xfrm flipV="1">
                <a:off x="1792558" y="5394009"/>
                <a:ext cx="1" cy="988056"/>
              </a:xfrm>
              <a:prstGeom prst="line">
                <a:avLst/>
              </a:prstGeom>
              <a:noFill/>
              <a:ln w="63500" cap="flat">
                <a:solidFill>
                  <a:schemeClr val="accent5">
                    <a:hueOff val="-82419"/>
                    <a:satOff val="-9513"/>
                    <a:lumOff val="-16343"/>
                  </a:schemeClr>
                </a:solidFill>
                <a:custDash>
                  <a:ds d="200000" sp="200000"/>
                </a:custDash>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2038" name="Line"/>
              <p:cNvSpPr/>
              <p:nvPr/>
            </p:nvSpPr>
            <p:spPr>
              <a:xfrm flipV="1">
                <a:off x="1024363" y="5931753"/>
                <a:ext cx="1" cy="544553"/>
              </a:xfrm>
              <a:prstGeom prst="line">
                <a:avLst/>
              </a:prstGeom>
              <a:noFill/>
              <a:ln w="63500" cap="flat">
                <a:solidFill>
                  <a:schemeClr val="accent5">
                    <a:hueOff val="-82419"/>
                    <a:satOff val="-9513"/>
                    <a:lumOff val="-16343"/>
                  </a:schemeClr>
                </a:solidFill>
                <a:custDash>
                  <a:ds d="200000" sp="200000"/>
                </a:custDash>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2039" name="Line"/>
              <p:cNvSpPr/>
              <p:nvPr/>
            </p:nvSpPr>
            <p:spPr>
              <a:xfrm flipV="1">
                <a:off x="61021" y="6648679"/>
                <a:ext cx="1" cy="326333"/>
              </a:xfrm>
              <a:prstGeom prst="line">
                <a:avLst/>
              </a:prstGeom>
              <a:noFill/>
              <a:ln w="63500" cap="flat">
                <a:solidFill>
                  <a:schemeClr val="accent5">
                    <a:hueOff val="-82419"/>
                    <a:satOff val="-9513"/>
                    <a:lumOff val="-16343"/>
                  </a:schemeClr>
                </a:solidFill>
                <a:custDash>
                  <a:ds d="200000" sp="200000"/>
                </a:custDash>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2040" name="Line"/>
              <p:cNvSpPr/>
              <p:nvPr/>
            </p:nvSpPr>
            <p:spPr>
              <a:xfrm flipV="1">
                <a:off x="-1" y="6686159"/>
                <a:ext cx="2" cy="276773"/>
              </a:xfrm>
              <a:prstGeom prst="line">
                <a:avLst/>
              </a:prstGeom>
              <a:noFill/>
              <a:ln w="63500" cap="flat">
                <a:solidFill>
                  <a:schemeClr val="accent5">
                    <a:hueOff val="-82419"/>
                    <a:satOff val="-9513"/>
                    <a:lumOff val="-16343"/>
                  </a:schemeClr>
                </a:solidFill>
                <a:custDash>
                  <a:ds d="200000" sp="200000"/>
                </a:custDash>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grpSp>
        <p:sp>
          <p:nvSpPr>
            <p:cNvPr id="2042" name="An underfit model will have high error on the training points. This error is known as approximation error."/>
            <p:cNvSpPr txBox="1"/>
            <p:nvPr/>
          </p:nvSpPr>
          <p:spPr>
            <a:xfrm>
              <a:off x="10160294" y="4128191"/>
              <a:ext cx="7452814" cy="31851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p>
              <a:pPr algn="l">
                <a:defRPr b="0" sz="5000">
                  <a:latin typeface="Helvetica Neue Light"/>
                  <a:ea typeface="Helvetica Neue Light"/>
                  <a:cs typeface="Helvetica Neue Light"/>
                  <a:sym typeface="Helvetica Neue Light"/>
                </a:defRPr>
              </a:pPr>
              <a:r>
                <a:t>An underfit model will have high </a:t>
              </a:r>
              <a:r>
                <a:rPr>
                  <a:solidFill>
                    <a:schemeClr val="accent5">
                      <a:hueOff val="-82419"/>
                      <a:satOff val="-9513"/>
                      <a:lumOff val="-16343"/>
                    </a:schemeClr>
                  </a:solidFill>
                </a:rPr>
                <a:t>error</a:t>
              </a:r>
              <a:r>
                <a:t> on the training points. This error is known as </a:t>
              </a:r>
              <a:r>
                <a:rPr b="1">
                  <a:latin typeface="Helvetica Neue"/>
                  <a:ea typeface="Helvetica Neue"/>
                  <a:cs typeface="Helvetica Neue"/>
                  <a:sym typeface="Helvetica Neue"/>
                </a:rPr>
                <a:t>approximation error</a:t>
              </a:r>
              <a:r>
                <a:t>.</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4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43"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6" name="IMG_0681_mask_output_003" descr="IMG_0681_mask_output_003"/>
          <p:cNvPicPr>
            <a:picLocks noChangeAspect="1"/>
          </p:cNvPicPr>
          <p:nvPr/>
        </p:nvPicPr>
        <p:blipFill>
          <a:blip r:embed="rId2">
            <a:extLst/>
          </a:blip>
          <a:stretch>
            <a:fillRect/>
          </a:stretch>
        </p:blipFill>
        <p:spPr>
          <a:xfrm>
            <a:off x="5048250" y="1498599"/>
            <a:ext cx="14287500" cy="10715626"/>
          </a:xfrm>
          <a:prstGeom prst="rect">
            <a:avLst/>
          </a:prstGeom>
          <a:ln w="12700">
            <a:miter lim="400000"/>
          </a:ln>
        </p:spPr>
      </p:pic>
      <p:sp>
        <p:nvSpPr>
          <p:cNvPr id="327" name="[Slide credit: Alexei Efros]"/>
          <p:cNvSpPr txBox="1"/>
          <p:nvPr/>
        </p:nvSpPr>
        <p:spPr>
          <a:xfrm>
            <a:off x="18276290" y="12714086"/>
            <a:ext cx="5865420" cy="7338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b="0" sz="4200">
                <a:latin typeface="Helvetica Neue Light"/>
                <a:ea typeface="Helvetica Neue Light"/>
                <a:cs typeface="Helvetica Neue Light"/>
                <a:sym typeface="Helvetica Neue Light"/>
              </a:defRPr>
            </a:lvl1pPr>
          </a:lstStyle>
          <a:p>
            <a:pPr/>
            <a:r>
              <a:t>[Slide credit: Alexei Efros]</a:t>
            </a:r>
          </a:p>
        </p:txBody>
      </p:sp>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5" name="K = 2"/>
          <p:cNvSpPr txBox="1"/>
          <p:nvPr/>
        </p:nvSpPr>
        <p:spPr>
          <a:xfrm>
            <a:off x="7788866" y="610872"/>
            <a:ext cx="1704976" cy="937256"/>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5000">
                <a:latin typeface="Helvetica Neue Light"/>
                <a:ea typeface="Helvetica Neue Light"/>
                <a:cs typeface="Helvetica Neue Light"/>
                <a:sym typeface="Helvetica Neue Light"/>
              </a:defRPr>
            </a:lvl1pPr>
          </a:lstStyle>
          <a:p>
            <a:pPr/>
            <a:r>
              <a:t>K = 2</a:t>
            </a:r>
          </a:p>
        </p:txBody>
      </p:sp>
      <p:sp>
        <p:nvSpPr>
          <p:cNvPr id="2046" name="The true function is a quadractic, so a quadractic model (K=2) fits quite well."/>
          <p:cNvSpPr txBox="1"/>
          <p:nvPr/>
        </p:nvSpPr>
        <p:spPr>
          <a:xfrm>
            <a:off x="16062142" y="3553913"/>
            <a:ext cx="7661996" cy="241045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a:defRPr b="0" sz="5000">
                <a:latin typeface="Helvetica Neue Light"/>
                <a:ea typeface="Helvetica Neue Light"/>
                <a:cs typeface="Helvetica Neue Light"/>
                <a:sym typeface="Helvetica Neue Light"/>
              </a:defRPr>
            </a:lvl1pPr>
          </a:lstStyle>
          <a:p>
            <a:pPr/>
            <a:r>
              <a:t>The true function is a quadractic, so a quadractic model (K=2) fits quite well.</a:t>
            </a:r>
          </a:p>
        </p:txBody>
      </p:sp>
      <p:grpSp>
        <p:nvGrpSpPr>
          <p:cNvPr id="2053" name="Group"/>
          <p:cNvGrpSpPr/>
          <p:nvPr/>
        </p:nvGrpSpPr>
        <p:grpSpPr>
          <a:xfrm>
            <a:off x="808008" y="2044945"/>
            <a:ext cx="14753265" cy="11096098"/>
            <a:chOff x="0" y="0"/>
            <a:chExt cx="14753264" cy="11096095"/>
          </a:xfrm>
        </p:grpSpPr>
        <p:pic>
          <p:nvPicPr>
            <p:cNvPr id="2047" name="out_true.pdf" descr="out_true.pdf"/>
            <p:cNvPicPr>
              <a:picLocks noChangeAspect="1"/>
            </p:cNvPicPr>
            <p:nvPr/>
          </p:nvPicPr>
          <p:blipFill>
            <a:blip r:embed="rId2">
              <a:extLst/>
            </a:blip>
            <a:stretch>
              <a:fillRect/>
            </a:stretch>
          </p:blipFill>
          <p:spPr>
            <a:xfrm>
              <a:off x="393144" y="0"/>
              <a:ext cx="14360121" cy="10938517"/>
            </a:xfrm>
            <a:prstGeom prst="rect">
              <a:avLst/>
            </a:prstGeom>
            <a:ln w="12700" cap="flat">
              <a:noFill/>
              <a:miter lim="400000"/>
            </a:ln>
            <a:effectLst/>
          </p:spPr>
        </p:pic>
        <p:pic>
          <p:nvPicPr>
            <p:cNvPr id="2048" name="out_fit1.pdf" descr="out_fit1.pdf"/>
            <p:cNvPicPr>
              <a:picLocks noChangeAspect="1"/>
            </p:cNvPicPr>
            <p:nvPr/>
          </p:nvPicPr>
          <p:blipFill>
            <a:blip r:embed="rId3">
              <a:extLst/>
            </a:blip>
            <a:stretch>
              <a:fillRect/>
            </a:stretch>
          </p:blipFill>
          <p:spPr>
            <a:xfrm>
              <a:off x="393144" y="0"/>
              <a:ext cx="14360121" cy="10938517"/>
            </a:xfrm>
            <a:prstGeom prst="rect">
              <a:avLst/>
            </a:prstGeom>
            <a:ln w="12700" cap="flat">
              <a:noFill/>
              <a:miter lim="400000"/>
            </a:ln>
            <a:effectLst/>
          </p:spPr>
        </p:pic>
        <p:pic>
          <p:nvPicPr>
            <p:cNvPr id="2049" name="out_fit2.pdf" descr="out_fit2.pdf"/>
            <p:cNvPicPr>
              <a:picLocks noChangeAspect="1"/>
            </p:cNvPicPr>
            <p:nvPr/>
          </p:nvPicPr>
          <p:blipFill>
            <a:blip r:embed="rId4">
              <a:extLst/>
            </a:blip>
            <a:srcRect l="0" t="0" r="0" b="0"/>
            <a:stretch>
              <a:fillRect/>
            </a:stretch>
          </p:blipFill>
          <p:spPr>
            <a:xfrm>
              <a:off x="393144" y="0"/>
              <a:ext cx="14360121" cy="10938517"/>
            </a:xfrm>
            <a:prstGeom prst="rect">
              <a:avLst/>
            </a:prstGeom>
            <a:ln w="12700" cap="flat">
              <a:noFill/>
              <a:miter lim="400000"/>
            </a:ln>
            <a:effectLst/>
          </p:spPr>
        </p:pic>
        <p:pic>
          <p:nvPicPr>
            <p:cNvPr id="2050" name="X.pdf" descr="X.pdf"/>
            <p:cNvPicPr>
              <a:picLocks noChangeAspect="1"/>
            </p:cNvPicPr>
            <p:nvPr/>
          </p:nvPicPr>
          <p:blipFill>
            <a:blip r:embed="rId5">
              <a:extLst/>
            </a:blip>
            <a:stretch>
              <a:fillRect/>
            </a:stretch>
          </p:blipFill>
          <p:spPr>
            <a:xfrm>
              <a:off x="13933743" y="10602383"/>
              <a:ext cx="592455" cy="493713"/>
            </a:xfrm>
            <a:prstGeom prst="rect">
              <a:avLst/>
            </a:prstGeom>
            <a:ln w="12700" cap="flat">
              <a:noFill/>
              <a:miter lim="400000"/>
            </a:ln>
            <a:effectLst/>
          </p:spPr>
        </p:pic>
        <p:pic>
          <p:nvPicPr>
            <p:cNvPr id="2051" name="Y.pdf" descr="Y.pdf"/>
            <p:cNvPicPr>
              <a:picLocks noChangeAspect="1"/>
            </p:cNvPicPr>
            <p:nvPr/>
          </p:nvPicPr>
          <p:blipFill>
            <a:blip r:embed="rId6">
              <a:extLst/>
            </a:blip>
            <a:stretch>
              <a:fillRect/>
            </a:stretch>
          </p:blipFill>
          <p:spPr>
            <a:xfrm>
              <a:off x="0" y="116464"/>
              <a:ext cx="533209" cy="493713"/>
            </a:xfrm>
            <a:prstGeom prst="rect">
              <a:avLst/>
            </a:prstGeom>
            <a:ln w="12700" cap="flat">
              <a:noFill/>
              <a:miter lim="400000"/>
            </a:ln>
            <a:effectLst/>
          </p:spPr>
        </p:pic>
        <p:pic>
          <p:nvPicPr>
            <p:cNvPr id="2052" name="x^(i)_,_y^(i)_i=.pdf" descr="x^(i)_,_y^(i)_i=.pdf"/>
            <p:cNvPicPr>
              <a:picLocks noChangeAspect="1"/>
            </p:cNvPicPr>
            <p:nvPr/>
          </p:nvPicPr>
          <p:blipFill>
            <a:blip r:embed="rId7">
              <a:extLst/>
            </a:blip>
            <a:stretch>
              <a:fillRect/>
            </a:stretch>
          </p:blipFill>
          <p:spPr>
            <a:xfrm>
              <a:off x="10629920" y="8970576"/>
              <a:ext cx="3447429" cy="733859"/>
            </a:xfrm>
            <a:prstGeom prst="rect">
              <a:avLst/>
            </a:prstGeom>
            <a:ln w="12700" cap="flat">
              <a:noFill/>
              <a:miter lim="400000"/>
            </a:ln>
            <a:effectLst/>
          </p:spPr>
        </p:pic>
      </p:grpSp>
      <p:sp>
        <p:nvSpPr>
          <p:cNvPr id="2054" name="Line"/>
          <p:cNvSpPr/>
          <p:nvPr/>
        </p:nvSpPr>
        <p:spPr>
          <a:xfrm flipV="1">
            <a:off x="9042155" y="9182418"/>
            <a:ext cx="1" cy="178330"/>
          </a:xfrm>
          <a:prstGeom prst="line">
            <a:avLst/>
          </a:prstGeom>
          <a:ln w="63500">
            <a:solidFill>
              <a:schemeClr val="accent5">
                <a:hueOff val="-82419"/>
                <a:satOff val="-9513"/>
                <a:lumOff val="-16343"/>
              </a:schemeClr>
            </a:solidFill>
            <a:custDash>
              <a:ds d="200000" sp="200000"/>
            </a:custDash>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2055" name="Line"/>
          <p:cNvSpPr/>
          <p:nvPr/>
        </p:nvSpPr>
        <p:spPr>
          <a:xfrm flipV="1">
            <a:off x="7086355" y="10129032"/>
            <a:ext cx="1" cy="178330"/>
          </a:xfrm>
          <a:prstGeom prst="line">
            <a:avLst/>
          </a:prstGeom>
          <a:ln w="63500">
            <a:solidFill>
              <a:schemeClr val="accent5">
                <a:hueOff val="-82419"/>
                <a:satOff val="-9513"/>
                <a:lumOff val="-16343"/>
              </a:schemeClr>
            </a:solidFill>
            <a:custDash>
              <a:ds d="200000" sp="200000"/>
            </a:custDash>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2056" name="Line"/>
          <p:cNvSpPr/>
          <p:nvPr/>
        </p:nvSpPr>
        <p:spPr>
          <a:xfrm flipV="1">
            <a:off x="12166599" y="5509407"/>
            <a:ext cx="1" cy="178330"/>
          </a:xfrm>
          <a:prstGeom prst="line">
            <a:avLst/>
          </a:prstGeom>
          <a:ln w="63500">
            <a:solidFill>
              <a:schemeClr val="accent5">
                <a:hueOff val="-82419"/>
                <a:satOff val="-9513"/>
                <a:lumOff val="-16343"/>
              </a:schemeClr>
            </a:solidFill>
            <a:custDash>
              <a:ds d="200000" sp="200000"/>
            </a:custDash>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2057" name="Line"/>
          <p:cNvSpPr/>
          <p:nvPr/>
        </p:nvSpPr>
        <p:spPr>
          <a:xfrm flipV="1">
            <a:off x="4180352" y="10608964"/>
            <a:ext cx="1" cy="178329"/>
          </a:xfrm>
          <a:prstGeom prst="line">
            <a:avLst/>
          </a:prstGeom>
          <a:ln w="63500">
            <a:solidFill>
              <a:schemeClr val="accent5">
                <a:hueOff val="-82419"/>
                <a:satOff val="-9513"/>
                <a:lumOff val="-16343"/>
              </a:schemeClr>
            </a:solidFill>
            <a:custDash>
              <a:ds d="200000" sp="200000"/>
            </a:custDash>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2058" name="Line"/>
          <p:cNvSpPr/>
          <p:nvPr/>
        </p:nvSpPr>
        <p:spPr>
          <a:xfrm flipV="1">
            <a:off x="7819956" y="9925160"/>
            <a:ext cx="1" cy="178329"/>
          </a:xfrm>
          <a:prstGeom prst="line">
            <a:avLst/>
          </a:prstGeom>
          <a:ln w="63500">
            <a:solidFill>
              <a:schemeClr val="accent5">
                <a:hueOff val="-82419"/>
                <a:satOff val="-9513"/>
                <a:lumOff val="-16343"/>
              </a:schemeClr>
            </a:solidFill>
            <a:custDash>
              <a:ds d="200000" sp="200000"/>
            </a:custDash>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1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0" name="K = 10"/>
          <p:cNvSpPr txBox="1"/>
          <p:nvPr/>
        </p:nvSpPr>
        <p:spPr>
          <a:xfrm>
            <a:off x="7612336" y="610872"/>
            <a:ext cx="2058036" cy="937256"/>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5000">
                <a:latin typeface="Helvetica Neue Light"/>
                <a:ea typeface="Helvetica Neue Light"/>
                <a:cs typeface="Helvetica Neue Light"/>
                <a:sym typeface="Helvetica Neue Light"/>
              </a:defRPr>
            </a:lvl1pPr>
          </a:lstStyle>
          <a:p>
            <a:pPr/>
            <a:r>
              <a:t>K = 10</a:t>
            </a:r>
          </a:p>
        </p:txBody>
      </p:sp>
      <p:sp>
        <p:nvSpPr>
          <p:cNvPr id="2061" name="Now we have zero approximation error — the curve passes exactly through each training point."/>
          <p:cNvSpPr txBox="1"/>
          <p:nvPr/>
        </p:nvSpPr>
        <p:spPr>
          <a:xfrm>
            <a:off x="16005254" y="2228350"/>
            <a:ext cx="7911498" cy="317245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a:defRPr b="0" sz="5000">
                <a:latin typeface="Helvetica Neue Light"/>
                <a:ea typeface="Helvetica Neue Light"/>
                <a:cs typeface="Helvetica Neue Light"/>
                <a:sym typeface="Helvetica Neue Light"/>
              </a:defRPr>
            </a:lvl1pPr>
          </a:lstStyle>
          <a:p>
            <a:pPr/>
            <a:r>
              <a:t>Now we have zero approximation error — the curve passes exactly through each training point.</a:t>
            </a:r>
          </a:p>
        </p:txBody>
      </p:sp>
      <p:sp>
        <p:nvSpPr>
          <p:cNvPr id="2062" name="But we have high generalization error, reflected in the gap between the true function and the fit line. We want to do well on novel queries, which will be sampled from the green curve (plus noise)."/>
          <p:cNvSpPr txBox="1"/>
          <p:nvPr/>
        </p:nvSpPr>
        <p:spPr>
          <a:xfrm>
            <a:off x="16005254" y="6112781"/>
            <a:ext cx="7452814" cy="699579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a:defRPr b="0" sz="5000">
                <a:latin typeface="Helvetica Neue Light"/>
                <a:ea typeface="Helvetica Neue Light"/>
                <a:cs typeface="Helvetica Neue Light"/>
                <a:sym typeface="Helvetica Neue Light"/>
              </a:defRPr>
            </a:pPr>
            <a:r>
              <a:t>But we have high </a:t>
            </a:r>
            <a:r>
              <a:rPr b="1">
                <a:latin typeface="Helvetica Neue"/>
                <a:ea typeface="Helvetica Neue"/>
                <a:cs typeface="Helvetica Neue"/>
                <a:sym typeface="Helvetica Neue"/>
              </a:rPr>
              <a:t>generalization error</a:t>
            </a:r>
            <a:r>
              <a:t>, reflected in the gap between the </a:t>
            </a:r>
            <a:r>
              <a:rPr>
                <a:solidFill>
                  <a:schemeClr val="accent3">
                    <a:hueOff val="362282"/>
                    <a:satOff val="31803"/>
                    <a:lumOff val="-18242"/>
                  </a:schemeClr>
                </a:solidFill>
              </a:rPr>
              <a:t>true function</a:t>
            </a:r>
            <a:r>
              <a:t> and the fit line. We want to do well on </a:t>
            </a:r>
            <a:r>
              <a:rPr i="1">
                <a:latin typeface="Helvetica Neue"/>
                <a:ea typeface="Helvetica Neue"/>
                <a:cs typeface="Helvetica Neue"/>
                <a:sym typeface="Helvetica Neue"/>
              </a:rPr>
              <a:t>novel</a:t>
            </a:r>
            <a:r>
              <a:t> queries, which will be sampled from the green curve (plus noise).</a:t>
            </a:r>
          </a:p>
        </p:txBody>
      </p:sp>
      <p:grpSp>
        <p:nvGrpSpPr>
          <p:cNvPr id="2076" name="Group"/>
          <p:cNvGrpSpPr/>
          <p:nvPr/>
        </p:nvGrpSpPr>
        <p:grpSpPr>
          <a:xfrm>
            <a:off x="829096" y="1791231"/>
            <a:ext cx="14769963" cy="11108653"/>
            <a:chOff x="0" y="0"/>
            <a:chExt cx="14769962" cy="11108651"/>
          </a:xfrm>
        </p:grpSpPr>
        <p:pic>
          <p:nvPicPr>
            <p:cNvPr id="2063" name="out_true.pdf" descr="out_true.pdf"/>
            <p:cNvPicPr>
              <a:picLocks noChangeAspect="1"/>
            </p:cNvPicPr>
            <p:nvPr/>
          </p:nvPicPr>
          <p:blipFill>
            <a:blip r:embed="rId2">
              <a:extLst/>
            </a:blip>
            <a:stretch>
              <a:fillRect/>
            </a:stretch>
          </p:blipFill>
          <p:spPr>
            <a:xfrm>
              <a:off x="393589" y="0"/>
              <a:ext cx="14376374" cy="10950895"/>
            </a:xfrm>
            <a:prstGeom prst="rect">
              <a:avLst/>
            </a:prstGeom>
            <a:ln w="12700" cap="flat">
              <a:noFill/>
              <a:miter lim="400000"/>
            </a:ln>
            <a:effectLst/>
          </p:spPr>
        </p:pic>
        <p:pic>
          <p:nvPicPr>
            <p:cNvPr id="2064" name="out_fit1.pdf" descr="out_fit1.pdf"/>
            <p:cNvPicPr>
              <a:picLocks noChangeAspect="1"/>
            </p:cNvPicPr>
            <p:nvPr/>
          </p:nvPicPr>
          <p:blipFill>
            <a:blip r:embed="rId3">
              <a:extLst/>
            </a:blip>
            <a:stretch>
              <a:fillRect/>
            </a:stretch>
          </p:blipFill>
          <p:spPr>
            <a:xfrm>
              <a:off x="393589" y="0"/>
              <a:ext cx="14376374" cy="10950895"/>
            </a:xfrm>
            <a:prstGeom prst="rect">
              <a:avLst/>
            </a:prstGeom>
            <a:ln w="12700" cap="flat">
              <a:noFill/>
              <a:miter lim="400000"/>
            </a:ln>
            <a:effectLst/>
          </p:spPr>
        </p:pic>
        <p:pic>
          <p:nvPicPr>
            <p:cNvPr id="2065" name="out_fit2.pdf" descr="out_fit2.pdf"/>
            <p:cNvPicPr>
              <a:picLocks noChangeAspect="1"/>
            </p:cNvPicPr>
            <p:nvPr/>
          </p:nvPicPr>
          <p:blipFill>
            <a:blip r:embed="rId4">
              <a:extLst/>
            </a:blip>
            <a:stretch>
              <a:fillRect/>
            </a:stretch>
          </p:blipFill>
          <p:spPr>
            <a:xfrm>
              <a:off x="393589" y="0"/>
              <a:ext cx="14376374" cy="10950895"/>
            </a:xfrm>
            <a:prstGeom prst="rect">
              <a:avLst/>
            </a:prstGeom>
            <a:ln w="12700" cap="flat">
              <a:noFill/>
              <a:miter lim="400000"/>
            </a:ln>
            <a:effectLst/>
          </p:spPr>
        </p:pic>
        <p:pic>
          <p:nvPicPr>
            <p:cNvPr id="2066" name="out_fit3.pdf" descr="out_fit3.pdf"/>
            <p:cNvPicPr>
              <a:picLocks noChangeAspect="1"/>
            </p:cNvPicPr>
            <p:nvPr/>
          </p:nvPicPr>
          <p:blipFill>
            <a:blip r:embed="rId5">
              <a:extLst/>
            </a:blip>
            <a:stretch>
              <a:fillRect/>
            </a:stretch>
          </p:blipFill>
          <p:spPr>
            <a:xfrm>
              <a:off x="393589" y="0"/>
              <a:ext cx="14376374" cy="10950895"/>
            </a:xfrm>
            <a:prstGeom prst="rect">
              <a:avLst/>
            </a:prstGeom>
            <a:ln w="12700" cap="flat">
              <a:noFill/>
              <a:miter lim="400000"/>
            </a:ln>
            <a:effectLst/>
          </p:spPr>
        </p:pic>
        <p:pic>
          <p:nvPicPr>
            <p:cNvPr id="2067" name="out_fit4.pdf" descr="out_fit4.pdf"/>
            <p:cNvPicPr>
              <a:picLocks noChangeAspect="1"/>
            </p:cNvPicPr>
            <p:nvPr/>
          </p:nvPicPr>
          <p:blipFill>
            <a:blip r:embed="rId6">
              <a:extLst/>
            </a:blip>
            <a:stretch>
              <a:fillRect/>
            </a:stretch>
          </p:blipFill>
          <p:spPr>
            <a:xfrm>
              <a:off x="393589" y="0"/>
              <a:ext cx="14376374" cy="10950895"/>
            </a:xfrm>
            <a:prstGeom prst="rect">
              <a:avLst/>
            </a:prstGeom>
            <a:ln w="12700" cap="flat">
              <a:noFill/>
              <a:miter lim="400000"/>
            </a:ln>
            <a:effectLst/>
          </p:spPr>
        </p:pic>
        <p:pic>
          <p:nvPicPr>
            <p:cNvPr id="2068" name="out_fit6.pdf" descr="out_fit6.pdf"/>
            <p:cNvPicPr>
              <a:picLocks noChangeAspect="1"/>
            </p:cNvPicPr>
            <p:nvPr/>
          </p:nvPicPr>
          <p:blipFill>
            <a:blip r:embed="rId7">
              <a:extLst/>
            </a:blip>
            <a:stretch>
              <a:fillRect/>
            </a:stretch>
          </p:blipFill>
          <p:spPr>
            <a:xfrm>
              <a:off x="393589" y="0"/>
              <a:ext cx="14376374" cy="10950895"/>
            </a:xfrm>
            <a:prstGeom prst="rect">
              <a:avLst/>
            </a:prstGeom>
            <a:ln w="12700" cap="flat">
              <a:noFill/>
              <a:miter lim="400000"/>
            </a:ln>
            <a:effectLst/>
          </p:spPr>
        </p:pic>
        <p:pic>
          <p:nvPicPr>
            <p:cNvPr id="2069" name="out_fit7.pdf" descr="out_fit7.pdf"/>
            <p:cNvPicPr>
              <a:picLocks noChangeAspect="1"/>
            </p:cNvPicPr>
            <p:nvPr/>
          </p:nvPicPr>
          <p:blipFill>
            <a:blip r:embed="rId8">
              <a:extLst/>
            </a:blip>
            <a:stretch>
              <a:fillRect/>
            </a:stretch>
          </p:blipFill>
          <p:spPr>
            <a:xfrm>
              <a:off x="393589" y="0"/>
              <a:ext cx="14376374" cy="10950895"/>
            </a:xfrm>
            <a:prstGeom prst="rect">
              <a:avLst/>
            </a:prstGeom>
            <a:ln w="12700" cap="flat">
              <a:noFill/>
              <a:miter lim="400000"/>
            </a:ln>
            <a:effectLst/>
          </p:spPr>
        </p:pic>
        <p:pic>
          <p:nvPicPr>
            <p:cNvPr id="2070" name="out_fit8.pdf" descr="out_fit8.pdf"/>
            <p:cNvPicPr>
              <a:picLocks noChangeAspect="1"/>
            </p:cNvPicPr>
            <p:nvPr/>
          </p:nvPicPr>
          <p:blipFill>
            <a:blip r:embed="rId9">
              <a:extLst/>
            </a:blip>
            <a:stretch>
              <a:fillRect/>
            </a:stretch>
          </p:blipFill>
          <p:spPr>
            <a:xfrm>
              <a:off x="393589" y="0"/>
              <a:ext cx="14376374" cy="10950895"/>
            </a:xfrm>
            <a:prstGeom prst="rect">
              <a:avLst/>
            </a:prstGeom>
            <a:ln w="12700" cap="flat">
              <a:noFill/>
              <a:miter lim="400000"/>
            </a:ln>
            <a:effectLst/>
          </p:spPr>
        </p:pic>
        <p:pic>
          <p:nvPicPr>
            <p:cNvPr id="2071" name="out_fit9.pdf" descr="out_fit9.pdf"/>
            <p:cNvPicPr>
              <a:picLocks noChangeAspect="1"/>
            </p:cNvPicPr>
            <p:nvPr/>
          </p:nvPicPr>
          <p:blipFill>
            <a:blip r:embed="rId10">
              <a:extLst/>
            </a:blip>
            <a:stretch>
              <a:fillRect/>
            </a:stretch>
          </p:blipFill>
          <p:spPr>
            <a:xfrm>
              <a:off x="393589" y="0"/>
              <a:ext cx="14376374" cy="10950895"/>
            </a:xfrm>
            <a:prstGeom prst="rect">
              <a:avLst/>
            </a:prstGeom>
            <a:ln w="12700" cap="flat">
              <a:noFill/>
              <a:miter lim="400000"/>
            </a:ln>
            <a:effectLst/>
          </p:spPr>
        </p:pic>
        <p:pic>
          <p:nvPicPr>
            <p:cNvPr id="2072" name="out_fit10.pdf" descr="out_fit10.pdf"/>
            <p:cNvPicPr>
              <a:picLocks noChangeAspect="1"/>
            </p:cNvPicPr>
            <p:nvPr/>
          </p:nvPicPr>
          <p:blipFill>
            <a:blip r:embed="rId11">
              <a:extLst/>
            </a:blip>
            <a:srcRect l="0" t="0" r="0" b="0"/>
            <a:stretch>
              <a:fillRect/>
            </a:stretch>
          </p:blipFill>
          <p:spPr>
            <a:xfrm>
              <a:off x="393589" y="0"/>
              <a:ext cx="14376374" cy="10950895"/>
            </a:xfrm>
            <a:prstGeom prst="rect">
              <a:avLst/>
            </a:prstGeom>
            <a:ln w="12700" cap="flat">
              <a:noFill/>
              <a:miter lim="400000"/>
            </a:ln>
            <a:effectLst/>
          </p:spPr>
        </p:pic>
        <p:pic>
          <p:nvPicPr>
            <p:cNvPr id="2073" name="X.pdf" descr="X.pdf"/>
            <p:cNvPicPr>
              <a:picLocks noChangeAspect="1"/>
            </p:cNvPicPr>
            <p:nvPr/>
          </p:nvPicPr>
          <p:blipFill>
            <a:blip r:embed="rId12">
              <a:extLst/>
            </a:blip>
            <a:stretch>
              <a:fillRect/>
            </a:stretch>
          </p:blipFill>
          <p:spPr>
            <a:xfrm>
              <a:off x="13949514" y="10614380"/>
              <a:ext cx="593126" cy="494272"/>
            </a:xfrm>
            <a:prstGeom prst="rect">
              <a:avLst/>
            </a:prstGeom>
            <a:ln w="12700" cap="flat">
              <a:noFill/>
              <a:miter lim="400000"/>
            </a:ln>
            <a:effectLst/>
          </p:spPr>
        </p:pic>
        <p:pic>
          <p:nvPicPr>
            <p:cNvPr id="2074" name="Y.pdf" descr="Y.pdf"/>
            <p:cNvPicPr>
              <a:picLocks noChangeAspect="1"/>
            </p:cNvPicPr>
            <p:nvPr/>
          </p:nvPicPr>
          <p:blipFill>
            <a:blip r:embed="rId13">
              <a:extLst/>
            </a:blip>
            <a:stretch>
              <a:fillRect/>
            </a:stretch>
          </p:blipFill>
          <p:spPr>
            <a:xfrm>
              <a:off x="0" y="116595"/>
              <a:ext cx="533813" cy="494272"/>
            </a:xfrm>
            <a:prstGeom prst="rect">
              <a:avLst/>
            </a:prstGeom>
            <a:ln w="12700" cap="flat">
              <a:noFill/>
              <a:miter lim="400000"/>
            </a:ln>
            <a:effectLst/>
          </p:spPr>
        </p:pic>
        <p:pic>
          <p:nvPicPr>
            <p:cNvPr id="2075" name="x^(i)_,_y^(i)_i=.pdf" descr="x^(i)_,_y^(i)_i=.pdf"/>
            <p:cNvPicPr>
              <a:picLocks noChangeAspect="1"/>
            </p:cNvPicPr>
            <p:nvPr/>
          </p:nvPicPr>
          <p:blipFill>
            <a:blip r:embed="rId14">
              <a:extLst/>
            </a:blip>
            <a:stretch>
              <a:fillRect/>
            </a:stretch>
          </p:blipFill>
          <p:spPr>
            <a:xfrm>
              <a:off x="10753116" y="9055958"/>
              <a:ext cx="3447429" cy="733860"/>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62" grpId="1"/>
    </p:bldLst>
  </p:timing>
</p:sld>
</file>

<file path=ppt/slides/slide1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086" name="Group"/>
          <p:cNvGrpSpPr/>
          <p:nvPr/>
        </p:nvGrpSpPr>
        <p:grpSpPr>
          <a:xfrm>
            <a:off x="533477" y="888706"/>
            <a:ext cx="7372173" cy="7740343"/>
            <a:chOff x="0" y="0"/>
            <a:chExt cx="7372172" cy="7740342"/>
          </a:xfrm>
        </p:grpSpPr>
        <p:grpSp>
          <p:nvGrpSpPr>
            <p:cNvPr id="2083" name="Group"/>
            <p:cNvGrpSpPr/>
            <p:nvPr/>
          </p:nvGrpSpPr>
          <p:grpSpPr>
            <a:xfrm>
              <a:off x="0" y="2195649"/>
              <a:ext cx="7372173" cy="5544694"/>
              <a:chOff x="0" y="0"/>
              <a:chExt cx="7372172" cy="5544693"/>
            </a:xfrm>
          </p:grpSpPr>
          <p:pic>
            <p:nvPicPr>
              <p:cNvPr id="2078" name="out_true.pdf" descr="out_true.pdf"/>
              <p:cNvPicPr>
                <a:picLocks noChangeAspect="1"/>
              </p:cNvPicPr>
              <p:nvPr/>
            </p:nvPicPr>
            <p:blipFill>
              <a:blip r:embed="rId2">
                <a:extLst/>
              </a:blip>
              <a:stretch>
                <a:fillRect/>
              </a:stretch>
            </p:blipFill>
            <p:spPr>
              <a:xfrm>
                <a:off x="196453" y="0"/>
                <a:ext cx="7175720" cy="5465952"/>
              </a:xfrm>
              <a:prstGeom prst="rect">
                <a:avLst/>
              </a:prstGeom>
              <a:ln w="12700" cap="flat">
                <a:noFill/>
                <a:miter lim="400000"/>
              </a:ln>
              <a:effectLst/>
            </p:spPr>
          </p:pic>
          <p:pic>
            <p:nvPicPr>
              <p:cNvPr id="2079" name="out_fit1.pdf" descr="out_fit1.pdf"/>
              <p:cNvPicPr>
                <a:picLocks noChangeAspect="1"/>
              </p:cNvPicPr>
              <p:nvPr/>
            </p:nvPicPr>
            <p:blipFill>
              <a:blip r:embed="rId3">
                <a:extLst/>
              </a:blip>
              <a:srcRect l="0" t="0" r="0" b="0"/>
              <a:stretch>
                <a:fillRect/>
              </a:stretch>
            </p:blipFill>
            <p:spPr>
              <a:xfrm>
                <a:off x="196453" y="0"/>
                <a:ext cx="7175720" cy="5465952"/>
              </a:xfrm>
              <a:prstGeom prst="rect">
                <a:avLst/>
              </a:prstGeom>
              <a:ln w="12700" cap="flat">
                <a:noFill/>
                <a:miter lim="400000"/>
              </a:ln>
              <a:effectLst/>
            </p:spPr>
          </p:pic>
          <p:pic>
            <p:nvPicPr>
              <p:cNvPr id="2080" name="X.pdf" descr="X.pdf"/>
              <p:cNvPicPr>
                <a:picLocks noChangeAspect="1"/>
              </p:cNvPicPr>
              <p:nvPr/>
            </p:nvPicPr>
            <p:blipFill>
              <a:blip r:embed="rId4">
                <a:extLst/>
              </a:blip>
              <a:stretch>
                <a:fillRect/>
              </a:stretch>
            </p:blipFill>
            <p:spPr>
              <a:xfrm>
                <a:off x="6962659" y="5297986"/>
                <a:ext cx="296049" cy="246708"/>
              </a:xfrm>
              <a:prstGeom prst="rect">
                <a:avLst/>
              </a:prstGeom>
              <a:ln w="12700" cap="flat">
                <a:noFill/>
                <a:miter lim="400000"/>
              </a:ln>
              <a:effectLst/>
            </p:spPr>
          </p:pic>
          <p:pic>
            <p:nvPicPr>
              <p:cNvPr id="2081" name="Y.pdf" descr="Y.pdf"/>
              <p:cNvPicPr>
                <a:picLocks noChangeAspect="1"/>
              </p:cNvPicPr>
              <p:nvPr/>
            </p:nvPicPr>
            <p:blipFill>
              <a:blip r:embed="rId5">
                <a:extLst/>
              </a:blip>
              <a:stretch>
                <a:fillRect/>
              </a:stretch>
            </p:blipFill>
            <p:spPr>
              <a:xfrm>
                <a:off x="0" y="58196"/>
                <a:ext cx="266444" cy="246708"/>
              </a:xfrm>
              <a:prstGeom prst="rect">
                <a:avLst/>
              </a:prstGeom>
              <a:ln w="12700" cap="flat">
                <a:noFill/>
                <a:miter lim="400000"/>
              </a:ln>
              <a:effectLst/>
            </p:spPr>
          </p:pic>
          <p:pic>
            <p:nvPicPr>
              <p:cNvPr id="2082" name="x^(i)_,_y^(i)_i=.pdf" descr="x^(i)_,_y^(i)_i=.pdf"/>
              <p:cNvPicPr>
                <a:picLocks noChangeAspect="1"/>
              </p:cNvPicPr>
              <p:nvPr/>
            </p:nvPicPr>
            <p:blipFill>
              <a:blip r:embed="rId6">
                <a:extLst/>
              </a:blip>
              <a:stretch>
                <a:fillRect/>
              </a:stretch>
            </p:blipFill>
            <p:spPr>
              <a:xfrm>
                <a:off x="5157057" y="4440356"/>
                <a:ext cx="1884432" cy="401143"/>
              </a:xfrm>
              <a:prstGeom prst="rect">
                <a:avLst/>
              </a:prstGeom>
              <a:ln w="12700" cap="flat">
                <a:noFill/>
                <a:miter lim="400000"/>
              </a:ln>
              <a:effectLst/>
            </p:spPr>
          </p:pic>
        </p:grpSp>
        <p:sp>
          <p:nvSpPr>
            <p:cNvPr id="2084" name="Underfitting"/>
            <p:cNvSpPr txBox="1"/>
            <p:nvPr/>
          </p:nvSpPr>
          <p:spPr>
            <a:xfrm>
              <a:off x="1807943" y="0"/>
              <a:ext cx="3295016" cy="8864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a:defRPr b="0" sz="5000">
                  <a:latin typeface="Helvetica Neue Light"/>
                  <a:ea typeface="Helvetica Neue Light"/>
                  <a:cs typeface="Helvetica Neue Light"/>
                  <a:sym typeface="Helvetica Neue Light"/>
                </a:defRPr>
              </a:lvl1pPr>
            </a:lstStyle>
            <a:p>
              <a:pPr/>
              <a:r>
                <a:t>Underfitting</a:t>
              </a:r>
            </a:p>
          </p:txBody>
        </p:sp>
        <p:sp>
          <p:nvSpPr>
            <p:cNvPr id="2085" name="K = 1"/>
            <p:cNvSpPr txBox="1"/>
            <p:nvPr/>
          </p:nvSpPr>
          <p:spPr>
            <a:xfrm>
              <a:off x="2602963" y="1060719"/>
              <a:ext cx="1704976" cy="937257"/>
            </a:xfrm>
            <a:prstGeom prst="rect">
              <a:avLst/>
            </a:prstGeom>
            <a:noFill/>
            <a:ln w="50800" cap="flat">
              <a:solidFill>
                <a:srgbClr val="000000"/>
              </a:solidFill>
              <a:prstDash val="solid"/>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b="0" sz="5000">
                  <a:latin typeface="Helvetica Neue Light"/>
                  <a:ea typeface="Helvetica Neue Light"/>
                  <a:cs typeface="Helvetica Neue Light"/>
                  <a:sym typeface="Helvetica Neue Light"/>
                </a:defRPr>
              </a:lvl1pPr>
            </a:lstStyle>
            <a:p>
              <a:pPr/>
              <a:r>
                <a:t>K = 1</a:t>
              </a:r>
            </a:p>
          </p:txBody>
        </p:sp>
      </p:grpSp>
      <p:grpSp>
        <p:nvGrpSpPr>
          <p:cNvPr id="2096" name="Group"/>
          <p:cNvGrpSpPr/>
          <p:nvPr/>
        </p:nvGrpSpPr>
        <p:grpSpPr>
          <a:xfrm>
            <a:off x="8737764" y="1037389"/>
            <a:ext cx="7172526" cy="7566778"/>
            <a:chOff x="0" y="0"/>
            <a:chExt cx="7172525" cy="7566776"/>
          </a:xfrm>
        </p:grpSpPr>
        <p:grpSp>
          <p:nvGrpSpPr>
            <p:cNvPr id="2093" name="Group"/>
            <p:cNvGrpSpPr/>
            <p:nvPr/>
          </p:nvGrpSpPr>
          <p:grpSpPr>
            <a:xfrm>
              <a:off x="-1" y="2172239"/>
              <a:ext cx="7172527" cy="5394538"/>
              <a:chOff x="0" y="0"/>
              <a:chExt cx="7172525" cy="5394537"/>
            </a:xfrm>
          </p:grpSpPr>
          <p:pic>
            <p:nvPicPr>
              <p:cNvPr id="2087" name="out_true.pdf" descr="out_true.pdf"/>
              <p:cNvPicPr>
                <a:picLocks noChangeAspect="1"/>
              </p:cNvPicPr>
              <p:nvPr/>
            </p:nvPicPr>
            <p:blipFill>
              <a:blip r:embed="rId2">
                <a:extLst/>
              </a:blip>
              <a:stretch>
                <a:fillRect/>
              </a:stretch>
            </p:blipFill>
            <p:spPr>
              <a:xfrm>
                <a:off x="191133" y="0"/>
                <a:ext cx="6981393" cy="5317928"/>
              </a:xfrm>
              <a:prstGeom prst="rect">
                <a:avLst/>
              </a:prstGeom>
              <a:ln w="12700" cap="flat">
                <a:noFill/>
                <a:miter lim="400000"/>
              </a:ln>
              <a:effectLst/>
            </p:spPr>
          </p:pic>
          <p:pic>
            <p:nvPicPr>
              <p:cNvPr id="2088" name="out_fit1.pdf" descr="out_fit1.pdf"/>
              <p:cNvPicPr>
                <a:picLocks noChangeAspect="1"/>
              </p:cNvPicPr>
              <p:nvPr/>
            </p:nvPicPr>
            <p:blipFill>
              <a:blip r:embed="rId3">
                <a:extLst/>
              </a:blip>
              <a:stretch>
                <a:fillRect/>
              </a:stretch>
            </p:blipFill>
            <p:spPr>
              <a:xfrm>
                <a:off x="191133" y="0"/>
                <a:ext cx="6981393" cy="5317928"/>
              </a:xfrm>
              <a:prstGeom prst="rect">
                <a:avLst/>
              </a:prstGeom>
              <a:ln w="12700" cap="flat">
                <a:noFill/>
                <a:miter lim="400000"/>
              </a:ln>
              <a:effectLst/>
            </p:spPr>
          </p:pic>
          <p:pic>
            <p:nvPicPr>
              <p:cNvPr id="2089" name="out_fit2.pdf" descr="out_fit2.pdf"/>
              <p:cNvPicPr>
                <a:picLocks noChangeAspect="1"/>
              </p:cNvPicPr>
              <p:nvPr/>
            </p:nvPicPr>
            <p:blipFill>
              <a:blip r:embed="rId7">
                <a:extLst/>
              </a:blip>
              <a:stretch>
                <a:fillRect/>
              </a:stretch>
            </p:blipFill>
            <p:spPr>
              <a:xfrm>
                <a:off x="191133" y="0"/>
                <a:ext cx="6981393" cy="5317928"/>
              </a:xfrm>
              <a:prstGeom prst="rect">
                <a:avLst/>
              </a:prstGeom>
              <a:ln w="12700" cap="flat">
                <a:noFill/>
                <a:miter lim="400000"/>
              </a:ln>
              <a:effectLst/>
            </p:spPr>
          </p:pic>
          <p:pic>
            <p:nvPicPr>
              <p:cNvPr id="2090" name="X.pdf" descr="X.pdf"/>
              <p:cNvPicPr>
                <a:picLocks noChangeAspect="1"/>
              </p:cNvPicPr>
              <p:nvPr/>
            </p:nvPicPr>
            <p:blipFill>
              <a:blip r:embed="rId4">
                <a:extLst/>
              </a:blip>
              <a:stretch>
                <a:fillRect/>
              </a:stretch>
            </p:blipFill>
            <p:spPr>
              <a:xfrm>
                <a:off x="6774102" y="5154511"/>
                <a:ext cx="288032" cy="240027"/>
              </a:xfrm>
              <a:prstGeom prst="rect">
                <a:avLst/>
              </a:prstGeom>
              <a:ln w="12700" cap="flat">
                <a:noFill/>
                <a:miter lim="400000"/>
              </a:ln>
              <a:effectLst/>
            </p:spPr>
          </p:pic>
          <p:pic>
            <p:nvPicPr>
              <p:cNvPr id="2091" name="Y.pdf" descr="Y.pdf"/>
              <p:cNvPicPr>
                <a:picLocks noChangeAspect="1"/>
              </p:cNvPicPr>
              <p:nvPr/>
            </p:nvPicPr>
            <p:blipFill>
              <a:blip r:embed="rId5">
                <a:extLst/>
              </a:blip>
              <a:stretch>
                <a:fillRect/>
              </a:stretch>
            </p:blipFill>
            <p:spPr>
              <a:xfrm>
                <a:off x="0" y="56620"/>
                <a:ext cx="259228" cy="240027"/>
              </a:xfrm>
              <a:prstGeom prst="rect">
                <a:avLst/>
              </a:prstGeom>
              <a:ln w="12700" cap="flat">
                <a:noFill/>
                <a:miter lim="400000"/>
              </a:ln>
              <a:effectLst/>
            </p:spPr>
          </p:pic>
          <p:pic>
            <p:nvPicPr>
              <p:cNvPr id="2092" name="x^(i)_,_y^(i)_i=.pdf" descr="x^(i)_,_y^(i)_i=.pdf"/>
              <p:cNvPicPr>
                <a:picLocks noChangeAspect="1"/>
              </p:cNvPicPr>
              <p:nvPr/>
            </p:nvPicPr>
            <p:blipFill>
              <a:blip r:embed="rId6">
                <a:extLst/>
              </a:blip>
              <a:stretch>
                <a:fillRect/>
              </a:stretch>
            </p:blipFill>
            <p:spPr>
              <a:xfrm>
                <a:off x="4919202" y="4297800"/>
                <a:ext cx="1884432" cy="401142"/>
              </a:xfrm>
              <a:prstGeom prst="rect">
                <a:avLst/>
              </a:prstGeom>
              <a:ln w="12700" cap="flat">
                <a:noFill/>
                <a:miter lim="400000"/>
              </a:ln>
              <a:effectLst/>
            </p:spPr>
          </p:pic>
        </p:grpSp>
        <p:sp>
          <p:nvSpPr>
            <p:cNvPr id="2094" name="Appropriate model"/>
            <p:cNvSpPr txBox="1"/>
            <p:nvPr/>
          </p:nvSpPr>
          <p:spPr>
            <a:xfrm>
              <a:off x="1160403" y="0"/>
              <a:ext cx="5225416" cy="8864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a:defRPr b="0" sz="5000">
                  <a:latin typeface="Helvetica Neue Light"/>
                  <a:ea typeface="Helvetica Neue Light"/>
                  <a:cs typeface="Helvetica Neue Light"/>
                  <a:sym typeface="Helvetica Neue Light"/>
                </a:defRPr>
              </a:lvl1pPr>
            </a:lstStyle>
            <a:p>
              <a:pPr/>
              <a:r>
                <a:t>Appropriate model</a:t>
              </a:r>
            </a:p>
          </p:txBody>
        </p:sp>
        <p:sp>
          <p:nvSpPr>
            <p:cNvPr id="2095" name="K = 2"/>
            <p:cNvSpPr txBox="1"/>
            <p:nvPr/>
          </p:nvSpPr>
          <p:spPr>
            <a:xfrm>
              <a:off x="2920624" y="1060719"/>
              <a:ext cx="1704976" cy="937257"/>
            </a:xfrm>
            <a:prstGeom prst="rect">
              <a:avLst/>
            </a:prstGeom>
            <a:noFill/>
            <a:ln w="50800" cap="flat">
              <a:solidFill>
                <a:srgbClr val="000000"/>
              </a:solidFill>
              <a:prstDash val="solid"/>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b="0" sz="5000">
                  <a:latin typeface="Helvetica Neue Light"/>
                  <a:ea typeface="Helvetica Neue Light"/>
                  <a:cs typeface="Helvetica Neue Light"/>
                  <a:sym typeface="Helvetica Neue Light"/>
                </a:defRPr>
              </a:lvl1pPr>
            </a:lstStyle>
            <a:p>
              <a:pPr/>
              <a:r>
                <a:t>K = 2</a:t>
              </a:r>
            </a:p>
          </p:txBody>
        </p:sp>
      </p:grpSp>
      <p:grpSp>
        <p:nvGrpSpPr>
          <p:cNvPr id="2113" name="Group"/>
          <p:cNvGrpSpPr/>
          <p:nvPr/>
        </p:nvGrpSpPr>
        <p:grpSpPr>
          <a:xfrm>
            <a:off x="16614266" y="1037389"/>
            <a:ext cx="7270176" cy="7640219"/>
            <a:chOff x="0" y="0"/>
            <a:chExt cx="7270174" cy="7640218"/>
          </a:xfrm>
        </p:grpSpPr>
        <p:grpSp>
          <p:nvGrpSpPr>
            <p:cNvPr id="2110" name="Group"/>
            <p:cNvGrpSpPr/>
            <p:nvPr/>
          </p:nvGrpSpPr>
          <p:grpSpPr>
            <a:xfrm>
              <a:off x="-1" y="2172239"/>
              <a:ext cx="7270176" cy="5467980"/>
              <a:chOff x="0" y="0"/>
              <a:chExt cx="7270174" cy="5467978"/>
            </a:xfrm>
          </p:grpSpPr>
          <p:pic>
            <p:nvPicPr>
              <p:cNvPr id="2097" name="out_true.pdf" descr="out_true.pdf"/>
              <p:cNvPicPr>
                <a:picLocks noChangeAspect="1"/>
              </p:cNvPicPr>
              <p:nvPr/>
            </p:nvPicPr>
            <p:blipFill>
              <a:blip r:embed="rId2">
                <a:extLst/>
              </a:blip>
              <a:stretch>
                <a:fillRect/>
              </a:stretch>
            </p:blipFill>
            <p:spPr>
              <a:xfrm>
                <a:off x="193735" y="0"/>
                <a:ext cx="7076440" cy="5390327"/>
              </a:xfrm>
              <a:prstGeom prst="rect">
                <a:avLst/>
              </a:prstGeom>
              <a:ln w="12700" cap="flat">
                <a:noFill/>
                <a:miter lim="400000"/>
              </a:ln>
              <a:effectLst/>
            </p:spPr>
          </p:pic>
          <p:pic>
            <p:nvPicPr>
              <p:cNvPr id="2098" name="out_fit1.pdf" descr="out_fit1.pdf"/>
              <p:cNvPicPr>
                <a:picLocks noChangeAspect="1"/>
              </p:cNvPicPr>
              <p:nvPr/>
            </p:nvPicPr>
            <p:blipFill>
              <a:blip r:embed="rId3">
                <a:extLst/>
              </a:blip>
              <a:stretch>
                <a:fillRect/>
              </a:stretch>
            </p:blipFill>
            <p:spPr>
              <a:xfrm>
                <a:off x="193735" y="0"/>
                <a:ext cx="7076440" cy="5390327"/>
              </a:xfrm>
              <a:prstGeom prst="rect">
                <a:avLst/>
              </a:prstGeom>
              <a:ln w="12700" cap="flat">
                <a:noFill/>
                <a:miter lim="400000"/>
              </a:ln>
              <a:effectLst/>
            </p:spPr>
          </p:pic>
          <p:pic>
            <p:nvPicPr>
              <p:cNvPr id="2099" name="out_fit2.pdf" descr="out_fit2.pdf"/>
              <p:cNvPicPr>
                <a:picLocks noChangeAspect="1"/>
              </p:cNvPicPr>
              <p:nvPr/>
            </p:nvPicPr>
            <p:blipFill>
              <a:blip r:embed="rId7">
                <a:extLst/>
              </a:blip>
              <a:stretch>
                <a:fillRect/>
              </a:stretch>
            </p:blipFill>
            <p:spPr>
              <a:xfrm>
                <a:off x="193735" y="0"/>
                <a:ext cx="7076440" cy="5390327"/>
              </a:xfrm>
              <a:prstGeom prst="rect">
                <a:avLst/>
              </a:prstGeom>
              <a:ln w="12700" cap="flat">
                <a:noFill/>
                <a:miter lim="400000"/>
              </a:ln>
              <a:effectLst/>
            </p:spPr>
          </p:pic>
          <p:pic>
            <p:nvPicPr>
              <p:cNvPr id="2100" name="out_fit3.pdf" descr="out_fit3.pdf"/>
              <p:cNvPicPr>
                <a:picLocks noChangeAspect="1"/>
              </p:cNvPicPr>
              <p:nvPr/>
            </p:nvPicPr>
            <p:blipFill>
              <a:blip r:embed="rId8">
                <a:extLst/>
              </a:blip>
              <a:stretch>
                <a:fillRect/>
              </a:stretch>
            </p:blipFill>
            <p:spPr>
              <a:xfrm>
                <a:off x="193735" y="0"/>
                <a:ext cx="7076440" cy="5390327"/>
              </a:xfrm>
              <a:prstGeom prst="rect">
                <a:avLst/>
              </a:prstGeom>
              <a:ln w="12700" cap="flat">
                <a:noFill/>
                <a:miter lim="400000"/>
              </a:ln>
              <a:effectLst/>
            </p:spPr>
          </p:pic>
          <p:pic>
            <p:nvPicPr>
              <p:cNvPr id="2101" name="out_fit4.pdf" descr="out_fit4.pdf"/>
              <p:cNvPicPr>
                <a:picLocks noChangeAspect="1"/>
              </p:cNvPicPr>
              <p:nvPr/>
            </p:nvPicPr>
            <p:blipFill>
              <a:blip r:embed="rId9">
                <a:extLst/>
              </a:blip>
              <a:stretch>
                <a:fillRect/>
              </a:stretch>
            </p:blipFill>
            <p:spPr>
              <a:xfrm>
                <a:off x="193735" y="0"/>
                <a:ext cx="7076440" cy="5390327"/>
              </a:xfrm>
              <a:prstGeom prst="rect">
                <a:avLst/>
              </a:prstGeom>
              <a:ln w="12700" cap="flat">
                <a:noFill/>
                <a:miter lim="400000"/>
              </a:ln>
              <a:effectLst/>
            </p:spPr>
          </p:pic>
          <p:pic>
            <p:nvPicPr>
              <p:cNvPr id="2102" name="out_fit6.pdf" descr="out_fit6.pdf"/>
              <p:cNvPicPr>
                <a:picLocks noChangeAspect="1"/>
              </p:cNvPicPr>
              <p:nvPr/>
            </p:nvPicPr>
            <p:blipFill>
              <a:blip r:embed="rId10">
                <a:extLst/>
              </a:blip>
              <a:stretch>
                <a:fillRect/>
              </a:stretch>
            </p:blipFill>
            <p:spPr>
              <a:xfrm>
                <a:off x="193735" y="0"/>
                <a:ext cx="7076440" cy="5390327"/>
              </a:xfrm>
              <a:prstGeom prst="rect">
                <a:avLst/>
              </a:prstGeom>
              <a:ln w="12700" cap="flat">
                <a:noFill/>
                <a:miter lim="400000"/>
              </a:ln>
              <a:effectLst/>
            </p:spPr>
          </p:pic>
          <p:pic>
            <p:nvPicPr>
              <p:cNvPr id="2103" name="out_fit7.pdf" descr="out_fit7.pdf"/>
              <p:cNvPicPr>
                <a:picLocks noChangeAspect="1"/>
              </p:cNvPicPr>
              <p:nvPr/>
            </p:nvPicPr>
            <p:blipFill>
              <a:blip r:embed="rId11">
                <a:extLst/>
              </a:blip>
              <a:stretch>
                <a:fillRect/>
              </a:stretch>
            </p:blipFill>
            <p:spPr>
              <a:xfrm>
                <a:off x="193735" y="0"/>
                <a:ext cx="7076440" cy="5390327"/>
              </a:xfrm>
              <a:prstGeom prst="rect">
                <a:avLst/>
              </a:prstGeom>
              <a:ln w="12700" cap="flat">
                <a:noFill/>
                <a:miter lim="400000"/>
              </a:ln>
              <a:effectLst/>
            </p:spPr>
          </p:pic>
          <p:pic>
            <p:nvPicPr>
              <p:cNvPr id="2104" name="out_fit8.pdf" descr="out_fit8.pdf"/>
              <p:cNvPicPr>
                <a:picLocks noChangeAspect="1"/>
              </p:cNvPicPr>
              <p:nvPr/>
            </p:nvPicPr>
            <p:blipFill>
              <a:blip r:embed="rId12">
                <a:extLst/>
              </a:blip>
              <a:stretch>
                <a:fillRect/>
              </a:stretch>
            </p:blipFill>
            <p:spPr>
              <a:xfrm>
                <a:off x="193735" y="0"/>
                <a:ext cx="7076440" cy="5390327"/>
              </a:xfrm>
              <a:prstGeom prst="rect">
                <a:avLst/>
              </a:prstGeom>
              <a:ln w="12700" cap="flat">
                <a:noFill/>
                <a:miter lim="400000"/>
              </a:ln>
              <a:effectLst/>
            </p:spPr>
          </p:pic>
          <p:pic>
            <p:nvPicPr>
              <p:cNvPr id="2105" name="out_fit9.pdf" descr="out_fit9.pdf"/>
              <p:cNvPicPr>
                <a:picLocks noChangeAspect="1"/>
              </p:cNvPicPr>
              <p:nvPr/>
            </p:nvPicPr>
            <p:blipFill>
              <a:blip r:embed="rId13">
                <a:extLst/>
              </a:blip>
              <a:stretch>
                <a:fillRect/>
              </a:stretch>
            </p:blipFill>
            <p:spPr>
              <a:xfrm>
                <a:off x="193735" y="0"/>
                <a:ext cx="7076440" cy="5390327"/>
              </a:xfrm>
              <a:prstGeom prst="rect">
                <a:avLst/>
              </a:prstGeom>
              <a:ln w="12700" cap="flat">
                <a:noFill/>
                <a:miter lim="400000"/>
              </a:ln>
              <a:effectLst/>
            </p:spPr>
          </p:pic>
          <p:pic>
            <p:nvPicPr>
              <p:cNvPr id="2106" name="out_fit10.pdf" descr="out_fit10.pdf"/>
              <p:cNvPicPr>
                <a:picLocks noChangeAspect="1"/>
              </p:cNvPicPr>
              <p:nvPr/>
            </p:nvPicPr>
            <p:blipFill>
              <a:blip r:embed="rId14">
                <a:extLst/>
              </a:blip>
              <a:stretch>
                <a:fillRect/>
              </a:stretch>
            </p:blipFill>
            <p:spPr>
              <a:xfrm>
                <a:off x="193735" y="0"/>
                <a:ext cx="7076440" cy="5390327"/>
              </a:xfrm>
              <a:prstGeom prst="rect">
                <a:avLst/>
              </a:prstGeom>
              <a:ln w="12700" cap="flat">
                <a:noFill/>
                <a:miter lim="400000"/>
              </a:ln>
              <a:effectLst/>
            </p:spPr>
          </p:pic>
          <p:pic>
            <p:nvPicPr>
              <p:cNvPr id="2107" name="X.pdf" descr="X.pdf"/>
              <p:cNvPicPr>
                <a:picLocks noChangeAspect="1"/>
              </p:cNvPicPr>
              <p:nvPr/>
            </p:nvPicPr>
            <p:blipFill>
              <a:blip r:embed="rId4">
                <a:extLst/>
              </a:blip>
              <a:stretch>
                <a:fillRect/>
              </a:stretch>
            </p:blipFill>
            <p:spPr>
              <a:xfrm>
                <a:off x="6866328" y="5224685"/>
                <a:ext cx="291953" cy="243294"/>
              </a:xfrm>
              <a:prstGeom prst="rect">
                <a:avLst/>
              </a:prstGeom>
              <a:ln w="12700" cap="flat">
                <a:noFill/>
                <a:miter lim="400000"/>
              </a:ln>
              <a:effectLst/>
            </p:spPr>
          </p:pic>
          <p:pic>
            <p:nvPicPr>
              <p:cNvPr id="2108" name="Y.pdf" descr="Y.pdf"/>
              <p:cNvPicPr>
                <a:picLocks noChangeAspect="1"/>
              </p:cNvPicPr>
              <p:nvPr/>
            </p:nvPicPr>
            <p:blipFill>
              <a:blip r:embed="rId5">
                <a:extLst/>
              </a:blip>
              <a:stretch>
                <a:fillRect/>
              </a:stretch>
            </p:blipFill>
            <p:spPr>
              <a:xfrm>
                <a:off x="0" y="57391"/>
                <a:ext cx="262757" cy="243295"/>
              </a:xfrm>
              <a:prstGeom prst="rect">
                <a:avLst/>
              </a:prstGeom>
              <a:ln w="12700" cap="flat">
                <a:noFill/>
                <a:miter lim="400000"/>
              </a:ln>
              <a:effectLst/>
            </p:spPr>
          </p:pic>
          <p:pic>
            <p:nvPicPr>
              <p:cNvPr id="2109" name="x^(i)_,_y^(i)_i=.pdf" descr="x^(i)_,_y^(i)_i=.pdf"/>
              <p:cNvPicPr>
                <a:picLocks noChangeAspect="1"/>
              </p:cNvPicPr>
              <p:nvPr/>
            </p:nvPicPr>
            <p:blipFill>
              <a:blip r:embed="rId6">
                <a:extLst/>
              </a:blip>
              <a:stretch>
                <a:fillRect/>
              </a:stretch>
            </p:blipFill>
            <p:spPr>
              <a:xfrm>
                <a:off x="5050463" y="4396694"/>
                <a:ext cx="1884432" cy="401142"/>
              </a:xfrm>
              <a:prstGeom prst="rect">
                <a:avLst/>
              </a:prstGeom>
              <a:ln w="12700" cap="flat">
                <a:noFill/>
                <a:miter lim="400000"/>
              </a:ln>
              <a:effectLst/>
            </p:spPr>
          </p:pic>
        </p:grpSp>
        <p:sp>
          <p:nvSpPr>
            <p:cNvPr id="2111" name="Overfitting"/>
            <p:cNvSpPr txBox="1"/>
            <p:nvPr/>
          </p:nvSpPr>
          <p:spPr>
            <a:xfrm>
              <a:off x="2397352" y="0"/>
              <a:ext cx="2919096" cy="8864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a:defRPr b="0" sz="5000">
                  <a:latin typeface="Helvetica Neue Light"/>
                  <a:ea typeface="Helvetica Neue Light"/>
                  <a:cs typeface="Helvetica Neue Light"/>
                  <a:sym typeface="Helvetica Neue Light"/>
                </a:defRPr>
              </a:lvl1pPr>
            </a:lstStyle>
            <a:p>
              <a:pPr/>
              <a:r>
                <a:t>Overfitting</a:t>
              </a:r>
            </a:p>
          </p:txBody>
        </p:sp>
        <p:sp>
          <p:nvSpPr>
            <p:cNvPr id="2112" name="K = 10"/>
            <p:cNvSpPr txBox="1"/>
            <p:nvPr/>
          </p:nvSpPr>
          <p:spPr>
            <a:xfrm>
              <a:off x="2827881" y="1060719"/>
              <a:ext cx="2058036" cy="937257"/>
            </a:xfrm>
            <a:prstGeom prst="rect">
              <a:avLst/>
            </a:prstGeom>
            <a:noFill/>
            <a:ln w="50800" cap="flat">
              <a:solidFill>
                <a:srgbClr val="000000"/>
              </a:solidFill>
              <a:prstDash val="solid"/>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b="0" sz="5000">
                  <a:latin typeface="Helvetica Neue Light"/>
                  <a:ea typeface="Helvetica Neue Light"/>
                  <a:cs typeface="Helvetica Neue Light"/>
                  <a:sym typeface="Helvetica Neue Light"/>
                </a:defRPr>
              </a:lvl1pPr>
            </a:lstStyle>
            <a:p>
              <a:pPr/>
              <a:r>
                <a:t>K = 10</a:t>
              </a:r>
            </a:p>
          </p:txBody>
        </p:sp>
      </p:grpSp>
      <p:sp>
        <p:nvSpPr>
          <p:cNvPr id="2114" name="High error on train set"/>
          <p:cNvSpPr txBox="1"/>
          <p:nvPr/>
        </p:nvSpPr>
        <p:spPr>
          <a:xfrm>
            <a:off x="946642" y="9889950"/>
            <a:ext cx="6084571" cy="88645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b="0" sz="5000">
                <a:latin typeface="Helvetica Neue Light"/>
                <a:ea typeface="Helvetica Neue Light"/>
                <a:cs typeface="Helvetica Neue Light"/>
                <a:sym typeface="Helvetica Neue Light"/>
              </a:defRPr>
            </a:lvl1pPr>
          </a:lstStyle>
          <a:p>
            <a:pPr/>
            <a:r>
              <a:t>High error on train set</a:t>
            </a:r>
          </a:p>
        </p:txBody>
      </p:sp>
      <p:sp>
        <p:nvSpPr>
          <p:cNvPr id="2115" name="High error on test set"/>
          <p:cNvSpPr txBox="1"/>
          <p:nvPr/>
        </p:nvSpPr>
        <p:spPr>
          <a:xfrm>
            <a:off x="946642" y="10834706"/>
            <a:ext cx="5919471" cy="88645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b="0" sz="5000">
                <a:latin typeface="Helvetica Neue Light"/>
                <a:ea typeface="Helvetica Neue Light"/>
                <a:cs typeface="Helvetica Neue Light"/>
                <a:sym typeface="Helvetica Neue Light"/>
              </a:defRPr>
            </a:lvl1pPr>
          </a:lstStyle>
          <a:p>
            <a:pPr/>
            <a:r>
              <a:t>High error on test set</a:t>
            </a:r>
          </a:p>
        </p:txBody>
      </p:sp>
      <p:sp>
        <p:nvSpPr>
          <p:cNvPr id="2116" name="Low error on train set"/>
          <p:cNvSpPr txBox="1"/>
          <p:nvPr/>
        </p:nvSpPr>
        <p:spPr>
          <a:xfrm>
            <a:off x="9598130" y="9889950"/>
            <a:ext cx="5990591" cy="88645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b="0" sz="5000">
                <a:latin typeface="Helvetica Neue Light"/>
                <a:ea typeface="Helvetica Neue Light"/>
                <a:cs typeface="Helvetica Neue Light"/>
                <a:sym typeface="Helvetica Neue Light"/>
              </a:defRPr>
            </a:lvl1pPr>
          </a:lstStyle>
          <a:p>
            <a:pPr/>
            <a:r>
              <a:t>Low error on train set</a:t>
            </a:r>
          </a:p>
        </p:txBody>
      </p:sp>
      <p:sp>
        <p:nvSpPr>
          <p:cNvPr id="2117" name="Low error on test set"/>
          <p:cNvSpPr txBox="1"/>
          <p:nvPr/>
        </p:nvSpPr>
        <p:spPr>
          <a:xfrm>
            <a:off x="9598130" y="10834706"/>
            <a:ext cx="5825491" cy="88645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b="0" sz="5000">
                <a:latin typeface="Helvetica Neue Light"/>
                <a:ea typeface="Helvetica Neue Light"/>
                <a:cs typeface="Helvetica Neue Light"/>
                <a:sym typeface="Helvetica Neue Light"/>
              </a:defRPr>
            </a:lvl1pPr>
          </a:lstStyle>
          <a:p>
            <a:pPr/>
            <a:r>
              <a:t>Low error on test set</a:t>
            </a:r>
          </a:p>
        </p:txBody>
      </p:sp>
      <p:sp>
        <p:nvSpPr>
          <p:cNvPr id="2118" name="Lowest error on train set"/>
          <p:cNvSpPr txBox="1"/>
          <p:nvPr/>
        </p:nvSpPr>
        <p:spPr>
          <a:xfrm>
            <a:off x="17221871" y="9889630"/>
            <a:ext cx="6813551" cy="88709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l">
              <a:defRPr b="0" sz="5000">
                <a:latin typeface="Helvetica Neue Light"/>
                <a:ea typeface="Helvetica Neue Light"/>
                <a:cs typeface="Helvetica Neue Light"/>
                <a:sym typeface="Helvetica Neue Light"/>
              </a:defRPr>
            </a:pPr>
            <a:r>
              <a:rPr i="1">
                <a:latin typeface="Helvetica Neue"/>
                <a:ea typeface="Helvetica Neue"/>
                <a:cs typeface="Helvetica Neue"/>
                <a:sym typeface="Helvetica Neue"/>
              </a:rPr>
              <a:t>Lowest</a:t>
            </a:r>
            <a:r>
              <a:t> error on train set</a:t>
            </a:r>
          </a:p>
        </p:txBody>
      </p:sp>
      <p:sp>
        <p:nvSpPr>
          <p:cNvPr id="2119" name="High error on test set"/>
          <p:cNvSpPr txBox="1"/>
          <p:nvPr/>
        </p:nvSpPr>
        <p:spPr>
          <a:xfrm>
            <a:off x="17221871" y="10834706"/>
            <a:ext cx="5919471" cy="88645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b="0" sz="5000">
                <a:latin typeface="Helvetica Neue Light"/>
                <a:ea typeface="Helvetica Neue Light"/>
                <a:cs typeface="Helvetica Neue Light"/>
                <a:sym typeface="Helvetica Neue Light"/>
              </a:defRPr>
            </a:lvl1pPr>
          </a:lstStyle>
          <a:p>
            <a:pPr/>
            <a:r>
              <a:t>High error on test set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1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1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20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21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21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21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8" fill="hold">
                                  <p:stCondLst>
                                    <p:cond delay="0"/>
                                  </p:stCondLst>
                                  <p:iterate type="el" backwards="0">
                                    <p:tmAbs val="0"/>
                                  </p:iterate>
                                  <p:childTnLst>
                                    <p:set>
                                      <p:cBhvr>
                                        <p:cTn id="34" fill="hold"/>
                                        <p:tgtEl>
                                          <p:spTgt spid="21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9" fill="hold">
                                  <p:stCondLst>
                                    <p:cond delay="0"/>
                                  </p:stCondLst>
                                  <p:iterate type="el" backwards="0">
                                    <p:tmAbs val="0"/>
                                  </p:iterate>
                                  <p:childTnLst>
                                    <p:set>
                                      <p:cBhvr>
                                        <p:cTn id="38" fill="hold"/>
                                        <p:tgtEl>
                                          <p:spTgt spid="211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16" grpId="5"/>
      <p:bldP build="whole" bldLvl="1" animBg="1" rev="0" advAuto="0" spid="2086" grpId="1"/>
      <p:bldP build="whole" bldLvl="1" animBg="1" rev="0" advAuto="0" spid="2114" grpId="2"/>
      <p:bldP build="whole" bldLvl="1" animBg="1" rev="0" advAuto="0" spid="2113" grpId="7"/>
      <p:bldP build="whole" bldLvl="1" animBg="1" rev="0" advAuto="0" spid="2118" grpId="8"/>
      <p:bldP build="whole" bldLvl="1" animBg="1" rev="0" advAuto="0" spid="2117" grpId="6"/>
      <p:bldP build="whole" bldLvl="1" animBg="1" rev="0" advAuto="0" spid="2096" grpId="4"/>
      <p:bldP build="whole" bldLvl="1" animBg="1" rev="0" advAuto="0" spid="2115" grpId="3"/>
      <p:bldP build="whole" bldLvl="1" animBg="1" rev="0" advAuto="0" spid="2119" grpId="9"/>
    </p:bldLst>
  </p:timing>
</p:sld>
</file>

<file path=ppt/slides/slide1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1" name="Simple model"/>
          <p:cNvSpPr txBox="1"/>
          <p:nvPr/>
        </p:nvSpPr>
        <p:spPr>
          <a:xfrm>
            <a:off x="946642" y="9889950"/>
            <a:ext cx="3883661" cy="88645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b="0" sz="5000">
                <a:solidFill>
                  <a:schemeClr val="accent3">
                    <a:hueOff val="362282"/>
                    <a:satOff val="31803"/>
                    <a:lumOff val="-18242"/>
                  </a:schemeClr>
                </a:solidFill>
                <a:latin typeface="Helvetica Neue Light"/>
                <a:ea typeface="Helvetica Neue Light"/>
                <a:cs typeface="Helvetica Neue Light"/>
                <a:sym typeface="Helvetica Neue Light"/>
              </a:defRPr>
            </a:lvl1pPr>
          </a:lstStyle>
          <a:p>
            <a:pPr/>
            <a:r>
              <a:t>Simple model</a:t>
            </a:r>
          </a:p>
        </p:txBody>
      </p:sp>
      <p:sp>
        <p:nvSpPr>
          <p:cNvPr id="2122" name="Doesn’t fit the training data"/>
          <p:cNvSpPr txBox="1"/>
          <p:nvPr/>
        </p:nvSpPr>
        <p:spPr>
          <a:xfrm>
            <a:off x="946642" y="10834706"/>
            <a:ext cx="7506336" cy="88645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b="0" sz="5000">
                <a:solidFill>
                  <a:schemeClr val="accent5">
                    <a:hueOff val="-82419"/>
                    <a:satOff val="-9513"/>
                    <a:lumOff val="-16343"/>
                  </a:schemeClr>
                </a:solidFill>
                <a:latin typeface="Helvetica Neue Light"/>
                <a:ea typeface="Helvetica Neue Light"/>
                <a:cs typeface="Helvetica Neue Light"/>
                <a:sym typeface="Helvetica Neue Light"/>
              </a:defRPr>
            </a:lvl1pPr>
          </a:lstStyle>
          <a:p>
            <a:pPr/>
            <a:r>
              <a:t>Doesn’t fit the training data</a:t>
            </a:r>
          </a:p>
        </p:txBody>
      </p:sp>
      <p:sp>
        <p:nvSpPr>
          <p:cNvPr id="2123" name="Simple model"/>
          <p:cNvSpPr txBox="1"/>
          <p:nvPr/>
        </p:nvSpPr>
        <p:spPr>
          <a:xfrm>
            <a:off x="9598130" y="9889950"/>
            <a:ext cx="3883661" cy="88645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b="0" sz="5000">
                <a:solidFill>
                  <a:schemeClr val="accent3">
                    <a:hueOff val="362282"/>
                    <a:satOff val="31803"/>
                    <a:lumOff val="-18242"/>
                  </a:schemeClr>
                </a:solidFill>
                <a:latin typeface="Helvetica Neue Light"/>
                <a:ea typeface="Helvetica Neue Light"/>
                <a:cs typeface="Helvetica Neue Light"/>
                <a:sym typeface="Helvetica Neue Light"/>
              </a:defRPr>
            </a:lvl1pPr>
          </a:lstStyle>
          <a:p>
            <a:pPr/>
            <a:r>
              <a:t>Simple model</a:t>
            </a:r>
          </a:p>
        </p:txBody>
      </p:sp>
      <p:sp>
        <p:nvSpPr>
          <p:cNvPr id="2124" name="Fits the training data"/>
          <p:cNvSpPr txBox="1"/>
          <p:nvPr/>
        </p:nvSpPr>
        <p:spPr>
          <a:xfrm>
            <a:off x="9598130" y="10834706"/>
            <a:ext cx="5694681" cy="88645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b="0" sz="5000">
                <a:solidFill>
                  <a:schemeClr val="accent3">
                    <a:hueOff val="362282"/>
                    <a:satOff val="31803"/>
                    <a:lumOff val="-18242"/>
                  </a:schemeClr>
                </a:solidFill>
                <a:latin typeface="Helvetica Neue Light"/>
                <a:ea typeface="Helvetica Neue Light"/>
                <a:cs typeface="Helvetica Neue Light"/>
                <a:sym typeface="Helvetica Neue Light"/>
              </a:defRPr>
            </a:lvl1pPr>
          </a:lstStyle>
          <a:p>
            <a:pPr/>
            <a:r>
              <a:t>Fits the training data</a:t>
            </a:r>
          </a:p>
        </p:txBody>
      </p:sp>
      <p:sp>
        <p:nvSpPr>
          <p:cNvPr id="2125" name="Complex model"/>
          <p:cNvSpPr txBox="1"/>
          <p:nvPr/>
        </p:nvSpPr>
        <p:spPr>
          <a:xfrm>
            <a:off x="17221871" y="9889950"/>
            <a:ext cx="4471671" cy="88645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b="0" sz="5000">
                <a:solidFill>
                  <a:schemeClr val="accent5">
                    <a:hueOff val="-82419"/>
                    <a:satOff val="-9513"/>
                    <a:lumOff val="-16343"/>
                  </a:schemeClr>
                </a:solidFill>
                <a:latin typeface="Helvetica Neue Light"/>
                <a:ea typeface="Helvetica Neue Light"/>
                <a:cs typeface="Helvetica Neue Light"/>
                <a:sym typeface="Helvetica Neue Light"/>
              </a:defRPr>
            </a:lvl1pPr>
          </a:lstStyle>
          <a:p>
            <a:pPr/>
            <a:r>
              <a:t>Complex model</a:t>
            </a:r>
          </a:p>
        </p:txBody>
      </p:sp>
      <p:sp>
        <p:nvSpPr>
          <p:cNvPr id="2126" name="Fits the training data"/>
          <p:cNvSpPr txBox="1"/>
          <p:nvPr/>
        </p:nvSpPr>
        <p:spPr>
          <a:xfrm>
            <a:off x="17221871" y="10834706"/>
            <a:ext cx="5694681" cy="88645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b="0" sz="5000">
                <a:solidFill>
                  <a:schemeClr val="accent3">
                    <a:hueOff val="362282"/>
                    <a:satOff val="31803"/>
                    <a:lumOff val="-18242"/>
                  </a:schemeClr>
                </a:solidFill>
                <a:latin typeface="Helvetica Neue Light"/>
                <a:ea typeface="Helvetica Neue Light"/>
                <a:cs typeface="Helvetica Neue Light"/>
                <a:sym typeface="Helvetica Neue Light"/>
              </a:defRPr>
            </a:lvl1pPr>
          </a:lstStyle>
          <a:p>
            <a:pPr/>
            <a:r>
              <a:t>Fits the training data</a:t>
            </a:r>
          </a:p>
        </p:txBody>
      </p:sp>
      <p:grpSp>
        <p:nvGrpSpPr>
          <p:cNvPr id="2135" name="Group"/>
          <p:cNvGrpSpPr/>
          <p:nvPr/>
        </p:nvGrpSpPr>
        <p:grpSpPr>
          <a:xfrm>
            <a:off x="533477" y="888706"/>
            <a:ext cx="7372173" cy="7740343"/>
            <a:chOff x="0" y="0"/>
            <a:chExt cx="7372172" cy="7740342"/>
          </a:xfrm>
        </p:grpSpPr>
        <p:grpSp>
          <p:nvGrpSpPr>
            <p:cNvPr id="2132" name="Group"/>
            <p:cNvGrpSpPr/>
            <p:nvPr/>
          </p:nvGrpSpPr>
          <p:grpSpPr>
            <a:xfrm>
              <a:off x="0" y="2195649"/>
              <a:ext cx="7372173" cy="5544694"/>
              <a:chOff x="0" y="0"/>
              <a:chExt cx="7372172" cy="5544693"/>
            </a:xfrm>
          </p:grpSpPr>
          <p:pic>
            <p:nvPicPr>
              <p:cNvPr id="2127" name="out_true.pdf" descr="out_true.pdf"/>
              <p:cNvPicPr>
                <a:picLocks noChangeAspect="1"/>
              </p:cNvPicPr>
              <p:nvPr/>
            </p:nvPicPr>
            <p:blipFill>
              <a:blip r:embed="rId2">
                <a:extLst/>
              </a:blip>
              <a:stretch>
                <a:fillRect/>
              </a:stretch>
            </p:blipFill>
            <p:spPr>
              <a:xfrm>
                <a:off x="196453" y="0"/>
                <a:ext cx="7175720" cy="5465952"/>
              </a:xfrm>
              <a:prstGeom prst="rect">
                <a:avLst/>
              </a:prstGeom>
              <a:ln w="12700" cap="flat">
                <a:noFill/>
                <a:miter lim="400000"/>
              </a:ln>
              <a:effectLst/>
            </p:spPr>
          </p:pic>
          <p:pic>
            <p:nvPicPr>
              <p:cNvPr id="2128" name="out_fit1.pdf" descr="out_fit1.pdf"/>
              <p:cNvPicPr>
                <a:picLocks noChangeAspect="1"/>
              </p:cNvPicPr>
              <p:nvPr/>
            </p:nvPicPr>
            <p:blipFill>
              <a:blip r:embed="rId3">
                <a:extLst/>
              </a:blip>
              <a:srcRect l="0" t="0" r="0" b="0"/>
              <a:stretch>
                <a:fillRect/>
              </a:stretch>
            </p:blipFill>
            <p:spPr>
              <a:xfrm>
                <a:off x="196453" y="0"/>
                <a:ext cx="7175720" cy="5465952"/>
              </a:xfrm>
              <a:prstGeom prst="rect">
                <a:avLst/>
              </a:prstGeom>
              <a:ln w="12700" cap="flat">
                <a:noFill/>
                <a:miter lim="400000"/>
              </a:ln>
              <a:effectLst/>
            </p:spPr>
          </p:pic>
          <p:pic>
            <p:nvPicPr>
              <p:cNvPr id="2129" name="X.pdf" descr="X.pdf"/>
              <p:cNvPicPr>
                <a:picLocks noChangeAspect="1"/>
              </p:cNvPicPr>
              <p:nvPr/>
            </p:nvPicPr>
            <p:blipFill>
              <a:blip r:embed="rId4">
                <a:extLst/>
              </a:blip>
              <a:stretch>
                <a:fillRect/>
              </a:stretch>
            </p:blipFill>
            <p:spPr>
              <a:xfrm>
                <a:off x="6962659" y="5297986"/>
                <a:ext cx="296049" cy="246708"/>
              </a:xfrm>
              <a:prstGeom prst="rect">
                <a:avLst/>
              </a:prstGeom>
              <a:ln w="12700" cap="flat">
                <a:noFill/>
                <a:miter lim="400000"/>
              </a:ln>
              <a:effectLst/>
            </p:spPr>
          </p:pic>
          <p:pic>
            <p:nvPicPr>
              <p:cNvPr id="2130" name="Y.pdf" descr="Y.pdf"/>
              <p:cNvPicPr>
                <a:picLocks noChangeAspect="1"/>
              </p:cNvPicPr>
              <p:nvPr/>
            </p:nvPicPr>
            <p:blipFill>
              <a:blip r:embed="rId5">
                <a:extLst/>
              </a:blip>
              <a:stretch>
                <a:fillRect/>
              </a:stretch>
            </p:blipFill>
            <p:spPr>
              <a:xfrm>
                <a:off x="0" y="58196"/>
                <a:ext cx="266444" cy="246708"/>
              </a:xfrm>
              <a:prstGeom prst="rect">
                <a:avLst/>
              </a:prstGeom>
              <a:ln w="12700" cap="flat">
                <a:noFill/>
                <a:miter lim="400000"/>
              </a:ln>
              <a:effectLst/>
            </p:spPr>
          </p:pic>
          <p:pic>
            <p:nvPicPr>
              <p:cNvPr id="2131" name="x^(i)_,_y^(i)_i=.pdf" descr="x^(i)_,_y^(i)_i=.pdf"/>
              <p:cNvPicPr>
                <a:picLocks noChangeAspect="1"/>
              </p:cNvPicPr>
              <p:nvPr/>
            </p:nvPicPr>
            <p:blipFill>
              <a:blip r:embed="rId6">
                <a:extLst/>
              </a:blip>
              <a:stretch>
                <a:fillRect/>
              </a:stretch>
            </p:blipFill>
            <p:spPr>
              <a:xfrm>
                <a:off x="5157057" y="4440356"/>
                <a:ext cx="1884432" cy="401143"/>
              </a:xfrm>
              <a:prstGeom prst="rect">
                <a:avLst/>
              </a:prstGeom>
              <a:ln w="12700" cap="flat">
                <a:noFill/>
                <a:miter lim="400000"/>
              </a:ln>
              <a:effectLst/>
            </p:spPr>
          </p:pic>
        </p:grpSp>
        <p:sp>
          <p:nvSpPr>
            <p:cNvPr id="2133" name="Underfitting"/>
            <p:cNvSpPr txBox="1"/>
            <p:nvPr/>
          </p:nvSpPr>
          <p:spPr>
            <a:xfrm>
              <a:off x="1807943" y="0"/>
              <a:ext cx="3295016" cy="8864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a:defRPr b="0" sz="5000">
                  <a:latin typeface="Helvetica Neue Light"/>
                  <a:ea typeface="Helvetica Neue Light"/>
                  <a:cs typeface="Helvetica Neue Light"/>
                  <a:sym typeface="Helvetica Neue Light"/>
                </a:defRPr>
              </a:lvl1pPr>
            </a:lstStyle>
            <a:p>
              <a:pPr/>
              <a:r>
                <a:t>Underfitting</a:t>
              </a:r>
            </a:p>
          </p:txBody>
        </p:sp>
        <p:sp>
          <p:nvSpPr>
            <p:cNvPr id="2134" name="K = 1"/>
            <p:cNvSpPr txBox="1"/>
            <p:nvPr/>
          </p:nvSpPr>
          <p:spPr>
            <a:xfrm>
              <a:off x="2602963" y="1060719"/>
              <a:ext cx="1704976" cy="937257"/>
            </a:xfrm>
            <a:prstGeom prst="rect">
              <a:avLst/>
            </a:prstGeom>
            <a:noFill/>
            <a:ln w="50800" cap="flat">
              <a:solidFill>
                <a:srgbClr val="000000"/>
              </a:solidFill>
              <a:prstDash val="solid"/>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b="0" sz="5000">
                  <a:latin typeface="Helvetica Neue Light"/>
                  <a:ea typeface="Helvetica Neue Light"/>
                  <a:cs typeface="Helvetica Neue Light"/>
                  <a:sym typeface="Helvetica Neue Light"/>
                </a:defRPr>
              </a:lvl1pPr>
            </a:lstStyle>
            <a:p>
              <a:pPr/>
              <a:r>
                <a:t>K = 1</a:t>
              </a:r>
            </a:p>
          </p:txBody>
        </p:sp>
      </p:grpSp>
      <p:grpSp>
        <p:nvGrpSpPr>
          <p:cNvPr id="2145" name="Group"/>
          <p:cNvGrpSpPr/>
          <p:nvPr/>
        </p:nvGrpSpPr>
        <p:grpSpPr>
          <a:xfrm>
            <a:off x="8737764" y="1037389"/>
            <a:ext cx="7172526" cy="7566778"/>
            <a:chOff x="0" y="0"/>
            <a:chExt cx="7172525" cy="7566776"/>
          </a:xfrm>
        </p:grpSpPr>
        <p:grpSp>
          <p:nvGrpSpPr>
            <p:cNvPr id="2142" name="Group"/>
            <p:cNvGrpSpPr/>
            <p:nvPr/>
          </p:nvGrpSpPr>
          <p:grpSpPr>
            <a:xfrm>
              <a:off x="-1" y="2172239"/>
              <a:ext cx="7172527" cy="5394538"/>
              <a:chOff x="0" y="0"/>
              <a:chExt cx="7172525" cy="5394537"/>
            </a:xfrm>
          </p:grpSpPr>
          <p:pic>
            <p:nvPicPr>
              <p:cNvPr id="2136" name="out_true.pdf" descr="out_true.pdf"/>
              <p:cNvPicPr>
                <a:picLocks noChangeAspect="1"/>
              </p:cNvPicPr>
              <p:nvPr/>
            </p:nvPicPr>
            <p:blipFill>
              <a:blip r:embed="rId2">
                <a:extLst/>
              </a:blip>
              <a:stretch>
                <a:fillRect/>
              </a:stretch>
            </p:blipFill>
            <p:spPr>
              <a:xfrm>
                <a:off x="191133" y="0"/>
                <a:ext cx="6981393" cy="5317928"/>
              </a:xfrm>
              <a:prstGeom prst="rect">
                <a:avLst/>
              </a:prstGeom>
              <a:ln w="12700" cap="flat">
                <a:noFill/>
                <a:miter lim="400000"/>
              </a:ln>
              <a:effectLst/>
            </p:spPr>
          </p:pic>
          <p:pic>
            <p:nvPicPr>
              <p:cNvPr id="2137" name="out_fit1.pdf" descr="out_fit1.pdf"/>
              <p:cNvPicPr>
                <a:picLocks noChangeAspect="1"/>
              </p:cNvPicPr>
              <p:nvPr/>
            </p:nvPicPr>
            <p:blipFill>
              <a:blip r:embed="rId3">
                <a:extLst/>
              </a:blip>
              <a:stretch>
                <a:fillRect/>
              </a:stretch>
            </p:blipFill>
            <p:spPr>
              <a:xfrm>
                <a:off x="191133" y="0"/>
                <a:ext cx="6981393" cy="5317928"/>
              </a:xfrm>
              <a:prstGeom prst="rect">
                <a:avLst/>
              </a:prstGeom>
              <a:ln w="12700" cap="flat">
                <a:noFill/>
                <a:miter lim="400000"/>
              </a:ln>
              <a:effectLst/>
            </p:spPr>
          </p:pic>
          <p:pic>
            <p:nvPicPr>
              <p:cNvPr id="2138" name="out_fit2.pdf" descr="out_fit2.pdf"/>
              <p:cNvPicPr>
                <a:picLocks noChangeAspect="1"/>
              </p:cNvPicPr>
              <p:nvPr/>
            </p:nvPicPr>
            <p:blipFill>
              <a:blip r:embed="rId7">
                <a:extLst/>
              </a:blip>
              <a:stretch>
                <a:fillRect/>
              </a:stretch>
            </p:blipFill>
            <p:spPr>
              <a:xfrm>
                <a:off x="191133" y="0"/>
                <a:ext cx="6981393" cy="5317928"/>
              </a:xfrm>
              <a:prstGeom prst="rect">
                <a:avLst/>
              </a:prstGeom>
              <a:ln w="12700" cap="flat">
                <a:noFill/>
                <a:miter lim="400000"/>
              </a:ln>
              <a:effectLst/>
            </p:spPr>
          </p:pic>
          <p:pic>
            <p:nvPicPr>
              <p:cNvPr id="2139" name="X.pdf" descr="X.pdf"/>
              <p:cNvPicPr>
                <a:picLocks noChangeAspect="1"/>
              </p:cNvPicPr>
              <p:nvPr/>
            </p:nvPicPr>
            <p:blipFill>
              <a:blip r:embed="rId4">
                <a:extLst/>
              </a:blip>
              <a:stretch>
                <a:fillRect/>
              </a:stretch>
            </p:blipFill>
            <p:spPr>
              <a:xfrm>
                <a:off x="6774102" y="5154511"/>
                <a:ext cx="288032" cy="240027"/>
              </a:xfrm>
              <a:prstGeom prst="rect">
                <a:avLst/>
              </a:prstGeom>
              <a:ln w="12700" cap="flat">
                <a:noFill/>
                <a:miter lim="400000"/>
              </a:ln>
              <a:effectLst/>
            </p:spPr>
          </p:pic>
          <p:pic>
            <p:nvPicPr>
              <p:cNvPr id="2140" name="Y.pdf" descr="Y.pdf"/>
              <p:cNvPicPr>
                <a:picLocks noChangeAspect="1"/>
              </p:cNvPicPr>
              <p:nvPr/>
            </p:nvPicPr>
            <p:blipFill>
              <a:blip r:embed="rId5">
                <a:extLst/>
              </a:blip>
              <a:stretch>
                <a:fillRect/>
              </a:stretch>
            </p:blipFill>
            <p:spPr>
              <a:xfrm>
                <a:off x="0" y="56620"/>
                <a:ext cx="259228" cy="240027"/>
              </a:xfrm>
              <a:prstGeom prst="rect">
                <a:avLst/>
              </a:prstGeom>
              <a:ln w="12700" cap="flat">
                <a:noFill/>
                <a:miter lim="400000"/>
              </a:ln>
              <a:effectLst/>
            </p:spPr>
          </p:pic>
          <p:pic>
            <p:nvPicPr>
              <p:cNvPr id="2141" name="x^(i)_,_y^(i)_i=.pdf" descr="x^(i)_,_y^(i)_i=.pdf"/>
              <p:cNvPicPr>
                <a:picLocks noChangeAspect="1"/>
              </p:cNvPicPr>
              <p:nvPr/>
            </p:nvPicPr>
            <p:blipFill>
              <a:blip r:embed="rId6">
                <a:extLst/>
              </a:blip>
              <a:stretch>
                <a:fillRect/>
              </a:stretch>
            </p:blipFill>
            <p:spPr>
              <a:xfrm>
                <a:off x="4919202" y="4297800"/>
                <a:ext cx="1884432" cy="401142"/>
              </a:xfrm>
              <a:prstGeom prst="rect">
                <a:avLst/>
              </a:prstGeom>
              <a:ln w="12700" cap="flat">
                <a:noFill/>
                <a:miter lim="400000"/>
              </a:ln>
              <a:effectLst/>
            </p:spPr>
          </p:pic>
        </p:grpSp>
        <p:sp>
          <p:nvSpPr>
            <p:cNvPr id="2143" name="Appropriate model"/>
            <p:cNvSpPr txBox="1"/>
            <p:nvPr/>
          </p:nvSpPr>
          <p:spPr>
            <a:xfrm>
              <a:off x="1160403" y="0"/>
              <a:ext cx="5225416" cy="8864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a:defRPr b="0" sz="5000">
                  <a:latin typeface="Helvetica Neue Light"/>
                  <a:ea typeface="Helvetica Neue Light"/>
                  <a:cs typeface="Helvetica Neue Light"/>
                  <a:sym typeface="Helvetica Neue Light"/>
                </a:defRPr>
              </a:lvl1pPr>
            </a:lstStyle>
            <a:p>
              <a:pPr/>
              <a:r>
                <a:t>Appropriate model</a:t>
              </a:r>
            </a:p>
          </p:txBody>
        </p:sp>
        <p:sp>
          <p:nvSpPr>
            <p:cNvPr id="2144" name="K = 2"/>
            <p:cNvSpPr txBox="1"/>
            <p:nvPr/>
          </p:nvSpPr>
          <p:spPr>
            <a:xfrm>
              <a:off x="2920624" y="1060719"/>
              <a:ext cx="1704976" cy="937257"/>
            </a:xfrm>
            <a:prstGeom prst="rect">
              <a:avLst/>
            </a:prstGeom>
            <a:noFill/>
            <a:ln w="50800" cap="flat">
              <a:solidFill>
                <a:srgbClr val="000000"/>
              </a:solidFill>
              <a:prstDash val="solid"/>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b="0" sz="5000">
                  <a:latin typeface="Helvetica Neue Light"/>
                  <a:ea typeface="Helvetica Neue Light"/>
                  <a:cs typeface="Helvetica Neue Light"/>
                  <a:sym typeface="Helvetica Neue Light"/>
                </a:defRPr>
              </a:lvl1pPr>
            </a:lstStyle>
            <a:p>
              <a:pPr/>
              <a:r>
                <a:t>K = 2</a:t>
              </a:r>
            </a:p>
          </p:txBody>
        </p:sp>
      </p:grpSp>
      <p:grpSp>
        <p:nvGrpSpPr>
          <p:cNvPr id="2162" name="Group"/>
          <p:cNvGrpSpPr/>
          <p:nvPr/>
        </p:nvGrpSpPr>
        <p:grpSpPr>
          <a:xfrm>
            <a:off x="16614266" y="1037389"/>
            <a:ext cx="7270176" cy="7640219"/>
            <a:chOff x="0" y="0"/>
            <a:chExt cx="7270174" cy="7640218"/>
          </a:xfrm>
        </p:grpSpPr>
        <p:grpSp>
          <p:nvGrpSpPr>
            <p:cNvPr id="2159" name="Group"/>
            <p:cNvGrpSpPr/>
            <p:nvPr/>
          </p:nvGrpSpPr>
          <p:grpSpPr>
            <a:xfrm>
              <a:off x="-1" y="2172239"/>
              <a:ext cx="7270176" cy="5467980"/>
              <a:chOff x="0" y="0"/>
              <a:chExt cx="7270174" cy="5467978"/>
            </a:xfrm>
          </p:grpSpPr>
          <p:pic>
            <p:nvPicPr>
              <p:cNvPr id="2146" name="out_true.pdf" descr="out_true.pdf"/>
              <p:cNvPicPr>
                <a:picLocks noChangeAspect="1"/>
              </p:cNvPicPr>
              <p:nvPr/>
            </p:nvPicPr>
            <p:blipFill>
              <a:blip r:embed="rId2">
                <a:extLst/>
              </a:blip>
              <a:stretch>
                <a:fillRect/>
              </a:stretch>
            </p:blipFill>
            <p:spPr>
              <a:xfrm>
                <a:off x="193735" y="0"/>
                <a:ext cx="7076440" cy="5390327"/>
              </a:xfrm>
              <a:prstGeom prst="rect">
                <a:avLst/>
              </a:prstGeom>
              <a:ln w="12700" cap="flat">
                <a:noFill/>
                <a:miter lim="400000"/>
              </a:ln>
              <a:effectLst/>
            </p:spPr>
          </p:pic>
          <p:pic>
            <p:nvPicPr>
              <p:cNvPr id="2147" name="out_fit1.pdf" descr="out_fit1.pdf"/>
              <p:cNvPicPr>
                <a:picLocks noChangeAspect="1"/>
              </p:cNvPicPr>
              <p:nvPr/>
            </p:nvPicPr>
            <p:blipFill>
              <a:blip r:embed="rId3">
                <a:extLst/>
              </a:blip>
              <a:stretch>
                <a:fillRect/>
              </a:stretch>
            </p:blipFill>
            <p:spPr>
              <a:xfrm>
                <a:off x="193735" y="0"/>
                <a:ext cx="7076440" cy="5390327"/>
              </a:xfrm>
              <a:prstGeom prst="rect">
                <a:avLst/>
              </a:prstGeom>
              <a:ln w="12700" cap="flat">
                <a:noFill/>
                <a:miter lim="400000"/>
              </a:ln>
              <a:effectLst/>
            </p:spPr>
          </p:pic>
          <p:pic>
            <p:nvPicPr>
              <p:cNvPr id="2148" name="out_fit2.pdf" descr="out_fit2.pdf"/>
              <p:cNvPicPr>
                <a:picLocks noChangeAspect="1"/>
              </p:cNvPicPr>
              <p:nvPr/>
            </p:nvPicPr>
            <p:blipFill>
              <a:blip r:embed="rId7">
                <a:extLst/>
              </a:blip>
              <a:stretch>
                <a:fillRect/>
              </a:stretch>
            </p:blipFill>
            <p:spPr>
              <a:xfrm>
                <a:off x="193735" y="0"/>
                <a:ext cx="7076440" cy="5390327"/>
              </a:xfrm>
              <a:prstGeom prst="rect">
                <a:avLst/>
              </a:prstGeom>
              <a:ln w="12700" cap="flat">
                <a:noFill/>
                <a:miter lim="400000"/>
              </a:ln>
              <a:effectLst/>
            </p:spPr>
          </p:pic>
          <p:pic>
            <p:nvPicPr>
              <p:cNvPr id="2149" name="out_fit3.pdf" descr="out_fit3.pdf"/>
              <p:cNvPicPr>
                <a:picLocks noChangeAspect="1"/>
              </p:cNvPicPr>
              <p:nvPr/>
            </p:nvPicPr>
            <p:blipFill>
              <a:blip r:embed="rId8">
                <a:extLst/>
              </a:blip>
              <a:stretch>
                <a:fillRect/>
              </a:stretch>
            </p:blipFill>
            <p:spPr>
              <a:xfrm>
                <a:off x="193735" y="0"/>
                <a:ext cx="7076440" cy="5390327"/>
              </a:xfrm>
              <a:prstGeom prst="rect">
                <a:avLst/>
              </a:prstGeom>
              <a:ln w="12700" cap="flat">
                <a:noFill/>
                <a:miter lim="400000"/>
              </a:ln>
              <a:effectLst/>
            </p:spPr>
          </p:pic>
          <p:pic>
            <p:nvPicPr>
              <p:cNvPr id="2150" name="out_fit4.pdf" descr="out_fit4.pdf"/>
              <p:cNvPicPr>
                <a:picLocks noChangeAspect="1"/>
              </p:cNvPicPr>
              <p:nvPr/>
            </p:nvPicPr>
            <p:blipFill>
              <a:blip r:embed="rId9">
                <a:extLst/>
              </a:blip>
              <a:stretch>
                <a:fillRect/>
              </a:stretch>
            </p:blipFill>
            <p:spPr>
              <a:xfrm>
                <a:off x="193735" y="0"/>
                <a:ext cx="7076440" cy="5390327"/>
              </a:xfrm>
              <a:prstGeom prst="rect">
                <a:avLst/>
              </a:prstGeom>
              <a:ln w="12700" cap="flat">
                <a:noFill/>
                <a:miter lim="400000"/>
              </a:ln>
              <a:effectLst/>
            </p:spPr>
          </p:pic>
          <p:pic>
            <p:nvPicPr>
              <p:cNvPr id="2151" name="out_fit6.pdf" descr="out_fit6.pdf"/>
              <p:cNvPicPr>
                <a:picLocks noChangeAspect="1"/>
              </p:cNvPicPr>
              <p:nvPr/>
            </p:nvPicPr>
            <p:blipFill>
              <a:blip r:embed="rId10">
                <a:extLst/>
              </a:blip>
              <a:stretch>
                <a:fillRect/>
              </a:stretch>
            </p:blipFill>
            <p:spPr>
              <a:xfrm>
                <a:off x="193735" y="0"/>
                <a:ext cx="7076440" cy="5390327"/>
              </a:xfrm>
              <a:prstGeom prst="rect">
                <a:avLst/>
              </a:prstGeom>
              <a:ln w="12700" cap="flat">
                <a:noFill/>
                <a:miter lim="400000"/>
              </a:ln>
              <a:effectLst/>
            </p:spPr>
          </p:pic>
          <p:pic>
            <p:nvPicPr>
              <p:cNvPr id="2152" name="out_fit7.pdf" descr="out_fit7.pdf"/>
              <p:cNvPicPr>
                <a:picLocks noChangeAspect="1"/>
              </p:cNvPicPr>
              <p:nvPr/>
            </p:nvPicPr>
            <p:blipFill>
              <a:blip r:embed="rId11">
                <a:extLst/>
              </a:blip>
              <a:stretch>
                <a:fillRect/>
              </a:stretch>
            </p:blipFill>
            <p:spPr>
              <a:xfrm>
                <a:off x="193735" y="0"/>
                <a:ext cx="7076440" cy="5390327"/>
              </a:xfrm>
              <a:prstGeom prst="rect">
                <a:avLst/>
              </a:prstGeom>
              <a:ln w="12700" cap="flat">
                <a:noFill/>
                <a:miter lim="400000"/>
              </a:ln>
              <a:effectLst/>
            </p:spPr>
          </p:pic>
          <p:pic>
            <p:nvPicPr>
              <p:cNvPr id="2153" name="out_fit8.pdf" descr="out_fit8.pdf"/>
              <p:cNvPicPr>
                <a:picLocks noChangeAspect="1"/>
              </p:cNvPicPr>
              <p:nvPr/>
            </p:nvPicPr>
            <p:blipFill>
              <a:blip r:embed="rId12">
                <a:extLst/>
              </a:blip>
              <a:stretch>
                <a:fillRect/>
              </a:stretch>
            </p:blipFill>
            <p:spPr>
              <a:xfrm>
                <a:off x="193735" y="0"/>
                <a:ext cx="7076440" cy="5390327"/>
              </a:xfrm>
              <a:prstGeom prst="rect">
                <a:avLst/>
              </a:prstGeom>
              <a:ln w="12700" cap="flat">
                <a:noFill/>
                <a:miter lim="400000"/>
              </a:ln>
              <a:effectLst/>
            </p:spPr>
          </p:pic>
          <p:pic>
            <p:nvPicPr>
              <p:cNvPr id="2154" name="out_fit9.pdf" descr="out_fit9.pdf"/>
              <p:cNvPicPr>
                <a:picLocks noChangeAspect="1"/>
              </p:cNvPicPr>
              <p:nvPr/>
            </p:nvPicPr>
            <p:blipFill>
              <a:blip r:embed="rId13">
                <a:extLst/>
              </a:blip>
              <a:stretch>
                <a:fillRect/>
              </a:stretch>
            </p:blipFill>
            <p:spPr>
              <a:xfrm>
                <a:off x="193735" y="0"/>
                <a:ext cx="7076440" cy="5390327"/>
              </a:xfrm>
              <a:prstGeom prst="rect">
                <a:avLst/>
              </a:prstGeom>
              <a:ln w="12700" cap="flat">
                <a:noFill/>
                <a:miter lim="400000"/>
              </a:ln>
              <a:effectLst/>
            </p:spPr>
          </p:pic>
          <p:pic>
            <p:nvPicPr>
              <p:cNvPr id="2155" name="out_fit10.pdf" descr="out_fit10.pdf"/>
              <p:cNvPicPr>
                <a:picLocks noChangeAspect="1"/>
              </p:cNvPicPr>
              <p:nvPr/>
            </p:nvPicPr>
            <p:blipFill>
              <a:blip r:embed="rId14">
                <a:extLst/>
              </a:blip>
              <a:stretch>
                <a:fillRect/>
              </a:stretch>
            </p:blipFill>
            <p:spPr>
              <a:xfrm>
                <a:off x="193735" y="0"/>
                <a:ext cx="7076440" cy="5390327"/>
              </a:xfrm>
              <a:prstGeom prst="rect">
                <a:avLst/>
              </a:prstGeom>
              <a:ln w="12700" cap="flat">
                <a:noFill/>
                <a:miter lim="400000"/>
              </a:ln>
              <a:effectLst/>
            </p:spPr>
          </p:pic>
          <p:pic>
            <p:nvPicPr>
              <p:cNvPr id="2156" name="X.pdf" descr="X.pdf"/>
              <p:cNvPicPr>
                <a:picLocks noChangeAspect="1"/>
              </p:cNvPicPr>
              <p:nvPr/>
            </p:nvPicPr>
            <p:blipFill>
              <a:blip r:embed="rId4">
                <a:extLst/>
              </a:blip>
              <a:stretch>
                <a:fillRect/>
              </a:stretch>
            </p:blipFill>
            <p:spPr>
              <a:xfrm>
                <a:off x="6866328" y="5224685"/>
                <a:ext cx="291953" cy="243294"/>
              </a:xfrm>
              <a:prstGeom prst="rect">
                <a:avLst/>
              </a:prstGeom>
              <a:ln w="12700" cap="flat">
                <a:noFill/>
                <a:miter lim="400000"/>
              </a:ln>
              <a:effectLst/>
            </p:spPr>
          </p:pic>
          <p:pic>
            <p:nvPicPr>
              <p:cNvPr id="2157" name="Y.pdf" descr="Y.pdf"/>
              <p:cNvPicPr>
                <a:picLocks noChangeAspect="1"/>
              </p:cNvPicPr>
              <p:nvPr/>
            </p:nvPicPr>
            <p:blipFill>
              <a:blip r:embed="rId5">
                <a:extLst/>
              </a:blip>
              <a:stretch>
                <a:fillRect/>
              </a:stretch>
            </p:blipFill>
            <p:spPr>
              <a:xfrm>
                <a:off x="0" y="57391"/>
                <a:ext cx="262757" cy="243295"/>
              </a:xfrm>
              <a:prstGeom prst="rect">
                <a:avLst/>
              </a:prstGeom>
              <a:ln w="12700" cap="flat">
                <a:noFill/>
                <a:miter lim="400000"/>
              </a:ln>
              <a:effectLst/>
            </p:spPr>
          </p:pic>
          <p:pic>
            <p:nvPicPr>
              <p:cNvPr id="2158" name="x^(i)_,_y^(i)_i=.pdf" descr="x^(i)_,_y^(i)_i=.pdf"/>
              <p:cNvPicPr>
                <a:picLocks noChangeAspect="1"/>
              </p:cNvPicPr>
              <p:nvPr/>
            </p:nvPicPr>
            <p:blipFill>
              <a:blip r:embed="rId6">
                <a:extLst/>
              </a:blip>
              <a:stretch>
                <a:fillRect/>
              </a:stretch>
            </p:blipFill>
            <p:spPr>
              <a:xfrm>
                <a:off x="5050463" y="4396694"/>
                <a:ext cx="1884432" cy="401142"/>
              </a:xfrm>
              <a:prstGeom prst="rect">
                <a:avLst/>
              </a:prstGeom>
              <a:ln w="12700" cap="flat">
                <a:noFill/>
                <a:miter lim="400000"/>
              </a:ln>
              <a:effectLst/>
            </p:spPr>
          </p:pic>
        </p:grpSp>
        <p:sp>
          <p:nvSpPr>
            <p:cNvPr id="2160" name="Overfitting"/>
            <p:cNvSpPr txBox="1"/>
            <p:nvPr/>
          </p:nvSpPr>
          <p:spPr>
            <a:xfrm>
              <a:off x="2397352" y="0"/>
              <a:ext cx="2919096" cy="8864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a:defRPr b="0" sz="5000">
                  <a:latin typeface="Helvetica Neue Light"/>
                  <a:ea typeface="Helvetica Neue Light"/>
                  <a:cs typeface="Helvetica Neue Light"/>
                  <a:sym typeface="Helvetica Neue Light"/>
                </a:defRPr>
              </a:lvl1pPr>
            </a:lstStyle>
            <a:p>
              <a:pPr/>
              <a:r>
                <a:t>Overfitting</a:t>
              </a:r>
            </a:p>
          </p:txBody>
        </p:sp>
        <p:sp>
          <p:nvSpPr>
            <p:cNvPr id="2161" name="K = 10"/>
            <p:cNvSpPr txBox="1"/>
            <p:nvPr/>
          </p:nvSpPr>
          <p:spPr>
            <a:xfrm>
              <a:off x="2827881" y="1060719"/>
              <a:ext cx="2058036" cy="937257"/>
            </a:xfrm>
            <a:prstGeom prst="rect">
              <a:avLst/>
            </a:prstGeom>
            <a:noFill/>
            <a:ln w="50800" cap="flat">
              <a:solidFill>
                <a:srgbClr val="000000"/>
              </a:solidFill>
              <a:prstDash val="solid"/>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b="0" sz="5000">
                  <a:latin typeface="Helvetica Neue Light"/>
                  <a:ea typeface="Helvetica Neue Light"/>
                  <a:cs typeface="Helvetica Neue Light"/>
                  <a:sym typeface="Helvetica Neue Light"/>
                </a:defRPr>
              </a:lvl1pPr>
            </a:lstStyle>
            <a:p>
              <a:pPr/>
              <a:r>
                <a:t>K = 10</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1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1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21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21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21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25" grpId="5"/>
      <p:bldP build="whole" bldLvl="1" animBg="1" rev="0" advAuto="0" spid="2122" grpId="2"/>
      <p:bldP build="whole" bldLvl="1" animBg="1" rev="0" advAuto="0" spid="2124" grpId="4"/>
      <p:bldP build="whole" bldLvl="1" animBg="1" rev="0" advAuto="0" spid="2126" grpId="6"/>
      <p:bldP build="whole" bldLvl="1" animBg="1" rev="0" advAuto="0" spid="2121" grpId="1"/>
      <p:bldP build="whole" bldLvl="1" animBg="1" rev="0" advAuto="0" spid="2123" grpId="3"/>
    </p:bldLst>
  </p:timing>
</p:sld>
</file>

<file path=ppt/slides/slide1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64" name="Image" descr="Image"/>
          <p:cNvPicPr>
            <a:picLocks noChangeAspect="1"/>
          </p:cNvPicPr>
          <p:nvPr/>
        </p:nvPicPr>
        <p:blipFill>
          <a:blip r:embed="rId2">
            <a:extLst/>
          </a:blip>
          <a:stretch>
            <a:fillRect/>
          </a:stretch>
        </p:blipFill>
        <p:spPr>
          <a:xfrm>
            <a:off x="6436217" y="9019637"/>
            <a:ext cx="11775621" cy="4272816"/>
          </a:xfrm>
          <a:prstGeom prst="rect">
            <a:avLst/>
          </a:prstGeom>
          <a:ln w="12700">
            <a:miter lim="400000"/>
          </a:ln>
        </p:spPr>
      </p:pic>
      <p:grpSp>
        <p:nvGrpSpPr>
          <p:cNvPr id="2173" name="Group"/>
          <p:cNvGrpSpPr/>
          <p:nvPr/>
        </p:nvGrpSpPr>
        <p:grpSpPr>
          <a:xfrm>
            <a:off x="533477" y="888706"/>
            <a:ext cx="7372173" cy="7740343"/>
            <a:chOff x="0" y="0"/>
            <a:chExt cx="7372172" cy="7740342"/>
          </a:xfrm>
        </p:grpSpPr>
        <p:grpSp>
          <p:nvGrpSpPr>
            <p:cNvPr id="2170" name="Group"/>
            <p:cNvGrpSpPr/>
            <p:nvPr/>
          </p:nvGrpSpPr>
          <p:grpSpPr>
            <a:xfrm>
              <a:off x="0" y="2195649"/>
              <a:ext cx="7372173" cy="5544694"/>
              <a:chOff x="0" y="0"/>
              <a:chExt cx="7372172" cy="5544693"/>
            </a:xfrm>
          </p:grpSpPr>
          <p:pic>
            <p:nvPicPr>
              <p:cNvPr id="2165" name="out_true.pdf" descr="out_true.pdf"/>
              <p:cNvPicPr>
                <a:picLocks noChangeAspect="1"/>
              </p:cNvPicPr>
              <p:nvPr/>
            </p:nvPicPr>
            <p:blipFill>
              <a:blip r:embed="rId3">
                <a:extLst/>
              </a:blip>
              <a:stretch>
                <a:fillRect/>
              </a:stretch>
            </p:blipFill>
            <p:spPr>
              <a:xfrm>
                <a:off x="196453" y="0"/>
                <a:ext cx="7175720" cy="5465952"/>
              </a:xfrm>
              <a:prstGeom prst="rect">
                <a:avLst/>
              </a:prstGeom>
              <a:ln w="12700" cap="flat">
                <a:noFill/>
                <a:miter lim="400000"/>
              </a:ln>
              <a:effectLst/>
            </p:spPr>
          </p:pic>
          <p:pic>
            <p:nvPicPr>
              <p:cNvPr id="2166" name="out_fit1.pdf" descr="out_fit1.pdf"/>
              <p:cNvPicPr>
                <a:picLocks noChangeAspect="1"/>
              </p:cNvPicPr>
              <p:nvPr/>
            </p:nvPicPr>
            <p:blipFill>
              <a:blip r:embed="rId4">
                <a:extLst/>
              </a:blip>
              <a:srcRect l="0" t="0" r="0" b="0"/>
              <a:stretch>
                <a:fillRect/>
              </a:stretch>
            </p:blipFill>
            <p:spPr>
              <a:xfrm>
                <a:off x="196453" y="0"/>
                <a:ext cx="7175720" cy="5465952"/>
              </a:xfrm>
              <a:prstGeom prst="rect">
                <a:avLst/>
              </a:prstGeom>
              <a:ln w="12700" cap="flat">
                <a:noFill/>
                <a:miter lim="400000"/>
              </a:ln>
              <a:effectLst/>
            </p:spPr>
          </p:pic>
          <p:pic>
            <p:nvPicPr>
              <p:cNvPr id="2167" name="X.pdf" descr="X.pdf"/>
              <p:cNvPicPr>
                <a:picLocks noChangeAspect="1"/>
              </p:cNvPicPr>
              <p:nvPr/>
            </p:nvPicPr>
            <p:blipFill>
              <a:blip r:embed="rId5">
                <a:extLst/>
              </a:blip>
              <a:stretch>
                <a:fillRect/>
              </a:stretch>
            </p:blipFill>
            <p:spPr>
              <a:xfrm>
                <a:off x="6962659" y="5297986"/>
                <a:ext cx="296049" cy="246708"/>
              </a:xfrm>
              <a:prstGeom prst="rect">
                <a:avLst/>
              </a:prstGeom>
              <a:ln w="12700" cap="flat">
                <a:noFill/>
                <a:miter lim="400000"/>
              </a:ln>
              <a:effectLst/>
            </p:spPr>
          </p:pic>
          <p:pic>
            <p:nvPicPr>
              <p:cNvPr id="2168" name="Y.pdf" descr="Y.pdf"/>
              <p:cNvPicPr>
                <a:picLocks noChangeAspect="1"/>
              </p:cNvPicPr>
              <p:nvPr/>
            </p:nvPicPr>
            <p:blipFill>
              <a:blip r:embed="rId6">
                <a:extLst/>
              </a:blip>
              <a:stretch>
                <a:fillRect/>
              </a:stretch>
            </p:blipFill>
            <p:spPr>
              <a:xfrm>
                <a:off x="0" y="58196"/>
                <a:ext cx="266444" cy="246708"/>
              </a:xfrm>
              <a:prstGeom prst="rect">
                <a:avLst/>
              </a:prstGeom>
              <a:ln w="12700" cap="flat">
                <a:noFill/>
                <a:miter lim="400000"/>
              </a:ln>
              <a:effectLst/>
            </p:spPr>
          </p:pic>
          <p:pic>
            <p:nvPicPr>
              <p:cNvPr id="2169" name="x^(i)_,_y^(i)_i=.pdf" descr="x^(i)_,_y^(i)_i=.pdf"/>
              <p:cNvPicPr>
                <a:picLocks noChangeAspect="1"/>
              </p:cNvPicPr>
              <p:nvPr/>
            </p:nvPicPr>
            <p:blipFill>
              <a:blip r:embed="rId7">
                <a:extLst/>
              </a:blip>
              <a:stretch>
                <a:fillRect/>
              </a:stretch>
            </p:blipFill>
            <p:spPr>
              <a:xfrm>
                <a:off x="5157057" y="4440356"/>
                <a:ext cx="1884432" cy="401143"/>
              </a:xfrm>
              <a:prstGeom prst="rect">
                <a:avLst/>
              </a:prstGeom>
              <a:ln w="12700" cap="flat">
                <a:noFill/>
                <a:miter lim="400000"/>
              </a:ln>
              <a:effectLst/>
            </p:spPr>
          </p:pic>
        </p:grpSp>
        <p:sp>
          <p:nvSpPr>
            <p:cNvPr id="2171" name="Underfitting"/>
            <p:cNvSpPr txBox="1"/>
            <p:nvPr/>
          </p:nvSpPr>
          <p:spPr>
            <a:xfrm>
              <a:off x="1807943" y="0"/>
              <a:ext cx="3295016" cy="8864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a:defRPr b="0" sz="5000">
                  <a:latin typeface="Helvetica Neue Light"/>
                  <a:ea typeface="Helvetica Neue Light"/>
                  <a:cs typeface="Helvetica Neue Light"/>
                  <a:sym typeface="Helvetica Neue Light"/>
                </a:defRPr>
              </a:lvl1pPr>
            </a:lstStyle>
            <a:p>
              <a:pPr/>
              <a:r>
                <a:t>Underfitting</a:t>
              </a:r>
            </a:p>
          </p:txBody>
        </p:sp>
        <p:sp>
          <p:nvSpPr>
            <p:cNvPr id="2172" name="K = 1"/>
            <p:cNvSpPr txBox="1"/>
            <p:nvPr/>
          </p:nvSpPr>
          <p:spPr>
            <a:xfrm>
              <a:off x="2602963" y="1060719"/>
              <a:ext cx="1704976" cy="937257"/>
            </a:xfrm>
            <a:prstGeom prst="rect">
              <a:avLst/>
            </a:prstGeom>
            <a:noFill/>
            <a:ln w="50800" cap="flat">
              <a:solidFill>
                <a:srgbClr val="000000"/>
              </a:solidFill>
              <a:prstDash val="solid"/>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b="0" sz="5000">
                  <a:latin typeface="Helvetica Neue Light"/>
                  <a:ea typeface="Helvetica Neue Light"/>
                  <a:cs typeface="Helvetica Neue Light"/>
                  <a:sym typeface="Helvetica Neue Light"/>
                </a:defRPr>
              </a:lvl1pPr>
            </a:lstStyle>
            <a:p>
              <a:pPr/>
              <a:r>
                <a:t>K = 1</a:t>
              </a:r>
            </a:p>
          </p:txBody>
        </p:sp>
      </p:grpSp>
      <p:grpSp>
        <p:nvGrpSpPr>
          <p:cNvPr id="2183" name="Group"/>
          <p:cNvGrpSpPr/>
          <p:nvPr/>
        </p:nvGrpSpPr>
        <p:grpSpPr>
          <a:xfrm>
            <a:off x="8737764" y="1037389"/>
            <a:ext cx="7172526" cy="7566778"/>
            <a:chOff x="0" y="0"/>
            <a:chExt cx="7172525" cy="7566776"/>
          </a:xfrm>
        </p:grpSpPr>
        <p:grpSp>
          <p:nvGrpSpPr>
            <p:cNvPr id="2180" name="Group"/>
            <p:cNvGrpSpPr/>
            <p:nvPr/>
          </p:nvGrpSpPr>
          <p:grpSpPr>
            <a:xfrm>
              <a:off x="-1" y="2172239"/>
              <a:ext cx="7172527" cy="5394538"/>
              <a:chOff x="0" y="0"/>
              <a:chExt cx="7172525" cy="5394537"/>
            </a:xfrm>
          </p:grpSpPr>
          <p:pic>
            <p:nvPicPr>
              <p:cNvPr id="2174" name="out_true.pdf" descr="out_true.pdf"/>
              <p:cNvPicPr>
                <a:picLocks noChangeAspect="1"/>
              </p:cNvPicPr>
              <p:nvPr/>
            </p:nvPicPr>
            <p:blipFill>
              <a:blip r:embed="rId3">
                <a:extLst/>
              </a:blip>
              <a:stretch>
                <a:fillRect/>
              </a:stretch>
            </p:blipFill>
            <p:spPr>
              <a:xfrm>
                <a:off x="191133" y="0"/>
                <a:ext cx="6981393" cy="5317928"/>
              </a:xfrm>
              <a:prstGeom prst="rect">
                <a:avLst/>
              </a:prstGeom>
              <a:ln w="12700" cap="flat">
                <a:noFill/>
                <a:miter lim="400000"/>
              </a:ln>
              <a:effectLst/>
            </p:spPr>
          </p:pic>
          <p:pic>
            <p:nvPicPr>
              <p:cNvPr id="2175" name="out_fit1.pdf" descr="out_fit1.pdf"/>
              <p:cNvPicPr>
                <a:picLocks noChangeAspect="1"/>
              </p:cNvPicPr>
              <p:nvPr/>
            </p:nvPicPr>
            <p:blipFill>
              <a:blip r:embed="rId4">
                <a:extLst/>
              </a:blip>
              <a:stretch>
                <a:fillRect/>
              </a:stretch>
            </p:blipFill>
            <p:spPr>
              <a:xfrm>
                <a:off x="191133" y="0"/>
                <a:ext cx="6981393" cy="5317928"/>
              </a:xfrm>
              <a:prstGeom prst="rect">
                <a:avLst/>
              </a:prstGeom>
              <a:ln w="12700" cap="flat">
                <a:noFill/>
                <a:miter lim="400000"/>
              </a:ln>
              <a:effectLst/>
            </p:spPr>
          </p:pic>
          <p:pic>
            <p:nvPicPr>
              <p:cNvPr id="2176" name="out_fit2.pdf" descr="out_fit2.pdf"/>
              <p:cNvPicPr>
                <a:picLocks noChangeAspect="1"/>
              </p:cNvPicPr>
              <p:nvPr/>
            </p:nvPicPr>
            <p:blipFill>
              <a:blip r:embed="rId8">
                <a:extLst/>
              </a:blip>
              <a:stretch>
                <a:fillRect/>
              </a:stretch>
            </p:blipFill>
            <p:spPr>
              <a:xfrm>
                <a:off x="191133" y="0"/>
                <a:ext cx="6981393" cy="5317928"/>
              </a:xfrm>
              <a:prstGeom prst="rect">
                <a:avLst/>
              </a:prstGeom>
              <a:ln w="12700" cap="flat">
                <a:noFill/>
                <a:miter lim="400000"/>
              </a:ln>
              <a:effectLst/>
            </p:spPr>
          </p:pic>
          <p:pic>
            <p:nvPicPr>
              <p:cNvPr id="2177" name="X.pdf" descr="X.pdf"/>
              <p:cNvPicPr>
                <a:picLocks noChangeAspect="1"/>
              </p:cNvPicPr>
              <p:nvPr/>
            </p:nvPicPr>
            <p:blipFill>
              <a:blip r:embed="rId5">
                <a:extLst/>
              </a:blip>
              <a:stretch>
                <a:fillRect/>
              </a:stretch>
            </p:blipFill>
            <p:spPr>
              <a:xfrm>
                <a:off x="6774102" y="5154511"/>
                <a:ext cx="288032" cy="240027"/>
              </a:xfrm>
              <a:prstGeom prst="rect">
                <a:avLst/>
              </a:prstGeom>
              <a:ln w="12700" cap="flat">
                <a:noFill/>
                <a:miter lim="400000"/>
              </a:ln>
              <a:effectLst/>
            </p:spPr>
          </p:pic>
          <p:pic>
            <p:nvPicPr>
              <p:cNvPr id="2178" name="Y.pdf" descr="Y.pdf"/>
              <p:cNvPicPr>
                <a:picLocks noChangeAspect="1"/>
              </p:cNvPicPr>
              <p:nvPr/>
            </p:nvPicPr>
            <p:blipFill>
              <a:blip r:embed="rId6">
                <a:extLst/>
              </a:blip>
              <a:stretch>
                <a:fillRect/>
              </a:stretch>
            </p:blipFill>
            <p:spPr>
              <a:xfrm>
                <a:off x="0" y="56620"/>
                <a:ext cx="259228" cy="240027"/>
              </a:xfrm>
              <a:prstGeom prst="rect">
                <a:avLst/>
              </a:prstGeom>
              <a:ln w="12700" cap="flat">
                <a:noFill/>
                <a:miter lim="400000"/>
              </a:ln>
              <a:effectLst/>
            </p:spPr>
          </p:pic>
          <p:pic>
            <p:nvPicPr>
              <p:cNvPr id="2179" name="x^(i)_,_y^(i)_i=.pdf" descr="x^(i)_,_y^(i)_i=.pdf"/>
              <p:cNvPicPr>
                <a:picLocks noChangeAspect="1"/>
              </p:cNvPicPr>
              <p:nvPr/>
            </p:nvPicPr>
            <p:blipFill>
              <a:blip r:embed="rId7">
                <a:extLst/>
              </a:blip>
              <a:stretch>
                <a:fillRect/>
              </a:stretch>
            </p:blipFill>
            <p:spPr>
              <a:xfrm>
                <a:off x="4919202" y="4297800"/>
                <a:ext cx="1884432" cy="401142"/>
              </a:xfrm>
              <a:prstGeom prst="rect">
                <a:avLst/>
              </a:prstGeom>
              <a:ln w="12700" cap="flat">
                <a:noFill/>
                <a:miter lim="400000"/>
              </a:ln>
              <a:effectLst/>
            </p:spPr>
          </p:pic>
        </p:grpSp>
        <p:sp>
          <p:nvSpPr>
            <p:cNvPr id="2181" name="Appropriate model"/>
            <p:cNvSpPr txBox="1"/>
            <p:nvPr/>
          </p:nvSpPr>
          <p:spPr>
            <a:xfrm>
              <a:off x="1160403" y="0"/>
              <a:ext cx="5225416" cy="8864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a:defRPr b="0" sz="5000">
                  <a:latin typeface="Helvetica Neue Light"/>
                  <a:ea typeface="Helvetica Neue Light"/>
                  <a:cs typeface="Helvetica Neue Light"/>
                  <a:sym typeface="Helvetica Neue Light"/>
                </a:defRPr>
              </a:lvl1pPr>
            </a:lstStyle>
            <a:p>
              <a:pPr/>
              <a:r>
                <a:t>Appropriate model</a:t>
              </a:r>
            </a:p>
          </p:txBody>
        </p:sp>
        <p:sp>
          <p:nvSpPr>
            <p:cNvPr id="2182" name="K = 2"/>
            <p:cNvSpPr txBox="1"/>
            <p:nvPr/>
          </p:nvSpPr>
          <p:spPr>
            <a:xfrm>
              <a:off x="2920624" y="1060719"/>
              <a:ext cx="1704976" cy="937257"/>
            </a:xfrm>
            <a:prstGeom prst="rect">
              <a:avLst/>
            </a:prstGeom>
            <a:noFill/>
            <a:ln w="50800" cap="flat">
              <a:solidFill>
                <a:srgbClr val="000000"/>
              </a:solidFill>
              <a:prstDash val="solid"/>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b="0" sz="5000">
                  <a:latin typeface="Helvetica Neue Light"/>
                  <a:ea typeface="Helvetica Neue Light"/>
                  <a:cs typeface="Helvetica Neue Light"/>
                  <a:sym typeface="Helvetica Neue Light"/>
                </a:defRPr>
              </a:lvl1pPr>
            </a:lstStyle>
            <a:p>
              <a:pPr/>
              <a:r>
                <a:t>K = 2</a:t>
              </a:r>
            </a:p>
          </p:txBody>
        </p:sp>
      </p:grpSp>
      <p:grpSp>
        <p:nvGrpSpPr>
          <p:cNvPr id="2200" name="Group"/>
          <p:cNvGrpSpPr/>
          <p:nvPr/>
        </p:nvGrpSpPr>
        <p:grpSpPr>
          <a:xfrm>
            <a:off x="16614266" y="1037389"/>
            <a:ext cx="7270176" cy="7640219"/>
            <a:chOff x="0" y="0"/>
            <a:chExt cx="7270174" cy="7640218"/>
          </a:xfrm>
        </p:grpSpPr>
        <p:grpSp>
          <p:nvGrpSpPr>
            <p:cNvPr id="2197" name="Group"/>
            <p:cNvGrpSpPr/>
            <p:nvPr/>
          </p:nvGrpSpPr>
          <p:grpSpPr>
            <a:xfrm>
              <a:off x="-1" y="2172239"/>
              <a:ext cx="7270176" cy="5467980"/>
              <a:chOff x="0" y="0"/>
              <a:chExt cx="7270174" cy="5467978"/>
            </a:xfrm>
          </p:grpSpPr>
          <p:pic>
            <p:nvPicPr>
              <p:cNvPr id="2184" name="out_true.pdf" descr="out_true.pdf"/>
              <p:cNvPicPr>
                <a:picLocks noChangeAspect="1"/>
              </p:cNvPicPr>
              <p:nvPr/>
            </p:nvPicPr>
            <p:blipFill>
              <a:blip r:embed="rId3">
                <a:extLst/>
              </a:blip>
              <a:stretch>
                <a:fillRect/>
              </a:stretch>
            </p:blipFill>
            <p:spPr>
              <a:xfrm>
                <a:off x="193735" y="0"/>
                <a:ext cx="7076440" cy="5390327"/>
              </a:xfrm>
              <a:prstGeom prst="rect">
                <a:avLst/>
              </a:prstGeom>
              <a:ln w="12700" cap="flat">
                <a:noFill/>
                <a:miter lim="400000"/>
              </a:ln>
              <a:effectLst/>
            </p:spPr>
          </p:pic>
          <p:pic>
            <p:nvPicPr>
              <p:cNvPr id="2185" name="out_fit1.pdf" descr="out_fit1.pdf"/>
              <p:cNvPicPr>
                <a:picLocks noChangeAspect="1"/>
              </p:cNvPicPr>
              <p:nvPr/>
            </p:nvPicPr>
            <p:blipFill>
              <a:blip r:embed="rId4">
                <a:extLst/>
              </a:blip>
              <a:stretch>
                <a:fillRect/>
              </a:stretch>
            </p:blipFill>
            <p:spPr>
              <a:xfrm>
                <a:off x="193735" y="0"/>
                <a:ext cx="7076440" cy="5390327"/>
              </a:xfrm>
              <a:prstGeom prst="rect">
                <a:avLst/>
              </a:prstGeom>
              <a:ln w="12700" cap="flat">
                <a:noFill/>
                <a:miter lim="400000"/>
              </a:ln>
              <a:effectLst/>
            </p:spPr>
          </p:pic>
          <p:pic>
            <p:nvPicPr>
              <p:cNvPr id="2186" name="out_fit2.pdf" descr="out_fit2.pdf"/>
              <p:cNvPicPr>
                <a:picLocks noChangeAspect="1"/>
              </p:cNvPicPr>
              <p:nvPr/>
            </p:nvPicPr>
            <p:blipFill>
              <a:blip r:embed="rId8">
                <a:extLst/>
              </a:blip>
              <a:stretch>
                <a:fillRect/>
              </a:stretch>
            </p:blipFill>
            <p:spPr>
              <a:xfrm>
                <a:off x="193735" y="0"/>
                <a:ext cx="7076440" cy="5390327"/>
              </a:xfrm>
              <a:prstGeom prst="rect">
                <a:avLst/>
              </a:prstGeom>
              <a:ln w="12700" cap="flat">
                <a:noFill/>
                <a:miter lim="400000"/>
              </a:ln>
              <a:effectLst/>
            </p:spPr>
          </p:pic>
          <p:pic>
            <p:nvPicPr>
              <p:cNvPr id="2187" name="out_fit3.pdf" descr="out_fit3.pdf"/>
              <p:cNvPicPr>
                <a:picLocks noChangeAspect="1"/>
              </p:cNvPicPr>
              <p:nvPr/>
            </p:nvPicPr>
            <p:blipFill>
              <a:blip r:embed="rId9">
                <a:extLst/>
              </a:blip>
              <a:stretch>
                <a:fillRect/>
              </a:stretch>
            </p:blipFill>
            <p:spPr>
              <a:xfrm>
                <a:off x="193735" y="0"/>
                <a:ext cx="7076440" cy="5390327"/>
              </a:xfrm>
              <a:prstGeom prst="rect">
                <a:avLst/>
              </a:prstGeom>
              <a:ln w="12700" cap="flat">
                <a:noFill/>
                <a:miter lim="400000"/>
              </a:ln>
              <a:effectLst/>
            </p:spPr>
          </p:pic>
          <p:pic>
            <p:nvPicPr>
              <p:cNvPr id="2188" name="out_fit4.pdf" descr="out_fit4.pdf"/>
              <p:cNvPicPr>
                <a:picLocks noChangeAspect="1"/>
              </p:cNvPicPr>
              <p:nvPr/>
            </p:nvPicPr>
            <p:blipFill>
              <a:blip r:embed="rId10">
                <a:extLst/>
              </a:blip>
              <a:stretch>
                <a:fillRect/>
              </a:stretch>
            </p:blipFill>
            <p:spPr>
              <a:xfrm>
                <a:off x="193735" y="0"/>
                <a:ext cx="7076440" cy="5390327"/>
              </a:xfrm>
              <a:prstGeom prst="rect">
                <a:avLst/>
              </a:prstGeom>
              <a:ln w="12700" cap="flat">
                <a:noFill/>
                <a:miter lim="400000"/>
              </a:ln>
              <a:effectLst/>
            </p:spPr>
          </p:pic>
          <p:pic>
            <p:nvPicPr>
              <p:cNvPr id="2189" name="out_fit6.pdf" descr="out_fit6.pdf"/>
              <p:cNvPicPr>
                <a:picLocks noChangeAspect="1"/>
              </p:cNvPicPr>
              <p:nvPr/>
            </p:nvPicPr>
            <p:blipFill>
              <a:blip r:embed="rId11">
                <a:extLst/>
              </a:blip>
              <a:stretch>
                <a:fillRect/>
              </a:stretch>
            </p:blipFill>
            <p:spPr>
              <a:xfrm>
                <a:off x="193735" y="0"/>
                <a:ext cx="7076440" cy="5390327"/>
              </a:xfrm>
              <a:prstGeom prst="rect">
                <a:avLst/>
              </a:prstGeom>
              <a:ln w="12700" cap="flat">
                <a:noFill/>
                <a:miter lim="400000"/>
              </a:ln>
              <a:effectLst/>
            </p:spPr>
          </p:pic>
          <p:pic>
            <p:nvPicPr>
              <p:cNvPr id="2190" name="out_fit7.pdf" descr="out_fit7.pdf"/>
              <p:cNvPicPr>
                <a:picLocks noChangeAspect="1"/>
              </p:cNvPicPr>
              <p:nvPr/>
            </p:nvPicPr>
            <p:blipFill>
              <a:blip r:embed="rId12">
                <a:extLst/>
              </a:blip>
              <a:stretch>
                <a:fillRect/>
              </a:stretch>
            </p:blipFill>
            <p:spPr>
              <a:xfrm>
                <a:off x="193735" y="0"/>
                <a:ext cx="7076440" cy="5390327"/>
              </a:xfrm>
              <a:prstGeom prst="rect">
                <a:avLst/>
              </a:prstGeom>
              <a:ln w="12700" cap="flat">
                <a:noFill/>
                <a:miter lim="400000"/>
              </a:ln>
              <a:effectLst/>
            </p:spPr>
          </p:pic>
          <p:pic>
            <p:nvPicPr>
              <p:cNvPr id="2191" name="out_fit8.pdf" descr="out_fit8.pdf"/>
              <p:cNvPicPr>
                <a:picLocks noChangeAspect="1"/>
              </p:cNvPicPr>
              <p:nvPr/>
            </p:nvPicPr>
            <p:blipFill>
              <a:blip r:embed="rId13">
                <a:extLst/>
              </a:blip>
              <a:stretch>
                <a:fillRect/>
              </a:stretch>
            </p:blipFill>
            <p:spPr>
              <a:xfrm>
                <a:off x="193735" y="0"/>
                <a:ext cx="7076440" cy="5390327"/>
              </a:xfrm>
              <a:prstGeom prst="rect">
                <a:avLst/>
              </a:prstGeom>
              <a:ln w="12700" cap="flat">
                <a:noFill/>
                <a:miter lim="400000"/>
              </a:ln>
              <a:effectLst/>
            </p:spPr>
          </p:pic>
          <p:pic>
            <p:nvPicPr>
              <p:cNvPr id="2192" name="out_fit9.pdf" descr="out_fit9.pdf"/>
              <p:cNvPicPr>
                <a:picLocks noChangeAspect="1"/>
              </p:cNvPicPr>
              <p:nvPr/>
            </p:nvPicPr>
            <p:blipFill>
              <a:blip r:embed="rId14">
                <a:extLst/>
              </a:blip>
              <a:stretch>
                <a:fillRect/>
              </a:stretch>
            </p:blipFill>
            <p:spPr>
              <a:xfrm>
                <a:off x="193735" y="0"/>
                <a:ext cx="7076440" cy="5390327"/>
              </a:xfrm>
              <a:prstGeom prst="rect">
                <a:avLst/>
              </a:prstGeom>
              <a:ln w="12700" cap="flat">
                <a:noFill/>
                <a:miter lim="400000"/>
              </a:ln>
              <a:effectLst/>
            </p:spPr>
          </p:pic>
          <p:pic>
            <p:nvPicPr>
              <p:cNvPr id="2193" name="out_fit10.pdf" descr="out_fit10.pdf"/>
              <p:cNvPicPr>
                <a:picLocks noChangeAspect="1"/>
              </p:cNvPicPr>
              <p:nvPr/>
            </p:nvPicPr>
            <p:blipFill>
              <a:blip r:embed="rId15">
                <a:extLst/>
              </a:blip>
              <a:stretch>
                <a:fillRect/>
              </a:stretch>
            </p:blipFill>
            <p:spPr>
              <a:xfrm>
                <a:off x="193735" y="0"/>
                <a:ext cx="7076440" cy="5390327"/>
              </a:xfrm>
              <a:prstGeom prst="rect">
                <a:avLst/>
              </a:prstGeom>
              <a:ln w="12700" cap="flat">
                <a:noFill/>
                <a:miter lim="400000"/>
              </a:ln>
              <a:effectLst/>
            </p:spPr>
          </p:pic>
          <p:pic>
            <p:nvPicPr>
              <p:cNvPr id="2194" name="X.pdf" descr="X.pdf"/>
              <p:cNvPicPr>
                <a:picLocks noChangeAspect="1"/>
              </p:cNvPicPr>
              <p:nvPr/>
            </p:nvPicPr>
            <p:blipFill>
              <a:blip r:embed="rId5">
                <a:extLst/>
              </a:blip>
              <a:stretch>
                <a:fillRect/>
              </a:stretch>
            </p:blipFill>
            <p:spPr>
              <a:xfrm>
                <a:off x="6866328" y="5224685"/>
                <a:ext cx="291953" cy="243294"/>
              </a:xfrm>
              <a:prstGeom prst="rect">
                <a:avLst/>
              </a:prstGeom>
              <a:ln w="12700" cap="flat">
                <a:noFill/>
                <a:miter lim="400000"/>
              </a:ln>
              <a:effectLst/>
            </p:spPr>
          </p:pic>
          <p:pic>
            <p:nvPicPr>
              <p:cNvPr id="2195" name="Y.pdf" descr="Y.pdf"/>
              <p:cNvPicPr>
                <a:picLocks noChangeAspect="1"/>
              </p:cNvPicPr>
              <p:nvPr/>
            </p:nvPicPr>
            <p:blipFill>
              <a:blip r:embed="rId6">
                <a:extLst/>
              </a:blip>
              <a:stretch>
                <a:fillRect/>
              </a:stretch>
            </p:blipFill>
            <p:spPr>
              <a:xfrm>
                <a:off x="0" y="57391"/>
                <a:ext cx="262757" cy="243295"/>
              </a:xfrm>
              <a:prstGeom prst="rect">
                <a:avLst/>
              </a:prstGeom>
              <a:ln w="12700" cap="flat">
                <a:noFill/>
                <a:miter lim="400000"/>
              </a:ln>
              <a:effectLst/>
            </p:spPr>
          </p:pic>
          <p:pic>
            <p:nvPicPr>
              <p:cNvPr id="2196" name="x^(i)_,_y^(i)_i=.pdf" descr="x^(i)_,_y^(i)_i=.pdf"/>
              <p:cNvPicPr>
                <a:picLocks noChangeAspect="1"/>
              </p:cNvPicPr>
              <p:nvPr/>
            </p:nvPicPr>
            <p:blipFill>
              <a:blip r:embed="rId7">
                <a:extLst/>
              </a:blip>
              <a:stretch>
                <a:fillRect/>
              </a:stretch>
            </p:blipFill>
            <p:spPr>
              <a:xfrm>
                <a:off x="5050463" y="4396694"/>
                <a:ext cx="1884432" cy="401142"/>
              </a:xfrm>
              <a:prstGeom prst="rect">
                <a:avLst/>
              </a:prstGeom>
              <a:ln w="12700" cap="flat">
                <a:noFill/>
                <a:miter lim="400000"/>
              </a:ln>
              <a:effectLst/>
            </p:spPr>
          </p:pic>
        </p:grpSp>
        <p:sp>
          <p:nvSpPr>
            <p:cNvPr id="2198" name="Overfitting"/>
            <p:cNvSpPr txBox="1"/>
            <p:nvPr/>
          </p:nvSpPr>
          <p:spPr>
            <a:xfrm>
              <a:off x="2397352" y="0"/>
              <a:ext cx="2919096" cy="8864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a:defRPr b="0" sz="5000">
                  <a:latin typeface="Helvetica Neue Light"/>
                  <a:ea typeface="Helvetica Neue Light"/>
                  <a:cs typeface="Helvetica Neue Light"/>
                  <a:sym typeface="Helvetica Neue Light"/>
                </a:defRPr>
              </a:lvl1pPr>
            </a:lstStyle>
            <a:p>
              <a:pPr/>
              <a:r>
                <a:t>Overfitting</a:t>
              </a:r>
            </a:p>
          </p:txBody>
        </p:sp>
        <p:sp>
          <p:nvSpPr>
            <p:cNvPr id="2199" name="K = 10"/>
            <p:cNvSpPr txBox="1"/>
            <p:nvPr/>
          </p:nvSpPr>
          <p:spPr>
            <a:xfrm>
              <a:off x="2827881" y="1060719"/>
              <a:ext cx="2058036" cy="937257"/>
            </a:xfrm>
            <a:prstGeom prst="rect">
              <a:avLst/>
            </a:prstGeom>
            <a:noFill/>
            <a:ln w="50800" cap="flat">
              <a:solidFill>
                <a:srgbClr val="000000"/>
              </a:solidFill>
              <a:prstDash val="solid"/>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b="0" sz="5000">
                  <a:latin typeface="Helvetica Neue Light"/>
                  <a:ea typeface="Helvetica Neue Light"/>
                  <a:cs typeface="Helvetica Neue Light"/>
                  <a:sym typeface="Helvetica Neue Light"/>
                </a:defRPr>
              </a:lvl1pPr>
            </a:lstStyle>
            <a:p>
              <a:pPr/>
              <a:r>
                <a:t>K = 10</a:t>
              </a:r>
            </a:p>
          </p:txBody>
        </p:sp>
      </p:grpSp>
    </p:spTree>
  </p:cSld>
  <p:clrMapOvr>
    <a:masterClrMapping/>
  </p:clrMapOvr>
  <p:transition xmlns:p14="http://schemas.microsoft.com/office/powerpoint/2010/main" spd="med" advClick="1"/>
</p:sld>
</file>

<file path=ppt/slides/slide1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202" name="Example #2: Fitting a classifier"/>
          <p:cNvSpPr txBox="1"/>
          <p:nvPr>
            <p:ph type="title"/>
          </p:nvPr>
        </p:nvSpPr>
        <p:spPr>
          <a:xfrm>
            <a:off x="478631" y="67400"/>
            <a:ext cx="23426738" cy="1948757"/>
          </a:xfrm>
          <a:prstGeom prst="rect">
            <a:avLst/>
          </a:prstGeom>
        </p:spPr>
        <p:txBody>
          <a:bodyPr/>
          <a:lstStyle>
            <a:lvl1pPr>
              <a:defRPr sz="9000">
                <a:latin typeface="Helvetica Neue Light"/>
                <a:ea typeface="Helvetica Neue Light"/>
                <a:cs typeface="Helvetica Neue Light"/>
                <a:sym typeface="Helvetica Neue Light"/>
              </a:defRPr>
            </a:lvl1pPr>
          </a:lstStyle>
          <a:p>
            <a:pPr/>
            <a:r>
              <a:t>Example #2: Fitting a classifier</a:t>
            </a:r>
          </a:p>
        </p:txBody>
      </p:sp>
      <p:grpSp>
        <p:nvGrpSpPr>
          <p:cNvPr id="2246" name="Group"/>
          <p:cNvGrpSpPr/>
          <p:nvPr/>
        </p:nvGrpSpPr>
        <p:grpSpPr>
          <a:xfrm>
            <a:off x="8765902" y="3886200"/>
            <a:ext cx="7032526" cy="7032526"/>
            <a:chOff x="0" y="0"/>
            <a:chExt cx="7032525" cy="7032525"/>
          </a:xfrm>
        </p:grpSpPr>
        <p:sp>
          <p:nvSpPr>
            <p:cNvPr id="2203" name="Square"/>
            <p:cNvSpPr/>
            <p:nvPr/>
          </p:nvSpPr>
          <p:spPr>
            <a:xfrm>
              <a:off x="0" y="0"/>
              <a:ext cx="7032526" cy="7032526"/>
            </a:xfrm>
            <a:prstGeom prst="rect">
              <a:avLst/>
            </a:prstGeom>
            <a:noFill/>
            <a:ln w="508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04" name="Circle"/>
            <p:cNvSpPr/>
            <p:nvPr/>
          </p:nvSpPr>
          <p:spPr>
            <a:xfrm>
              <a:off x="5562600" y="5054600"/>
              <a:ext cx="332731" cy="332731"/>
            </a:xfrm>
            <a:prstGeom prst="ellipse">
              <a:avLst/>
            </a:prstGeom>
            <a:solidFill>
              <a:schemeClr val="accent3"/>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05" name="Circle"/>
            <p:cNvSpPr/>
            <p:nvPr/>
          </p:nvSpPr>
          <p:spPr>
            <a:xfrm>
              <a:off x="3349897" y="6096000"/>
              <a:ext cx="332731" cy="332731"/>
            </a:xfrm>
            <a:prstGeom prst="ellipse">
              <a:avLst/>
            </a:prstGeom>
            <a:solidFill>
              <a:schemeClr val="accent3"/>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06" name="Circle"/>
            <p:cNvSpPr/>
            <p:nvPr/>
          </p:nvSpPr>
          <p:spPr>
            <a:xfrm>
              <a:off x="4292600" y="4927600"/>
              <a:ext cx="332731" cy="332731"/>
            </a:xfrm>
            <a:prstGeom prst="ellipse">
              <a:avLst/>
            </a:prstGeom>
            <a:solidFill>
              <a:schemeClr val="accent3"/>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07" name="Circle"/>
            <p:cNvSpPr/>
            <p:nvPr/>
          </p:nvSpPr>
          <p:spPr>
            <a:xfrm>
              <a:off x="5689600" y="3338834"/>
              <a:ext cx="332731" cy="332732"/>
            </a:xfrm>
            <a:prstGeom prst="ellipse">
              <a:avLst/>
            </a:prstGeom>
            <a:solidFill>
              <a:schemeClr val="accent3"/>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08" name="Circle"/>
            <p:cNvSpPr/>
            <p:nvPr/>
          </p:nvSpPr>
          <p:spPr>
            <a:xfrm>
              <a:off x="4749800" y="5892800"/>
              <a:ext cx="332731" cy="332731"/>
            </a:xfrm>
            <a:prstGeom prst="ellipse">
              <a:avLst/>
            </a:prstGeom>
            <a:solidFill>
              <a:schemeClr val="accent3"/>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09" name="Circle"/>
            <p:cNvSpPr/>
            <p:nvPr/>
          </p:nvSpPr>
          <p:spPr>
            <a:xfrm>
              <a:off x="2819400" y="5308600"/>
              <a:ext cx="332731" cy="332731"/>
            </a:xfrm>
            <a:prstGeom prst="ellipse">
              <a:avLst/>
            </a:prstGeom>
            <a:solidFill>
              <a:schemeClr val="accent3"/>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10" name="Circle"/>
            <p:cNvSpPr/>
            <p:nvPr/>
          </p:nvSpPr>
          <p:spPr>
            <a:xfrm>
              <a:off x="5054600" y="4329434"/>
              <a:ext cx="332731" cy="332732"/>
            </a:xfrm>
            <a:prstGeom prst="ellipse">
              <a:avLst/>
            </a:prstGeom>
            <a:solidFill>
              <a:schemeClr val="accent3"/>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11" name="Circle"/>
            <p:cNvSpPr/>
            <p:nvPr/>
          </p:nvSpPr>
          <p:spPr>
            <a:xfrm>
              <a:off x="6680200" y="1905000"/>
              <a:ext cx="332731" cy="332731"/>
            </a:xfrm>
            <a:prstGeom prst="ellipse">
              <a:avLst/>
            </a:prstGeom>
            <a:solidFill>
              <a:schemeClr val="accent3"/>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12" name="Circle"/>
            <p:cNvSpPr/>
            <p:nvPr/>
          </p:nvSpPr>
          <p:spPr>
            <a:xfrm>
              <a:off x="2616200" y="1447800"/>
              <a:ext cx="332731" cy="332731"/>
            </a:xfrm>
            <a:prstGeom prst="ellipse">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13" name="Circle"/>
            <p:cNvSpPr/>
            <p:nvPr/>
          </p:nvSpPr>
          <p:spPr>
            <a:xfrm>
              <a:off x="2743200" y="2819400"/>
              <a:ext cx="332731" cy="332731"/>
            </a:xfrm>
            <a:prstGeom prst="ellipse">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14" name="Circle"/>
            <p:cNvSpPr/>
            <p:nvPr/>
          </p:nvSpPr>
          <p:spPr>
            <a:xfrm>
              <a:off x="3476897" y="1320800"/>
              <a:ext cx="332731" cy="332731"/>
            </a:xfrm>
            <a:prstGeom prst="ellipse">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15" name="Circle"/>
            <p:cNvSpPr/>
            <p:nvPr/>
          </p:nvSpPr>
          <p:spPr>
            <a:xfrm>
              <a:off x="1825897" y="2184400"/>
              <a:ext cx="332731" cy="332731"/>
            </a:xfrm>
            <a:prstGeom prst="ellipse">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16" name="Circle"/>
            <p:cNvSpPr/>
            <p:nvPr/>
          </p:nvSpPr>
          <p:spPr>
            <a:xfrm>
              <a:off x="2384697" y="4038600"/>
              <a:ext cx="332731" cy="332731"/>
            </a:xfrm>
            <a:prstGeom prst="ellipse">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17" name="Circle"/>
            <p:cNvSpPr/>
            <p:nvPr/>
          </p:nvSpPr>
          <p:spPr>
            <a:xfrm>
              <a:off x="835297" y="1447800"/>
              <a:ext cx="332731" cy="332731"/>
            </a:xfrm>
            <a:prstGeom prst="ellipse">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18" name="Circle"/>
            <p:cNvSpPr/>
            <p:nvPr/>
          </p:nvSpPr>
          <p:spPr>
            <a:xfrm>
              <a:off x="2130697" y="533400"/>
              <a:ext cx="332731" cy="332731"/>
            </a:xfrm>
            <a:prstGeom prst="ellipse">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19" name="Circle"/>
            <p:cNvSpPr/>
            <p:nvPr/>
          </p:nvSpPr>
          <p:spPr>
            <a:xfrm>
              <a:off x="5054600" y="533400"/>
              <a:ext cx="332731" cy="332731"/>
            </a:xfrm>
            <a:prstGeom prst="ellipse">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20" name="Circle"/>
            <p:cNvSpPr/>
            <p:nvPr/>
          </p:nvSpPr>
          <p:spPr>
            <a:xfrm>
              <a:off x="1648097" y="4673600"/>
              <a:ext cx="332731" cy="332731"/>
            </a:xfrm>
            <a:prstGeom prst="ellipse">
              <a:avLst/>
            </a:prstGeom>
            <a:solidFill>
              <a:schemeClr val="accent3"/>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21" name="Circle"/>
            <p:cNvSpPr/>
            <p:nvPr/>
          </p:nvSpPr>
          <p:spPr>
            <a:xfrm>
              <a:off x="6350000" y="2819400"/>
              <a:ext cx="332731" cy="332731"/>
            </a:xfrm>
            <a:prstGeom prst="ellipse">
              <a:avLst/>
            </a:prstGeom>
            <a:solidFill>
              <a:schemeClr val="accent3"/>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22" name="Circle"/>
            <p:cNvSpPr/>
            <p:nvPr/>
          </p:nvSpPr>
          <p:spPr>
            <a:xfrm>
              <a:off x="5816600" y="6096000"/>
              <a:ext cx="332731" cy="332731"/>
            </a:xfrm>
            <a:prstGeom prst="ellipse">
              <a:avLst/>
            </a:prstGeom>
            <a:solidFill>
              <a:schemeClr val="accent3"/>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23" name="Circle"/>
            <p:cNvSpPr/>
            <p:nvPr/>
          </p:nvSpPr>
          <p:spPr>
            <a:xfrm>
              <a:off x="883195" y="6096000"/>
              <a:ext cx="332731" cy="332731"/>
            </a:xfrm>
            <a:prstGeom prst="ellipse">
              <a:avLst/>
            </a:prstGeom>
            <a:solidFill>
              <a:schemeClr val="accent3"/>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24" name="Circle"/>
            <p:cNvSpPr/>
            <p:nvPr/>
          </p:nvSpPr>
          <p:spPr>
            <a:xfrm>
              <a:off x="2130697" y="6400800"/>
              <a:ext cx="332731" cy="332731"/>
            </a:xfrm>
            <a:prstGeom prst="ellipse">
              <a:avLst/>
            </a:prstGeom>
            <a:solidFill>
              <a:schemeClr val="accent3"/>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25" name="Circle"/>
            <p:cNvSpPr/>
            <p:nvPr/>
          </p:nvSpPr>
          <p:spPr>
            <a:xfrm>
              <a:off x="4292600" y="6400800"/>
              <a:ext cx="332731" cy="332731"/>
            </a:xfrm>
            <a:prstGeom prst="ellipse">
              <a:avLst/>
            </a:prstGeom>
            <a:solidFill>
              <a:schemeClr val="accent3"/>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26" name="Circle"/>
            <p:cNvSpPr/>
            <p:nvPr/>
          </p:nvSpPr>
          <p:spPr>
            <a:xfrm>
              <a:off x="6146800" y="4419600"/>
              <a:ext cx="332731" cy="332731"/>
            </a:xfrm>
            <a:prstGeom prst="ellipse">
              <a:avLst/>
            </a:prstGeom>
            <a:solidFill>
              <a:schemeClr val="accent3"/>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27" name="Circle"/>
            <p:cNvSpPr/>
            <p:nvPr/>
          </p:nvSpPr>
          <p:spPr>
            <a:xfrm>
              <a:off x="1140097" y="2454613"/>
              <a:ext cx="332731" cy="332731"/>
            </a:xfrm>
            <a:prstGeom prst="ellipse">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28" name="Circle"/>
            <p:cNvSpPr/>
            <p:nvPr/>
          </p:nvSpPr>
          <p:spPr>
            <a:xfrm>
              <a:off x="1825897" y="3211834"/>
              <a:ext cx="332731" cy="332732"/>
            </a:xfrm>
            <a:prstGeom prst="ellipse">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29" name="Circle"/>
            <p:cNvSpPr/>
            <p:nvPr/>
          </p:nvSpPr>
          <p:spPr>
            <a:xfrm>
              <a:off x="4292600" y="392626"/>
              <a:ext cx="332731" cy="332731"/>
            </a:xfrm>
            <a:prstGeom prst="ellipse">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30" name="Circle"/>
            <p:cNvSpPr/>
            <p:nvPr/>
          </p:nvSpPr>
          <p:spPr>
            <a:xfrm>
              <a:off x="251097" y="5664200"/>
              <a:ext cx="332731" cy="332731"/>
            </a:xfrm>
            <a:prstGeom prst="ellipse">
              <a:avLst/>
            </a:prstGeom>
            <a:solidFill>
              <a:schemeClr val="accent3"/>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31" name="Circle"/>
            <p:cNvSpPr/>
            <p:nvPr/>
          </p:nvSpPr>
          <p:spPr>
            <a:xfrm>
              <a:off x="5816600" y="939800"/>
              <a:ext cx="332731" cy="332731"/>
            </a:xfrm>
            <a:prstGeom prst="ellipse">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32" name="Circle"/>
            <p:cNvSpPr/>
            <p:nvPr/>
          </p:nvSpPr>
          <p:spPr>
            <a:xfrm>
              <a:off x="4749800" y="1447800"/>
              <a:ext cx="332731" cy="332731"/>
            </a:xfrm>
            <a:prstGeom prst="ellipse">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33" name="Circle"/>
            <p:cNvSpPr/>
            <p:nvPr/>
          </p:nvSpPr>
          <p:spPr>
            <a:xfrm>
              <a:off x="3781697" y="2438400"/>
              <a:ext cx="332731" cy="332731"/>
            </a:xfrm>
            <a:prstGeom prst="ellipse">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34" name="Circle"/>
            <p:cNvSpPr/>
            <p:nvPr/>
          </p:nvSpPr>
          <p:spPr>
            <a:xfrm>
              <a:off x="1648097" y="5551165"/>
              <a:ext cx="332731" cy="332731"/>
            </a:xfrm>
            <a:prstGeom prst="ellipse">
              <a:avLst/>
            </a:prstGeom>
            <a:solidFill>
              <a:schemeClr val="accent3"/>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35" name="Circle"/>
            <p:cNvSpPr/>
            <p:nvPr/>
          </p:nvSpPr>
          <p:spPr>
            <a:xfrm>
              <a:off x="835297" y="4583434"/>
              <a:ext cx="332731" cy="332732"/>
            </a:xfrm>
            <a:prstGeom prst="ellipse">
              <a:avLst/>
            </a:prstGeom>
            <a:solidFill>
              <a:schemeClr val="accent3"/>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36" name="Circle"/>
            <p:cNvSpPr/>
            <p:nvPr/>
          </p:nvSpPr>
          <p:spPr>
            <a:xfrm>
              <a:off x="5562600" y="2060913"/>
              <a:ext cx="332731" cy="332731"/>
            </a:xfrm>
            <a:prstGeom prst="ellipse">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37" name="Circle"/>
            <p:cNvSpPr/>
            <p:nvPr/>
          </p:nvSpPr>
          <p:spPr>
            <a:xfrm>
              <a:off x="835297" y="384512"/>
              <a:ext cx="332731" cy="332732"/>
            </a:xfrm>
            <a:prstGeom prst="ellipse">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38" name="Circle"/>
            <p:cNvSpPr/>
            <p:nvPr/>
          </p:nvSpPr>
          <p:spPr>
            <a:xfrm>
              <a:off x="3349897" y="3349897"/>
              <a:ext cx="332731" cy="332731"/>
            </a:xfrm>
            <a:prstGeom prst="ellipse">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39" name="Circle"/>
            <p:cNvSpPr/>
            <p:nvPr/>
          </p:nvSpPr>
          <p:spPr>
            <a:xfrm>
              <a:off x="251097" y="2492713"/>
              <a:ext cx="332731" cy="332731"/>
            </a:xfrm>
            <a:prstGeom prst="ellipse">
              <a:avLst/>
            </a:prstGeom>
            <a:solidFill>
              <a:schemeClr val="accent3"/>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40" name="Circle"/>
            <p:cNvSpPr/>
            <p:nvPr/>
          </p:nvSpPr>
          <p:spPr>
            <a:xfrm>
              <a:off x="3781697" y="4329434"/>
              <a:ext cx="332731" cy="332732"/>
            </a:xfrm>
            <a:prstGeom prst="ellipse">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41" name="Circle"/>
            <p:cNvSpPr/>
            <p:nvPr/>
          </p:nvSpPr>
          <p:spPr>
            <a:xfrm>
              <a:off x="4456248" y="3211834"/>
              <a:ext cx="332732" cy="332732"/>
            </a:xfrm>
            <a:prstGeom prst="ellipse">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42" name="Circle"/>
            <p:cNvSpPr/>
            <p:nvPr/>
          </p:nvSpPr>
          <p:spPr>
            <a:xfrm>
              <a:off x="1317897" y="3969425"/>
              <a:ext cx="332731" cy="332732"/>
            </a:xfrm>
            <a:prstGeom prst="ellipse">
              <a:avLst/>
            </a:prstGeom>
            <a:solidFill>
              <a:schemeClr val="accent3"/>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356" name="Connection Line"/>
            <p:cNvSpPr/>
            <p:nvPr/>
          </p:nvSpPr>
          <p:spPr>
            <a:xfrm>
              <a:off x="11517" y="246194"/>
              <a:ext cx="6996709" cy="4849659"/>
            </a:xfrm>
            <a:custGeom>
              <a:avLst/>
              <a:gdLst/>
              <a:ahLst/>
              <a:cxnLst>
                <a:cxn ang="0">
                  <a:pos x="wd2" y="hd2"/>
                </a:cxn>
                <a:cxn ang="5400000">
                  <a:pos x="wd2" y="hd2"/>
                </a:cxn>
                <a:cxn ang="10800000">
                  <a:pos x="wd2" y="hd2"/>
                </a:cxn>
                <a:cxn ang="16200000">
                  <a:pos x="wd2" y="hd2"/>
                </a:cxn>
              </a:cxnLst>
              <a:rect l="0" t="0" r="r" b="b"/>
              <a:pathLst>
                <a:path w="21600" h="16201" fill="norm" stroke="1" extrusionOk="0">
                  <a:moveTo>
                    <a:pt x="21600" y="415"/>
                  </a:moveTo>
                  <a:cubicBezTo>
                    <a:pt x="13625" y="21600"/>
                    <a:pt x="6425" y="21462"/>
                    <a:pt x="0" y="0"/>
                  </a:cubicBezTo>
                </a:path>
              </a:pathLst>
            </a:custGeom>
            <a:noFill/>
            <a:ln w="101600" cap="flat">
              <a:solidFill>
                <a:srgbClr val="000000"/>
              </a:solidFill>
              <a:prstDash val="solid"/>
              <a:miter lim="400000"/>
            </a:ln>
            <a:effectLst/>
          </p:spPr>
          <p:txBody>
            <a:bodyPr/>
            <a:lstStyle/>
            <a:p>
              <a:pPr/>
            </a:p>
          </p:txBody>
        </p:sp>
        <p:sp>
          <p:nvSpPr>
            <p:cNvPr id="2244" name="Circle"/>
            <p:cNvSpPr/>
            <p:nvPr/>
          </p:nvSpPr>
          <p:spPr>
            <a:xfrm>
              <a:off x="505097" y="3254712"/>
              <a:ext cx="332731" cy="332732"/>
            </a:xfrm>
            <a:prstGeom prst="ellipse">
              <a:avLst/>
            </a:prstGeom>
            <a:solidFill>
              <a:schemeClr val="accent3"/>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45" name="Circle"/>
            <p:cNvSpPr/>
            <p:nvPr/>
          </p:nvSpPr>
          <p:spPr>
            <a:xfrm>
              <a:off x="3018432" y="4659448"/>
              <a:ext cx="332731" cy="332732"/>
            </a:xfrm>
            <a:prstGeom prst="ellipse">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grpSp>
      <p:grpSp>
        <p:nvGrpSpPr>
          <p:cNvPr id="2289" name="Group"/>
          <p:cNvGrpSpPr/>
          <p:nvPr/>
        </p:nvGrpSpPr>
        <p:grpSpPr>
          <a:xfrm>
            <a:off x="717004" y="3886200"/>
            <a:ext cx="7032527" cy="7032526"/>
            <a:chOff x="0" y="0"/>
            <a:chExt cx="7032525" cy="7032525"/>
          </a:xfrm>
        </p:grpSpPr>
        <p:sp>
          <p:nvSpPr>
            <p:cNvPr id="2247" name="Square"/>
            <p:cNvSpPr/>
            <p:nvPr/>
          </p:nvSpPr>
          <p:spPr>
            <a:xfrm>
              <a:off x="0" y="0"/>
              <a:ext cx="7032526" cy="7032526"/>
            </a:xfrm>
            <a:prstGeom prst="rect">
              <a:avLst/>
            </a:prstGeom>
            <a:noFill/>
            <a:ln w="508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48" name="Circle"/>
            <p:cNvSpPr/>
            <p:nvPr/>
          </p:nvSpPr>
          <p:spPr>
            <a:xfrm>
              <a:off x="5562600" y="5054600"/>
              <a:ext cx="332731" cy="332731"/>
            </a:xfrm>
            <a:prstGeom prst="ellipse">
              <a:avLst/>
            </a:prstGeom>
            <a:solidFill>
              <a:schemeClr val="accent3"/>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49" name="Circle"/>
            <p:cNvSpPr/>
            <p:nvPr/>
          </p:nvSpPr>
          <p:spPr>
            <a:xfrm>
              <a:off x="3349897" y="6096000"/>
              <a:ext cx="332731" cy="332731"/>
            </a:xfrm>
            <a:prstGeom prst="ellipse">
              <a:avLst/>
            </a:prstGeom>
            <a:solidFill>
              <a:schemeClr val="accent3"/>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50" name="Circle"/>
            <p:cNvSpPr/>
            <p:nvPr/>
          </p:nvSpPr>
          <p:spPr>
            <a:xfrm>
              <a:off x="4292600" y="4927600"/>
              <a:ext cx="332731" cy="332731"/>
            </a:xfrm>
            <a:prstGeom prst="ellipse">
              <a:avLst/>
            </a:prstGeom>
            <a:solidFill>
              <a:schemeClr val="accent3"/>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51" name="Circle"/>
            <p:cNvSpPr/>
            <p:nvPr/>
          </p:nvSpPr>
          <p:spPr>
            <a:xfrm>
              <a:off x="5689600" y="3338834"/>
              <a:ext cx="332731" cy="332732"/>
            </a:xfrm>
            <a:prstGeom prst="ellipse">
              <a:avLst/>
            </a:prstGeom>
            <a:solidFill>
              <a:schemeClr val="accent3"/>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52" name="Circle"/>
            <p:cNvSpPr/>
            <p:nvPr/>
          </p:nvSpPr>
          <p:spPr>
            <a:xfrm>
              <a:off x="4749800" y="5892800"/>
              <a:ext cx="332731" cy="332731"/>
            </a:xfrm>
            <a:prstGeom prst="ellipse">
              <a:avLst/>
            </a:prstGeom>
            <a:solidFill>
              <a:schemeClr val="accent3"/>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53" name="Circle"/>
            <p:cNvSpPr/>
            <p:nvPr/>
          </p:nvSpPr>
          <p:spPr>
            <a:xfrm>
              <a:off x="2819400" y="5308600"/>
              <a:ext cx="332731" cy="332731"/>
            </a:xfrm>
            <a:prstGeom prst="ellipse">
              <a:avLst/>
            </a:prstGeom>
            <a:solidFill>
              <a:schemeClr val="accent3"/>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54" name="Circle"/>
            <p:cNvSpPr/>
            <p:nvPr/>
          </p:nvSpPr>
          <p:spPr>
            <a:xfrm>
              <a:off x="5054600" y="4329434"/>
              <a:ext cx="332731" cy="332732"/>
            </a:xfrm>
            <a:prstGeom prst="ellipse">
              <a:avLst/>
            </a:prstGeom>
            <a:solidFill>
              <a:schemeClr val="accent3"/>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55" name="Circle"/>
            <p:cNvSpPr/>
            <p:nvPr/>
          </p:nvSpPr>
          <p:spPr>
            <a:xfrm>
              <a:off x="6680200" y="1905000"/>
              <a:ext cx="332731" cy="332731"/>
            </a:xfrm>
            <a:prstGeom prst="ellipse">
              <a:avLst/>
            </a:prstGeom>
            <a:solidFill>
              <a:schemeClr val="accent3"/>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56" name="Circle"/>
            <p:cNvSpPr/>
            <p:nvPr/>
          </p:nvSpPr>
          <p:spPr>
            <a:xfrm>
              <a:off x="2616200" y="1447800"/>
              <a:ext cx="332731" cy="332731"/>
            </a:xfrm>
            <a:prstGeom prst="ellipse">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57" name="Circle"/>
            <p:cNvSpPr/>
            <p:nvPr/>
          </p:nvSpPr>
          <p:spPr>
            <a:xfrm>
              <a:off x="2743200" y="2819400"/>
              <a:ext cx="332731" cy="332731"/>
            </a:xfrm>
            <a:prstGeom prst="ellipse">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58" name="Circle"/>
            <p:cNvSpPr/>
            <p:nvPr/>
          </p:nvSpPr>
          <p:spPr>
            <a:xfrm>
              <a:off x="3476897" y="1320800"/>
              <a:ext cx="332731" cy="332731"/>
            </a:xfrm>
            <a:prstGeom prst="ellipse">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59" name="Circle"/>
            <p:cNvSpPr/>
            <p:nvPr/>
          </p:nvSpPr>
          <p:spPr>
            <a:xfrm>
              <a:off x="1825897" y="2184400"/>
              <a:ext cx="332731" cy="332731"/>
            </a:xfrm>
            <a:prstGeom prst="ellipse">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60" name="Circle"/>
            <p:cNvSpPr/>
            <p:nvPr/>
          </p:nvSpPr>
          <p:spPr>
            <a:xfrm>
              <a:off x="2384697" y="4038600"/>
              <a:ext cx="332731" cy="332731"/>
            </a:xfrm>
            <a:prstGeom prst="ellipse">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61" name="Circle"/>
            <p:cNvSpPr/>
            <p:nvPr/>
          </p:nvSpPr>
          <p:spPr>
            <a:xfrm>
              <a:off x="835297" y="1447800"/>
              <a:ext cx="332731" cy="332731"/>
            </a:xfrm>
            <a:prstGeom prst="ellipse">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62" name="Circle"/>
            <p:cNvSpPr/>
            <p:nvPr/>
          </p:nvSpPr>
          <p:spPr>
            <a:xfrm>
              <a:off x="2130697" y="533400"/>
              <a:ext cx="332731" cy="332731"/>
            </a:xfrm>
            <a:prstGeom prst="ellipse">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63" name="Circle"/>
            <p:cNvSpPr/>
            <p:nvPr/>
          </p:nvSpPr>
          <p:spPr>
            <a:xfrm>
              <a:off x="5054600" y="533400"/>
              <a:ext cx="332731" cy="332731"/>
            </a:xfrm>
            <a:prstGeom prst="ellipse">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64" name="Circle"/>
            <p:cNvSpPr/>
            <p:nvPr/>
          </p:nvSpPr>
          <p:spPr>
            <a:xfrm>
              <a:off x="1648097" y="4673600"/>
              <a:ext cx="332731" cy="332731"/>
            </a:xfrm>
            <a:prstGeom prst="ellipse">
              <a:avLst/>
            </a:prstGeom>
            <a:solidFill>
              <a:schemeClr val="accent3"/>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65" name="Circle"/>
            <p:cNvSpPr/>
            <p:nvPr/>
          </p:nvSpPr>
          <p:spPr>
            <a:xfrm>
              <a:off x="6350000" y="2819400"/>
              <a:ext cx="332731" cy="332731"/>
            </a:xfrm>
            <a:prstGeom prst="ellipse">
              <a:avLst/>
            </a:prstGeom>
            <a:solidFill>
              <a:schemeClr val="accent3"/>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66" name="Circle"/>
            <p:cNvSpPr/>
            <p:nvPr/>
          </p:nvSpPr>
          <p:spPr>
            <a:xfrm>
              <a:off x="5816600" y="6096000"/>
              <a:ext cx="332731" cy="332731"/>
            </a:xfrm>
            <a:prstGeom prst="ellipse">
              <a:avLst/>
            </a:prstGeom>
            <a:solidFill>
              <a:schemeClr val="accent3"/>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67" name="Circle"/>
            <p:cNvSpPr/>
            <p:nvPr/>
          </p:nvSpPr>
          <p:spPr>
            <a:xfrm>
              <a:off x="883195" y="6096000"/>
              <a:ext cx="332731" cy="332731"/>
            </a:xfrm>
            <a:prstGeom prst="ellipse">
              <a:avLst/>
            </a:prstGeom>
            <a:solidFill>
              <a:schemeClr val="accent3"/>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68" name="Circle"/>
            <p:cNvSpPr/>
            <p:nvPr/>
          </p:nvSpPr>
          <p:spPr>
            <a:xfrm>
              <a:off x="2130697" y="6400800"/>
              <a:ext cx="332731" cy="332731"/>
            </a:xfrm>
            <a:prstGeom prst="ellipse">
              <a:avLst/>
            </a:prstGeom>
            <a:solidFill>
              <a:schemeClr val="accent3"/>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69" name="Circle"/>
            <p:cNvSpPr/>
            <p:nvPr/>
          </p:nvSpPr>
          <p:spPr>
            <a:xfrm>
              <a:off x="4292600" y="6400800"/>
              <a:ext cx="332731" cy="332731"/>
            </a:xfrm>
            <a:prstGeom prst="ellipse">
              <a:avLst/>
            </a:prstGeom>
            <a:solidFill>
              <a:schemeClr val="accent3"/>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70" name="Circle"/>
            <p:cNvSpPr/>
            <p:nvPr/>
          </p:nvSpPr>
          <p:spPr>
            <a:xfrm>
              <a:off x="6146800" y="4419600"/>
              <a:ext cx="332731" cy="332731"/>
            </a:xfrm>
            <a:prstGeom prst="ellipse">
              <a:avLst/>
            </a:prstGeom>
            <a:solidFill>
              <a:schemeClr val="accent3"/>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71" name="Circle"/>
            <p:cNvSpPr/>
            <p:nvPr/>
          </p:nvSpPr>
          <p:spPr>
            <a:xfrm>
              <a:off x="1140097" y="2454613"/>
              <a:ext cx="332731" cy="332731"/>
            </a:xfrm>
            <a:prstGeom prst="ellipse">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72" name="Circle"/>
            <p:cNvSpPr/>
            <p:nvPr/>
          </p:nvSpPr>
          <p:spPr>
            <a:xfrm>
              <a:off x="1825897" y="3211834"/>
              <a:ext cx="332731" cy="332732"/>
            </a:xfrm>
            <a:prstGeom prst="ellipse">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73" name="Circle"/>
            <p:cNvSpPr/>
            <p:nvPr/>
          </p:nvSpPr>
          <p:spPr>
            <a:xfrm>
              <a:off x="4292600" y="392626"/>
              <a:ext cx="332731" cy="332731"/>
            </a:xfrm>
            <a:prstGeom prst="ellipse">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74" name="Circle"/>
            <p:cNvSpPr/>
            <p:nvPr/>
          </p:nvSpPr>
          <p:spPr>
            <a:xfrm>
              <a:off x="251097" y="5664200"/>
              <a:ext cx="332731" cy="332731"/>
            </a:xfrm>
            <a:prstGeom prst="ellipse">
              <a:avLst/>
            </a:prstGeom>
            <a:solidFill>
              <a:schemeClr val="accent3"/>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75" name="Circle"/>
            <p:cNvSpPr/>
            <p:nvPr/>
          </p:nvSpPr>
          <p:spPr>
            <a:xfrm>
              <a:off x="5816600" y="939800"/>
              <a:ext cx="332731" cy="332731"/>
            </a:xfrm>
            <a:prstGeom prst="ellipse">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76" name="Circle"/>
            <p:cNvSpPr/>
            <p:nvPr/>
          </p:nvSpPr>
          <p:spPr>
            <a:xfrm>
              <a:off x="4749800" y="1447800"/>
              <a:ext cx="332731" cy="332731"/>
            </a:xfrm>
            <a:prstGeom prst="ellipse">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77" name="Circle"/>
            <p:cNvSpPr/>
            <p:nvPr/>
          </p:nvSpPr>
          <p:spPr>
            <a:xfrm>
              <a:off x="3781697" y="2438400"/>
              <a:ext cx="332731" cy="332731"/>
            </a:xfrm>
            <a:prstGeom prst="ellipse">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78" name="Circle"/>
            <p:cNvSpPr/>
            <p:nvPr/>
          </p:nvSpPr>
          <p:spPr>
            <a:xfrm>
              <a:off x="1648097" y="5551165"/>
              <a:ext cx="332731" cy="332731"/>
            </a:xfrm>
            <a:prstGeom prst="ellipse">
              <a:avLst/>
            </a:prstGeom>
            <a:solidFill>
              <a:schemeClr val="accent3"/>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79" name="Circle"/>
            <p:cNvSpPr/>
            <p:nvPr/>
          </p:nvSpPr>
          <p:spPr>
            <a:xfrm>
              <a:off x="835297" y="4583434"/>
              <a:ext cx="332731" cy="332732"/>
            </a:xfrm>
            <a:prstGeom prst="ellipse">
              <a:avLst/>
            </a:prstGeom>
            <a:solidFill>
              <a:schemeClr val="accent3"/>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80" name="Circle"/>
            <p:cNvSpPr/>
            <p:nvPr/>
          </p:nvSpPr>
          <p:spPr>
            <a:xfrm>
              <a:off x="5562600" y="2060913"/>
              <a:ext cx="332731" cy="332731"/>
            </a:xfrm>
            <a:prstGeom prst="ellipse">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81" name="Circle"/>
            <p:cNvSpPr/>
            <p:nvPr/>
          </p:nvSpPr>
          <p:spPr>
            <a:xfrm>
              <a:off x="835297" y="384512"/>
              <a:ext cx="332731" cy="332732"/>
            </a:xfrm>
            <a:prstGeom prst="ellipse">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82" name="Circle"/>
            <p:cNvSpPr/>
            <p:nvPr/>
          </p:nvSpPr>
          <p:spPr>
            <a:xfrm>
              <a:off x="3349897" y="3349897"/>
              <a:ext cx="332731" cy="332731"/>
            </a:xfrm>
            <a:prstGeom prst="ellipse">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83" name="Circle"/>
            <p:cNvSpPr/>
            <p:nvPr/>
          </p:nvSpPr>
          <p:spPr>
            <a:xfrm>
              <a:off x="251097" y="2492713"/>
              <a:ext cx="332731" cy="332731"/>
            </a:xfrm>
            <a:prstGeom prst="ellipse">
              <a:avLst/>
            </a:prstGeom>
            <a:solidFill>
              <a:schemeClr val="accent3"/>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84" name="Circle"/>
            <p:cNvSpPr/>
            <p:nvPr/>
          </p:nvSpPr>
          <p:spPr>
            <a:xfrm>
              <a:off x="3781697" y="4329434"/>
              <a:ext cx="332731" cy="332732"/>
            </a:xfrm>
            <a:prstGeom prst="ellipse">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85" name="Circle"/>
            <p:cNvSpPr/>
            <p:nvPr/>
          </p:nvSpPr>
          <p:spPr>
            <a:xfrm>
              <a:off x="4456248" y="3211834"/>
              <a:ext cx="332732" cy="332732"/>
            </a:xfrm>
            <a:prstGeom prst="ellipse">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86" name="Circle"/>
            <p:cNvSpPr/>
            <p:nvPr/>
          </p:nvSpPr>
          <p:spPr>
            <a:xfrm>
              <a:off x="1317897" y="3969425"/>
              <a:ext cx="332731" cy="332732"/>
            </a:xfrm>
            <a:prstGeom prst="ellipse">
              <a:avLst/>
            </a:prstGeom>
            <a:solidFill>
              <a:schemeClr val="accent3"/>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87" name="Circle"/>
            <p:cNvSpPr/>
            <p:nvPr/>
          </p:nvSpPr>
          <p:spPr>
            <a:xfrm>
              <a:off x="505097" y="3254712"/>
              <a:ext cx="332731" cy="332732"/>
            </a:xfrm>
            <a:prstGeom prst="ellipse">
              <a:avLst/>
            </a:prstGeom>
            <a:solidFill>
              <a:schemeClr val="accent3"/>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88" name="Circle"/>
            <p:cNvSpPr/>
            <p:nvPr/>
          </p:nvSpPr>
          <p:spPr>
            <a:xfrm>
              <a:off x="3018433" y="4659448"/>
              <a:ext cx="332731" cy="332732"/>
            </a:xfrm>
            <a:prstGeom prst="ellipse">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grpSp>
      <p:sp>
        <p:nvSpPr>
          <p:cNvPr id="2290" name="Line"/>
          <p:cNvSpPr/>
          <p:nvPr/>
        </p:nvSpPr>
        <p:spPr>
          <a:xfrm>
            <a:off x="754938" y="7043704"/>
            <a:ext cx="6970252" cy="1412857"/>
          </a:xfrm>
          <a:prstGeom prst="line">
            <a:avLst/>
          </a:prstGeom>
          <a:ln w="101600">
            <a:solidFill>
              <a:srgbClr val="000000"/>
            </a:solidFill>
            <a:miter lim="400000"/>
          </a:ln>
        </p:spPr>
        <p:txBody>
          <a:bodyPr lIns="0" tIns="0" rIns="0" bIns="0" anchor="ctr"/>
          <a:lstStyle/>
          <a:p>
            <a:pPr defTabSz="825500">
              <a:defRPr b="0">
                <a:solidFill>
                  <a:srgbClr val="FFFFFF"/>
                </a:solidFill>
                <a:latin typeface="+mn-lt"/>
                <a:ea typeface="+mn-ea"/>
                <a:cs typeface="+mn-cs"/>
                <a:sym typeface="Helvetica Neue Medium"/>
              </a:defRPr>
            </a:pPr>
          </a:p>
        </p:txBody>
      </p:sp>
      <p:grpSp>
        <p:nvGrpSpPr>
          <p:cNvPr id="2334" name="Group"/>
          <p:cNvGrpSpPr/>
          <p:nvPr/>
        </p:nvGrpSpPr>
        <p:grpSpPr>
          <a:xfrm>
            <a:off x="16819094" y="3886200"/>
            <a:ext cx="7032527" cy="7032526"/>
            <a:chOff x="0" y="0"/>
            <a:chExt cx="7032525" cy="7032525"/>
          </a:xfrm>
        </p:grpSpPr>
        <p:sp>
          <p:nvSpPr>
            <p:cNvPr id="2291" name="Square"/>
            <p:cNvSpPr/>
            <p:nvPr/>
          </p:nvSpPr>
          <p:spPr>
            <a:xfrm>
              <a:off x="0" y="0"/>
              <a:ext cx="7032526" cy="7032526"/>
            </a:xfrm>
            <a:prstGeom prst="rect">
              <a:avLst/>
            </a:prstGeom>
            <a:noFill/>
            <a:ln w="508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92" name="Circle"/>
            <p:cNvSpPr/>
            <p:nvPr/>
          </p:nvSpPr>
          <p:spPr>
            <a:xfrm>
              <a:off x="5562600" y="5054600"/>
              <a:ext cx="332731" cy="332731"/>
            </a:xfrm>
            <a:prstGeom prst="ellipse">
              <a:avLst/>
            </a:prstGeom>
            <a:solidFill>
              <a:schemeClr val="accent3"/>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93" name="Circle"/>
            <p:cNvSpPr/>
            <p:nvPr/>
          </p:nvSpPr>
          <p:spPr>
            <a:xfrm>
              <a:off x="3349897" y="6096000"/>
              <a:ext cx="332731" cy="332731"/>
            </a:xfrm>
            <a:prstGeom prst="ellipse">
              <a:avLst/>
            </a:prstGeom>
            <a:solidFill>
              <a:schemeClr val="accent3"/>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94" name="Circle"/>
            <p:cNvSpPr/>
            <p:nvPr/>
          </p:nvSpPr>
          <p:spPr>
            <a:xfrm>
              <a:off x="4292600" y="4927600"/>
              <a:ext cx="332731" cy="332731"/>
            </a:xfrm>
            <a:prstGeom prst="ellipse">
              <a:avLst/>
            </a:prstGeom>
            <a:solidFill>
              <a:schemeClr val="accent3"/>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95" name="Circle"/>
            <p:cNvSpPr/>
            <p:nvPr/>
          </p:nvSpPr>
          <p:spPr>
            <a:xfrm>
              <a:off x="5689600" y="3338834"/>
              <a:ext cx="332731" cy="332732"/>
            </a:xfrm>
            <a:prstGeom prst="ellipse">
              <a:avLst/>
            </a:prstGeom>
            <a:solidFill>
              <a:schemeClr val="accent3"/>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96" name="Circle"/>
            <p:cNvSpPr/>
            <p:nvPr/>
          </p:nvSpPr>
          <p:spPr>
            <a:xfrm>
              <a:off x="4749800" y="5892800"/>
              <a:ext cx="332731" cy="332731"/>
            </a:xfrm>
            <a:prstGeom prst="ellipse">
              <a:avLst/>
            </a:prstGeom>
            <a:solidFill>
              <a:schemeClr val="accent3"/>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97" name="Circle"/>
            <p:cNvSpPr/>
            <p:nvPr/>
          </p:nvSpPr>
          <p:spPr>
            <a:xfrm>
              <a:off x="2819400" y="5308600"/>
              <a:ext cx="332731" cy="332731"/>
            </a:xfrm>
            <a:prstGeom prst="ellipse">
              <a:avLst/>
            </a:prstGeom>
            <a:solidFill>
              <a:schemeClr val="accent3"/>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98" name="Circle"/>
            <p:cNvSpPr/>
            <p:nvPr/>
          </p:nvSpPr>
          <p:spPr>
            <a:xfrm>
              <a:off x="5054600" y="4329434"/>
              <a:ext cx="332731" cy="332732"/>
            </a:xfrm>
            <a:prstGeom prst="ellipse">
              <a:avLst/>
            </a:prstGeom>
            <a:solidFill>
              <a:schemeClr val="accent3"/>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299" name="Circle"/>
            <p:cNvSpPr/>
            <p:nvPr/>
          </p:nvSpPr>
          <p:spPr>
            <a:xfrm>
              <a:off x="6680200" y="1905000"/>
              <a:ext cx="332731" cy="332731"/>
            </a:xfrm>
            <a:prstGeom prst="ellipse">
              <a:avLst/>
            </a:prstGeom>
            <a:solidFill>
              <a:schemeClr val="accent3"/>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300" name="Circle"/>
            <p:cNvSpPr/>
            <p:nvPr/>
          </p:nvSpPr>
          <p:spPr>
            <a:xfrm>
              <a:off x="2616200" y="1447800"/>
              <a:ext cx="332731" cy="332731"/>
            </a:xfrm>
            <a:prstGeom prst="ellipse">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301" name="Circle"/>
            <p:cNvSpPr/>
            <p:nvPr/>
          </p:nvSpPr>
          <p:spPr>
            <a:xfrm>
              <a:off x="2743200" y="2819400"/>
              <a:ext cx="332731" cy="332731"/>
            </a:xfrm>
            <a:prstGeom prst="ellipse">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302" name="Circle"/>
            <p:cNvSpPr/>
            <p:nvPr/>
          </p:nvSpPr>
          <p:spPr>
            <a:xfrm>
              <a:off x="3476897" y="1320800"/>
              <a:ext cx="332731" cy="332731"/>
            </a:xfrm>
            <a:prstGeom prst="ellipse">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303" name="Circle"/>
            <p:cNvSpPr/>
            <p:nvPr/>
          </p:nvSpPr>
          <p:spPr>
            <a:xfrm>
              <a:off x="1825897" y="2184400"/>
              <a:ext cx="332731" cy="332731"/>
            </a:xfrm>
            <a:prstGeom prst="ellipse">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304" name="Circle"/>
            <p:cNvSpPr/>
            <p:nvPr/>
          </p:nvSpPr>
          <p:spPr>
            <a:xfrm>
              <a:off x="2384697" y="4038600"/>
              <a:ext cx="332731" cy="332731"/>
            </a:xfrm>
            <a:prstGeom prst="ellipse">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305" name="Circle"/>
            <p:cNvSpPr/>
            <p:nvPr/>
          </p:nvSpPr>
          <p:spPr>
            <a:xfrm>
              <a:off x="835297" y="1447800"/>
              <a:ext cx="332731" cy="332731"/>
            </a:xfrm>
            <a:prstGeom prst="ellipse">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306" name="Circle"/>
            <p:cNvSpPr/>
            <p:nvPr/>
          </p:nvSpPr>
          <p:spPr>
            <a:xfrm>
              <a:off x="2130697" y="533400"/>
              <a:ext cx="332731" cy="332731"/>
            </a:xfrm>
            <a:prstGeom prst="ellipse">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307" name="Circle"/>
            <p:cNvSpPr/>
            <p:nvPr/>
          </p:nvSpPr>
          <p:spPr>
            <a:xfrm>
              <a:off x="5054600" y="533400"/>
              <a:ext cx="332731" cy="332731"/>
            </a:xfrm>
            <a:prstGeom prst="ellipse">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308" name="Circle"/>
            <p:cNvSpPr/>
            <p:nvPr/>
          </p:nvSpPr>
          <p:spPr>
            <a:xfrm>
              <a:off x="1648097" y="4673600"/>
              <a:ext cx="332731" cy="332731"/>
            </a:xfrm>
            <a:prstGeom prst="ellipse">
              <a:avLst/>
            </a:prstGeom>
            <a:solidFill>
              <a:schemeClr val="accent3"/>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309" name="Circle"/>
            <p:cNvSpPr/>
            <p:nvPr/>
          </p:nvSpPr>
          <p:spPr>
            <a:xfrm>
              <a:off x="6350000" y="2819400"/>
              <a:ext cx="332731" cy="332731"/>
            </a:xfrm>
            <a:prstGeom prst="ellipse">
              <a:avLst/>
            </a:prstGeom>
            <a:solidFill>
              <a:schemeClr val="accent3"/>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310" name="Circle"/>
            <p:cNvSpPr/>
            <p:nvPr/>
          </p:nvSpPr>
          <p:spPr>
            <a:xfrm>
              <a:off x="5816600" y="6096000"/>
              <a:ext cx="332731" cy="332731"/>
            </a:xfrm>
            <a:prstGeom prst="ellipse">
              <a:avLst/>
            </a:prstGeom>
            <a:solidFill>
              <a:schemeClr val="accent3"/>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311" name="Circle"/>
            <p:cNvSpPr/>
            <p:nvPr/>
          </p:nvSpPr>
          <p:spPr>
            <a:xfrm>
              <a:off x="883195" y="6096000"/>
              <a:ext cx="332731" cy="332731"/>
            </a:xfrm>
            <a:prstGeom prst="ellipse">
              <a:avLst/>
            </a:prstGeom>
            <a:solidFill>
              <a:schemeClr val="accent3"/>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312" name="Circle"/>
            <p:cNvSpPr/>
            <p:nvPr/>
          </p:nvSpPr>
          <p:spPr>
            <a:xfrm>
              <a:off x="2130697" y="6400800"/>
              <a:ext cx="332731" cy="332731"/>
            </a:xfrm>
            <a:prstGeom prst="ellipse">
              <a:avLst/>
            </a:prstGeom>
            <a:solidFill>
              <a:schemeClr val="accent3"/>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313" name="Circle"/>
            <p:cNvSpPr/>
            <p:nvPr/>
          </p:nvSpPr>
          <p:spPr>
            <a:xfrm>
              <a:off x="4292600" y="6400800"/>
              <a:ext cx="332731" cy="332731"/>
            </a:xfrm>
            <a:prstGeom prst="ellipse">
              <a:avLst/>
            </a:prstGeom>
            <a:solidFill>
              <a:schemeClr val="accent3"/>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314" name="Circle"/>
            <p:cNvSpPr/>
            <p:nvPr/>
          </p:nvSpPr>
          <p:spPr>
            <a:xfrm>
              <a:off x="6146800" y="4419600"/>
              <a:ext cx="332731" cy="332731"/>
            </a:xfrm>
            <a:prstGeom prst="ellipse">
              <a:avLst/>
            </a:prstGeom>
            <a:solidFill>
              <a:schemeClr val="accent3"/>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315" name="Circle"/>
            <p:cNvSpPr/>
            <p:nvPr/>
          </p:nvSpPr>
          <p:spPr>
            <a:xfrm>
              <a:off x="1140097" y="2454613"/>
              <a:ext cx="332731" cy="332731"/>
            </a:xfrm>
            <a:prstGeom prst="ellipse">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316" name="Circle"/>
            <p:cNvSpPr/>
            <p:nvPr/>
          </p:nvSpPr>
          <p:spPr>
            <a:xfrm>
              <a:off x="1825897" y="3211834"/>
              <a:ext cx="332731" cy="332732"/>
            </a:xfrm>
            <a:prstGeom prst="ellipse">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317" name="Circle"/>
            <p:cNvSpPr/>
            <p:nvPr/>
          </p:nvSpPr>
          <p:spPr>
            <a:xfrm>
              <a:off x="4292600" y="392626"/>
              <a:ext cx="332731" cy="332731"/>
            </a:xfrm>
            <a:prstGeom prst="ellipse">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318" name="Circle"/>
            <p:cNvSpPr/>
            <p:nvPr/>
          </p:nvSpPr>
          <p:spPr>
            <a:xfrm>
              <a:off x="251097" y="5664200"/>
              <a:ext cx="332731" cy="332731"/>
            </a:xfrm>
            <a:prstGeom prst="ellipse">
              <a:avLst/>
            </a:prstGeom>
            <a:solidFill>
              <a:schemeClr val="accent3"/>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319" name="Circle"/>
            <p:cNvSpPr/>
            <p:nvPr/>
          </p:nvSpPr>
          <p:spPr>
            <a:xfrm>
              <a:off x="5816600" y="939800"/>
              <a:ext cx="332731" cy="332731"/>
            </a:xfrm>
            <a:prstGeom prst="ellipse">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320" name="Circle"/>
            <p:cNvSpPr/>
            <p:nvPr/>
          </p:nvSpPr>
          <p:spPr>
            <a:xfrm>
              <a:off x="4749800" y="1447800"/>
              <a:ext cx="332731" cy="332731"/>
            </a:xfrm>
            <a:prstGeom prst="ellipse">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321" name="Circle"/>
            <p:cNvSpPr/>
            <p:nvPr/>
          </p:nvSpPr>
          <p:spPr>
            <a:xfrm>
              <a:off x="3781697" y="2438400"/>
              <a:ext cx="332731" cy="332731"/>
            </a:xfrm>
            <a:prstGeom prst="ellipse">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322" name="Circle"/>
            <p:cNvSpPr/>
            <p:nvPr/>
          </p:nvSpPr>
          <p:spPr>
            <a:xfrm>
              <a:off x="1648097" y="5551165"/>
              <a:ext cx="332731" cy="332731"/>
            </a:xfrm>
            <a:prstGeom prst="ellipse">
              <a:avLst/>
            </a:prstGeom>
            <a:solidFill>
              <a:schemeClr val="accent3"/>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323" name="Circle"/>
            <p:cNvSpPr/>
            <p:nvPr/>
          </p:nvSpPr>
          <p:spPr>
            <a:xfrm>
              <a:off x="835297" y="4583434"/>
              <a:ext cx="332731" cy="332732"/>
            </a:xfrm>
            <a:prstGeom prst="ellipse">
              <a:avLst/>
            </a:prstGeom>
            <a:solidFill>
              <a:schemeClr val="accent3"/>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324" name="Circle"/>
            <p:cNvSpPr/>
            <p:nvPr/>
          </p:nvSpPr>
          <p:spPr>
            <a:xfrm>
              <a:off x="5562600" y="2060913"/>
              <a:ext cx="332731" cy="332731"/>
            </a:xfrm>
            <a:prstGeom prst="ellipse">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325" name="Circle"/>
            <p:cNvSpPr/>
            <p:nvPr/>
          </p:nvSpPr>
          <p:spPr>
            <a:xfrm>
              <a:off x="835297" y="384512"/>
              <a:ext cx="332731" cy="332732"/>
            </a:xfrm>
            <a:prstGeom prst="ellipse">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326" name="Circle"/>
            <p:cNvSpPr/>
            <p:nvPr/>
          </p:nvSpPr>
          <p:spPr>
            <a:xfrm>
              <a:off x="3349897" y="3349897"/>
              <a:ext cx="332731" cy="332731"/>
            </a:xfrm>
            <a:prstGeom prst="ellipse">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327" name="Circle"/>
            <p:cNvSpPr/>
            <p:nvPr/>
          </p:nvSpPr>
          <p:spPr>
            <a:xfrm>
              <a:off x="251097" y="2492713"/>
              <a:ext cx="332731" cy="332731"/>
            </a:xfrm>
            <a:prstGeom prst="ellipse">
              <a:avLst/>
            </a:prstGeom>
            <a:solidFill>
              <a:schemeClr val="accent3"/>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328" name="Circle"/>
            <p:cNvSpPr/>
            <p:nvPr/>
          </p:nvSpPr>
          <p:spPr>
            <a:xfrm>
              <a:off x="3781697" y="4329434"/>
              <a:ext cx="332731" cy="332732"/>
            </a:xfrm>
            <a:prstGeom prst="ellipse">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329" name="Circle"/>
            <p:cNvSpPr/>
            <p:nvPr/>
          </p:nvSpPr>
          <p:spPr>
            <a:xfrm>
              <a:off x="4456248" y="3211834"/>
              <a:ext cx="332732" cy="332732"/>
            </a:xfrm>
            <a:prstGeom prst="ellipse">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330" name="Circle"/>
            <p:cNvSpPr/>
            <p:nvPr/>
          </p:nvSpPr>
          <p:spPr>
            <a:xfrm>
              <a:off x="1317897" y="3969425"/>
              <a:ext cx="332731" cy="332732"/>
            </a:xfrm>
            <a:prstGeom prst="ellipse">
              <a:avLst/>
            </a:prstGeom>
            <a:solidFill>
              <a:schemeClr val="accent3"/>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331" name="Circle"/>
            <p:cNvSpPr/>
            <p:nvPr/>
          </p:nvSpPr>
          <p:spPr>
            <a:xfrm>
              <a:off x="505097" y="3254712"/>
              <a:ext cx="332731" cy="332732"/>
            </a:xfrm>
            <a:prstGeom prst="ellipse">
              <a:avLst/>
            </a:prstGeom>
            <a:solidFill>
              <a:schemeClr val="accent3"/>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332" name="Circle"/>
            <p:cNvSpPr/>
            <p:nvPr/>
          </p:nvSpPr>
          <p:spPr>
            <a:xfrm>
              <a:off x="3018432" y="4659448"/>
              <a:ext cx="332731" cy="332732"/>
            </a:xfrm>
            <a:prstGeom prst="ellipse">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333" name="Line"/>
            <p:cNvSpPr/>
            <p:nvPr/>
          </p:nvSpPr>
          <p:spPr>
            <a:xfrm>
              <a:off x="129490" y="54867"/>
              <a:ext cx="6388657" cy="6297806"/>
            </a:xfrm>
            <a:custGeom>
              <a:avLst/>
              <a:gdLst/>
              <a:ahLst/>
              <a:cxnLst>
                <a:cxn ang="0">
                  <a:pos x="wd2" y="hd2"/>
                </a:cxn>
                <a:cxn ang="5400000">
                  <a:pos x="wd2" y="hd2"/>
                </a:cxn>
                <a:cxn ang="10800000">
                  <a:pos x="wd2" y="hd2"/>
                </a:cxn>
                <a:cxn ang="16200000">
                  <a:pos x="wd2" y="hd2"/>
                </a:cxn>
              </a:cxnLst>
              <a:rect l="0" t="0" r="r" b="b"/>
              <a:pathLst>
                <a:path w="19933" h="20195" fill="norm" stroke="1" extrusionOk="0">
                  <a:moveTo>
                    <a:pt x="4261" y="0"/>
                  </a:moveTo>
                  <a:cubicBezTo>
                    <a:pt x="3288" y="241"/>
                    <a:pt x="2360" y="651"/>
                    <a:pt x="1525" y="1218"/>
                  </a:cubicBezTo>
                  <a:cubicBezTo>
                    <a:pt x="-1471" y="3255"/>
                    <a:pt x="541" y="8157"/>
                    <a:pt x="2512" y="6695"/>
                  </a:cubicBezTo>
                  <a:cubicBezTo>
                    <a:pt x="3344" y="6078"/>
                    <a:pt x="3587" y="3987"/>
                    <a:pt x="4683" y="4784"/>
                  </a:cubicBezTo>
                  <a:cubicBezTo>
                    <a:pt x="5867" y="5645"/>
                    <a:pt x="3813" y="6421"/>
                    <a:pt x="2949" y="7457"/>
                  </a:cubicBezTo>
                  <a:cubicBezTo>
                    <a:pt x="2156" y="8409"/>
                    <a:pt x="2914" y="9700"/>
                    <a:pt x="2599" y="10713"/>
                  </a:cubicBezTo>
                  <a:cubicBezTo>
                    <a:pt x="2340" y="11544"/>
                    <a:pt x="1731" y="12455"/>
                    <a:pt x="2452" y="12869"/>
                  </a:cubicBezTo>
                  <a:cubicBezTo>
                    <a:pt x="3109" y="13246"/>
                    <a:pt x="3574" y="12330"/>
                    <a:pt x="4174" y="11918"/>
                  </a:cubicBezTo>
                  <a:cubicBezTo>
                    <a:pt x="4972" y="11369"/>
                    <a:pt x="6057" y="11784"/>
                    <a:pt x="6358" y="12737"/>
                  </a:cubicBezTo>
                  <a:cubicBezTo>
                    <a:pt x="7066" y="14979"/>
                    <a:pt x="5335" y="21600"/>
                    <a:pt x="7673" y="19064"/>
                  </a:cubicBezTo>
                  <a:cubicBezTo>
                    <a:pt x="8317" y="18365"/>
                    <a:pt x="7404" y="17111"/>
                    <a:pt x="8144" y="16458"/>
                  </a:cubicBezTo>
                  <a:cubicBezTo>
                    <a:pt x="8642" y="16020"/>
                    <a:pt x="9368" y="16310"/>
                    <a:pt x="9805" y="16925"/>
                  </a:cubicBezTo>
                  <a:cubicBezTo>
                    <a:pt x="10881" y="18438"/>
                    <a:pt x="11511" y="20960"/>
                    <a:pt x="13014" y="19972"/>
                  </a:cubicBezTo>
                  <a:cubicBezTo>
                    <a:pt x="14442" y="19034"/>
                    <a:pt x="12663" y="17329"/>
                    <a:pt x="12514" y="15816"/>
                  </a:cubicBezTo>
                  <a:cubicBezTo>
                    <a:pt x="12442" y="15088"/>
                    <a:pt x="12788" y="14428"/>
                    <a:pt x="13052" y="13839"/>
                  </a:cubicBezTo>
                  <a:cubicBezTo>
                    <a:pt x="13290" y="13309"/>
                    <a:pt x="13546" y="12774"/>
                    <a:pt x="14104" y="12592"/>
                  </a:cubicBezTo>
                  <a:cubicBezTo>
                    <a:pt x="14908" y="12330"/>
                    <a:pt x="15891" y="13211"/>
                    <a:pt x="16566" y="12546"/>
                  </a:cubicBezTo>
                  <a:cubicBezTo>
                    <a:pt x="17329" y="11796"/>
                    <a:pt x="16404" y="10664"/>
                    <a:pt x="15176" y="9992"/>
                  </a:cubicBezTo>
                  <a:cubicBezTo>
                    <a:pt x="13922" y="9305"/>
                    <a:pt x="13280" y="8090"/>
                    <a:pt x="12795" y="7179"/>
                  </a:cubicBezTo>
                  <a:cubicBezTo>
                    <a:pt x="12378" y="6397"/>
                    <a:pt x="12317" y="5554"/>
                    <a:pt x="12994" y="5268"/>
                  </a:cubicBezTo>
                  <a:cubicBezTo>
                    <a:pt x="13948" y="4865"/>
                    <a:pt x="14207" y="5741"/>
                    <a:pt x="14612" y="6585"/>
                  </a:cubicBezTo>
                  <a:cubicBezTo>
                    <a:pt x="15015" y="7423"/>
                    <a:pt x="15877" y="8082"/>
                    <a:pt x="16640" y="8317"/>
                  </a:cubicBezTo>
                  <a:cubicBezTo>
                    <a:pt x="17580" y="8607"/>
                    <a:pt x="18616" y="8302"/>
                    <a:pt x="19265" y="7532"/>
                  </a:cubicBezTo>
                  <a:cubicBezTo>
                    <a:pt x="20129" y="6508"/>
                    <a:pt x="20106" y="5023"/>
                    <a:pt x="19475" y="3819"/>
                  </a:cubicBezTo>
                  <a:cubicBezTo>
                    <a:pt x="19065" y="3038"/>
                    <a:pt x="18432" y="2421"/>
                    <a:pt x="17789" y="1832"/>
                  </a:cubicBezTo>
                  <a:cubicBezTo>
                    <a:pt x="17126" y="1226"/>
                    <a:pt x="16446" y="640"/>
                    <a:pt x="15749" y="76"/>
                  </a:cubicBezTo>
                </a:path>
              </a:pathLst>
            </a:custGeom>
            <a:noFill/>
            <a:ln w="1016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grpSp>
      <p:grpSp>
        <p:nvGrpSpPr>
          <p:cNvPr id="2337" name="Group"/>
          <p:cNvGrpSpPr/>
          <p:nvPr/>
        </p:nvGrpSpPr>
        <p:grpSpPr>
          <a:xfrm>
            <a:off x="2774919" y="11342365"/>
            <a:ext cx="2916697" cy="845181"/>
            <a:chOff x="0" y="0"/>
            <a:chExt cx="2916695" cy="845180"/>
          </a:xfrm>
        </p:grpSpPr>
        <p:sp>
          <p:nvSpPr>
            <p:cNvPr id="2335" name="Circle"/>
            <p:cNvSpPr/>
            <p:nvPr/>
          </p:nvSpPr>
          <p:spPr>
            <a:xfrm>
              <a:off x="2395078" y="220291"/>
              <a:ext cx="521618" cy="521618"/>
            </a:xfrm>
            <a:prstGeom prst="ellipse">
              <a:avLst/>
            </a:prstGeom>
            <a:solidFill>
              <a:schemeClr val="accent3"/>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336" name="Answer:"/>
            <p:cNvSpPr txBox="1"/>
            <p:nvPr/>
          </p:nvSpPr>
          <p:spPr>
            <a:xfrm>
              <a:off x="0" y="-1"/>
              <a:ext cx="2337436" cy="84518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b="0" sz="5000">
                  <a:latin typeface="Helvetica Neue Light"/>
                  <a:ea typeface="Helvetica Neue Light"/>
                  <a:cs typeface="Helvetica Neue Light"/>
                  <a:sym typeface="Helvetica Neue Light"/>
                </a:defRPr>
              </a:lvl1pPr>
            </a:lstStyle>
            <a:p>
              <a:pPr/>
              <a:r>
                <a:t>Answer:</a:t>
              </a:r>
            </a:p>
          </p:txBody>
        </p:sp>
      </p:grpSp>
      <p:grpSp>
        <p:nvGrpSpPr>
          <p:cNvPr id="2345" name="Group"/>
          <p:cNvGrpSpPr/>
          <p:nvPr/>
        </p:nvGrpSpPr>
        <p:grpSpPr>
          <a:xfrm>
            <a:off x="437237" y="2265771"/>
            <a:ext cx="20725728" cy="7842387"/>
            <a:chOff x="0" y="182418"/>
            <a:chExt cx="20725726" cy="7842386"/>
          </a:xfrm>
        </p:grpSpPr>
        <p:grpSp>
          <p:nvGrpSpPr>
            <p:cNvPr id="2341" name="Group"/>
            <p:cNvGrpSpPr/>
            <p:nvPr/>
          </p:nvGrpSpPr>
          <p:grpSpPr>
            <a:xfrm>
              <a:off x="4247872" y="7503188"/>
              <a:ext cx="16477855" cy="521618"/>
              <a:chOff x="0" y="0"/>
              <a:chExt cx="16477853" cy="521617"/>
            </a:xfrm>
          </p:grpSpPr>
          <p:sp>
            <p:nvSpPr>
              <p:cNvPr id="2338" name="Circle"/>
              <p:cNvSpPr/>
              <p:nvPr/>
            </p:nvSpPr>
            <p:spPr>
              <a:xfrm>
                <a:off x="15956236" y="0"/>
                <a:ext cx="521618" cy="521618"/>
              </a:xfrm>
              <a:prstGeom prst="ellipse">
                <a:avLst/>
              </a:prstGeom>
              <a:solidFill>
                <a:schemeClr val="accent1"/>
              </a:solidFill>
              <a:ln w="508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339" name="Circle"/>
              <p:cNvSpPr/>
              <p:nvPr/>
            </p:nvSpPr>
            <p:spPr>
              <a:xfrm>
                <a:off x="8048897" y="0"/>
                <a:ext cx="521618" cy="521618"/>
              </a:xfrm>
              <a:prstGeom prst="ellipse">
                <a:avLst/>
              </a:prstGeom>
              <a:solidFill>
                <a:schemeClr val="accent1"/>
              </a:solidFill>
              <a:ln w="508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340" name="Circle"/>
              <p:cNvSpPr/>
              <p:nvPr/>
            </p:nvSpPr>
            <p:spPr>
              <a:xfrm>
                <a:off x="0" y="0"/>
                <a:ext cx="521618" cy="521618"/>
              </a:xfrm>
              <a:prstGeom prst="ellipse">
                <a:avLst/>
              </a:prstGeom>
              <a:solidFill>
                <a:schemeClr val="accent1"/>
              </a:solidFill>
              <a:ln w="508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grpSp>
        <p:grpSp>
          <p:nvGrpSpPr>
            <p:cNvPr id="2344" name="Group"/>
            <p:cNvGrpSpPr/>
            <p:nvPr/>
          </p:nvGrpSpPr>
          <p:grpSpPr>
            <a:xfrm>
              <a:off x="0" y="182418"/>
              <a:ext cx="4552185" cy="1530810"/>
              <a:chOff x="0" y="182418"/>
              <a:chExt cx="4552184" cy="1530808"/>
            </a:xfrm>
          </p:grpSpPr>
          <p:sp>
            <p:nvSpPr>
              <p:cNvPr id="2342" name="What class is      ?"/>
              <p:cNvSpPr/>
              <p:nvPr/>
            </p:nvSpPr>
            <p:spPr>
              <a:xfrm>
                <a:off x="0" y="443227"/>
                <a:ext cx="1270000"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a:defRPr b="0" sz="5000">
                    <a:latin typeface="Helvetica Neue Light"/>
                    <a:ea typeface="Helvetica Neue Light"/>
                    <a:cs typeface="Helvetica Neue Light"/>
                    <a:sym typeface="Helvetica Neue Light"/>
                  </a:defRPr>
                </a:lvl1pPr>
              </a:lstStyle>
              <a:p>
                <a:pPr/>
                <a:r>
                  <a:t>What class is      ?</a:t>
                </a:r>
              </a:p>
            </p:txBody>
          </p:sp>
          <p:sp>
            <p:nvSpPr>
              <p:cNvPr id="2343" name="Circle"/>
              <p:cNvSpPr/>
              <p:nvPr/>
            </p:nvSpPr>
            <p:spPr>
              <a:xfrm>
                <a:off x="4030567" y="182418"/>
                <a:ext cx="521618" cy="521618"/>
              </a:xfrm>
              <a:prstGeom prst="ellipse">
                <a:avLst/>
              </a:prstGeom>
              <a:solidFill>
                <a:schemeClr val="accent1"/>
              </a:solidFill>
              <a:ln w="50800" cap="flat">
                <a:solidFill>
                  <a:srgbClr val="000000"/>
                </a:solidFill>
                <a:prstDash val="solid"/>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grpSp>
      </p:grpSp>
      <p:grpSp>
        <p:nvGrpSpPr>
          <p:cNvPr id="2348" name="Group"/>
          <p:cNvGrpSpPr/>
          <p:nvPr/>
        </p:nvGrpSpPr>
        <p:grpSpPr>
          <a:xfrm>
            <a:off x="10733651" y="11342365"/>
            <a:ext cx="2916697" cy="845181"/>
            <a:chOff x="0" y="0"/>
            <a:chExt cx="2916695" cy="845180"/>
          </a:xfrm>
        </p:grpSpPr>
        <p:sp>
          <p:nvSpPr>
            <p:cNvPr id="2346" name="Circle"/>
            <p:cNvSpPr/>
            <p:nvPr/>
          </p:nvSpPr>
          <p:spPr>
            <a:xfrm>
              <a:off x="2395078" y="220291"/>
              <a:ext cx="521618" cy="521618"/>
            </a:xfrm>
            <a:prstGeom prst="ellipse">
              <a:avLst/>
            </a:prstGeom>
            <a:solidFill>
              <a:schemeClr val="accent3"/>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347" name="Answer:"/>
            <p:cNvSpPr txBox="1"/>
            <p:nvPr/>
          </p:nvSpPr>
          <p:spPr>
            <a:xfrm>
              <a:off x="0" y="-1"/>
              <a:ext cx="2337436" cy="84518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b="0" sz="5000">
                  <a:latin typeface="Helvetica Neue Light"/>
                  <a:ea typeface="Helvetica Neue Light"/>
                  <a:cs typeface="Helvetica Neue Light"/>
                  <a:sym typeface="Helvetica Neue Light"/>
                </a:defRPr>
              </a:lvl1pPr>
            </a:lstStyle>
            <a:p>
              <a:pPr/>
              <a:r>
                <a:t>Answer:</a:t>
              </a:r>
            </a:p>
          </p:txBody>
        </p:sp>
      </p:grpSp>
      <p:grpSp>
        <p:nvGrpSpPr>
          <p:cNvPr id="2351" name="Group"/>
          <p:cNvGrpSpPr/>
          <p:nvPr/>
        </p:nvGrpSpPr>
        <p:grpSpPr>
          <a:xfrm>
            <a:off x="19004008" y="11342365"/>
            <a:ext cx="2916697" cy="845181"/>
            <a:chOff x="0" y="0"/>
            <a:chExt cx="2916695" cy="845180"/>
          </a:xfrm>
        </p:grpSpPr>
        <p:sp>
          <p:nvSpPr>
            <p:cNvPr id="2349" name="Circle"/>
            <p:cNvSpPr/>
            <p:nvPr/>
          </p:nvSpPr>
          <p:spPr>
            <a:xfrm>
              <a:off x="2395078" y="220291"/>
              <a:ext cx="521618" cy="521618"/>
            </a:xfrm>
            <a:prstGeom prst="ellipse">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825500">
                <a:defRPr b="0">
                  <a:solidFill>
                    <a:srgbClr val="FFFFFF"/>
                  </a:solidFill>
                  <a:latin typeface="+mn-lt"/>
                  <a:ea typeface="+mn-ea"/>
                  <a:cs typeface="+mn-cs"/>
                  <a:sym typeface="Helvetica Neue Medium"/>
                </a:defRPr>
              </a:pPr>
            </a:p>
          </p:txBody>
        </p:sp>
        <p:sp>
          <p:nvSpPr>
            <p:cNvPr id="2350" name="Answer:"/>
            <p:cNvSpPr txBox="1"/>
            <p:nvPr/>
          </p:nvSpPr>
          <p:spPr>
            <a:xfrm>
              <a:off x="0" y="-1"/>
              <a:ext cx="2337436" cy="84518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b="0" sz="5000">
                  <a:latin typeface="Helvetica Neue Light"/>
                  <a:ea typeface="Helvetica Neue Light"/>
                  <a:cs typeface="Helvetica Neue Light"/>
                  <a:sym typeface="Helvetica Neue Light"/>
                </a:defRPr>
              </a:lvl1pPr>
            </a:lstStyle>
            <a:p>
              <a:pPr/>
              <a:r>
                <a:t>Answer:</a:t>
              </a:r>
            </a:p>
          </p:txBody>
        </p:sp>
      </p:grpSp>
      <p:grpSp>
        <p:nvGrpSpPr>
          <p:cNvPr id="2355" name="Group"/>
          <p:cNvGrpSpPr/>
          <p:nvPr/>
        </p:nvGrpSpPr>
        <p:grpSpPr>
          <a:xfrm>
            <a:off x="2585759" y="12420306"/>
            <a:ext cx="19336145" cy="886456"/>
            <a:chOff x="0" y="0"/>
            <a:chExt cx="19336144" cy="886455"/>
          </a:xfrm>
        </p:grpSpPr>
        <p:sp>
          <p:nvSpPr>
            <p:cNvPr id="2352" name="Underfitting"/>
            <p:cNvSpPr txBox="1"/>
            <p:nvPr/>
          </p:nvSpPr>
          <p:spPr>
            <a:xfrm>
              <a:off x="0" y="0"/>
              <a:ext cx="3295016" cy="8864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a:defRPr b="0" sz="5000">
                  <a:latin typeface="Helvetica Neue Light"/>
                  <a:ea typeface="Helvetica Neue Light"/>
                  <a:cs typeface="Helvetica Neue Light"/>
                  <a:sym typeface="Helvetica Neue Light"/>
                </a:defRPr>
              </a:lvl1pPr>
            </a:lstStyle>
            <a:p>
              <a:pPr/>
              <a:r>
                <a:t>Underfitting</a:t>
              </a:r>
            </a:p>
          </p:txBody>
        </p:sp>
        <p:sp>
          <p:nvSpPr>
            <p:cNvPr id="2353" name="Appropriate model"/>
            <p:cNvSpPr txBox="1"/>
            <p:nvPr/>
          </p:nvSpPr>
          <p:spPr>
            <a:xfrm>
              <a:off x="6993532" y="0"/>
              <a:ext cx="5225416" cy="8864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a:defRPr b="0" sz="5000">
                  <a:latin typeface="Helvetica Neue Light"/>
                  <a:ea typeface="Helvetica Neue Light"/>
                  <a:cs typeface="Helvetica Neue Light"/>
                  <a:sym typeface="Helvetica Neue Light"/>
                </a:defRPr>
              </a:lvl1pPr>
            </a:lstStyle>
            <a:p>
              <a:pPr/>
              <a:r>
                <a:t>Appropriate model</a:t>
              </a:r>
            </a:p>
          </p:txBody>
        </p:sp>
        <p:sp>
          <p:nvSpPr>
            <p:cNvPr id="2354" name="Overfitting"/>
            <p:cNvSpPr txBox="1"/>
            <p:nvPr/>
          </p:nvSpPr>
          <p:spPr>
            <a:xfrm>
              <a:off x="16417049" y="0"/>
              <a:ext cx="2919096" cy="8864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a:defRPr b="0" sz="5000">
                  <a:latin typeface="Helvetica Neue Light"/>
                  <a:ea typeface="Helvetica Neue Light"/>
                  <a:cs typeface="Helvetica Neue Light"/>
                  <a:sym typeface="Helvetica Neue Light"/>
                </a:defRPr>
              </a:lvl1pPr>
            </a:lstStyle>
            <a:p>
              <a:pPr/>
              <a:r>
                <a:t>Overfitting</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2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2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23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23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23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23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8" fill="hold">
                                  <p:stCondLst>
                                    <p:cond delay="0"/>
                                  </p:stCondLst>
                                  <p:iterate type="el" backwards="0">
                                    <p:tmAbs val="0"/>
                                  </p:iterate>
                                  <p:childTnLst>
                                    <p:set>
                                      <p:cBhvr>
                                        <p:cTn id="34" fill="hold"/>
                                        <p:tgtEl>
                                          <p:spTgt spid="235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9" fill="hold">
                                  <p:stCondLst>
                                    <p:cond delay="0"/>
                                  </p:stCondLst>
                                  <p:iterate type="el" backwards="0">
                                    <p:tmAbs val="0"/>
                                  </p:iterate>
                                  <p:childTnLst>
                                    <p:set>
                                      <p:cBhvr>
                                        <p:cTn id="38" fill="hold"/>
                                        <p:tgtEl>
                                          <p:spTgt spid="235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45" grpId="5"/>
      <p:bldP build="whole" bldLvl="1" animBg="1" rev="0" advAuto="0" spid="2355" grpId="9"/>
      <p:bldP build="whole" bldLvl="1" animBg="1" rev="0" advAuto="0" spid="2348" grpId="7"/>
      <p:bldP build="whole" bldLvl="1" animBg="1" rev="0" advAuto="0" spid="2351" grpId="8"/>
      <p:bldP build="whole" bldLvl="1" animBg="1" rev="0" advAuto="0" spid="2337" grpId="6"/>
      <p:bldP build="whole" bldLvl="1" animBg="1" rev="0" advAuto="0" spid="2289" grpId="1"/>
      <p:bldP build="whole" bldLvl="1" animBg="1" rev="0" advAuto="0" spid="2246" grpId="3"/>
      <p:bldP build="whole" bldLvl="1" animBg="1" rev="0" advAuto="0" spid="2290" grpId="2"/>
      <p:bldP build="whole" bldLvl="1" animBg="1" rev="0" advAuto="0" spid="2334" grpId="4"/>
    </p:bldLst>
  </p:timing>
</p:sld>
</file>

<file path=ppt/slides/slide1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8" name="We need to control the capacity of the model (e.g., use the appropriate number of free parameters)."/>
          <p:cNvSpPr txBox="1"/>
          <p:nvPr/>
        </p:nvSpPr>
        <p:spPr>
          <a:xfrm>
            <a:off x="1020699" y="2068138"/>
            <a:ext cx="22342603" cy="166115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a:defRPr b="0" sz="5000">
                <a:latin typeface="Helvetica Neue Light"/>
                <a:ea typeface="Helvetica Neue Light"/>
                <a:cs typeface="Helvetica Neue Light"/>
                <a:sym typeface="Helvetica Neue Light"/>
              </a:defRPr>
            </a:pPr>
            <a:r>
              <a:t>We need to control the </a:t>
            </a:r>
            <a:r>
              <a:rPr b="1">
                <a:latin typeface="Helvetica Neue"/>
                <a:ea typeface="Helvetica Neue"/>
                <a:cs typeface="Helvetica Neue"/>
                <a:sym typeface="Helvetica Neue"/>
              </a:rPr>
              <a:t>capacity </a:t>
            </a:r>
            <a:r>
              <a:t>of the model (e.g., use the appropriate number of free parameters).</a:t>
            </a:r>
          </a:p>
        </p:txBody>
      </p:sp>
      <p:sp>
        <p:nvSpPr>
          <p:cNvPr id="2359" name="The capacity may be defined as the number of hypotheses under consideration in the hypothesis space."/>
          <p:cNvSpPr txBox="1"/>
          <p:nvPr/>
        </p:nvSpPr>
        <p:spPr>
          <a:xfrm>
            <a:off x="1020699" y="4927342"/>
            <a:ext cx="22342603" cy="164845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a:defRPr b="0" sz="5000">
                <a:latin typeface="Helvetica Neue Light"/>
                <a:ea typeface="Helvetica Neue Light"/>
                <a:cs typeface="Helvetica Neue Light"/>
                <a:sym typeface="Helvetica Neue Light"/>
              </a:defRPr>
            </a:lvl1pPr>
          </a:lstStyle>
          <a:p>
            <a:pPr/>
            <a:r>
              <a:t>The capacity may be defined as the number of hypotheses under consideration in the hypothesis space.</a:t>
            </a:r>
          </a:p>
        </p:txBody>
      </p:sp>
      <p:sp>
        <p:nvSpPr>
          <p:cNvPr id="2360" name="Complex models with many free parameters have high capacity."/>
          <p:cNvSpPr txBox="1"/>
          <p:nvPr/>
        </p:nvSpPr>
        <p:spPr>
          <a:xfrm>
            <a:off x="1020699" y="7843695"/>
            <a:ext cx="22342603" cy="88645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a:defRPr b="0" sz="5000">
                <a:latin typeface="Helvetica Neue Light"/>
                <a:ea typeface="Helvetica Neue Light"/>
                <a:cs typeface="Helvetica Neue Light"/>
                <a:sym typeface="Helvetica Neue Light"/>
              </a:defRPr>
            </a:lvl1pPr>
          </a:lstStyle>
          <a:p>
            <a:pPr/>
            <a:r>
              <a:t>Complex models with many free parameters have high capacity.</a:t>
            </a:r>
          </a:p>
        </p:txBody>
      </p:sp>
      <p:sp>
        <p:nvSpPr>
          <p:cNvPr id="2361" name="Simple models have low capacity."/>
          <p:cNvSpPr txBox="1"/>
          <p:nvPr/>
        </p:nvSpPr>
        <p:spPr>
          <a:xfrm>
            <a:off x="1020699" y="9998049"/>
            <a:ext cx="22342603" cy="88645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a:defRPr b="0" sz="5000">
                <a:latin typeface="Helvetica Neue Light"/>
                <a:ea typeface="Helvetica Neue Light"/>
                <a:cs typeface="Helvetica Neue Light"/>
                <a:sym typeface="Helvetica Neue Light"/>
              </a:defRPr>
            </a:lvl1pPr>
          </a:lstStyle>
          <a:p>
            <a:pPr/>
            <a:r>
              <a:t>Simple models have low capacity.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3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3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3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23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60" grpId="3"/>
      <p:bldP build="whole" bldLvl="1" animBg="1" rev="0" advAuto="0" spid="2358" grpId="1"/>
      <p:bldP build="whole" bldLvl="1" animBg="1" rev="0" advAuto="0" spid="2359" grpId="2"/>
      <p:bldP build="whole" bldLvl="1" animBg="1" rev="0" advAuto="0" spid="2361" grpId="4"/>
    </p:bldLst>
  </p:timing>
</p:sld>
</file>

<file path=ppt/slides/slide1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363" name="Training error versus generalization error"/>
          <p:cNvSpPr txBox="1"/>
          <p:nvPr>
            <p:ph type="title"/>
          </p:nvPr>
        </p:nvSpPr>
        <p:spPr>
          <a:xfrm>
            <a:off x="1784304" y="-407381"/>
            <a:ext cx="20815392" cy="3036095"/>
          </a:xfrm>
          <a:prstGeom prst="rect">
            <a:avLst/>
          </a:prstGeom>
        </p:spPr>
        <p:txBody>
          <a:bodyPr/>
          <a:lstStyle>
            <a:lvl1pPr>
              <a:defRPr sz="9000">
                <a:latin typeface="Helvetica Neue Light"/>
                <a:ea typeface="Helvetica Neue Light"/>
                <a:cs typeface="Helvetica Neue Light"/>
                <a:sym typeface="Helvetica Neue Light"/>
              </a:defRPr>
            </a:lvl1pPr>
          </a:lstStyle>
          <a:p>
            <a:pPr/>
            <a:r>
              <a:t>Training error versus generalization error</a:t>
            </a:r>
          </a:p>
        </p:txBody>
      </p:sp>
      <p:pic>
        <p:nvPicPr>
          <p:cNvPr id="2364" name="Image" descr="Image"/>
          <p:cNvPicPr>
            <a:picLocks noChangeAspect="1"/>
          </p:cNvPicPr>
          <p:nvPr/>
        </p:nvPicPr>
        <p:blipFill>
          <a:blip r:embed="rId2">
            <a:extLst/>
          </a:blip>
          <a:stretch>
            <a:fillRect/>
          </a:stretch>
        </p:blipFill>
        <p:spPr>
          <a:xfrm>
            <a:off x="2227977" y="2289658"/>
            <a:ext cx="19928046" cy="10154072"/>
          </a:xfrm>
          <a:prstGeom prst="rect">
            <a:avLst/>
          </a:prstGeom>
          <a:ln w="12700">
            <a:miter lim="400000"/>
          </a:ln>
        </p:spPr>
      </p:pic>
      <p:sp>
        <p:nvSpPr>
          <p:cNvPr id="2365" name="[“Deep Learning”, Goodfellow et al.]"/>
          <p:cNvSpPr txBox="1"/>
          <p:nvPr/>
        </p:nvSpPr>
        <p:spPr>
          <a:xfrm>
            <a:off x="15387566" y="11324883"/>
            <a:ext cx="8379207" cy="88645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l">
              <a:defRPr b="0" sz="5000">
                <a:latin typeface="Helvetica Neue Light"/>
                <a:ea typeface="Helvetica Neue Light"/>
                <a:cs typeface="Helvetica Neue Light"/>
                <a:sym typeface="Helvetica Neue Light"/>
              </a:defRPr>
            </a:pPr>
            <a:r>
              <a:t>[“</a:t>
            </a:r>
            <a:r>
              <a:rPr sz="4200"/>
              <a:t>Deep Learning”, Goodfellow et al.]</a:t>
            </a:r>
          </a:p>
        </p:txBody>
      </p:sp>
    </p:spTree>
  </p:cSld>
  <p:clrMapOvr>
    <a:masterClrMapping/>
  </p:clrMapOvr>
  <p:transition xmlns:p14="http://schemas.microsoft.com/office/powerpoint/2010/main" spd="med" advClick="1"/>
</p:sld>
</file>

<file path=ppt/slides/slide1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67" name="out_fit2.pdf" descr="out_fit2.pdf"/>
          <p:cNvPicPr>
            <a:picLocks noChangeAspect="1"/>
          </p:cNvPicPr>
          <p:nvPr/>
        </p:nvPicPr>
        <p:blipFill>
          <a:blip r:embed="rId3">
            <a:extLst/>
          </a:blip>
          <a:stretch>
            <a:fillRect/>
          </a:stretch>
        </p:blipFill>
        <p:spPr>
          <a:xfrm>
            <a:off x="13274197" y="4376480"/>
            <a:ext cx="9222514" cy="7025055"/>
          </a:xfrm>
          <a:prstGeom prst="rect">
            <a:avLst/>
          </a:prstGeom>
          <a:ln w="12700">
            <a:miter lim="400000"/>
          </a:ln>
        </p:spPr>
      </p:pic>
      <p:sp>
        <p:nvSpPr>
          <p:cNvPr id="2368" name="How do we know if we are underfitting or overfitting?"/>
          <p:cNvSpPr txBox="1"/>
          <p:nvPr>
            <p:ph type="title"/>
          </p:nvPr>
        </p:nvSpPr>
        <p:spPr>
          <a:xfrm>
            <a:off x="1268160" y="-184547"/>
            <a:ext cx="21847680" cy="3036094"/>
          </a:xfrm>
          <a:prstGeom prst="rect">
            <a:avLst/>
          </a:prstGeom>
        </p:spPr>
        <p:txBody>
          <a:bodyPr/>
          <a:lstStyle>
            <a:lvl1pPr>
              <a:defRPr sz="7000">
                <a:latin typeface="Helvetica Neue Light"/>
                <a:ea typeface="Helvetica Neue Light"/>
                <a:cs typeface="Helvetica Neue Light"/>
                <a:sym typeface="Helvetica Neue Light"/>
              </a:defRPr>
            </a:lvl1pPr>
          </a:lstStyle>
          <a:p>
            <a:pPr/>
            <a:r>
              <a:t>How do we know if we are underfitting or overfitting?</a:t>
            </a:r>
          </a:p>
        </p:txBody>
      </p:sp>
      <p:sp>
        <p:nvSpPr>
          <p:cNvPr id="2369" name="Cross validation: measure prediction error on validation data"/>
          <p:cNvSpPr txBox="1"/>
          <p:nvPr/>
        </p:nvSpPr>
        <p:spPr>
          <a:xfrm>
            <a:off x="3669029" y="11986180"/>
            <a:ext cx="17045941" cy="89915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l">
              <a:defRPr sz="5000"/>
            </a:pPr>
            <a:r>
              <a:t>Cross validation</a:t>
            </a:r>
            <a:r>
              <a:rPr b="0">
                <a:latin typeface="Helvetica Neue Light"/>
                <a:ea typeface="Helvetica Neue Light"/>
                <a:cs typeface="Helvetica Neue Light"/>
                <a:sym typeface="Helvetica Neue Light"/>
              </a:rPr>
              <a:t>: measure </a:t>
            </a:r>
            <a:r>
              <a:rPr b="0">
                <a:solidFill>
                  <a:schemeClr val="accent5">
                    <a:hueOff val="-82419"/>
                    <a:satOff val="-9513"/>
                    <a:lumOff val="-16343"/>
                  </a:schemeClr>
                </a:solidFill>
                <a:latin typeface="Helvetica Neue Light"/>
                <a:ea typeface="Helvetica Neue Light"/>
                <a:cs typeface="Helvetica Neue Light"/>
                <a:sym typeface="Helvetica Neue Light"/>
              </a:rPr>
              <a:t>prediction error</a:t>
            </a:r>
            <a:r>
              <a:rPr b="0">
                <a:latin typeface="Helvetica Neue Light"/>
                <a:ea typeface="Helvetica Neue Light"/>
                <a:cs typeface="Helvetica Neue Light"/>
                <a:sym typeface="Helvetica Neue Light"/>
              </a:rPr>
              <a:t> on validation data</a:t>
            </a:r>
          </a:p>
        </p:txBody>
      </p:sp>
      <p:pic>
        <p:nvPicPr>
          <p:cNvPr id="2370" name="X.pdf" descr="X.pdf"/>
          <p:cNvPicPr>
            <a:picLocks noChangeAspect="1"/>
          </p:cNvPicPr>
          <p:nvPr/>
        </p:nvPicPr>
        <p:blipFill>
          <a:blip r:embed="rId4">
            <a:extLst/>
          </a:blip>
          <a:stretch>
            <a:fillRect/>
          </a:stretch>
        </p:blipFill>
        <p:spPr>
          <a:xfrm>
            <a:off x="21930138" y="11313800"/>
            <a:ext cx="381001" cy="317501"/>
          </a:xfrm>
          <a:prstGeom prst="rect">
            <a:avLst/>
          </a:prstGeom>
          <a:ln w="12700">
            <a:miter lim="400000"/>
          </a:ln>
        </p:spPr>
      </p:pic>
      <p:pic>
        <p:nvPicPr>
          <p:cNvPr id="2371" name="Y.pdf" descr="Y.pdf"/>
          <p:cNvPicPr>
            <a:picLocks noChangeAspect="1"/>
          </p:cNvPicPr>
          <p:nvPr/>
        </p:nvPicPr>
        <p:blipFill>
          <a:blip r:embed="rId5">
            <a:extLst/>
          </a:blip>
          <a:stretch>
            <a:fillRect/>
          </a:stretch>
        </p:blipFill>
        <p:spPr>
          <a:xfrm>
            <a:off x="12969525" y="4570438"/>
            <a:ext cx="342901" cy="317501"/>
          </a:xfrm>
          <a:prstGeom prst="rect">
            <a:avLst/>
          </a:prstGeom>
          <a:ln w="12700">
            <a:miter lim="400000"/>
          </a:ln>
        </p:spPr>
      </p:pic>
      <p:pic>
        <p:nvPicPr>
          <p:cNvPr id="2372" name="out_fit10.pdf" descr="out_fit10.pdf"/>
          <p:cNvPicPr>
            <a:picLocks noChangeAspect="1"/>
          </p:cNvPicPr>
          <p:nvPr/>
        </p:nvPicPr>
        <p:blipFill>
          <a:blip r:embed="rId6">
            <a:extLst/>
          </a:blip>
          <a:stretch>
            <a:fillRect/>
          </a:stretch>
        </p:blipFill>
        <p:spPr>
          <a:xfrm>
            <a:off x="2254844" y="4400364"/>
            <a:ext cx="9222514" cy="7025055"/>
          </a:xfrm>
          <a:prstGeom prst="rect">
            <a:avLst/>
          </a:prstGeom>
          <a:ln w="12700">
            <a:miter lim="400000"/>
          </a:ln>
        </p:spPr>
      </p:pic>
      <p:grpSp>
        <p:nvGrpSpPr>
          <p:cNvPr id="2386" name="Group"/>
          <p:cNvGrpSpPr/>
          <p:nvPr/>
        </p:nvGrpSpPr>
        <p:grpSpPr>
          <a:xfrm>
            <a:off x="4119868" y="4611244"/>
            <a:ext cx="16570929" cy="6236003"/>
            <a:chOff x="0" y="0"/>
            <a:chExt cx="16570928" cy="6236001"/>
          </a:xfrm>
        </p:grpSpPr>
        <p:sp>
          <p:nvSpPr>
            <p:cNvPr id="2373" name="Line"/>
            <p:cNvSpPr/>
            <p:nvPr/>
          </p:nvSpPr>
          <p:spPr>
            <a:xfrm flipV="1">
              <a:off x="4203653" y="-1"/>
              <a:ext cx="1" cy="2786354"/>
            </a:xfrm>
            <a:prstGeom prst="line">
              <a:avLst/>
            </a:prstGeom>
            <a:noFill/>
            <a:ln w="63500" cap="flat">
              <a:solidFill>
                <a:schemeClr val="accent5">
                  <a:hueOff val="-82419"/>
                  <a:satOff val="-9513"/>
                  <a:lumOff val="-16343"/>
                </a:schemeClr>
              </a:solidFill>
              <a:custDash>
                <a:ds d="200000" sp="200000"/>
              </a:custDash>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2374" name="Line"/>
            <p:cNvSpPr/>
            <p:nvPr/>
          </p:nvSpPr>
          <p:spPr>
            <a:xfrm flipV="1">
              <a:off x="4714440" y="188279"/>
              <a:ext cx="1" cy="2161153"/>
            </a:xfrm>
            <a:prstGeom prst="line">
              <a:avLst/>
            </a:prstGeom>
            <a:noFill/>
            <a:ln w="63500" cap="flat">
              <a:solidFill>
                <a:schemeClr val="accent5">
                  <a:hueOff val="-82419"/>
                  <a:satOff val="-9513"/>
                  <a:lumOff val="-16343"/>
                </a:schemeClr>
              </a:solidFill>
              <a:custDash>
                <a:ds d="200000" sp="200000"/>
              </a:custDash>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2375" name="Line"/>
            <p:cNvSpPr/>
            <p:nvPr/>
          </p:nvSpPr>
          <p:spPr>
            <a:xfrm flipV="1">
              <a:off x="5547375" y="1457039"/>
              <a:ext cx="1" cy="4778963"/>
            </a:xfrm>
            <a:prstGeom prst="line">
              <a:avLst/>
            </a:prstGeom>
            <a:noFill/>
            <a:ln w="63500" cap="flat">
              <a:solidFill>
                <a:schemeClr val="accent5">
                  <a:hueOff val="-82419"/>
                  <a:satOff val="-9513"/>
                  <a:lumOff val="-16343"/>
                </a:schemeClr>
              </a:solidFill>
              <a:custDash>
                <a:ds d="200000" sp="200000"/>
              </a:custDash>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2376" name="Line"/>
            <p:cNvSpPr/>
            <p:nvPr/>
          </p:nvSpPr>
          <p:spPr>
            <a:xfrm flipV="1">
              <a:off x="4203653" y="0"/>
              <a:ext cx="1" cy="3497534"/>
            </a:xfrm>
            <a:prstGeom prst="line">
              <a:avLst/>
            </a:prstGeom>
            <a:noFill/>
            <a:ln w="63500" cap="flat">
              <a:solidFill>
                <a:schemeClr val="accent5">
                  <a:hueOff val="-82419"/>
                  <a:satOff val="-9513"/>
                  <a:lumOff val="-16343"/>
                </a:schemeClr>
              </a:solidFill>
              <a:custDash>
                <a:ds d="200000" sp="200000"/>
              </a:custDash>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2377" name="Line"/>
            <p:cNvSpPr/>
            <p:nvPr/>
          </p:nvSpPr>
          <p:spPr>
            <a:xfrm flipV="1">
              <a:off x="1592099" y="5116628"/>
              <a:ext cx="1" cy="317500"/>
            </a:xfrm>
            <a:prstGeom prst="line">
              <a:avLst/>
            </a:prstGeom>
            <a:noFill/>
            <a:ln w="63500" cap="flat">
              <a:solidFill>
                <a:schemeClr val="accent5">
                  <a:hueOff val="-82419"/>
                  <a:satOff val="-9513"/>
                  <a:lumOff val="-16343"/>
                </a:schemeClr>
              </a:solidFill>
              <a:custDash>
                <a:ds d="200000" sp="200000"/>
              </a:custDash>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2378" name="Line"/>
            <p:cNvSpPr/>
            <p:nvPr/>
          </p:nvSpPr>
          <p:spPr>
            <a:xfrm flipV="1">
              <a:off x="2682732" y="4820500"/>
              <a:ext cx="1" cy="153524"/>
            </a:xfrm>
            <a:prstGeom prst="line">
              <a:avLst/>
            </a:prstGeom>
            <a:noFill/>
            <a:ln w="63500" cap="flat">
              <a:solidFill>
                <a:schemeClr val="accent5">
                  <a:hueOff val="-82419"/>
                  <a:satOff val="-9513"/>
                  <a:lumOff val="-16343"/>
                </a:schemeClr>
              </a:solidFill>
              <a:custDash>
                <a:ds d="200000" sp="200000"/>
              </a:custDash>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2379" name="Line"/>
            <p:cNvSpPr/>
            <p:nvPr/>
          </p:nvSpPr>
          <p:spPr>
            <a:xfrm flipV="1">
              <a:off x="-1" y="5322131"/>
              <a:ext cx="2" cy="153524"/>
            </a:xfrm>
            <a:prstGeom prst="line">
              <a:avLst/>
            </a:prstGeom>
            <a:noFill/>
            <a:ln w="63500" cap="flat">
              <a:solidFill>
                <a:schemeClr val="accent5">
                  <a:hueOff val="-82419"/>
                  <a:satOff val="-9513"/>
                  <a:lumOff val="-16343"/>
                </a:schemeClr>
              </a:solidFill>
              <a:custDash>
                <a:ds d="200000" sp="200000"/>
              </a:custDash>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2380" name="Line"/>
            <p:cNvSpPr/>
            <p:nvPr/>
          </p:nvSpPr>
          <p:spPr>
            <a:xfrm flipV="1">
              <a:off x="11031250" y="5262116"/>
              <a:ext cx="1" cy="153524"/>
            </a:xfrm>
            <a:prstGeom prst="line">
              <a:avLst/>
            </a:prstGeom>
            <a:noFill/>
            <a:ln w="63500" cap="flat">
              <a:solidFill>
                <a:schemeClr val="accent5">
                  <a:hueOff val="-82419"/>
                  <a:satOff val="-9513"/>
                  <a:lumOff val="-16343"/>
                </a:schemeClr>
              </a:solidFill>
              <a:custDash>
                <a:ds d="200000" sp="200000"/>
              </a:custDash>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2381" name="Line"/>
            <p:cNvSpPr/>
            <p:nvPr/>
          </p:nvSpPr>
          <p:spPr>
            <a:xfrm flipV="1">
              <a:off x="12614649" y="5211316"/>
              <a:ext cx="1" cy="153524"/>
            </a:xfrm>
            <a:prstGeom prst="line">
              <a:avLst/>
            </a:prstGeom>
            <a:noFill/>
            <a:ln w="63500" cap="flat">
              <a:solidFill>
                <a:schemeClr val="accent5">
                  <a:hueOff val="-82419"/>
                  <a:satOff val="-9513"/>
                  <a:lumOff val="-16343"/>
                </a:schemeClr>
              </a:solidFill>
              <a:custDash>
                <a:ds d="200000" sp="200000"/>
              </a:custDash>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2382" name="Line"/>
            <p:cNvSpPr/>
            <p:nvPr/>
          </p:nvSpPr>
          <p:spPr>
            <a:xfrm flipV="1">
              <a:off x="15217528" y="3364767"/>
              <a:ext cx="1" cy="153524"/>
            </a:xfrm>
            <a:prstGeom prst="line">
              <a:avLst/>
            </a:prstGeom>
            <a:noFill/>
            <a:ln w="63500" cap="flat">
              <a:solidFill>
                <a:schemeClr val="accent5">
                  <a:hueOff val="-82419"/>
                  <a:satOff val="-9513"/>
                  <a:lumOff val="-16343"/>
                </a:schemeClr>
              </a:solidFill>
              <a:custDash>
                <a:ds d="200000" sp="200000"/>
              </a:custDash>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2383" name="Line"/>
            <p:cNvSpPr/>
            <p:nvPr/>
          </p:nvSpPr>
          <p:spPr>
            <a:xfrm flipV="1">
              <a:off x="15242930" y="2998832"/>
              <a:ext cx="1" cy="317501"/>
            </a:xfrm>
            <a:prstGeom prst="line">
              <a:avLst/>
            </a:prstGeom>
            <a:noFill/>
            <a:ln w="63500" cap="flat">
              <a:solidFill>
                <a:schemeClr val="accent5">
                  <a:hueOff val="-82419"/>
                  <a:satOff val="-9513"/>
                  <a:lumOff val="-16343"/>
                </a:schemeClr>
              </a:solidFill>
              <a:custDash>
                <a:ds d="200000" sp="200000"/>
              </a:custDash>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2384" name="Line"/>
            <p:cNvSpPr/>
            <p:nvPr/>
          </p:nvSpPr>
          <p:spPr>
            <a:xfrm flipV="1">
              <a:off x="15750834" y="2554475"/>
              <a:ext cx="1" cy="153524"/>
            </a:xfrm>
            <a:prstGeom prst="line">
              <a:avLst/>
            </a:prstGeom>
            <a:noFill/>
            <a:ln w="63500" cap="flat">
              <a:solidFill>
                <a:schemeClr val="accent5">
                  <a:hueOff val="-82419"/>
                  <a:satOff val="-9513"/>
                  <a:lumOff val="-16343"/>
                </a:schemeClr>
              </a:solidFill>
              <a:custDash>
                <a:ds d="200000" sp="200000"/>
              </a:custDash>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2385" name="Line"/>
            <p:cNvSpPr/>
            <p:nvPr/>
          </p:nvSpPr>
          <p:spPr>
            <a:xfrm flipV="1">
              <a:off x="16570928" y="1316414"/>
              <a:ext cx="1" cy="153524"/>
            </a:xfrm>
            <a:prstGeom prst="line">
              <a:avLst/>
            </a:prstGeom>
            <a:noFill/>
            <a:ln w="63500" cap="flat">
              <a:solidFill>
                <a:schemeClr val="accent5">
                  <a:hueOff val="-82419"/>
                  <a:satOff val="-9513"/>
                  <a:lumOff val="-16343"/>
                </a:schemeClr>
              </a:solidFill>
              <a:custDash>
                <a:ds d="200000" sp="200000"/>
              </a:custDash>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grpSp>
      <p:grpSp>
        <p:nvGrpSpPr>
          <p:cNvPr id="2408" name="Group"/>
          <p:cNvGrpSpPr/>
          <p:nvPr/>
        </p:nvGrpSpPr>
        <p:grpSpPr>
          <a:xfrm>
            <a:off x="4018446" y="2794083"/>
            <a:ext cx="16782899" cy="7441174"/>
            <a:chOff x="0" y="0"/>
            <a:chExt cx="16782897" cy="7441173"/>
          </a:xfrm>
        </p:grpSpPr>
        <p:sp>
          <p:nvSpPr>
            <p:cNvPr id="2387" name="Rectangle"/>
            <p:cNvSpPr/>
            <p:nvPr/>
          </p:nvSpPr>
          <p:spPr>
            <a:xfrm rot="5400000">
              <a:off x="7733619" y="-1994317"/>
              <a:ext cx="1203712" cy="5192345"/>
            </a:xfrm>
            <a:prstGeom prst="rect">
              <a:avLst/>
            </a:prstGeom>
            <a:solidFill>
              <a:srgbClr val="D6D5D5"/>
            </a:solidFill>
            <a:ln w="12700" cap="flat">
              <a:noFill/>
              <a:miter lim="400000"/>
            </a:ln>
            <a:effectLst/>
          </p:spPr>
          <p:txBody>
            <a:bodyPr wrap="square" lIns="50800" tIns="50800" rIns="50800" bIns="50800" numCol="1" anchor="ctr">
              <a:noAutofit/>
            </a:bodyPr>
            <a:lstStyle/>
            <a:p>
              <a:pPr defTabSz="584200">
                <a:defRPr b="0">
                  <a:latin typeface="+mn-lt"/>
                  <a:ea typeface="+mn-ea"/>
                  <a:cs typeface="+mn-cs"/>
                  <a:sym typeface="Helvetica Neue Medium"/>
                </a:defRPr>
              </a:pPr>
            </a:p>
          </p:txBody>
        </p:sp>
        <p:grpSp>
          <p:nvGrpSpPr>
            <p:cNvPr id="2396" name="Group"/>
            <p:cNvGrpSpPr/>
            <p:nvPr/>
          </p:nvGrpSpPr>
          <p:grpSpPr>
            <a:xfrm>
              <a:off x="11027317" y="3036249"/>
              <a:ext cx="5755581" cy="4364966"/>
              <a:chOff x="0" y="0"/>
              <a:chExt cx="5755579" cy="4364965"/>
            </a:xfrm>
          </p:grpSpPr>
          <p:sp>
            <p:nvSpPr>
              <p:cNvPr id="2388" name="Circle"/>
              <p:cNvSpPr/>
              <p:nvPr/>
            </p:nvSpPr>
            <p:spPr>
              <a:xfrm>
                <a:off x="4710301" y="1163401"/>
                <a:ext cx="203910" cy="203910"/>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2389" name="Circle"/>
              <p:cNvSpPr/>
              <p:nvPr/>
            </p:nvSpPr>
            <p:spPr>
              <a:xfrm>
                <a:off x="4204574" y="2242565"/>
                <a:ext cx="203910" cy="203910"/>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2390" name="Circle"/>
              <p:cNvSpPr/>
              <p:nvPr/>
            </p:nvSpPr>
            <p:spPr>
              <a:xfrm>
                <a:off x="4204574" y="1624227"/>
                <a:ext cx="203910" cy="203911"/>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2391" name="Circle"/>
              <p:cNvSpPr/>
              <p:nvPr/>
            </p:nvSpPr>
            <p:spPr>
              <a:xfrm>
                <a:off x="2670472" y="3428972"/>
                <a:ext cx="203910" cy="203910"/>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2392" name="Circle"/>
              <p:cNvSpPr/>
              <p:nvPr/>
            </p:nvSpPr>
            <p:spPr>
              <a:xfrm>
                <a:off x="5551670" y="0"/>
                <a:ext cx="203910" cy="203910"/>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2393" name="Circle"/>
              <p:cNvSpPr/>
              <p:nvPr/>
            </p:nvSpPr>
            <p:spPr>
              <a:xfrm>
                <a:off x="898064" y="4082110"/>
                <a:ext cx="203910" cy="203910"/>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2394" name="Circle"/>
              <p:cNvSpPr/>
              <p:nvPr/>
            </p:nvSpPr>
            <p:spPr>
              <a:xfrm>
                <a:off x="1592606" y="4161056"/>
                <a:ext cx="203910" cy="203910"/>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2395" name="Circle"/>
              <p:cNvSpPr/>
              <p:nvPr/>
            </p:nvSpPr>
            <p:spPr>
              <a:xfrm>
                <a:off x="0" y="4082110"/>
                <a:ext cx="203910" cy="203910"/>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grpSp>
        <p:grpSp>
          <p:nvGrpSpPr>
            <p:cNvPr id="2405" name="Group"/>
            <p:cNvGrpSpPr/>
            <p:nvPr/>
          </p:nvGrpSpPr>
          <p:grpSpPr>
            <a:xfrm>
              <a:off x="-1" y="3076207"/>
              <a:ext cx="5755581" cy="4364967"/>
              <a:chOff x="0" y="0"/>
              <a:chExt cx="5755579" cy="4364965"/>
            </a:xfrm>
          </p:grpSpPr>
          <p:sp>
            <p:nvSpPr>
              <p:cNvPr id="2397" name="Circle"/>
              <p:cNvSpPr/>
              <p:nvPr/>
            </p:nvSpPr>
            <p:spPr>
              <a:xfrm>
                <a:off x="4710301" y="1163401"/>
                <a:ext cx="203910" cy="203910"/>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2398" name="Circle"/>
              <p:cNvSpPr/>
              <p:nvPr/>
            </p:nvSpPr>
            <p:spPr>
              <a:xfrm>
                <a:off x="4204574" y="2242565"/>
                <a:ext cx="203910" cy="203910"/>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2399" name="Circle"/>
              <p:cNvSpPr/>
              <p:nvPr/>
            </p:nvSpPr>
            <p:spPr>
              <a:xfrm>
                <a:off x="4204574" y="1624227"/>
                <a:ext cx="203910" cy="203911"/>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2400" name="Circle"/>
              <p:cNvSpPr/>
              <p:nvPr/>
            </p:nvSpPr>
            <p:spPr>
              <a:xfrm>
                <a:off x="2670472" y="3428972"/>
                <a:ext cx="203910" cy="203910"/>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2401" name="Circle"/>
              <p:cNvSpPr/>
              <p:nvPr/>
            </p:nvSpPr>
            <p:spPr>
              <a:xfrm>
                <a:off x="5551670" y="0"/>
                <a:ext cx="203910" cy="203910"/>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2402" name="Circle"/>
              <p:cNvSpPr/>
              <p:nvPr/>
            </p:nvSpPr>
            <p:spPr>
              <a:xfrm>
                <a:off x="898064" y="4082110"/>
                <a:ext cx="203910" cy="203910"/>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2403" name="Circle"/>
              <p:cNvSpPr/>
              <p:nvPr/>
            </p:nvSpPr>
            <p:spPr>
              <a:xfrm>
                <a:off x="1592606" y="4161056"/>
                <a:ext cx="203910" cy="203910"/>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2404" name="Circle"/>
              <p:cNvSpPr/>
              <p:nvPr/>
            </p:nvSpPr>
            <p:spPr>
              <a:xfrm>
                <a:off x="0" y="4082110"/>
                <a:ext cx="203910" cy="203910"/>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grpSp>
        <p:pic>
          <p:nvPicPr>
            <p:cNvPr id="2406" name="Validation_data.pdf" descr="Validation_data.pdf"/>
            <p:cNvPicPr>
              <a:picLocks noChangeAspect="1"/>
            </p:cNvPicPr>
            <p:nvPr/>
          </p:nvPicPr>
          <p:blipFill>
            <a:blip r:embed="rId7">
              <a:extLst/>
            </a:blip>
            <a:stretch>
              <a:fillRect/>
            </a:stretch>
          </p:blipFill>
          <p:spPr>
            <a:xfrm>
              <a:off x="5936718" y="335327"/>
              <a:ext cx="4797515" cy="533058"/>
            </a:xfrm>
            <a:prstGeom prst="rect">
              <a:avLst/>
            </a:prstGeom>
            <a:ln w="12700" cap="flat">
              <a:noFill/>
              <a:miter lim="400000"/>
            </a:ln>
            <a:effectLst/>
          </p:spPr>
        </p:pic>
        <p:pic>
          <p:nvPicPr>
            <p:cNvPr id="2407" name="x^(i)_(_texttt_v.pdf" descr="x^(i)_(_texttt_v.pdf"/>
            <p:cNvPicPr>
              <a:picLocks noChangeAspect="1"/>
            </p:cNvPicPr>
            <p:nvPr/>
          </p:nvPicPr>
          <p:blipFill>
            <a:blip r:embed="rId8">
              <a:extLst/>
            </a:blip>
            <a:stretch>
              <a:fillRect/>
            </a:stretch>
          </p:blipFill>
          <p:spPr>
            <a:xfrm>
              <a:off x="11914635" y="139165"/>
              <a:ext cx="4362818" cy="956465"/>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4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386"/>
                                        </p:tgtEl>
                                        <p:attrNameLst>
                                          <p:attrName>style.visibility</p:attrName>
                                        </p:attrNameLst>
                                      </p:cBhvr>
                                      <p:to>
                                        <p:strVal val="visible"/>
                                      </p:to>
                                    </p:set>
                                  </p:childTnLst>
                                </p:cTn>
                              </p:par>
                            </p:childTnLst>
                          </p:cTn>
                        </p:par>
                        <p:par>
                          <p:cTn id="11" fill="hold">
                            <p:stCondLst>
                              <p:cond delay="0"/>
                            </p:stCondLst>
                            <p:childTnLst>
                              <p:par>
                                <p:cTn id="12" presetClass="entr" nodeType="afterEffect" presetSubtype="0" presetID="1" grpId="3" fill="hold">
                                  <p:stCondLst>
                                    <p:cond delay="0"/>
                                  </p:stCondLst>
                                  <p:iterate type="el" backwards="0">
                                    <p:tmAbs val="0"/>
                                  </p:iterate>
                                  <p:childTnLst>
                                    <p:set>
                                      <p:cBhvr>
                                        <p:cTn id="13" fill="hold"/>
                                        <p:tgtEl>
                                          <p:spTgt spid="236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08" grpId="1"/>
      <p:bldP build="whole" bldLvl="1" animBg="1" rev="0" advAuto="0" spid="2386" grpId="2"/>
      <p:bldP build="whole" bldLvl="1" animBg="1" rev="0" advAuto="0" spid="2369" grpId="3"/>
    </p:bldLst>
  </p:timing>
</p:sld>
</file>

<file path=ppt/slides/slide1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2" name="Fitting just right"/>
          <p:cNvSpPr txBox="1"/>
          <p:nvPr>
            <p:ph type="title"/>
          </p:nvPr>
        </p:nvSpPr>
        <p:spPr>
          <a:xfrm>
            <a:off x="637523" y="67400"/>
            <a:ext cx="15609095" cy="3036095"/>
          </a:xfrm>
          <a:prstGeom prst="rect">
            <a:avLst/>
          </a:prstGeom>
        </p:spPr>
        <p:txBody>
          <a:bodyPr/>
          <a:lstStyle>
            <a:lvl1pPr>
              <a:defRPr sz="9000">
                <a:latin typeface="Helvetica Neue Light"/>
                <a:ea typeface="Helvetica Neue Light"/>
                <a:cs typeface="Helvetica Neue Light"/>
                <a:sym typeface="Helvetica Neue Light"/>
              </a:defRPr>
            </a:lvl1pPr>
          </a:lstStyle>
          <a:p>
            <a:pPr/>
            <a:r>
              <a:t>Fitting just right</a:t>
            </a:r>
          </a:p>
        </p:txBody>
      </p:sp>
      <p:sp>
        <p:nvSpPr>
          <p:cNvPr id="2413" name="Underfitting?…"/>
          <p:cNvSpPr txBox="1"/>
          <p:nvPr/>
        </p:nvSpPr>
        <p:spPr>
          <a:xfrm>
            <a:off x="1654622" y="3632852"/>
            <a:ext cx="18201458" cy="164845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a:defRPr b="0" sz="5000">
                <a:latin typeface="Helvetica Neue Light"/>
                <a:ea typeface="Helvetica Neue Light"/>
                <a:cs typeface="Helvetica Neue Light"/>
                <a:sym typeface="Helvetica Neue Light"/>
              </a:defRPr>
            </a:lvl1pPr>
            <a:lvl2pPr marL="1627187" indent="-992187" algn="l">
              <a:buSzPct val="100000"/>
              <a:buAutoNum type="arabicPeriod" startAt="1"/>
              <a:defRPr b="0" sz="5000">
                <a:latin typeface="Helvetica Neue Light"/>
                <a:ea typeface="Helvetica Neue Light"/>
                <a:cs typeface="Helvetica Neue Light"/>
                <a:sym typeface="Helvetica Neue Light"/>
              </a:defRPr>
            </a:lvl2pPr>
          </a:lstStyle>
          <a:p>
            <a:pPr/>
            <a:r>
              <a:t>Underfitting?</a:t>
            </a:r>
          </a:p>
          <a:p>
            <a:pPr lvl="1"/>
            <a:r>
              <a:t>add more parameters (more features, more layers, etc.)</a:t>
            </a:r>
          </a:p>
        </p:txBody>
      </p:sp>
      <p:sp>
        <p:nvSpPr>
          <p:cNvPr id="2414" name="Overfitting?…"/>
          <p:cNvSpPr txBox="1"/>
          <p:nvPr/>
        </p:nvSpPr>
        <p:spPr>
          <a:xfrm>
            <a:off x="1696065" y="6243941"/>
            <a:ext cx="7088189" cy="242315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l">
              <a:defRPr b="0" sz="5000">
                <a:latin typeface="Helvetica Neue Light"/>
                <a:ea typeface="Helvetica Neue Light"/>
                <a:cs typeface="Helvetica Neue Light"/>
                <a:sym typeface="Helvetica Neue Light"/>
              </a:defRPr>
            </a:pPr>
            <a:r>
              <a:t>Overfitting?</a:t>
            </a:r>
          </a:p>
          <a:p>
            <a:pPr lvl="1" marL="1627187" indent="-992187" algn="l">
              <a:buSzPct val="100000"/>
              <a:buAutoNum type="arabicPeriod" startAt="1"/>
              <a:defRPr b="0" sz="5000">
                <a:latin typeface="Helvetica Neue Light"/>
                <a:ea typeface="Helvetica Neue Light"/>
                <a:cs typeface="Helvetica Neue Light"/>
                <a:sym typeface="Helvetica Neue Light"/>
              </a:defRPr>
            </a:pPr>
            <a:r>
              <a:t>remove parameters</a:t>
            </a:r>
          </a:p>
          <a:p>
            <a:pPr lvl="1" marL="1627187" indent="-992187" algn="l">
              <a:buSzPct val="100000"/>
              <a:buAutoNum type="arabicPeriod" startAt="1"/>
              <a:defRPr b="0" sz="5000">
                <a:latin typeface="Helvetica Neue Light"/>
                <a:ea typeface="Helvetica Neue Light"/>
                <a:cs typeface="Helvetica Neue Light"/>
                <a:sym typeface="Helvetica Neue Light"/>
              </a:defRPr>
            </a:pPr>
            <a:r>
              <a:t>add </a:t>
            </a:r>
            <a:r>
              <a:rPr b="1">
                <a:latin typeface="Helvetica Neue"/>
                <a:ea typeface="Helvetica Neue"/>
                <a:cs typeface="Helvetica Neue"/>
                <a:sym typeface="Helvetica Neue"/>
              </a:rPr>
              <a:t>regularizers</a:t>
            </a:r>
          </a:p>
        </p:txBody>
      </p:sp>
      <p:sp>
        <p:nvSpPr>
          <p:cNvPr id="2415" name="Selecting a hypothesis space of functions with just the right capacity is known as model selection"/>
          <p:cNvSpPr txBox="1"/>
          <p:nvPr/>
        </p:nvSpPr>
        <p:spPr>
          <a:xfrm>
            <a:off x="1654622" y="9985011"/>
            <a:ext cx="20815971" cy="166179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a:defRPr b="0" sz="5000">
                <a:latin typeface="Helvetica Neue Light"/>
                <a:ea typeface="Helvetica Neue Light"/>
                <a:cs typeface="Helvetica Neue Light"/>
                <a:sym typeface="Helvetica Neue Light"/>
              </a:defRPr>
            </a:pPr>
            <a:r>
              <a:t>Selecting a </a:t>
            </a:r>
            <a:r>
              <a:rPr i="1">
                <a:latin typeface="Helvetica Neue"/>
                <a:ea typeface="Helvetica Neue"/>
                <a:cs typeface="Helvetica Neue"/>
                <a:sym typeface="Helvetica Neue"/>
              </a:rPr>
              <a:t>hypothesis space</a:t>
            </a:r>
            <a:r>
              <a:t> of functions with just the right capacity is known as </a:t>
            </a:r>
            <a:r>
              <a:rPr b="1">
                <a:latin typeface="Helvetica Neue"/>
                <a:ea typeface="Helvetica Neue"/>
                <a:cs typeface="Helvetica Neue"/>
                <a:sym typeface="Helvetica Neue"/>
              </a:rPr>
              <a:t>model selection</a:t>
            </a:r>
          </a:p>
        </p:txBody>
      </p:sp>
      <p:pic>
        <p:nvPicPr>
          <p:cNvPr id="2416" name="Image" descr="Image"/>
          <p:cNvPicPr>
            <a:picLocks noChangeAspect="1"/>
          </p:cNvPicPr>
          <p:nvPr/>
        </p:nvPicPr>
        <p:blipFill>
          <a:blip r:embed="rId2">
            <a:extLst/>
          </a:blip>
          <a:stretch>
            <a:fillRect/>
          </a:stretch>
        </p:blipFill>
        <p:spPr>
          <a:xfrm>
            <a:off x="16641824" y="213283"/>
            <a:ext cx="7563204" cy="2744329"/>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4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4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41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15" grpId="3"/>
      <p:bldP build="whole" bldLvl="1" animBg="1" rev="0" advAuto="0" spid="2413" grpId="1"/>
      <p:bldP build="whole" bldLvl="1" animBg="1" rev="0" advAuto="0" spid="2414" grpId="2"/>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9" name="IMG_0681_mask_output_019" descr="IMG_0681_mask_output_019"/>
          <p:cNvPicPr>
            <a:picLocks noChangeAspect="1"/>
          </p:cNvPicPr>
          <p:nvPr/>
        </p:nvPicPr>
        <p:blipFill>
          <a:blip r:embed="rId2">
            <a:extLst/>
          </a:blip>
          <a:stretch>
            <a:fillRect/>
          </a:stretch>
        </p:blipFill>
        <p:spPr>
          <a:xfrm>
            <a:off x="5048250" y="1501774"/>
            <a:ext cx="14287500" cy="10715626"/>
          </a:xfrm>
          <a:prstGeom prst="rect">
            <a:avLst/>
          </a:prstGeom>
          <a:ln w="12700">
            <a:miter lim="400000"/>
          </a:ln>
        </p:spPr>
      </p:pic>
      <p:sp>
        <p:nvSpPr>
          <p:cNvPr id="330" name="[Slide credit: Alexei Efros]"/>
          <p:cNvSpPr txBox="1"/>
          <p:nvPr/>
        </p:nvSpPr>
        <p:spPr>
          <a:xfrm>
            <a:off x="18276290" y="12714086"/>
            <a:ext cx="5865420" cy="7338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b="0" sz="4200">
                <a:latin typeface="Helvetica Neue Light"/>
                <a:ea typeface="Helvetica Neue Light"/>
                <a:cs typeface="Helvetica Neue Light"/>
                <a:sym typeface="Helvetica Neue Light"/>
              </a:defRPr>
            </a:lvl1pPr>
          </a:lstStyle>
          <a:p>
            <a:pPr/>
            <a:r>
              <a:t>[Slide credit: Alexei Efros]</a:t>
            </a:r>
          </a:p>
        </p:txBody>
      </p:sp>
    </p:spTree>
  </p:cSld>
  <p:clrMapOvr>
    <a:masterClrMapping/>
  </p:clrMapOvr>
  <p:transition xmlns:p14="http://schemas.microsoft.com/office/powerpoint/2010/main" spd="med" advClick="1"/>
</p:sld>
</file>

<file path=ppt/slides/slide1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8" name="Regularization"/>
          <p:cNvSpPr txBox="1"/>
          <p:nvPr>
            <p:ph type="title"/>
          </p:nvPr>
        </p:nvSpPr>
        <p:spPr>
          <a:xfrm>
            <a:off x="1268160" y="-184547"/>
            <a:ext cx="21847680" cy="3036094"/>
          </a:xfrm>
          <a:prstGeom prst="rect">
            <a:avLst/>
          </a:prstGeom>
        </p:spPr>
        <p:txBody>
          <a:bodyPr/>
          <a:lstStyle>
            <a:lvl1pPr>
              <a:defRPr sz="9000">
                <a:latin typeface="Helvetica Neue Light"/>
                <a:ea typeface="Helvetica Neue Light"/>
                <a:cs typeface="Helvetica Neue Light"/>
                <a:sym typeface="Helvetica Neue Light"/>
              </a:defRPr>
            </a:lvl1pPr>
          </a:lstStyle>
          <a:p>
            <a:pPr/>
            <a:r>
              <a:t>Regularization</a:t>
            </a:r>
          </a:p>
        </p:txBody>
      </p:sp>
      <p:sp>
        <p:nvSpPr>
          <p:cNvPr id="2419" name="Emprirical risk minimization:"/>
          <p:cNvSpPr txBox="1"/>
          <p:nvPr/>
        </p:nvSpPr>
        <p:spPr>
          <a:xfrm>
            <a:off x="1654622" y="3252081"/>
            <a:ext cx="18201458" cy="88645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a:defRPr b="0" sz="5000">
                <a:latin typeface="Helvetica Neue Light"/>
                <a:ea typeface="Helvetica Neue Light"/>
                <a:cs typeface="Helvetica Neue Light"/>
                <a:sym typeface="Helvetica Neue Light"/>
              </a:defRPr>
            </a:lvl1pPr>
          </a:lstStyle>
          <a:p>
            <a:pPr/>
            <a:r>
              <a:t>Emprirical risk minimization:</a:t>
            </a:r>
          </a:p>
        </p:txBody>
      </p:sp>
      <p:pic>
        <p:nvPicPr>
          <p:cNvPr id="2420" name="theta^*_=_argmin.pdf" descr="theta^*_=_argmin.pdf"/>
          <p:cNvPicPr>
            <a:picLocks noChangeAspect="1"/>
          </p:cNvPicPr>
          <p:nvPr/>
        </p:nvPicPr>
        <p:blipFill>
          <a:blip r:embed="rId3">
            <a:extLst/>
          </a:blip>
          <a:stretch>
            <a:fillRect/>
          </a:stretch>
        </p:blipFill>
        <p:spPr>
          <a:xfrm>
            <a:off x="4597952" y="9179966"/>
            <a:ext cx="15188096" cy="2580503"/>
          </a:xfrm>
          <a:prstGeom prst="rect">
            <a:avLst/>
          </a:prstGeom>
          <a:ln w="12700">
            <a:miter lim="400000"/>
          </a:ln>
        </p:spPr>
      </p:pic>
      <p:pic>
        <p:nvPicPr>
          <p:cNvPr id="2421" name="f^*_=_argmin_the.pdf" descr="f^*_=_argmin_the.pdf"/>
          <p:cNvPicPr>
            <a:picLocks noChangeAspect="1"/>
          </p:cNvPicPr>
          <p:nvPr/>
        </p:nvPicPr>
        <p:blipFill>
          <a:blip r:embed="rId4">
            <a:extLst/>
          </a:blip>
          <a:srcRect l="0" t="0" r="18694" b="0"/>
          <a:stretch>
            <a:fillRect/>
          </a:stretch>
        </p:blipFill>
        <p:spPr>
          <a:xfrm>
            <a:off x="4597952" y="5428693"/>
            <a:ext cx="12248858" cy="2580503"/>
          </a:xfrm>
          <a:prstGeom prst="rect">
            <a:avLst/>
          </a:prstGeom>
          <a:ln w="12700">
            <a:miter lim="400000"/>
          </a:ln>
        </p:spPr>
      </p:pic>
      <p:pic>
        <p:nvPicPr>
          <p:cNvPr id="2422" name="f^*_=_argmin_the.pdf" descr="f^*_=_argmin_the.pdf"/>
          <p:cNvPicPr>
            <a:picLocks noChangeAspect="1"/>
          </p:cNvPicPr>
          <p:nvPr/>
        </p:nvPicPr>
        <p:blipFill>
          <a:blip r:embed="rId4">
            <a:extLst/>
          </a:blip>
          <a:srcRect l="81180" t="0" r="0" b="0"/>
          <a:stretch>
            <a:fillRect/>
          </a:stretch>
        </p:blipFill>
        <p:spPr>
          <a:xfrm>
            <a:off x="16866002" y="5441393"/>
            <a:ext cx="2835265" cy="2580503"/>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4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4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20" grpId="2"/>
      <p:bldP build="whole" bldLvl="1" animBg="1" rev="0" advAuto="0" spid="2422" grpId="1"/>
    </p:bldLst>
  </p:timing>
</p:sld>
</file>

<file path=ppt/slides/slide1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6" name="Regularized least squares"/>
          <p:cNvSpPr txBox="1"/>
          <p:nvPr>
            <p:ph type="title"/>
          </p:nvPr>
        </p:nvSpPr>
        <p:spPr>
          <a:xfrm>
            <a:off x="1268160" y="-184547"/>
            <a:ext cx="21847680" cy="3036094"/>
          </a:xfrm>
          <a:prstGeom prst="rect">
            <a:avLst/>
          </a:prstGeom>
        </p:spPr>
        <p:txBody>
          <a:bodyPr/>
          <a:lstStyle>
            <a:lvl1pPr>
              <a:defRPr sz="9000">
                <a:latin typeface="Helvetica Neue Light"/>
                <a:ea typeface="Helvetica Neue Light"/>
                <a:cs typeface="Helvetica Neue Light"/>
                <a:sym typeface="Helvetica Neue Light"/>
              </a:defRPr>
            </a:lvl1pPr>
          </a:lstStyle>
          <a:p>
            <a:pPr/>
            <a:r>
              <a:t>Regularized least squares</a:t>
            </a:r>
          </a:p>
        </p:txBody>
      </p:sp>
      <p:pic>
        <p:nvPicPr>
          <p:cNvPr id="2427" name="Group" descr="Group"/>
          <p:cNvPicPr>
            <a:picLocks noChangeAspect="1"/>
          </p:cNvPicPr>
          <p:nvPr/>
        </p:nvPicPr>
        <p:blipFill>
          <a:blip r:embed="rId2">
            <a:extLst/>
          </a:blip>
          <a:stretch>
            <a:fillRect/>
          </a:stretch>
        </p:blipFill>
        <p:spPr>
          <a:xfrm>
            <a:off x="2040053" y="3323179"/>
            <a:ext cx="5353449" cy="2237575"/>
          </a:xfrm>
          <a:prstGeom prst="rect">
            <a:avLst/>
          </a:prstGeom>
          <a:ln w="12700">
            <a:miter lim="400000"/>
          </a:ln>
        </p:spPr>
      </p:pic>
      <p:grpSp>
        <p:nvGrpSpPr>
          <p:cNvPr id="2431" name="Group"/>
          <p:cNvGrpSpPr/>
          <p:nvPr/>
        </p:nvGrpSpPr>
        <p:grpSpPr>
          <a:xfrm>
            <a:off x="7640327" y="7248120"/>
            <a:ext cx="15291202" cy="1885367"/>
            <a:chOff x="0" y="400835"/>
            <a:chExt cx="15291201" cy="1885365"/>
          </a:xfrm>
        </p:grpSpPr>
        <p:sp>
          <p:nvSpPr>
            <p:cNvPr id="2428" name="Line"/>
            <p:cNvSpPr/>
            <p:nvPr/>
          </p:nvSpPr>
          <p:spPr>
            <a:xfrm flipH="1" flipV="1">
              <a:off x="0" y="400835"/>
              <a:ext cx="1884673" cy="1"/>
            </a:xfrm>
            <a:prstGeom prst="line">
              <a:avLst/>
            </a:prstGeom>
            <a:noFill/>
            <a:ln w="76200" cap="flat">
              <a:solidFill>
                <a:srgbClr val="000000"/>
              </a:solidFill>
              <a:prstDash val="solid"/>
              <a:miter lim="400000"/>
              <a:tailEnd type="triangle" w="med" len="med"/>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2429" name="Only use polynomial terms if you really need them! Most terms should be zero"/>
            <p:cNvSpPr/>
            <p:nvPr/>
          </p:nvSpPr>
          <p:spPr>
            <a:xfrm>
              <a:off x="2257142" y="711401"/>
              <a:ext cx="10259805"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lvl1pPr algn="l">
                <a:defRPr b="0" sz="4200">
                  <a:latin typeface="Helvetica Neue Light"/>
                  <a:ea typeface="Helvetica Neue Light"/>
                  <a:cs typeface="Helvetica Neue Light"/>
                  <a:sym typeface="Helvetica Neue Light"/>
                </a:defRPr>
              </a:lvl1pPr>
            </a:lstStyle>
            <a:p>
              <a:pPr/>
              <a:r>
                <a:t>Only use polynomial terms if you really need them! Most terms should be zero</a:t>
              </a:r>
            </a:p>
          </p:txBody>
        </p:sp>
        <p:sp>
          <p:nvSpPr>
            <p:cNvPr id="2430" name="ridge regression, a.k.a., Tikhonov regularization"/>
            <p:cNvSpPr/>
            <p:nvPr/>
          </p:nvSpPr>
          <p:spPr>
            <a:xfrm>
              <a:off x="2231742" y="2286201"/>
              <a:ext cx="13059460"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p>
              <a:pPr algn="l">
                <a:defRPr sz="4200"/>
              </a:pPr>
              <a:r>
                <a:t>ridge regression</a:t>
              </a:r>
              <a:r>
                <a:rPr b="0">
                  <a:latin typeface="Helvetica Neue Light"/>
                  <a:ea typeface="Helvetica Neue Light"/>
                  <a:cs typeface="Helvetica Neue Light"/>
                  <a:sym typeface="Helvetica Neue Light"/>
                </a:rPr>
                <a:t>, a.k.a., </a:t>
              </a:r>
              <a:r>
                <a:t>Tikhonov regularization</a:t>
              </a:r>
            </a:p>
          </p:txBody>
        </p:sp>
      </p:grpSp>
      <p:sp>
        <p:nvSpPr>
          <p:cNvPr id="2432" name="(Probabilistic interpretation: R is a Gaussian prior over values of the parameters.)"/>
          <p:cNvSpPr txBox="1"/>
          <p:nvPr/>
        </p:nvSpPr>
        <p:spPr>
          <a:xfrm>
            <a:off x="2023224" y="10645322"/>
            <a:ext cx="21963152" cy="83713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a:defRPr b="0" sz="4600">
                <a:latin typeface="Helvetica Neue Light"/>
                <a:ea typeface="Helvetica Neue Light"/>
                <a:cs typeface="Helvetica Neue Light"/>
                <a:sym typeface="Helvetica Neue Light"/>
              </a:defRPr>
            </a:pPr>
            <a:r>
              <a:t>(Probabilistic interpretation: R is a Gaussian </a:t>
            </a:r>
            <a:r>
              <a:rPr b="1">
                <a:latin typeface="Helvetica Neue"/>
                <a:ea typeface="Helvetica Neue"/>
                <a:cs typeface="Helvetica Neue"/>
                <a:sym typeface="Helvetica Neue"/>
              </a:rPr>
              <a:t>prior</a:t>
            </a:r>
            <a:r>
              <a:t> over values of the parameters.)</a:t>
            </a:r>
          </a:p>
        </p:txBody>
      </p:sp>
      <p:pic>
        <p:nvPicPr>
          <p:cNvPr id="2433" name="R(_theta)_=_lamb.pdf" descr="R(_theta)_=_lamb.pdf"/>
          <p:cNvPicPr>
            <a:picLocks noChangeAspect="1"/>
          </p:cNvPicPr>
          <p:nvPr/>
        </p:nvPicPr>
        <p:blipFill>
          <a:blip r:embed="rId3">
            <a:extLst/>
          </a:blip>
          <a:stretch>
            <a:fillRect/>
          </a:stretch>
        </p:blipFill>
        <p:spPr>
          <a:xfrm>
            <a:off x="2167745" y="6717520"/>
            <a:ext cx="5098066" cy="111967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4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4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4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243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32" grpId="4"/>
      <p:bldP build="whole" bldLvl="1" animBg="1" rev="0" advAuto="0" spid="2431" grpId="3"/>
      <p:bldP build="whole" bldLvl="1" animBg="1" rev="0" advAuto="0" spid="2433" grpId="2"/>
      <p:bldP build="whole" bldLvl="1" animBg="1" rev="0" advAuto="0" spid="2427" grpId="1"/>
    </p:bldLst>
  </p:timing>
</p:sld>
</file>

<file path=ppt/slides/slide1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5" name="[Adapted from “Deep Learning”, Goodfellow et al.]"/>
          <p:cNvSpPr txBox="1"/>
          <p:nvPr/>
        </p:nvSpPr>
        <p:spPr>
          <a:xfrm>
            <a:off x="12293524" y="12465239"/>
            <a:ext cx="11617275"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b="0" sz="4200">
                <a:latin typeface="Helvetica Neue Light"/>
                <a:ea typeface="Helvetica Neue Light"/>
                <a:cs typeface="Helvetica Neue Light"/>
                <a:sym typeface="Helvetica Neue Light"/>
              </a:defRPr>
            </a:lvl1pPr>
          </a:lstStyle>
          <a:p>
            <a:pPr/>
            <a:r>
              <a:t>[Adapted from “Deep Learning”, Goodfellow et al.]</a:t>
            </a:r>
          </a:p>
        </p:txBody>
      </p:sp>
      <p:pic>
        <p:nvPicPr>
          <p:cNvPr id="2436" name="Image" descr="Image"/>
          <p:cNvPicPr>
            <a:picLocks noChangeAspect="1"/>
          </p:cNvPicPr>
          <p:nvPr/>
        </p:nvPicPr>
        <p:blipFill>
          <a:blip r:embed="rId3">
            <a:extLst/>
          </a:blip>
          <a:srcRect l="35328" t="19527" r="37606" b="0"/>
          <a:stretch>
            <a:fillRect/>
          </a:stretch>
        </p:blipFill>
        <p:spPr>
          <a:xfrm>
            <a:off x="6101971" y="5226518"/>
            <a:ext cx="4034619" cy="5705181"/>
          </a:xfrm>
          <a:prstGeom prst="rect">
            <a:avLst/>
          </a:prstGeom>
          <a:ln w="12700">
            <a:miter lim="400000"/>
          </a:ln>
        </p:spPr>
      </p:pic>
      <p:pic>
        <p:nvPicPr>
          <p:cNvPr id="2437" name="Image" descr="Image"/>
          <p:cNvPicPr>
            <a:picLocks noChangeAspect="1"/>
          </p:cNvPicPr>
          <p:nvPr/>
        </p:nvPicPr>
        <p:blipFill>
          <a:blip r:embed="rId3">
            <a:extLst/>
          </a:blip>
          <a:srcRect l="70419" t="19413" r="0" b="0"/>
          <a:stretch>
            <a:fillRect/>
          </a:stretch>
        </p:blipFill>
        <p:spPr>
          <a:xfrm>
            <a:off x="11007055" y="5116794"/>
            <a:ext cx="4409479" cy="5713260"/>
          </a:xfrm>
          <a:prstGeom prst="rect">
            <a:avLst/>
          </a:prstGeom>
          <a:ln w="12700">
            <a:miter lim="400000"/>
          </a:ln>
        </p:spPr>
      </p:pic>
      <p:pic>
        <p:nvPicPr>
          <p:cNvPr id="2438" name="Image" descr="Image"/>
          <p:cNvPicPr>
            <a:picLocks noChangeAspect="1"/>
          </p:cNvPicPr>
          <p:nvPr/>
        </p:nvPicPr>
        <p:blipFill>
          <a:blip r:embed="rId3">
            <a:extLst/>
          </a:blip>
          <a:srcRect l="0" t="19075" r="70903" b="0"/>
          <a:stretch>
            <a:fillRect/>
          </a:stretch>
        </p:blipFill>
        <p:spPr>
          <a:xfrm>
            <a:off x="1334055" y="5104887"/>
            <a:ext cx="4337368" cy="5737197"/>
          </a:xfrm>
          <a:prstGeom prst="rect">
            <a:avLst/>
          </a:prstGeom>
          <a:ln w="12700">
            <a:miter lim="400000"/>
          </a:ln>
        </p:spPr>
      </p:pic>
      <p:sp>
        <p:nvSpPr>
          <p:cNvPr id="2439" name="High λ — ?"/>
          <p:cNvSpPr txBox="1"/>
          <p:nvPr/>
        </p:nvSpPr>
        <p:spPr>
          <a:xfrm>
            <a:off x="17345976" y="8058166"/>
            <a:ext cx="3422016" cy="89915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sz="5000"/>
            </a:lvl1pPr>
          </a:lstStyle>
          <a:p>
            <a:pPr/>
            <a:r>
              <a:t>High λ — ?</a:t>
            </a:r>
          </a:p>
        </p:txBody>
      </p:sp>
      <p:sp>
        <p:nvSpPr>
          <p:cNvPr id="2440" name="Medium λ — ?"/>
          <p:cNvSpPr txBox="1"/>
          <p:nvPr/>
        </p:nvSpPr>
        <p:spPr>
          <a:xfrm>
            <a:off x="17330735" y="7018866"/>
            <a:ext cx="4467226" cy="89915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sz="5000"/>
            </a:lvl1pPr>
          </a:lstStyle>
          <a:p>
            <a:pPr/>
            <a:r>
              <a:t>Medium λ — ?</a:t>
            </a:r>
          </a:p>
        </p:txBody>
      </p:sp>
      <p:sp>
        <p:nvSpPr>
          <p:cNvPr id="2441" name="Low λ — ?"/>
          <p:cNvSpPr txBox="1"/>
          <p:nvPr/>
        </p:nvSpPr>
        <p:spPr>
          <a:xfrm>
            <a:off x="17380380" y="6030366"/>
            <a:ext cx="3304541" cy="89915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sz="5000"/>
            </a:lvl1pPr>
          </a:lstStyle>
          <a:p>
            <a:pPr/>
            <a:r>
              <a:t>Low λ — ?</a:t>
            </a:r>
          </a:p>
        </p:txBody>
      </p:sp>
      <p:sp>
        <p:nvSpPr>
          <p:cNvPr id="2442" name="A"/>
          <p:cNvSpPr txBox="1"/>
          <p:nvPr/>
        </p:nvSpPr>
        <p:spPr>
          <a:xfrm>
            <a:off x="3574291" y="4001254"/>
            <a:ext cx="635636" cy="104787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6000">
                <a:latin typeface="Helvetica Neue Light"/>
                <a:ea typeface="Helvetica Neue Light"/>
                <a:cs typeface="Helvetica Neue Light"/>
                <a:sym typeface="Helvetica Neue Light"/>
              </a:defRPr>
            </a:lvl1pPr>
          </a:lstStyle>
          <a:p>
            <a:pPr/>
            <a:r>
              <a:t>A</a:t>
            </a:r>
          </a:p>
        </p:txBody>
      </p:sp>
      <p:sp>
        <p:nvSpPr>
          <p:cNvPr id="2443" name="C"/>
          <p:cNvSpPr txBox="1"/>
          <p:nvPr/>
        </p:nvSpPr>
        <p:spPr>
          <a:xfrm>
            <a:off x="12865684" y="4001254"/>
            <a:ext cx="692024" cy="104787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6000">
                <a:latin typeface="Helvetica Neue Light"/>
                <a:ea typeface="Helvetica Neue Light"/>
                <a:cs typeface="Helvetica Neue Light"/>
                <a:sym typeface="Helvetica Neue Light"/>
              </a:defRPr>
            </a:lvl1pPr>
          </a:lstStyle>
          <a:p>
            <a:pPr/>
            <a:r>
              <a:t>C</a:t>
            </a:r>
          </a:p>
        </p:txBody>
      </p:sp>
      <p:sp>
        <p:nvSpPr>
          <p:cNvPr id="2444" name="B"/>
          <p:cNvSpPr txBox="1"/>
          <p:nvPr/>
        </p:nvSpPr>
        <p:spPr>
          <a:xfrm>
            <a:off x="8189605" y="4001254"/>
            <a:ext cx="663830" cy="104787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6000">
                <a:latin typeface="Helvetica Neue Light"/>
                <a:ea typeface="Helvetica Neue Light"/>
                <a:cs typeface="Helvetica Neue Light"/>
                <a:sym typeface="Helvetica Neue Light"/>
              </a:defRPr>
            </a:lvl1pPr>
          </a:lstStyle>
          <a:p>
            <a:pPr/>
            <a:r>
              <a:t>B</a:t>
            </a:r>
          </a:p>
        </p:txBody>
      </p:sp>
      <p:pic>
        <p:nvPicPr>
          <p:cNvPr id="2445" name="theta^*_=_argmin.pdf" descr="theta^*_=_argmin.pdf"/>
          <p:cNvPicPr>
            <a:picLocks noChangeAspect="1"/>
          </p:cNvPicPr>
          <p:nvPr/>
        </p:nvPicPr>
        <p:blipFill>
          <a:blip r:embed="rId4">
            <a:extLst/>
          </a:blip>
          <a:stretch>
            <a:fillRect/>
          </a:stretch>
        </p:blipFill>
        <p:spPr>
          <a:xfrm>
            <a:off x="2548167" y="907997"/>
            <a:ext cx="12351032" cy="2023181"/>
          </a:xfrm>
          <a:prstGeom prst="rect">
            <a:avLst/>
          </a:prstGeom>
          <a:ln w="12700">
            <a:miter lim="400000"/>
          </a:ln>
        </p:spPr>
      </p:pic>
    </p:spTree>
  </p:cSld>
  <p:clrMapOvr>
    <a:masterClrMapping/>
  </p:clrMapOvr>
  <p:transition xmlns:p14="http://schemas.microsoft.com/office/powerpoint/2010/main" spd="med" advClick="1"/>
</p:sld>
</file>

<file path=ppt/slides/slide1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9" name="[Adapted from “Deep Learning”, Goodfellow et al.]"/>
          <p:cNvSpPr txBox="1"/>
          <p:nvPr/>
        </p:nvSpPr>
        <p:spPr>
          <a:xfrm>
            <a:off x="12293524" y="12465239"/>
            <a:ext cx="11617275"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b="0" sz="4200">
                <a:latin typeface="Helvetica Neue Light"/>
                <a:ea typeface="Helvetica Neue Light"/>
                <a:cs typeface="Helvetica Neue Light"/>
                <a:sym typeface="Helvetica Neue Light"/>
              </a:defRPr>
            </a:lvl1pPr>
          </a:lstStyle>
          <a:p>
            <a:pPr/>
            <a:r>
              <a:t>[Adapted from “Deep Learning”, Goodfellow et al.]</a:t>
            </a:r>
          </a:p>
        </p:txBody>
      </p:sp>
      <p:sp>
        <p:nvSpPr>
          <p:cNvPr id="2450" name="High λ — A"/>
          <p:cNvSpPr txBox="1"/>
          <p:nvPr/>
        </p:nvSpPr>
        <p:spPr>
          <a:xfrm>
            <a:off x="17345976" y="8058166"/>
            <a:ext cx="3503931" cy="89915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sz="5000"/>
            </a:lvl1pPr>
          </a:lstStyle>
          <a:p>
            <a:pPr/>
            <a:r>
              <a:t>High λ — A</a:t>
            </a:r>
          </a:p>
        </p:txBody>
      </p:sp>
      <p:sp>
        <p:nvSpPr>
          <p:cNvPr id="2451" name="Medium λ — B"/>
          <p:cNvSpPr txBox="1"/>
          <p:nvPr/>
        </p:nvSpPr>
        <p:spPr>
          <a:xfrm>
            <a:off x="17330735" y="7018866"/>
            <a:ext cx="4561206" cy="89915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sz="5000"/>
            </a:lvl1pPr>
          </a:lstStyle>
          <a:p>
            <a:pPr/>
            <a:r>
              <a:t>Medium λ — B</a:t>
            </a:r>
          </a:p>
        </p:txBody>
      </p:sp>
      <p:sp>
        <p:nvSpPr>
          <p:cNvPr id="2452" name="Low λ — C"/>
          <p:cNvSpPr txBox="1"/>
          <p:nvPr/>
        </p:nvSpPr>
        <p:spPr>
          <a:xfrm>
            <a:off x="17380380" y="6030366"/>
            <a:ext cx="3422016" cy="89915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sz="5000"/>
            </a:lvl1pPr>
          </a:lstStyle>
          <a:p>
            <a:pPr/>
            <a:r>
              <a:t>Low λ — C</a:t>
            </a:r>
          </a:p>
        </p:txBody>
      </p:sp>
      <p:pic>
        <p:nvPicPr>
          <p:cNvPr id="2453" name="Image" descr="Image"/>
          <p:cNvPicPr>
            <a:picLocks noChangeAspect="1"/>
          </p:cNvPicPr>
          <p:nvPr/>
        </p:nvPicPr>
        <p:blipFill>
          <a:blip r:embed="rId3">
            <a:extLst/>
          </a:blip>
          <a:srcRect l="35328" t="19527" r="37606" b="0"/>
          <a:stretch>
            <a:fillRect/>
          </a:stretch>
        </p:blipFill>
        <p:spPr>
          <a:xfrm>
            <a:off x="6101971" y="5226518"/>
            <a:ext cx="4034619" cy="5705181"/>
          </a:xfrm>
          <a:prstGeom prst="rect">
            <a:avLst/>
          </a:prstGeom>
          <a:ln w="12700">
            <a:miter lim="400000"/>
          </a:ln>
        </p:spPr>
      </p:pic>
      <p:pic>
        <p:nvPicPr>
          <p:cNvPr id="2454" name="Image" descr="Image"/>
          <p:cNvPicPr>
            <a:picLocks noChangeAspect="1"/>
          </p:cNvPicPr>
          <p:nvPr/>
        </p:nvPicPr>
        <p:blipFill>
          <a:blip r:embed="rId3">
            <a:extLst/>
          </a:blip>
          <a:srcRect l="70419" t="19413" r="0" b="0"/>
          <a:stretch>
            <a:fillRect/>
          </a:stretch>
        </p:blipFill>
        <p:spPr>
          <a:xfrm>
            <a:off x="11007055" y="5116794"/>
            <a:ext cx="4409479" cy="5713260"/>
          </a:xfrm>
          <a:prstGeom prst="rect">
            <a:avLst/>
          </a:prstGeom>
          <a:ln w="12700">
            <a:miter lim="400000"/>
          </a:ln>
        </p:spPr>
      </p:pic>
      <p:pic>
        <p:nvPicPr>
          <p:cNvPr id="2455" name="Image" descr="Image"/>
          <p:cNvPicPr>
            <a:picLocks noChangeAspect="1"/>
          </p:cNvPicPr>
          <p:nvPr/>
        </p:nvPicPr>
        <p:blipFill>
          <a:blip r:embed="rId3">
            <a:extLst/>
          </a:blip>
          <a:srcRect l="0" t="19075" r="70903" b="0"/>
          <a:stretch>
            <a:fillRect/>
          </a:stretch>
        </p:blipFill>
        <p:spPr>
          <a:xfrm>
            <a:off x="1334055" y="5104887"/>
            <a:ext cx="4337368" cy="5737197"/>
          </a:xfrm>
          <a:prstGeom prst="rect">
            <a:avLst/>
          </a:prstGeom>
          <a:ln w="12700">
            <a:miter lim="400000"/>
          </a:ln>
        </p:spPr>
      </p:pic>
      <p:sp>
        <p:nvSpPr>
          <p:cNvPr id="2456" name="A"/>
          <p:cNvSpPr txBox="1"/>
          <p:nvPr/>
        </p:nvSpPr>
        <p:spPr>
          <a:xfrm>
            <a:off x="3574291" y="4001254"/>
            <a:ext cx="635636" cy="104787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6000">
                <a:latin typeface="Helvetica Neue Light"/>
                <a:ea typeface="Helvetica Neue Light"/>
                <a:cs typeface="Helvetica Neue Light"/>
                <a:sym typeface="Helvetica Neue Light"/>
              </a:defRPr>
            </a:lvl1pPr>
          </a:lstStyle>
          <a:p>
            <a:pPr/>
            <a:r>
              <a:t>A</a:t>
            </a:r>
          </a:p>
        </p:txBody>
      </p:sp>
      <p:sp>
        <p:nvSpPr>
          <p:cNvPr id="2457" name="C"/>
          <p:cNvSpPr txBox="1"/>
          <p:nvPr/>
        </p:nvSpPr>
        <p:spPr>
          <a:xfrm>
            <a:off x="12865684" y="4001254"/>
            <a:ext cx="692024" cy="104787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6000">
                <a:latin typeface="Helvetica Neue Light"/>
                <a:ea typeface="Helvetica Neue Light"/>
                <a:cs typeface="Helvetica Neue Light"/>
                <a:sym typeface="Helvetica Neue Light"/>
              </a:defRPr>
            </a:lvl1pPr>
          </a:lstStyle>
          <a:p>
            <a:pPr/>
            <a:r>
              <a:t>C</a:t>
            </a:r>
          </a:p>
        </p:txBody>
      </p:sp>
      <p:sp>
        <p:nvSpPr>
          <p:cNvPr id="2458" name="B"/>
          <p:cNvSpPr txBox="1"/>
          <p:nvPr/>
        </p:nvSpPr>
        <p:spPr>
          <a:xfrm>
            <a:off x="8189605" y="4001254"/>
            <a:ext cx="663830" cy="104787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6000">
                <a:latin typeface="Helvetica Neue Light"/>
                <a:ea typeface="Helvetica Neue Light"/>
                <a:cs typeface="Helvetica Neue Light"/>
                <a:sym typeface="Helvetica Neue Light"/>
              </a:defRPr>
            </a:lvl1pPr>
          </a:lstStyle>
          <a:p>
            <a:pPr/>
            <a:r>
              <a:t>B</a:t>
            </a:r>
          </a:p>
        </p:txBody>
      </p:sp>
      <p:pic>
        <p:nvPicPr>
          <p:cNvPr id="2459" name="theta^*_=_argmin.pdf" descr="theta^*_=_argmin.pdf"/>
          <p:cNvPicPr>
            <a:picLocks noChangeAspect="1"/>
          </p:cNvPicPr>
          <p:nvPr/>
        </p:nvPicPr>
        <p:blipFill>
          <a:blip r:embed="rId4">
            <a:extLst/>
          </a:blip>
          <a:stretch>
            <a:fillRect/>
          </a:stretch>
        </p:blipFill>
        <p:spPr>
          <a:xfrm>
            <a:off x="2548167" y="907997"/>
            <a:ext cx="12351032" cy="2023181"/>
          </a:xfrm>
          <a:prstGeom prst="rect">
            <a:avLst/>
          </a:prstGeom>
          <a:ln w="12700">
            <a:miter lim="400000"/>
          </a:ln>
        </p:spPr>
      </p:pic>
    </p:spTree>
  </p:cSld>
  <p:clrMapOvr>
    <a:masterClrMapping/>
  </p:clrMapOvr>
  <p:transition xmlns:p14="http://schemas.microsoft.com/office/powerpoint/2010/main" spd="med" advClick="1"/>
</p:sld>
</file>

<file path=ppt/slides/slide1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3" name="Rectangle"/>
          <p:cNvSpPr/>
          <p:nvPr/>
        </p:nvSpPr>
        <p:spPr>
          <a:xfrm rot="5400000">
            <a:off x="11642439" y="-1970531"/>
            <a:ext cx="1099123" cy="12081262"/>
          </a:xfrm>
          <a:prstGeom prst="rect">
            <a:avLst/>
          </a:prstGeom>
          <a:solidFill>
            <a:srgbClr val="D6D5D5"/>
          </a:solidFill>
          <a:ln w="12700">
            <a:miter lim="400000"/>
          </a:ln>
        </p:spPr>
        <p:txBody>
          <a:bodyPr lIns="50800" tIns="50800" rIns="50800" bIns="50800" anchor="ctr"/>
          <a:lstStyle/>
          <a:p>
            <a:pPr defTabSz="584200">
              <a:defRPr b="0">
                <a:latin typeface="+mn-lt"/>
                <a:ea typeface="+mn-ea"/>
                <a:cs typeface="+mn-cs"/>
                <a:sym typeface="Helvetica Neue Medium"/>
              </a:defRPr>
            </a:pPr>
          </a:p>
        </p:txBody>
      </p:sp>
      <p:sp>
        <p:nvSpPr>
          <p:cNvPr id="2464" name="Rectangle"/>
          <p:cNvSpPr/>
          <p:nvPr/>
        </p:nvSpPr>
        <p:spPr>
          <a:xfrm>
            <a:off x="6010934" y="3397616"/>
            <a:ext cx="12362132" cy="9605082"/>
          </a:xfrm>
          <a:prstGeom prst="rect">
            <a:avLst/>
          </a:prstGeom>
          <a:ln w="38100">
            <a:solidFill>
              <a:srgbClr val="000000"/>
            </a:solidFill>
            <a:miter lim="400000"/>
          </a:ln>
        </p:spPr>
        <p:txBody>
          <a:bodyPr lIns="50800" tIns="50800" rIns="50800" bIns="50800" anchor="ctr"/>
          <a:lstStyle/>
          <a:p>
            <a:pPr defTabSz="584200">
              <a:defRPr b="0">
                <a:latin typeface="+mn-lt"/>
                <a:ea typeface="+mn-ea"/>
                <a:cs typeface="+mn-cs"/>
                <a:sym typeface="Helvetica Neue Medium"/>
              </a:defRPr>
            </a:pPr>
          </a:p>
        </p:txBody>
      </p:sp>
      <p:pic>
        <p:nvPicPr>
          <p:cNvPr id="2465" name="rightarrow.pdf" descr="rightarrow.pdf"/>
          <p:cNvPicPr>
            <a:picLocks noChangeAspect="1"/>
          </p:cNvPicPr>
          <p:nvPr/>
        </p:nvPicPr>
        <p:blipFill>
          <a:blip r:embed="rId3">
            <a:extLst/>
          </a:blip>
          <a:stretch>
            <a:fillRect/>
          </a:stretch>
        </p:blipFill>
        <p:spPr>
          <a:xfrm>
            <a:off x="4586093" y="8258763"/>
            <a:ext cx="669764" cy="405917"/>
          </a:xfrm>
          <a:prstGeom prst="rect">
            <a:avLst/>
          </a:prstGeom>
          <a:ln w="12700">
            <a:miter lim="400000"/>
          </a:ln>
        </p:spPr>
      </p:pic>
      <p:pic>
        <p:nvPicPr>
          <p:cNvPr id="2466" name="rightarrow.pdf" descr="rightarrow.pdf"/>
          <p:cNvPicPr>
            <a:picLocks noChangeAspect="1"/>
          </p:cNvPicPr>
          <p:nvPr/>
        </p:nvPicPr>
        <p:blipFill>
          <a:blip r:embed="rId3">
            <a:extLst/>
          </a:blip>
          <a:stretch>
            <a:fillRect/>
          </a:stretch>
        </p:blipFill>
        <p:spPr>
          <a:xfrm>
            <a:off x="18793764" y="8141148"/>
            <a:ext cx="932379" cy="565078"/>
          </a:xfrm>
          <a:prstGeom prst="rect">
            <a:avLst/>
          </a:prstGeom>
          <a:ln w="12700">
            <a:miter lim="400000"/>
          </a:ln>
        </p:spPr>
      </p:pic>
      <p:pic>
        <p:nvPicPr>
          <p:cNvPr id="2467" name="Learner.pdf" descr="Learner.pdf"/>
          <p:cNvPicPr>
            <a:picLocks noChangeAspect="1"/>
          </p:cNvPicPr>
          <p:nvPr/>
        </p:nvPicPr>
        <p:blipFill>
          <a:blip r:embed="rId4">
            <a:extLst/>
          </a:blip>
          <a:stretch>
            <a:fillRect/>
          </a:stretch>
        </p:blipFill>
        <p:spPr>
          <a:xfrm>
            <a:off x="10898841" y="3787561"/>
            <a:ext cx="2586318" cy="565078"/>
          </a:xfrm>
          <a:prstGeom prst="rect">
            <a:avLst/>
          </a:prstGeom>
          <a:ln w="12700">
            <a:miter lim="400000"/>
          </a:ln>
        </p:spPr>
      </p:pic>
      <p:pic>
        <p:nvPicPr>
          <p:cNvPr id="2468" name="f.pdf" descr="f.pdf"/>
          <p:cNvPicPr>
            <a:picLocks noChangeAspect="1"/>
          </p:cNvPicPr>
          <p:nvPr/>
        </p:nvPicPr>
        <p:blipFill>
          <a:blip r:embed="rId5">
            <a:extLst/>
          </a:blip>
          <a:stretch>
            <a:fillRect/>
          </a:stretch>
        </p:blipFill>
        <p:spPr>
          <a:xfrm>
            <a:off x="20186005" y="7862460"/>
            <a:ext cx="669763" cy="1198523"/>
          </a:xfrm>
          <a:prstGeom prst="rect">
            <a:avLst/>
          </a:prstGeom>
          <a:ln w="12700">
            <a:miter lim="400000"/>
          </a:ln>
        </p:spPr>
      </p:pic>
      <p:pic>
        <p:nvPicPr>
          <p:cNvPr id="2469" name="Data.pdf" descr="Data.pdf"/>
          <p:cNvPicPr>
            <a:picLocks noChangeAspect="1"/>
          </p:cNvPicPr>
          <p:nvPr/>
        </p:nvPicPr>
        <p:blipFill>
          <a:blip r:embed="rId6">
            <a:extLst/>
          </a:blip>
          <a:stretch>
            <a:fillRect/>
          </a:stretch>
        </p:blipFill>
        <p:spPr>
          <a:xfrm>
            <a:off x="1688358" y="7082917"/>
            <a:ext cx="1651767" cy="565078"/>
          </a:xfrm>
          <a:prstGeom prst="rect">
            <a:avLst/>
          </a:prstGeom>
          <a:ln w="12700">
            <a:miter lim="400000"/>
          </a:ln>
        </p:spPr>
      </p:pic>
      <p:sp>
        <p:nvSpPr>
          <p:cNvPr id="2470" name="Regularized polynomial least squares regression"/>
          <p:cNvSpPr txBox="1"/>
          <p:nvPr>
            <p:ph type="title"/>
          </p:nvPr>
        </p:nvSpPr>
        <p:spPr>
          <a:xfrm>
            <a:off x="2981886" y="-57547"/>
            <a:ext cx="18420228" cy="3036094"/>
          </a:xfrm>
          <a:prstGeom prst="rect">
            <a:avLst/>
          </a:prstGeom>
        </p:spPr>
        <p:txBody>
          <a:bodyPr/>
          <a:lstStyle>
            <a:lvl1pPr defTabSz="780454">
              <a:defRPr sz="9500">
                <a:latin typeface="Helvetica Neue Light"/>
                <a:ea typeface="Helvetica Neue Light"/>
                <a:cs typeface="Helvetica Neue Light"/>
                <a:sym typeface="Helvetica Neue Light"/>
              </a:defRPr>
            </a:lvl1pPr>
          </a:lstStyle>
          <a:p>
            <a:pPr/>
            <a:r>
              <a:t>Regularized polynomial least squares regression</a:t>
            </a:r>
          </a:p>
        </p:txBody>
      </p:sp>
      <p:grpSp>
        <p:nvGrpSpPr>
          <p:cNvPr id="2473" name="Group"/>
          <p:cNvGrpSpPr/>
          <p:nvPr/>
        </p:nvGrpSpPr>
        <p:grpSpPr>
          <a:xfrm>
            <a:off x="8655305" y="10957805"/>
            <a:ext cx="7073390" cy="1692788"/>
            <a:chOff x="0" y="0"/>
            <a:chExt cx="7073388" cy="1692786"/>
          </a:xfrm>
        </p:grpSpPr>
        <p:pic>
          <p:nvPicPr>
            <p:cNvPr id="2471" name="Group" descr="Group"/>
            <p:cNvPicPr>
              <a:picLocks noChangeAspect="1"/>
            </p:cNvPicPr>
            <p:nvPr/>
          </p:nvPicPr>
          <p:blipFill>
            <a:blip r:embed="rId7">
              <a:extLst/>
            </a:blip>
            <a:stretch>
              <a:fillRect/>
            </a:stretch>
          </p:blipFill>
          <p:spPr>
            <a:xfrm>
              <a:off x="2169631" y="0"/>
              <a:ext cx="2734126" cy="578373"/>
            </a:xfrm>
            <a:prstGeom prst="rect">
              <a:avLst/>
            </a:prstGeom>
            <a:ln w="12700" cap="flat">
              <a:noFill/>
              <a:miter lim="400000"/>
            </a:ln>
            <a:effectLst/>
          </p:spPr>
        </p:pic>
        <p:pic>
          <p:nvPicPr>
            <p:cNvPr id="2472" name="theta^*_=_(_math.pdf" descr="theta^*_=_(_math.pdf"/>
            <p:cNvPicPr>
              <a:picLocks noChangeAspect="1"/>
            </p:cNvPicPr>
            <p:nvPr/>
          </p:nvPicPr>
          <p:blipFill>
            <a:blip r:embed="rId8">
              <a:extLst/>
            </a:blip>
            <a:stretch>
              <a:fillRect/>
            </a:stretch>
          </p:blipFill>
          <p:spPr>
            <a:xfrm>
              <a:off x="0" y="943409"/>
              <a:ext cx="7073389" cy="749378"/>
            </a:xfrm>
            <a:prstGeom prst="rect">
              <a:avLst/>
            </a:prstGeom>
            <a:ln w="12700" cap="flat">
              <a:noFill/>
              <a:miter lim="400000"/>
            </a:ln>
            <a:effectLst/>
          </p:spPr>
        </p:pic>
      </p:grpSp>
      <p:grpSp>
        <p:nvGrpSpPr>
          <p:cNvPr id="2476" name="Group"/>
          <p:cNvGrpSpPr/>
          <p:nvPr/>
        </p:nvGrpSpPr>
        <p:grpSpPr>
          <a:xfrm>
            <a:off x="9685030" y="7887487"/>
            <a:ext cx="4679561" cy="2585861"/>
            <a:chOff x="0" y="0"/>
            <a:chExt cx="4679559" cy="2585860"/>
          </a:xfrm>
        </p:grpSpPr>
        <p:pic>
          <p:nvPicPr>
            <p:cNvPr id="2474" name="Group" descr="Group"/>
            <p:cNvPicPr>
              <a:picLocks noChangeAspect="1"/>
            </p:cNvPicPr>
            <p:nvPr/>
          </p:nvPicPr>
          <p:blipFill>
            <a:blip r:embed="rId9">
              <a:extLst/>
            </a:blip>
            <a:srcRect l="0" t="0" r="0" b="0"/>
            <a:stretch>
              <a:fillRect/>
            </a:stretch>
          </p:blipFill>
          <p:spPr>
            <a:xfrm>
              <a:off x="0" y="-1"/>
              <a:ext cx="4679560" cy="578374"/>
            </a:xfrm>
            <a:prstGeom prst="rect">
              <a:avLst/>
            </a:prstGeom>
            <a:ln w="12700" cap="flat">
              <a:noFill/>
              <a:miter lim="400000"/>
            </a:ln>
            <a:effectLst/>
          </p:spPr>
        </p:pic>
        <p:pic>
          <p:nvPicPr>
            <p:cNvPr id="2475" name="Group" descr="Group"/>
            <p:cNvPicPr>
              <a:picLocks noChangeAspect="1"/>
            </p:cNvPicPr>
            <p:nvPr/>
          </p:nvPicPr>
          <p:blipFill>
            <a:blip r:embed="rId10">
              <a:extLst/>
            </a:blip>
            <a:stretch>
              <a:fillRect/>
            </a:stretch>
          </p:blipFill>
          <p:spPr>
            <a:xfrm>
              <a:off x="0" y="629950"/>
              <a:ext cx="4679560" cy="1955911"/>
            </a:xfrm>
            <a:prstGeom prst="rect">
              <a:avLst/>
            </a:prstGeom>
            <a:ln w="12700" cap="flat">
              <a:noFill/>
              <a:miter lim="400000"/>
            </a:ln>
            <a:effectLst/>
          </p:spPr>
        </p:pic>
      </p:grpSp>
      <p:grpSp>
        <p:nvGrpSpPr>
          <p:cNvPr id="2479" name="Group"/>
          <p:cNvGrpSpPr/>
          <p:nvPr/>
        </p:nvGrpSpPr>
        <p:grpSpPr>
          <a:xfrm>
            <a:off x="8298408" y="5161653"/>
            <a:ext cx="7438202" cy="2205119"/>
            <a:chOff x="0" y="0"/>
            <a:chExt cx="7438201" cy="2205118"/>
          </a:xfrm>
        </p:grpSpPr>
        <p:pic>
          <p:nvPicPr>
            <p:cNvPr id="2477" name="Objective.pdf" descr="Objective.pdf"/>
            <p:cNvPicPr>
              <a:picLocks noChangeAspect="1"/>
            </p:cNvPicPr>
            <p:nvPr/>
          </p:nvPicPr>
          <p:blipFill>
            <a:blip r:embed="rId11">
              <a:extLst/>
            </a:blip>
            <a:srcRect l="0" t="0" r="0" b="0"/>
            <a:stretch>
              <a:fillRect/>
            </a:stretch>
          </p:blipFill>
          <p:spPr>
            <a:xfrm>
              <a:off x="2413396" y="0"/>
              <a:ext cx="2611441" cy="578373"/>
            </a:xfrm>
            <a:prstGeom prst="rect">
              <a:avLst/>
            </a:prstGeom>
            <a:ln w="12700" cap="flat">
              <a:noFill/>
              <a:miter lim="400000"/>
            </a:ln>
            <a:effectLst/>
          </p:spPr>
        </p:pic>
        <p:pic>
          <p:nvPicPr>
            <p:cNvPr id="2478" name="sum_i=1^N_(f_the.pdf" descr="sum_i=1^N_(f_the.pdf"/>
            <p:cNvPicPr>
              <a:picLocks noChangeAspect="1"/>
            </p:cNvPicPr>
            <p:nvPr/>
          </p:nvPicPr>
          <p:blipFill>
            <a:blip r:embed="rId12">
              <a:extLst/>
            </a:blip>
            <a:srcRect l="0" t="0" r="0" b="0"/>
            <a:stretch>
              <a:fillRect/>
            </a:stretch>
          </p:blipFill>
          <p:spPr>
            <a:xfrm>
              <a:off x="0" y="450037"/>
              <a:ext cx="7438202" cy="1755082"/>
            </a:xfrm>
            <a:prstGeom prst="rect">
              <a:avLst/>
            </a:prstGeom>
            <a:ln w="12700" cap="flat">
              <a:noFill/>
              <a:miter lim="400000"/>
            </a:ln>
            <a:effectLst/>
          </p:spPr>
        </p:pic>
      </p:grpSp>
      <p:pic>
        <p:nvPicPr>
          <p:cNvPr id="2480" name="x^(i)_,_y^(i)_i=.pdf" descr="x^(i)_,_y^(i)_i=.pdf"/>
          <p:cNvPicPr>
            <a:picLocks noChangeAspect="1"/>
          </p:cNvPicPr>
          <p:nvPr/>
        </p:nvPicPr>
        <p:blipFill>
          <a:blip r:embed="rId13">
            <a:extLst/>
          </a:blip>
          <a:stretch>
            <a:fillRect/>
          </a:stretch>
        </p:blipFill>
        <p:spPr>
          <a:xfrm>
            <a:off x="614309" y="8057277"/>
            <a:ext cx="3799894" cy="808889"/>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4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4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47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79" grpId="1"/>
      <p:bldP build="whole" bldLvl="1" animBg="1" rev="0" advAuto="0" spid="2476" grpId="2"/>
      <p:bldP build="whole" bldLvl="1" animBg="1" rev="0" advAuto="0" spid="2473" grpId="3"/>
    </p:bldLst>
  </p:timing>
</p:sld>
</file>

<file path=ppt/slides/slide1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484" name="What’s the best prior? What’s a principle for selecting it?"/>
          <p:cNvSpPr txBox="1"/>
          <p:nvPr/>
        </p:nvSpPr>
        <p:spPr>
          <a:xfrm>
            <a:off x="2940875" y="415864"/>
            <a:ext cx="18502250" cy="104787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6000">
                <a:latin typeface="Helvetica Neue Light"/>
                <a:ea typeface="Helvetica Neue Light"/>
                <a:cs typeface="Helvetica Neue Light"/>
                <a:sym typeface="Helvetica Neue Light"/>
              </a:defRPr>
            </a:lvl1pPr>
          </a:lstStyle>
          <a:p>
            <a:pPr/>
            <a:r>
              <a:t>What’s the best prior? What’s a principle for selecting it?</a:t>
            </a:r>
          </a:p>
        </p:txBody>
      </p:sp>
      <p:pic>
        <p:nvPicPr>
          <p:cNvPr id="2485" name="Image" descr="Image"/>
          <p:cNvPicPr>
            <a:picLocks noChangeAspect="1"/>
          </p:cNvPicPr>
          <p:nvPr/>
        </p:nvPicPr>
        <p:blipFill>
          <a:blip r:embed="rId2">
            <a:extLst/>
          </a:blip>
          <a:stretch>
            <a:fillRect/>
          </a:stretch>
        </p:blipFill>
        <p:spPr>
          <a:xfrm>
            <a:off x="3321871" y="1955194"/>
            <a:ext cx="8831897" cy="8570211"/>
          </a:xfrm>
          <a:prstGeom prst="rect">
            <a:avLst/>
          </a:prstGeom>
          <a:ln w="12700">
            <a:miter lim="400000"/>
          </a:ln>
        </p:spPr>
      </p:pic>
      <p:pic>
        <p:nvPicPr>
          <p:cNvPr id="2486" name="Image" descr="Image"/>
          <p:cNvPicPr>
            <a:picLocks noChangeAspect="1"/>
          </p:cNvPicPr>
          <p:nvPr/>
        </p:nvPicPr>
        <p:blipFill>
          <a:blip r:embed="rId3">
            <a:extLst/>
          </a:blip>
          <a:stretch>
            <a:fillRect/>
          </a:stretch>
        </p:blipFill>
        <p:spPr>
          <a:xfrm>
            <a:off x="14011986" y="2196556"/>
            <a:ext cx="6670687" cy="9126379"/>
          </a:xfrm>
          <a:prstGeom prst="rect">
            <a:avLst/>
          </a:prstGeom>
          <a:ln w="12700">
            <a:miter lim="400000"/>
          </a:ln>
        </p:spPr>
      </p:pic>
      <p:sp>
        <p:nvSpPr>
          <p:cNvPr id="2487" name="[ITILA book, Chapter 28, MacKay, http://www.inference.org.uk/itprnn/book.pdf]"/>
          <p:cNvSpPr txBox="1"/>
          <p:nvPr/>
        </p:nvSpPr>
        <p:spPr>
          <a:xfrm>
            <a:off x="5868460" y="11457037"/>
            <a:ext cx="18309845"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b="0" sz="4200">
                <a:latin typeface="Helvetica Neue Light"/>
                <a:ea typeface="Helvetica Neue Light"/>
                <a:cs typeface="Helvetica Neue Light"/>
                <a:sym typeface="Helvetica Neue Light"/>
              </a:defRPr>
            </a:pPr>
            <a:r>
              <a:t>[ITILA book, Chapter 28, MacKay, </a:t>
            </a:r>
            <a:r>
              <a:rPr u="sng">
                <a:hlinkClick r:id="rId4" invalidUrl="" action="" tgtFrame="" tooltip="" history="1" highlightClick="0" endSnd="0"/>
              </a:rPr>
              <a:t>http://www.inference.org.uk/itprnn/book.pdf</a:t>
            </a:r>
            <a:r>
              <a: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4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86" grpId="1"/>
    </p:bldLst>
  </p:timing>
</p:sld>
</file>

<file path=ppt/slides/slide1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9" name="Rectangle"/>
          <p:cNvSpPr/>
          <p:nvPr/>
        </p:nvSpPr>
        <p:spPr>
          <a:xfrm>
            <a:off x="13147375" y="9720691"/>
            <a:ext cx="8308370" cy="3264865"/>
          </a:xfrm>
          <a:prstGeom prst="rect">
            <a:avLst/>
          </a:prstGeom>
          <a:solidFill>
            <a:schemeClr val="accent5">
              <a:hueOff val="-152896"/>
              <a:lumOff val="12368"/>
            </a:schemeClr>
          </a:solidFill>
          <a:ln w="76200">
            <a:solidFill>
              <a:schemeClr val="accent5">
                <a:hueOff val="-82419"/>
                <a:satOff val="-9513"/>
                <a:lumOff val="-16343"/>
              </a:schemeClr>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pic>
        <p:nvPicPr>
          <p:cNvPr id="2490" name="out_true0.pdf" descr="out_true0.pdf"/>
          <p:cNvPicPr>
            <a:picLocks noChangeAspect="1"/>
          </p:cNvPicPr>
          <p:nvPr/>
        </p:nvPicPr>
        <p:blipFill>
          <a:blip r:embed="rId3">
            <a:extLst/>
          </a:blip>
          <a:stretch>
            <a:fillRect/>
          </a:stretch>
        </p:blipFill>
        <p:spPr>
          <a:xfrm>
            <a:off x="12961835" y="2278969"/>
            <a:ext cx="9234813" cy="7034422"/>
          </a:xfrm>
          <a:prstGeom prst="rect">
            <a:avLst/>
          </a:prstGeom>
          <a:ln w="12700">
            <a:miter lim="400000"/>
          </a:ln>
        </p:spPr>
      </p:pic>
      <p:grpSp>
        <p:nvGrpSpPr>
          <p:cNvPr id="2493" name="Group"/>
          <p:cNvGrpSpPr/>
          <p:nvPr/>
        </p:nvGrpSpPr>
        <p:grpSpPr>
          <a:xfrm>
            <a:off x="2972747" y="760991"/>
            <a:ext cx="5192344" cy="1203713"/>
            <a:chOff x="0" y="0"/>
            <a:chExt cx="5192343" cy="1203711"/>
          </a:xfrm>
        </p:grpSpPr>
        <p:sp>
          <p:nvSpPr>
            <p:cNvPr id="2491" name="Rectangle"/>
            <p:cNvSpPr/>
            <p:nvPr/>
          </p:nvSpPr>
          <p:spPr>
            <a:xfrm rot="5400000">
              <a:off x="1994316" y="-1994317"/>
              <a:ext cx="1203712" cy="5192345"/>
            </a:xfrm>
            <a:prstGeom prst="rect">
              <a:avLst/>
            </a:prstGeom>
            <a:solidFill>
              <a:srgbClr val="D6D5D5"/>
            </a:solidFill>
            <a:ln w="12700" cap="flat">
              <a:noFill/>
              <a:miter lim="400000"/>
            </a:ln>
            <a:effectLst/>
          </p:spPr>
          <p:txBody>
            <a:bodyPr wrap="square" lIns="50800" tIns="50800" rIns="50800" bIns="50800" numCol="1" anchor="ctr">
              <a:noAutofit/>
            </a:bodyPr>
            <a:lstStyle/>
            <a:p>
              <a:pPr defTabSz="584200">
                <a:defRPr b="0">
                  <a:latin typeface="+mn-lt"/>
                  <a:ea typeface="+mn-ea"/>
                  <a:cs typeface="+mn-cs"/>
                  <a:sym typeface="Helvetica Neue Medium"/>
                </a:defRPr>
              </a:pPr>
            </a:p>
          </p:txBody>
        </p:sp>
        <p:pic>
          <p:nvPicPr>
            <p:cNvPr id="2492" name="Training_data.pdf" descr="Training_data.pdf"/>
            <p:cNvPicPr>
              <a:picLocks noChangeAspect="1"/>
            </p:cNvPicPr>
            <p:nvPr/>
          </p:nvPicPr>
          <p:blipFill>
            <a:blip r:embed="rId4">
              <a:extLst/>
            </a:blip>
            <a:stretch>
              <a:fillRect/>
            </a:stretch>
          </p:blipFill>
          <p:spPr>
            <a:xfrm>
              <a:off x="274225" y="242117"/>
              <a:ext cx="4643893" cy="719477"/>
            </a:xfrm>
            <a:prstGeom prst="rect">
              <a:avLst/>
            </a:prstGeom>
            <a:ln w="12700" cap="flat">
              <a:noFill/>
              <a:miter lim="400000"/>
            </a:ln>
            <a:effectLst/>
          </p:spPr>
        </p:pic>
      </p:grpSp>
      <p:pic>
        <p:nvPicPr>
          <p:cNvPr id="2494" name="out_fit2.pdf" descr="out_fit2.pdf"/>
          <p:cNvPicPr>
            <a:picLocks noChangeAspect="1"/>
          </p:cNvPicPr>
          <p:nvPr/>
        </p:nvPicPr>
        <p:blipFill>
          <a:blip r:embed="rId5">
            <a:extLst/>
          </a:blip>
          <a:stretch>
            <a:fillRect/>
          </a:stretch>
        </p:blipFill>
        <p:spPr>
          <a:xfrm>
            <a:off x="887425" y="2300494"/>
            <a:ext cx="9234814" cy="7034423"/>
          </a:xfrm>
          <a:prstGeom prst="rect">
            <a:avLst/>
          </a:prstGeom>
          <a:ln w="12700">
            <a:miter lim="400000"/>
          </a:ln>
        </p:spPr>
      </p:pic>
      <p:pic>
        <p:nvPicPr>
          <p:cNvPr id="2495" name="X.pdf" descr="X.pdf"/>
          <p:cNvPicPr>
            <a:picLocks noChangeAspect="1"/>
          </p:cNvPicPr>
          <p:nvPr/>
        </p:nvPicPr>
        <p:blipFill>
          <a:blip r:embed="rId6">
            <a:extLst/>
          </a:blip>
          <a:stretch>
            <a:fillRect/>
          </a:stretch>
        </p:blipFill>
        <p:spPr>
          <a:xfrm>
            <a:off x="9595214" y="9118753"/>
            <a:ext cx="381001" cy="317501"/>
          </a:xfrm>
          <a:prstGeom prst="rect">
            <a:avLst/>
          </a:prstGeom>
          <a:ln w="12700">
            <a:miter lim="400000"/>
          </a:ln>
        </p:spPr>
      </p:pic>
      <p:pic>
        <p:nvPicPr>
          <p:cNvPr id="2496" name="Y.pdf" descr="Y.pdf"/>
          <p:cNvPicPr>
            <a:picLocks noChangeAspect="1"/>
          </p:cNvPicPr>
          <p:nvPr/>
        </p:nvPicPr>
        <p:blipFill>
          <a:blip r:embed="rId7">
            <a:extLst/>
          </a:blip>
          <a:stretch>
            <a:fillRect/>
          </a:stretch>
        </p:blipFill>
        <p:spPr>
          <a:xfrm>
            <a:off x="634599" y="2375391"/>
            <a:ext cx="342901" cy="317501"/>
          </a:xfrm>
          <a:prstGeom prst="rect">
            <a:avLst/>
          </a:prstGeom>
          <a:ln w="12700">
            <a:miter lim="400000"/>
          </a:ln>
        </p:spPr>
      </p:pic>
      <p:sp>
        <p:nvSpPr>
          <p:cNvPr id="2497" name="True data-generating process"/>
          <p:cNvSpPr txBox="1"/>
          <p:nvPr/>
        </p:nvSpPr>
        <p:spPr>
          <a:xfrm>
            <a:off x="1687580" y="10357268"/>
            <a:ext cx="7634505" cy="825903"/>
          </a:xfrm>
          <a:prstGeom prst="rect">
            <a:avLst/>
          </a:prstGeom>
          <a:ln w="50800">
            <a:solidFill>
              <a:schemeClr val="accent3">
                <a:hueOff val="362282"/>
                <a:satOff val="31803"/>
                <a:lumOff val="-18242"/>
              </a:schemeClr>
            </a:solidFill>
            <a:custDash>
              <a:ds d="200000" sp="200000"/>
            </a:custDash>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4200"/>
            </a:pPr>
            <a:r>
              <a:rPr b="0"/>
              <a:t>True </a:t>
            </a:r>
            <a:r>
              <a:t>data-generating process</a:t>
            </a:r>
          </a:p>
        </p:txBody>
      </p:sp>
      <p:sp>
        <p:nvSpPr>
          <p:cNvPr id="2498" name="Rectangle"/>
          <p:cNvSpPr/>
          <p:nvPr/>
        </p:nvSpPr>
        <p:spPr>
          <a:xfrm rot="5400000">
            <a:off x="16977385" y="-1262672"/>
            <a:ext cx="1203712" cy="5192344"/>
          </a:xfrm>
          <a:prstGeom prst="rect">
            <a:avLst/>
          </a:prstGeom>
          <a:solidFill>
            <a:srgbClr val="D6D5D5"/>
          </a:solidFill>
          <a:ln w="12700">
            <a:miter lim="400000"/>
          </a:ln>
        </p:spPr>
        <p:txBody>
          <a:bodyPr lIns="50800" tIns="50800" rIns="50800" bIns="50800" anchor="ctr"/>
          <a:lstStyle/>
          <a:p>
            <a:pPr defTabSz="584200">
              <a:defRPr b="0">
                <a:latin typeface="+mn-lt"/>
                <a:ea typeface="+mn-ea"/>
                <a:cs typeface="+mn-cs"/>
                <a:sym typeface="Helvetica Neue Medium"/>
              </a:defRPr>
            </a:pPr>
          </a:p>
        </p:txBody>
      </p:sp>
      <p:pic>
        <p:nvPicPr>
          <p:cNvPr id="2499" name="Test_data.pdf" descr="Test_data.pdf"/>
          <p:cNvPicPr>
            <a:picLocks noChangeAspect="1"/>
          </p:cNvPicPr>
          <p:nvPr/>
        </p:nvPicPr>
        <p:blipFill>
          <a:blip r:embed="rId8">
            <a:extLst/>
          </a:blip>
          <a:stretch>
            <a:fillRect/>
          </a:stretch>
        </p:blipFill>
        <p:spPr>
          <a:xfrm>
            <a:off x="16087509" y="1071438"/>
            <a:ext cx="2983466" cy="524124"/>
          </a:xfrm>
          <a:prstGeom prst="rect">
            <a:avLst/>
          </a:prstGeom>
          <a:ln w="12700">
            <a:miter lim="400000"/>
          </a:ln>
        </p:spPr>
      </p:pic>
      <p:pic>
        <p:nvPicPr>
          <p:cNvPr id="2500" name="X.pdf" descr="X.pdf"/>
          <p:cNvPicPr>
            <a:picLocks noChangeAspect="1"/>
          </p:cNvPicPr>
          <p:nvPr/>
        </p:nvPicPr>
        <p:blipFill>
          <a:blip r:embed="rId6">
            <a:extLst/>
          </a:blip>
          <a:stretch>
            <a:fillRect/>
          </a:stretch>
        </p:blipFill>
        <p:spPr>
          <a:xfrm>
            <a:off x="21691189" y="9220972"/>
            <a:ext cx="381001" cy="317501"/>
          </a:xfrm>
          <a:prstGeom prst="rect">
            <a:avLst/>
          </a:prstGeom>
          <a:ln w="12700">
            <a:miter lim="400000"/>
          </a:ln>
        </p:spPr>
      </p:pic>
      <p:pic>
        <p:nvPicPr>
          <p:cNvPr id="2501" name="Y.pdf" descr="Y.pdf"/>
          <p:cNvPicPr>
            <a:picLocks noChangeAspect="1"/>
          </p:cNvPicPr>
          <p:nvPr/>
        </p:nvPicPr>
        <p:blipFill>
          <a:blip r:embed="rId7">
            <a:extLst/>
          </a:blip>
          <a:stretch>
            <a:fillRect/>
          </a:stretch>
        </p:blipFill>
        <p:spPr>
          <a:xfrm>
            <a:off x="12730575" y="2477610"/>
            <a:ext cx="342901" cy="317501"/>
          </a:xfrm>
          <a:prstGeom prst="rect">
            <a:avLst/>
          </a:prstGeom>
          <a:ln w="12700">
            <a:miter lim="400000"/>
          </a:ln>
        </p:spPr>
      </p:pic>
      <p:pic>
        <p:nvPicPr>
          <p:cNvPr id="2502" name="p_texttt_data.pdf" descr="p_texttt_data.pdf"/>
          <p:cNvPicPr>
            <a:picLocks noChangeAspect="1"/>
          </p:cNvPicPr>
          <p:nvPr/>
        </p:nvPicPr>
        <p:blipFill>
          <a:blip r:embed="rId9">
            <a:extLst/>
          </a:blip>
          <a:stretch>
            <a:fillRect/>
          </a:stretch>
        </p:blipFill>
        <p:spPr>
          <a:xfrm>
            <a:off x="4248808" y="11623364"/>
            <a:ext cx="1711024" cy="562530"/>
          </a:xfrm>
          <a:prstGeom prst="rect">
            <a:avLst/>
          </a:prstGeom>
          <a:ln w="12700">
            <a:miter lim="400000"/>
          </a:ln>
        </p:spPr>
      </p:pic>
      <p:grpSp>
        <p:nvGrpSpPr>
          <p:cNvPr id="2513" name="Group"/>
          <p:cNvGrpSpPr/>
          <p:nvPr/>
        </p:nvGrpSpPr>
        <p:grpSpPr>
          <a:xfrm>
            <a:off x="14806814" y="3737504"/>
            <a:ext cx="6876295" cy="4807680"/>
            <a:chOff x="0" y="0"/>
            <a:chExt cx="6876294" cy="4807679"/>
          </a:xfrm>
        </p:grpSpPr>
        <p:grpSp>
          <p:nvGrpSpPr>
            <p:cNvPr id="2511" name="Group"/>
            <p:cNvGrpSpPr/>
            <p:nvPr/>
          </p:nvGrpSpPr>
          <p:grpSpPr>
            <a:xfrm>
              <a:off x="-1" y="-1"/>
              <a:ext cx="5755581" cy="4364967"/>
              <a:chOff x="0" y="0"/>
              <a:chExt cx="5755579" cy="4364965"/>
            </a:xfrm>
          </p:grpSpPr>
          <p:sp>
            <p:nvSpPr>
              <p:cNvPr id="2503" name="Circle"/>
              <p:cNvSpPr/>
              <p:nvPr/>
            </p:nvSpPr>
            <p:spPr>
              <a:xfrm>
                <a:off x="4710301" y="1163401"/>
                <a:ext cx="203910" cy="203910"/>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2504" name="Circle"/>
              <p:cNvSpPr/>
              <p:nvPr/>
            </p:nvSpPr>
            <p:spPr>
              <a:xfrm>
                <a:off x="4204574" y="2242565"/>
                <a:ext cx="203910" cy="203910"/>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2505" name="Circle"/>
              <p:cNvSpPr/>
              <p:nvPr/>
            </p:nvSpPr>
            <p:spPr>
              <a:xfrm>
                <a:off x="4204574" y="1624227"/>
                <a:ext cx="203910" cy="203911"/>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2506" name="Circle"/>
              <p:cNvSpPr/>
              <p:nvPr/>
            </p:nvSpPr>
            <p:spPr>
              <a:xfrm>
                <a:off x="2670472" y="3428972"/>
                <a:ext cx="203910" cy="203910"/>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2507" name="Circle"/>
              <p:cNvSpPr/>
              <p:nvPr/>
            </p:nvSpPr>
            <p:spPr>
              <a:xfrm>
                <a:off x="5551670" y="0"/>
                <a:ext cx="203910" cy="203910"/>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2508" name="Circle"/>
              <p:cNvSpPr/>
              <p:nvPr/>
            </p:nvSpPr>
            <p:spPr>
              <a:xfrm>
                <a:off x="898064" y="4082110"/>
                <a:ext cx="203910" cy="203910"/>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2509" name="Circle"/>
              <p:cNvSpPr/>
              <p:nvPr/>
            </p:nvSpPr>
            <p:spPr>
              <a:xfrm>
                <a:off x="1592606" y="4161056"/>
                <a:ext cx="203910" cy="203910"/>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2510" name="Circle"/>
              <p:cNvSpPr/>
              <p:nvPr/>
            </p:nvSpPr>
            <p:spPr>
              <a:xfrm>
                <a:off x="0" y="4082110"/>
                <a:ext cx="203910" cy="203910"/>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grpSp>
        <p:pic>
          <p:nvPicPr>
            <p:cNvPr id="2512" name="x^(i)_(_texttt_t.pdf" descr="x^(i)_(_texttt_t.pdf"/>
            <p:cNvPicPr>
              <a:picLocks noChangeAspect="1"/>
            </p:cNvPicPr>
            <p:nvPr/>
          </p:nvPicPr>
          <p:blipFill>
            <a:blip r:embed="rId10">
              <a:extLst/>
            </a:blip>
            <a:stretch>
              <a:fillRect/>
            </a:stretch>
          </p:blipFill>
          <p:spPr>
            <a:xfrm>
              <a:off x="3231394" y="4083779"/>
              <a:ext cx="3644901" cy="723901"/>
            </a:xfrm>
            <a:prstGeom prst="rect">
              <a:avLst/>
            </a:prstGeom>
            <a:ln w="12700" cap="flat">
              <a:noFill/>
              <a:miter lim="400000"/>
            </a:ln>
            <a:effectLst/>
          </p:spPr>
        </p:pic>
      </p:grpSp>
      <p:pic>
        <p:nvPicPr>
          <p:cNvPr id="2514" name="x^(i)_(_texttt_t.pdf" descr="x^(i)_(_texttt_t.pdf"/>
          <p:cNvPicPr>
            <a:picLocks noChangeAspect="1"/>
          </p:cNvPicPr>
          <p:nvPr/>
        </p:nvPicPr>
        <p:blipFill>
          <a:blip r:embed="rId11">
            <a:extLst/>
          </a:blip>
          <a:stretch>
            <a:fillRect/>
          </a:stretch>
        </p:blipFill>
        <p:spPr>
          <a:xfrm>
            <a:off x="5720410" y="7848148"/>
            <a:ext cx="3987801" cy="723901"/>
          </a:xfrm>
          <a:prstGeom prst="rect">
            <a:avLst/>
          </a:prstGeom>
          <a:ln w="12700">
            <a:miter lim="400000"/>
          </a:ln>
        </p:spPr>
      </p:pic>
      <p:pic>
        <p:nvPicPr>
          <p:cNvPr id="2515" name="x^(i)_(_texttt_t.pdf" descr="x^(i)_(_texttt_t.pdf"/>
          <p:cNvPicPr>
            <a:picLocks noChangeAspect="1"/>
          </p:cNvPicPr>
          <p:nvPr/>
        </p:nvPicPr>
        <p:blipFill>
          <a:blip r:embed="rId12">
            <a:extLst/>
          </a:blip>
          <a:stretch>
            <a:fillRect/>
          </a:stretch>
        </p:blipFill>
        <p:spPr>
          <a:xfrm>
            <a:off x="13737567" y="11625803"/>
            <a:ext cx="6690765" cy="1016997"/>
          </a:xfrm>
          <a:prstGeom prst="rect">
            <a:avLst/>
          </a:prstGeom>
          <a:ln w="12700">
            <a:miter lim="400000"/>
          </a:ln>
        </p:spPr>
      </p:pic>
      <p:pic>
        <p:nvPicPr>
          <p:cNvPr id="2516" name="x^(i)_(_texttt_t.pdf" descr="x^(i)_(_texttt_t.pdf"/>
          <p:cNvPicPr>
            <a:picLocks noChangeAspect="1"/>
          </p:cNvPicPr>
          <p:nvPr/>
        </p:nvPicPr>
        <p:blipFill>
          <a:blip r:embed="rId13">
            <a:extLst/>
          </a:blip>
          <a:stretch>
            <a:fillRect/>
          </a:stretch>
        </p:blipFill>
        <p:spPr>
          <a:xfrm>
            <a:off x="13733002" y="10194932"/>
            <a:ext cx="7154657" cy="1016997"/>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5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5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5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24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13" grpId="3"/>
      <p:bldP build="whole" bldLvl="1" animBg="1" rev="0" advAuto="0" spid="2516" grpId="1"/>
      <p:bldP build="whole" bldLvl="1" animBg="1" rev="0" advAuto="0" spid="2489" grpId="4"/>
      <p:bldP build="whole" bldLvl="1" animBg="1" rev="0" advAuto="0" spid="2515" grpId="2"/>
    </p:bldLst>
  </p:timing>
</p:sld>
</file>

<file path=ppt/slides/slide1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0" name="Rectangle"/>
          <p:cNvSpPr/>
          <p:nvPr/>
        </p:nvSpPr>
        <p:spPr>
          <a:xfrm>
            <a:off x="13147375" y="9720691"/>
            <a:ext cx="8308370" cy="3264865"/>
          </a:xfrm>
          <a:prstGeom prst="rect">
            <a:avLst/>
          </a:prstGeom>
          <a:solidFill>
            <a:schemeClr val="accent5">
              <a:hueOff val="-152896"/>
              <a:lumOff val="12368"/>
            </a:schemeClr>
          </a:solidFill>
          <a:ln w="76200">
            <a:solidFill>
              <a:schemeClr val="accent5">
                <a:hueOff val="-82419"/>
                <a:satOff val="-9513"/>
                <a:lumOff val="-16343"/>
              </a:schemeClr>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pic>
        <p:nvPicPr>
          <p:cNvPr id="2521" name="out_true0.pdf" descr="out_true0.pdf"/>
          <p:cNvPicPr>
            <a:picLocks noChangeAspect="1"/>
          </p:cNvPicPr>
          <p:nvPr/>
        </p:nvPicPr>
        <p:blipFill>
          <a:blip r:embed="rId3">
            <a:extLst/>
          </a:blip>
          <a:stretch>
            <a:fillRect/>
          </a:stretch>
        </p:blipFill>
        <p:spPr>
          <a:xfrm>
            <a:off x="12961835" y="2278969"/>
            <a:ext cx="9234813" cy="7034422"/>
          </a:xfrm>
          <a:prstGeom prst="rect">
            <a:avLst/>
          </a:prstGeom>
          <a:ln w="12700">
            <a:miter lim="400000"/>
          </a:ln>
        </p:spPr>
      </p:pic>
      <p:grpSp>
        <p:nvGrpSpPr>
          <p:cNvPr id="2524" name="Group"/>
          <p:cNvGrpSpPr/>
          <p:nvPr/>
        </p:nvGrpSpPr>
        <p:grpSpPr>
          <a:xfrm>
            <a:off x="2972747" y="760991"/>
            <a:ext cx="5192344" cy="1203713"/>
            <a:chOff x="0" y="0"/>
            <a:chExt cx="5192343" cy="1203711"/>
          </a:xfrm>
        </p:grpSpPr>
        <p:sp>
          <p:nvSpPr>
            <p:cNvPr id="2522" name="Rectangle"/>
            <p:cNvSpPr/>
            <p:nvPr/>
          </p:nvSpPr>
          <p:spPr>
            <a:xfrm rot="5400000">
              <a:off x="1994316" y="-1994317"/>
              <a:ext cx="1203712" cy="5192345"/>
            </a:xfrm>
            <a:prstGeom prst="rect">
              <a:avLst/>
            </a:prstGeom>
            <a:solidFill>
              <a:srgbClr val="D6D5D5"/>
            </a:solidFill>
            <a:ln w="12700" cap="flat">
              <a:noFill/>
              <a:miter lim="400000"/>
            </a:ln>
            <a:effectLst/>
          </p:spPr>
          <p:txBody>
            <a:bodyPr wrap="square" lIns="50800" tIns="50800" rIns="50800" bIns="50800" numCol="1" anchor="ctr">
              <a:noAutofit/>
            </a:bodyPr>
            <a:lstStyle/>
            <a:p>
              <a:pPr defTabSz="584200">
                <a:defRPr b="0">
                  <a:latin typeface="+mn-lt"/>
                  <a:ea typeface="+mn-ea"/>
                  <a:cs typeface="+mn-cs"/>
                  <a:sym typeface="Helvetica Neue Medium"/>
                </a:defRPr>
              </a:pPr>
            </a:p>
          </p:txBody>
        </p:sp>
        <p:pic>
          <p:nvPicPr>
            <p:cNvPr id="2523" name="Training_data.pdf" descr="Training_data.pdf"/>
            <p:cNvPicPr>
              <a:picLocks noChangeAspect="1"/>
            </p:cNvPicPr>
            <p:nvPr/>
          </p:nvPicPr>
          <p:blipFill>
            <a:blip r:embed="rId4">
              <a:extLst/>
            </a:blip>
            <a:stretch>
              <a:fillRect/>
            </a:stretch>
          </p:blipFill>
          <p:spPr>
            <a:xfrm>
              <a:off x="274225" y="242117"/>
              <a:ext cx="4643893" cy="719477"/>
            </a:xfrm>
            <a:prstGeom prst="rect">
              <a:avLst/>
            </a:prstGeom>
            <a:ln w="12700" cap="flat">
              <a:noFill/>
              <a:miter lim="400000"/>
            </a:ln>
            <a:effectLst/>
          </p:spPr>
        </p:pic>
      </p:grpSp>
      <p:pic>
        <p:nvPicPr>
          <p:cNvPr id="2525" name="out_fit2.pdf" descr="out_fit2.pdf"/>
          <p:cNvPicPr>
            <a:picLocks noChangeAspect="1"/>
          </p:cNvPicPr>
          <p:nvPr/>
        </p:nvPicPr>
        <p:blipFill>
          <a:blip r:embed="rId5">
            <a:extLst/>
          </a:blip>
          <a:stretch>
            <a:fillRect/>
          </a:stretch>
        </p:blipFill>
        <p:spPr>
          <a:xfrm>
            <a:off x="887425" y="2300494"/>
            <a:ext cx="9234814" cy="7034423"/>
          </a:xfrm>
          <a:prstGeom prst="rect">
            <a:avLst/>
          </a:prstGeom>
          <a:ln w="12700">
            <a:miter lim="400000"/>
          </a:ln>
        </p:spPr>
      </p:pic>
      <p:pic>
        <p:nvPicPr>
          <p:cNvPr id="2526" name="X.pdf" descr="X.pdf"/>
          <p:cNvPicPr>
            <a:picLocks noChangeAspect="1"/>
          </p:cNvPicPr>
          <p:nvPr/>
        </p:nvPicPr>
        <p:blipFill>
          <a:blip r:embed="rId6">
            <a:extLst/>
          </a:blip>
          <a:stretch>
            <a:fillRect/>
          </a:stretch>
        </p:blipFill>
        <p:spPr>
          <a:xfrm>
            <a:off x="9595214" y="9118753"/>
            <a:ext cx="381001" cy="317501"/>
          </a:xfrm>
          <a:prstGeom prst="rect">
            <a:avLst/>
          </a:prstGeom>
          <a:ln w="12700">
            <a:miter lim="400000"/>
          </a:ln>
        </p:spPr>
      </p:pic>
      <p:pic>
        <p:nvPicPr>
          <p:cNvPr id="2527" name="Y.pdf" descr="Y.pdf"/>
          <p:cNvPicPr>
            <a:picLocks noChangeAspect="1"/>
          </p:cNvPicPr>
          <p:nvPr/>
        </p:nvPicPr>
        <p:blipFill>
          <a:blip r:embed="rId7">
            <a:extLst/>
          </a:blip>
          <a:stretch>
            <a:fillRect/>
          </a:stretch>
        </p:blipFill>
        <p:spPr>
          <a:xfrm>
            <a:off x="634599" y="2375391"/>
            <a:ext cx="342901" cy="317501"/>
          </a:xfrm>
          <a:prstGeom prst="rect">
            <a:avLst/>
          </a:prstGeom>
          <a:ln w="12700">
            <a:miter lim="400000"/>
          </a:ln>
        </p:spPr>
      </p:pic>
      <p:sp>
        <p:nvSpPr>
          <p:cNvPr id="2528" name="Rectangle"/>
          <p:cNvSpPr/>
          <p:nvPr/>
        </p:nvSpPr>
        <p:spPr>
          <a:xfrm rot="5400000">
            <a:off x="16977385" y="-1262672"/>
            <a:ext cx="1203712" cy="5192344"/>
          </a:xfrm>
          <a:prstGeom prst="rect">
            <a:avLst/>
          </a:prstGeom>
          <a:solidFill>
            <a:srgbClr val="D6D5D5"/>
          </a:solidFill>
          <a:ln w="12700">
            <a:miter lim="400000"/>
          </a:ln>
        </p:spPr>
        <p:txBody>
          <a:bodyPr lIns="50800" tIns="50800" rIns="50800" bIns="50800" anchor="ctr"/>
          <a:lstStyle/>
          <a:p>
            <a:pPr defTabSz="584200">
              <a:defRPr b="0">
                <a:latin typeface="+mn-lt"/>
                <a:ea typeface="+mn-ea"/>
                <a:cs typeface="+mn-cs"/>
                <a:sym typeface="Helvetica Neue Medium"/>
              </a:defRPr>
            </a:pPr>
          </a:p>
        </p:txBody>
      </p:sp>
      <p:pic>
        <p:nvPicPr>
          <p:cNvPr id="2529" name="Test_data.pdf" descr="Test_data.pdf"/>
          <p:cNvPicPr>
            <a:picLocks noChangeAspect="1"/>
          </p:cNvPicPr>
          <p:nvPr/>
        </p:nvPicPr>
        <p:blipFill>
          <a:blip r:embed="rId8">
            <a:extLst/>
          </a:blip>
          <a:stretch>
            <a:fillRect/>
          </a:stretch>
        </p:blipFill>
        <p:spPr>
          <a:xfrm>
            <a:off x="16087509" y="1071438"/>
            <a:ext cx="2983466" cy="524124"/>
          </a:xfrm>
          <a:prstGeom prst="rect">
            <a:avLst/>
          </a:prstGeom>
          <a:ln w="12700">
            <a:miter lim="400000"/>
          </a:ln>
        </p:spPr>
      </p:pic>
      <p:pic>
        <p:nvPicPr>
          <p:cNvPr id="2530" name="X.pdf" descr="X.pdf"/>
          <p:cNvPicPr>
            <a:picLocks noChangeAspect="1"/>
          </p:cNvPicPr>
          <p:nvPr/>
        </p:nvPicPr>
        <p:blipFill>
          <a:blip r:embed="rId6">
            <a:extLst/>
          </a:blip>
          <a:stretch>
            <a:fillRect/>
          </a:stretch>
        </p:blipFill>
        <p:spPr>
          <a:xfrm>
            <a:off x="21691189" y="9220972"/>
            <a:ext cx="381001" cy="317501"/>
          </a:xfrm>
          <a:prstGeom prst="rect">
            <a:avLst/>
          </a:prstGeom>
          <a:ln w="12700">
            <a:miter lim="400000"/>
          </a:ln>
        </p:spPr>
      </p:pic>
      <p:pic>
        <p:nvPicPr>
          <p:cNvPr id="2531" name="Y.pdf" descr="Y.pdf"/>
          <p:cNvPicPr>
            <a:picLocks noChangeAspect="1"/>
          </p:cNvPicPr>
          <p:nvPr/>
        </p:nvPicPr>
        <p:blipFill>
          <a:blip r:embed="rId7">
            <a:extLst/>
          </a:blip>
          <a:stretch>
            <a:fillRect/>
          </a:stretch>
        </p:blipFill>
        <p:spPr>
          <a:xfrm>
            <a:off x="12730575" y="2477610"/>
            <a:ext cx="342901" cy="317501"/>
          </a:xfrm>
          <a:prstGeom prst="rect">
            <a:avLst/>
          </a:prstGeom>
          <a:ln w="12700">
            <a:miter lim="400000"/>
          </a:ln>
        </p:spPr>
      </p:pic>
      <p:grpSp>
        <p:nvGrpSpPr>
          <p:cNvPr id="2542" name="Group"/>
          <p:cNvGrpSpPr/>
          <p:nvPr/>
        </p:nvGrpSpPr>
        <p:grpSpPr>
          <a:xfrm>
            <a:off x="14806814" y="3737504"/>
            <a:ext cx="6876295" cy="4807680"/>
            <a:chOff x="0" y="0"/>
            <a:chExt cx="6876294" cy="4807679"/>
          </a:xfrm>
        </p:grpSpPr>
        <p:grpSp>
          <p:nvGrpSpPr>
            <p:cNvPr id="2540" name="Group"/>
            <p:cNvGrpSpPr/>
            <p:nvPr/>
          </p:nvGrpSpPr>
          <p:grpSpPr>
            <a:xfrm>
              <a:off x="-1" y="-1"/>
              <a:ext cx="5755581" cy="4364967"/>
              <a:chOff x="0" y="0"/>
              <a:chExt cx="5755579" cy="4364965"/>
            </a:xfrm>
          </p:grpSpPr>
          <p:sp>
            <p:nvSpPr>
              <p:cNvPr id="2532" name="Circle"/>
              <p:cNvSpPr/>
              <p:nvPr/>
            </p:nvSpPr>
            <p:spPr>
              <a:xfrm>
                <a:off x="4710301" y="1163401"/>
                <a:ext cx="203910" cy="203910"/>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2533" name="Circle"/>
              <p:cNvSpPr/>
              <p:nvPr/>
            </p:nvSpPr>
            <p:spPr>
              <a:xfrm>
                <a:off x="4204574" y="2242565"/>
                <a:ext cx="203910" cy="203910"/>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2534" name="Circle"/>
              <p:cNvSpPr/>
              <p:nvPr/>
            </p:nvSpPr>
            <p:spPr>
              <a:xfrm>
                <a:off x="4204574" y="1624227"/>
                <a:ext cx="203910" cy="203911"/>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2535" name="Circle"/>
              <p:cNvSpPr/>
              <p:nvPr/>
            </p:nvSpPr>
            <p:spPr>
              <a:xfrm>
                <a:off x="2670472" y="3428972"/>
                <a:ext cx="203910" cy="203910"/>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2536" name="Circle"/>
              <p:cNvSpPr/>
              <p:nvPr/>
            </p:nvSpPr>
            <p:spPr>
              <a:xfrm>
                <a:off x="5551670" y="0"/>
                <a:ext cx="203910" cy="203910"/>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2537" name="Circle"/>
              <p:cNvSpPr/>
              <p:nvPr/>
            </p:nvSpPr>
            <p:spPr>
              <a:xfrm>
                <a:off x="898064" y="4082110"/>
                <a:ext cx="203910" cy="203910"/>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2538" name="Circle"/>
              <p:cNvSpPr/>
              <p:nvPr/>
            </p:nvSpPr>
            <p:spPr>
              <a:xfrm>
                <a:off x="1592606" y="4161056"/>
                <a:ext cx="203910" cy="203910"/>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2539" name="Circle"/>
              <p:cNvSpPr/>
              <p:nvPr/>
            </p:nvSpPr>
            <p:spPr>
              <a:xfrm>
                <a:off x="0" y="4082110"/>
                <a:ext cx="203910" cy="203910"/>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grpSp>
        <p:pic>
          <p:nvPicPr>
            <p:cNvPr id="2541" name="x^(i)_(_texttt_t.pdf" descr="x^(i)_(_texttt_t.pdf"/>
            <p:cNvPicPr>
              <a:picLocks noChangeAspect="1"/>
            </p:cNvPicPr>
            <p:nvPr/>
          </p:nvPicPr>
          <p:blipFill>
            <a:blip r:embed="rId9">
              <a:extLst/>
            </a:blip>
            <a:stretch>
              <a:fillRect/>
            </a:stretch>
          </p:blipFill>
          <p:spPr>
            <a:xfrm>
              <a:off x="3231394" y="4083779"/>
              <a:ext cx="3644901" cy="723901"/>
            </a:xfrm>
            <a:prstGeom prst="rect">
              <a:avLst/>
            </a:prstGeom>
            <a:ln w="12700" cap="flat">
              <a:noFill/>
              <a:miter lim="400000"/>
            </a:ln>
            <a:effectLst/>
          </p:spPr>
        </p:pic>
      </p:grpSp>
      <p:pic>
        <p:nvPicPr>
          <p:cNvPr id="2543" name="x^(i)_(_texttt_t.pdf" descr="x^(i)_(_texttt_t.pdf"/>
          <p:cNvPicPr>
            <a:picLocks noChangeAspect="1"/>
          </p:cNvPicPr>
          <p:nvPr/>
        </p:nvPicPr>
        <p:blipFill>
          <a:blip r:embed="rId10">
            <a:extLst/>
          </a:blip>
          <a:stretch>
            <a:fillRect/>
          </a:stretch>
        </p:blipFill>
        <p:spPr>
          <a:xfrm>
            <a:off x="5720410" y="7848148"/>
            <a:ext cx="3987801" cy="723901"/>
          </a:xfrm>
          <a:prstGeom prst="rect">
            <a:avLst/>
          </a:prstGeom>
          <a:ln w="12700">
            <a:miter lim="400000"/>
          </a:ln>
        </p:spPr>
      </p:pic>
      <p:pic>
        <p:nvPicPr>
          <p:cNvPr id="2544" name="x^(i)_(_texttt_t.pdf" descr="x^(i)_(_texttt_t.pdf"/>
          <p:cNvPicPr>
            <a:picLocks noChangeAspect="1"/>
          </p:cNvPicPr>
          <p:nvPr/>
        </p:nvPicPr>
        <p:blipFill>
          <a:blip r:embed="rId11">
            <a:extLst/>
          </a:blip>
          <a:stretch>
            <a:fillRect/>
          </a:stretch>
        </p:blipFill>
        <p:spPr>
          <a:xfrm>
            <a:off x="13737567" y="11625803"/>
            <a:ext cx="6690765" cy="1016997"/>
          </a:xfrm>
          <a:prstGeom prst="rect">
            <a:avLst/>
          </a:prstGeom>
          <a:ln w="12700">
            <a:miter lim="400000"/>
          </a:ln>
        </p:spPr>
      </p:pic>
      <p:pic>
        <p:nvPicPr>
          <p:cNvPr id="2545" name="x^(i)_(_texttt_t.pdf" descr="x^(i)_(_texttt_t.pdf"/>
          <p:cNvPicPr>
            <a:picLocks noChangeAspect="1"/>
          </p:cNvPicPr>
          <p:nvPr/>
        </p:nvPicPr>
        <p:blipFill>
          <a:blip r:embed="rId12">
            <a:extLst/>
          </a:blip>
          <a:stretch>
            <a:fillRect/>
          </a:stretch>
        </p:blipFill>
        <p:spPr>
          <a:xfrm>
            <a:off x="13733002" y="10194932"/>
            <a:ext cx="7154657" cy="1016997"/>
          </a:xfrm>
          <a:prstGeom prst="rect">
            <a:avLst/>
          </a:prstGeom>
          <a:ln w="12700">
            <a:miter lim="400000"/>
          </a:ln>
        </p:spPr>
      </p:pic>
      <p:sp>
        <p:nvSpPr>
          <p:cNvPr id="2546" name="This is a huge assumption!…"/>
          <p:cNvSpPr txBox="1"/>
          <p:nvPr/>
        </p:nvSpPr>
        <p:spPr>
          <a:xfrm>
            <a:off x="1339501" y="10225957"/>
            <a:ext cx="8458836" cy="164909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5000">
                <a:solidFill>
                  <a:schemeClr val="accent5">
                    <a:hueOff val="-82419"/>
                    <a:satOff val="-9513"/>
                    <a:lumOff val="-16343"/>
                  </a:schemeClr>
                </a:solidFill>
              </a:defRPr>
            </a:pPr>
            <a:r>
              <a:rPr b="0"/>
              <a:t>This is a huge assumption! </a:t>
            </a:r>
            <a:endParaRPr b="0"/>
          </a:p>
          <a:p>
            <a:pPr>
              <a:defRPr sz="5000">
                <a:solidFill>
                  <a:schemeClr val="accent5">
                    <a:hueOff val="-82419"/>
                    <a:satOff val="-9513"/>
                    <a:lumOff val="-16343"/>
                  </a:schemeClr>
                </a:solidFill>
              </a:defRPr>
            </a:pPr>
            <a:r>
              <a:rPr b="0"/>
              <a:t>Almost never true in practice!</a:t>
            </a:r>
          </a:p>
        </p:txBody>
      </p:sp>
    </p:spTree>
  </p:cSld>
  <p:clrMapOvr>
    <a:masterClrMapping/>
  </p:clrMapOvr>
  <p:transition xmlns:p14="http://schemas.microsoft.com/office/powerpoint/2010/main" spd="med" advClick="1"/>
</p:sld>
</file>

<file path=ppt/slides/slide1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50" name="out1.pdf" descr="out1.pdf"/>
          <p:cNvPicPr>
            <a:picLocks noChangeAspect="1"/>
          </p:cNvPicPr>
          <p:nvPr/>
        </p:nvPicPr>
        <p:blipFill>
          <a:blip r:embed="rId3">
            <a:extLst/>
          </a:blip>
          <a:stretch>
            <a:fillRect/>
          </a:stretch>
        </p:blipFill>
        <p:spPr>
          <a:xfrm>
            <a:off x="881161" y="2274169"/>
            <a:ext cx="9247414" cy="7044022"/>
          </a:xfrm>
          <a:prstGeom prst="rect">
            <a:avLst/>
          </a:prstGeom>
          <a:ln w="12700">
            <a:miter lim="400000"/>
          </a:ln>
        </p:spPr>
      </p:pic>
      <p:pic>
        <p:nvPicPr>
          <p:cNvPr id="2551" name="out_true0.pdf" descr="out_true0.pdf"/>
          <p:cNvPicPr>
            <a:picLocks noChangeAspect="1"/>
          </p:cNvPicPr>
          <p:nvPr/>
        </p:nvPicPr>
        <p:blipFill>
          <a:blip r:embed="rId4">
            <a:extLst/>
          </a:blip>
          <a:stretch>
            <a:fillRect/>
          </a:stretch>
        </p:blipFill>
        <p:spPr>
          <a:xfrm>
            <a:off x="12961835" y="2278969"/>
            <a:ext cx="9234813" cy="7034422"/>
          </a:xfrm>
          <a:prstGeom prst="rect">
            <a:avLst/>
          </a:prstGeom>
          <a:ln w="12700">
            <a:miter lim="400000"/>
          </a:ln>
        </p:spPr>
      </p:pic>
      <p:sp>
        <p:nvSpPr>
          <p:cNvPr id="2552" name="Rectangle"/>
          <p:cNvSpPr/>
          <p:nvPr/>
        </p:nvSpPr>
        <p:spPr>
          <a:xfrm>
            <a:off x="13704977" y="2599905"/>
            <a:ext cx="8113545" cy="6040880"/>
          </a:xfrm>
          <a:prstGeom prst="rect">
            <a:avLst/>
          </a:prstGeom>
          <a:solidFill>
            <a:srgbClr val="FFFFFF"/>
          </a:solidFill>
          <a:ln w="12700">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2553" name="Rectangle"/>
          <p:cNvSpPr/>
          <p:nvPr/>
        </p:nvSpPr>
        <p:spPr>
          <a:xfrm>
            <a:off x="13083875" y="9754219"/>
            <a:ext cx="7480616" cy="2592572"/>
          </a:xfrm>
          <a:prstGeom prst="rect">
            <a:avLst/>
          </a:prstGeom>
          <a:solidFill>
            <a:srgbClr val="FFFFFF"/>
          </a:solidFill>
          <a:ln w="762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grpSp>
        <p:nvGrpSpPr>
          <p:cNvPr id="2556" name="Group"/>
          <p:cNvGrpSpPr/>
          <p:nvPr/>
        </p:nvGrpSpPr>
        <p:grpSpPr>
          <a:xfrm>
            <a:off x="2972747" y="760991"/>
            <a:ext cx="5192344" cy="1203713"/>
            <a:chOff x="0" y="0"/>
            <a:chExt cx="5192343" cy="1203711"/>
          </a:xfrm>
        </p:grpSpPr>
        <p:sp>
          <p:nvSpPr>
            <p:cNvPr id="2554" name="Rectangle"/>
            <p:cNvSpPr/>
            <p:nvPr/>
          </p:nvSpPr>
          <p:spPr>
            <a:xfrm rot="5400000">
              <a:off x="1994316" y="-1994317"/>
              <a:ext cx="1203712" cy="5192345"/>
            </a:xfrm>
            <a:prstGeom prst="rect">
              <a:avLst/>
            </a:prstGeom>
            <a:solidFill>
              <a:srgbClr val="D6D5D5"/>
            </a:solidFill>
            <a:ln w="12700" cap="flat">
              <a:noFill/>
              <a:miter lim="400000"/>
            </a:ln>
            <a:effectLst/>
          </p:spPr>
          <p:txBody>
            <a:bodyPr wrap="square" lIns="50800" tIns="50800" rIns="50800" bIns="50800" numCol="1" anchor="ctr">
              <a:noAutofit/>
            </a:bodyPr>
            <a:lstStyle/>
            <a:p>
              <a:pPr defTabSz="584200">
                <a:defRPr b="0">
                  <a:latin typeface="+mn-lt"/>
                  <a:ea typeface="+mn-ea"/>
                  <a:cs typeface="+mn-cs"/>
                  <a:sym typeface="Helvetica Neue Medium"/>
                </a:defRPr>
              </a:pPr>
            </a:p>
          </p:txBody>
        </p:sp>
        <p:pic>
          <p:nvPicPr>
            <p:cNvPr id="2555" name="Training_data.pdf" descr="Training_data.pdf"/>
            <p:cNvPicPr>
              <a:picLocks noChangeAspect="1"/>
            </p:cNvPicPr>
            <p:nvPr/>
          </p:nvPicPr>
          <p:blipFill>
            <a:blip r:embed="rId5">
              <a:extLst/>
            </a:blip>
            <a:stretch>
              <a:fillRect/>
            </a:stretch>
          </p:blipFill>
          <p:spPr>
            <a:xfrm>
              <a:off x="274225" y="242117"/>
              <a:ext cx="4643893" cy="719477"/>
            </a:xfrm>
            <a:prstGeom prst="rect">
              <a:avLst/>
            </a:prstGeom>
            <a:ln w="12700" cap="flat">
              <a:noFill/>
              <a:miter lim="400000"/>
            </a:ln>
            <a:effectLst/>
          </p:spPr>
        </p:pic>
      </p:grpSp>
      <p:pic>
        <p:nvPicPr>
          <p:cNvPr id="2557" name="X.pdf" descr="X.pdf"/>
          <p:cNvPicPr>
            <a:picLocks noChangeAspect="1"/>
          </p:cNvPicPr>
          <p:nvPr/>
        </p:nvPicPr>
        <p:blipFill>
          <a:blip r:embed="rId6">
            <a:extLst/>
          </a:blip>
          <a:stretch>
            <a:fillRect/>
          </a:stretch>
        </p:blipFill>
        <p:spPr>
          <a:xfrm>
            <a:off x="9595214" y="9118753"/>
            <a:ext cx="381001" cy="317501"/>
          </a:xfrm>
          <a:prstGeom prst="rect">
            <a:avLst/>
          </a:prstGeom>
          <a:ln w="12700">
            <a:miter lim="400000"/>
          </a:ln>
        </p:spPr>
      </p:pic>
      <p:pic>
        <p:nvPicPr>
          <p:cNvPr id="2558" name="Y.pdf" descr="Y.pdf"/>
          <p:cNvPicPr>
            <a:picLocks noChangeAspect="1"/>
          </p:cNvPicPr>
          <p:nvPr/>
        </p:nvPicPr>
        <p:blipFill>
          <a:blip r:embed="rId7">
            <a:extLst/>
          </a:blip>
          <a:stretch>
            <a:fillRect/>
          </a:stretch>
        </p:blipFill>
        <p:spPr>
          <a:xfrm>
            <a:off x="634599" y="2476991"/>
            <a:ext cx="342901" cy="317501"/>
          </a:xfrm>
          <a:prstGeom prst="rect">
            <a:avLst/>
          </a:prstGeom>
          <a:ln w="12700">
            <a:miter lim="400000"/>
          </a:ln>
        </p:spPr>
      </p:pic>
      <p:sp>
        <p:nvSpPr>
          <p:cNvPr id="2559" name="Much more commonly, we have"/>
          <p:cNvSpPr txBox="1"/>
          <p:nvPr/>
        </p:nvSpPr>
        <p:spPr>
          <a:xfrm>
            <a:off x="979773" y="9967164"/>
            <a:ext cx="9178291" cy="164909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5000"/>
            </a:lvl1pPr>
          </a:lstStyle>
          <a:p>
            <a:pPr>
              <a:defRPr b="1"/>
            </a:pPr>
            <a:r>
              <a:rPr b="0"/>
              <a:t>Much more commonly, we have</a:t>
            </a:r>
            <a:endParaRPr b="0"/>
          </a:p>
        </p:txBody>
      </p:sp>
      <p:sp>
        <p:nvSpPr>
          <p:cNvPr id="2560" name="Rectangle"/>
          <p:cNvSpPr/>
          <p:nvPr/>
        </p:nvSpPr>
        <p:spPr>
          <a:xfrm rot="5400000">
            <a:off x="16977385" y="-1262672"/>
            <a:ext cx="1203712" cy="5192344"/>
          </a:xfrm>
          <a:prstGeom prst="rect">
            <a:avLst/>
          </a:prstGeom>
          <a:solidFill>
            <a:srgbClr val="D6D5D5"/>
          </a:solidFill>
          <a:ln w="12700">
            <a:miter lim="400000"/>
          </a:ln>
        </p:spPr>
        <p:txBody>
          <a:bodyPr lIns="50800" tIns="50800" rIns="50800" bIns="50800" anchor="ctr"/>
          <a:lstStyle/>
          <a:p>
            <a:pPr defTabSz="584200">
              <a:defRPr b="0">
                <a:latin typeface="+mn-lt"/>
                <a:ea typeface="+mn-ea"/>
                <a:cs typeface="+mn-cs"/>
                <a:sym typeface="Helvetica Neue Medium"/>
              </a:defRPr>
            </a:pPr>
          </a:p>
        </p:txBody>
      </p:sp>
      <p:pic>
        <p:nvPicPr>
          <p:cNvPr id="2561" name="Test_data.pdf" descr="Test_data.pdf"/>
          <p:cNvPicPr>
            <a:picLocks noChangeAspect="1"/>
          </p:cNvPicPr>
          <p:nvPr/>
        </p:nvPicPr>
        <p:blipFill>
          <a:blip r:embed="rId8">
            <a:extLst/>
          </a:blip>
          <a:stretch>
            <a:fillRect/>
          </a:stretch>
        </p:blipFill>
        <p:spPr>
          <a:xfrm>
            <a:off x="16087509" y="1071438"/>
            <a:ext cx="2983466" cy="524124"/>
          </a:xfrm>
          <a:prstGeom prst="rect">
            <a:avLst/>
          </a:prstGeom>
          <a:ln w="12700">
            <a:miter lim="400000"/>
          </a:ln>
        </p:spPr>
      </p:pic>
      <p:pic>
        <p:nvPicPr>
          <p:cNvPr id="2562" name="X.pdf" descr="X.pdf"/>
          <p:cNvPicPr>
            <a:picLocks noChangeAspect="1"/>
          </p:cNvPicPr>
          <p:nvPr/>
        </p:nvPicPr>
        <p:blipFill>
          <a:blip r:embed="rId6">
            <a:extLst/>
          </a:blip>
          <a:stretch>
            <a:fillRect/>
          </a:stretch>
        </p:blipFill>
        <p:spPr>
          <a:xfrm>
            <a:off x="21691189" y="9220972"/>
            <a:ext cx="381001" cy="317501"/>
          </a:xfrm>
          <a:prstGeom prst="rect">
            <a:avLst/>
          </a:prstGeom>
          <a:ln w="12700">
            <a:miter lim="400000"/>
          </a:ln>
        </p:spPr>
      </p:pic>
      <p:pic>
        <p:nvPicPr>
          <p:cNvPr id="2563" name="Y.pdf" descr="Y.pdf"/>
          <p:cNvPicPr>
            <a:picLocks noChangeAspect="1"/>
          </p:cNvPicPr>
          <p:nvPr/>
        </p:nvPicPr>
        <p:blipFill>
          <a:blip r:embed="rId7">
            <a:extLst/>
          </a:blip>
          <a:stretch>
            <a:fillRect/>
          </a:stretch>
        </p:blipFill>
        <p:spPr>
          <a:xfrm>
            <a:off x="12730575" y="2477610"/>
            <a:ext cx="342901" cy="317501"/>
          </a:xfrm>
          <a:prstGeom prst="rect">
            <a:avLst/>
          </a:prstGeom>
          <a:ln w="12700">
            <a:miter lim="400000"/>
          </a:ln>
        </p:spPr>
      </p:pic>
      <p:sp>
        <p:nvSpPr>
          <p:cNvPr id="2564" name="Circle"/>
          <p:cNvSpPr/>
          <p:nvPr/>
        </p:nvSpPr>
        <p:spPr>
          <a:xfrm>
            <a:off x="19517115" y="5916906"/>
            <a:ext cx="203910" cy="203910"/>
          </a:xfrm>
          <a:prstGeom prst="ellipse">
            <a:avLst/>
          </a:prstGeom>
          <a:solidFill>
            <a:srgbClr val="000000"/>
          </a:solidFill>
          <a:ln w="12700">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2565" name="Circle"/>
          <p:cNvSpPr/>
          <p:nvPr/>
        </p:nvSpPr>
        <p:spPr>
          <a:xfrm>
            <a:off x="18630388" y="6488070"/>
            <a:ext cx="203910" cy="203910"/>
          </a:xfrm>
          <a:prstGeom prst="ellipse">
            <a:avLst/>
          </a:prstGeom>
          <a:solidFill>
            <a:srgbClr val="000000"/>
          </a:solidFill>
          <a:ln w="12700">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2566" name="Circle"/>
          <p:cNvSpPr/>
          <p:nvPr/>
        </p:nvSpPr>
        <p:spPr>
          <a:xfrm>
            <a:off x="19138388" y="6377732"/>
            <a:ext cx="203910" cy="203911"/>
          </a:xfrm>
          <a:prstGeom prst="ellipse">
            <a:avLst/>
          </a:prstGeom>
          <a:solidFill>
            <a:srgbClr val="000000"/>
          </a:solidFill>
          <a:ln w="12700">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2567" name="Circle"/>
          <p:cNvSpPr/>
          <p:nvPr/>
        </p:nvSpPr>
        <p:spPr>
          <a:xfrm>
            <a:off x="17477286" y="7420477"/>
            <a:ext cx="203910" cy="203910"/>
          </a:xfrm>
          <a:prstGeom prst="ellipse">
            <a:avLst/>
          </a:prstGeom>
          <a:solidFill>
            <a:srgbClr val="000000"/>
          </a:solidFill>
          <a:ln w="12700">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2568" name="Circle"/>
          <p:cNvSpPr/>
          <p:nvPr/>
        </p:nvSpPr>
        <p:spPr>
          <a:xfrm>
            <a:off x="20358484" y="5261504"/>
            <a:ext cx="203910" cy="203911"/>
          </a:xfrm>
          <a:prstGeom prst="ellipse">
            <a:avLst/>
          </a:prstGeom>
          <a:solidFill>
            <a:srgbClr val="000000"/>
          </a:solidFill>
          <a:ln w="12700">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2569" name="Circle"/>
          <p:cNvSpPr/>
          <p:nvPr/>
        </p:nvSpPr>
        <p:spPr>
          <a:xfrm>
            <a:off x="15704878" y="7946614"/>
            <a:ext cx="203910" cy="203911"/>
          </a:xfrm>
          <a:prstGeom prst="ellipse">
            <a:avLst/>
          </a:prstGeom>
          <a:solidFill>
            <a:srgbClr val="000000"/>
          </a:solidFill>
          <a:ln w="12700">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2570" name="Circle"/>
          <p:cNvSpPr/>
          <p:nvPr/>
        </p:nvSpPr>
        <p:spPr>
          <a:xfrm>
            <a:off x="16399420" y="7898561"/>
            <a:ext cx="203910" cy="203910"/>
          </a:xfrm>
          <a:prstGeom prst="ellipse">
            <a:avLst/>
          </a:prstGeom>
          <a:solidFill>
            <a:srgbClr val="000000"/>
          </a:solidFill>
          <a:ln w="12700">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2571" name="Circle"/>
          <p:cNvSpPr/>
          <p:nvPr/>
        </p:nvSpPr>
        <p:spPr>
          <a:xfrm>
            <a:off x="14806814" y="7819614"/>
            <a:ext cx="203910" cy="203911"/>
          </a:xfrm>
          <a:prstGeom prst="ellipse">
            <a:avLst/>
          </a:prstGeom>
          <a:solidFill>
            <a:srgbClr val="000000"/>
          </a:solidFill>
          <a:ln w="12700">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pic>
        <p:nvPicPr>
          <p:cNvPr id="2572" name="p_texttt_train_n.pdf" descr="p_texttt_train_n.pdf"/>
          <p:cNvPicPr>
            <a:picLocks noChangeAspect="1"/>
          </p:cNvPicPr>
          <p:nvPr/>
        </p:nvPicPr>
        <p:blipFill>
          <a:blip r:embed="rId9">
            <a:extLst/>
          </a:blip>
          <a:stretch>
            <a:fillRect/>
          </a:stretch>
        </p:blipFill>
        <p:spPr>
          <a:xfrm>
            <a:off x="3290567" y="11244654"/>
            <a:ext cx="4428602" cy="730935"/>
          </a:xfrm>
          <a:prstGeom prst="rect">
            <a:avLst/>
          </a:prstGeom>
          <a:ln w="12700">
            <a:miter lim="400000"/>
          </a:ln>
        </p:spPr>
      </p:pic>
      <p:pic>
        <p:nvPicPr>
          <p:cNvPr id="2573" name="x^(i)_(_texttt_t.pdf" descr="x^(i)_(_texttt_t.pdf"/>
          <p:cNvPicPr>
            <a:picLocks noChangeAspect="1"/>
          </p:cNvPicPr>
          <p:nvPr/>
        </p:nvPicPr>
        <p:blipFill>
          <a:blip r:embed="rId10">
            <a:extLst/>
          </a:blip>
          <a:stretch>
            <a:fillRect/>
          </a:stretch>
        </p:blipFill>
        <p:spPr>
          <a:xfrm>
            <a:off x="5720410" y="7848148"/>
            <a:ext cx="3987801" cy="723901"/>
          </a:xfrm>
          <a:prstGeom prst="rect">
            <a:avLst/>
          </a:prstGeom>
          <a:ln w="12700">
            <a:miter lim="400000"/>
          </a:ln>
        </p:spPr>
      </p:pic>
      <p:pic>
        <p:nvPicPr>
          <p:cNvPr id="2574" name="x^(i)_(_texttt_t.pdf" descr="x^(i)_(_texttt_t.pdf"/>
          <p:cNvPicPr>
            <a:picLocks noChangeAspect="1"/>
          </p:cNvPicPr>
          <p:nvPr/>
        </p:nvPicPr>
        <p:blipFill>
          <a:blip r:embed="rId11">
            <a:extLst/>
          </a:blip>
          <a:stretch>
            <a:fillRect/>
          </a:stretch>
        </p:blipFill>
        <p:spPr>
          <a:xfrm>
            <a:off x="18189254" y="7965175"/>
            <a:ext cx="3644901" cy="723901"/>
          </a:xfrm>
          <a:prstGeom prst="rect">
            <a:avLst/>
          </a:prstGeom>
          <a:ln w="12700">
            <a:miter lim="400000"/>
          </a:ln>
        </p:spPr>
      </p:pic>
      <p:pic>
        <p:nvPicPr>
          <p:cNvPr id="2575" name="x^(i)_(_texttt_t.pdf" descr="x^(i)_(_texttt_t.pdf"/>
          <p:cNvPicPr>
            <a:picLocks noChangeAspect="1"/>
          </p:cNvPicPr>
          <p:nvPr/>
        </p:nvPicPr>
        <p:blipFill>
          <a:blip r:embed="rId12">
            <a:extLst/>
          </a:blip>
          <a:stretch>
            <a:fillRect/>
          </a:stretch>
        </p:blipFill>
        <p:spPr>
          <a:xfrm>
            <a:off x="13354735" y="9996799"/>
            <a:ext cx="6938897" cy="953054"/>
          </a:xfrm>
          <a:prstGeom prst="rect">
            <a:avLst/>
          </a:prstGeom>
          <a:ln w="12700">
            <a:miter lim="400000"/>
          </a:ln>
        </p:spPr>
      </p:pic>
      <p:pic>
        <p:nvPicPr>
          <p:cNvPr id="2576" name="x^(i)_(_texttt_t.pdf" descr="x^(i)_(_texttt_t.pdf"/>
          <p:cNvPicPr>
            <a:picLocks noChangeAspect="1"/>
          </p:cNvPicPr>
          <p:nvPr/>
        </p:nvPicPr>
        <p:blipFill>
          <a:blip r:embed="rId13">
            <a:extLst/>
          </a:blip>
          <a:stretch>
            <a:fillRect/>
          </a:stretch>
        </p:blipFill>
        <p:spPr>
          <a:xfrm>
            <a:off x="13383052" y="11133594"/>
            <a:ext cx="6236647" cy="953055"/>
          </a:xfrm>
          <a:prstGeom prst="rect">
            <a:avLst/>
          </a:prstGeom>
          <a:ln w="12700">
            <a:miter lim="400000"/>
          </a:ln>
        </p:spPr>
      </p:pic>
    </p:spTree>
  </p:cSld>
  <p:clrMapOvr>
    <a:masterClrMapping/>
  </p:clrMapOvr>
  <p:transition xmlns:p14="http://schemas.microsoft.com/office/powerpoint/2010/main" spd="med" advClick="1"/>
</p:sld>
</file>

<file path=ppt/slides/slide1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80" name="out1.pdf" descr="out1.pdf"/>
          <p:cNvPicPr>
            <a:picLocks noChangeAspect="1"/>
          </p:cNvPicPr>
          <p:nvPr/>
        </p:nvPicPr>
        <p:blipFill>
          <a:blip r:embed="rId3">
            <a:extLst/>
          </a:blip>
          <a:stretch>
            <a:fillRect/>
          </a:stretch>
        </p:blipFill>
        <p:spPr>
          <a:xfrm>
            <a:off x="881161" y="2274169"/>
            <a:ext cx="9247414" cy="7044022"/>
          </a:xfrm>
          <a:prstGeom prst="rect">
            <a:avLst/>
          </a:prstGeom>
          <a:ln w="12700">
            <a:miter lim="400000"/>
          </a:ln>
        </p:spPr>
      </p:pic>
      <p:sp>
        <p:nvSpPr>
          <p:cNvPr id="2581" name="Rectangle"/>
          <p:cNvSpPr/>
          <p:nvPr/>
        </p:nvSpPr>
        <p:spPr>
          <a:xfrm>
            <a:off x="1720490" y="2599905"/>
            <a:ext cx="8113546" cy="6040880"/>
          </a:xfrm>
          <a:prstGeom prst="rect">
            <a:avLst/>
          </a:prstGeom>
          <a:solidFill>
            <a:srgbClr val="FFFFFF"/>
          </a:solidFill>
          <a:ln w="12700">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pic>
        <p:nvPicPr>
          <p:cNvPr id="2582" name="out_true0.pdf" descr="out_true0.pdf"/>
          <p:cNvPicPr>
            <a:picLocks noChangeAspect="1"/>
          </p:cNvPicPr>
          <p:nvPr/>
        </p:nvPicPr>
        <p:blipFill>
          <a:blip r:embed="rId4">
            <a:extLst/>
          </a:blip>
          <a:stretch>
            <a:fillRect/>
          </a:stretch>
        </p:blipFill>
        <p:spPr>
          <a:xfrm>
            <a:off x="12961835" y="2278969"/>
            <a:ext cx="9234813" cy="7034422"/>
          </a:xfrm>
          <a:prstGeom prst="rect">
            <a:avLst/>
          </a:prstGeom>
          <a:ln w="12700">
            <a:miter lim="400000"/>
          </a:ln>
        </p:spPr>
      </p:pic>
      <p:sp>
        <p:nvSpPr>
          <p:cNvPr id="2583" name="Rectangle"/>
          <p:cNvSpPr/>
          <p:nvPr/>
        </p:nvSpPr>
        <p:spPr>
          <a:xfrm>
            <a:off x="13704977" y="2599905"/>
            <a:ext cx="8113545" cy="6040880"/>
          </a:xfrm>
          <a:prstGeom prst="rect">
            <a:avLst/>
          </a:prstGeom>
          <a:solidFill>
            <a:srgbClr val="FFFFFF"/>
          </a:solidFill>
          <a:ln w="12700">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grpSp>
        <p:nvGrpSpPr>
          <p:cNvPr id="2586" name="Group"/>
          <p:cNvGrpSpPr/>
          <p:nvPr/>
        </p:nvGrpSpPr>
        <p:grpSpPr>
          <a:xfrm>
            <a:off x="2972747" y="760991"/>
            <a:ext cx="5192344" cy="1203713"/>
            <a:chOff x="0" y="0"/>
            <a:chExt cx="5192343" cy="1203711"/>
          </a:xfrm>
        </p:grpSpPr>
        <p:sp>
          <p:nvSpPr>
            <p:cNvPr id="2584" name="Rectangle"/>
            <p:cNvSpPr/>
            <p:nvPr/>
          </p:nvSpPr>
          <p:spPr>
            <a:xfrm rot="5400000">
              <a:off x="1994316" y="-1994317"/>
              <a:ext cx="1203712" cy="5192345"/>
            </a:xfrm>
            <a:prstGeom prst="rect">
              <a:avLst/>
            </a:prstGeom>
            <a:solidFill>
              <a:srgbClr val="D6D5D5"/>
            </a:solidFill>
            <a:ln w="12700" cap="flat">
              <a:noFill/>
              <a:miter lim="400000"/>
            </a:ln>
            <a:effectLst/>
          </p:spPr>
          <p:txBody>
            <a:bodyPr wrap="square" lIns="50800" tIns="50800" rIns="50800" bIns="50800" numCol="1" anchor="ctr">
              <a:noAutofit/>
            </a:bodyPr>
            <a:lstStyle/>
            <a:p>
              <a:pPr defTabSz="584200">
                <a:defRPr b="0">
                  <a:latin typeface="+mn-lt"/>
                  <a:ea typeface="+mn-ea"/>
                  <a:cs typeface="+mn-cs"/>
                  <a:sym typeface="Helvetica Neue Medium"/>
                </a:defRPr>
              </a:pPr>
            </a:p>
          </p:txBody>
        </p:sp>
        <p:pic>
          <p:nvPicPr>
            <p:cNvPr id="2585" name="Training_data.pdf" descr="Training_data.pdf"/>
            <p:cNvPicPr>
              <a:picLocks noChangeAspect="1"/>
            </p:cNvPicPr>
            <p:nvPr/>
          </p:nvPicPr>
          <p:blipFill>
            <a:blip r:embed="rId5">
              <a:extLst/>
            </a:blip>
            <a:stretch>
              <a:fillRect/>
            </a:stretch>
          </p:blipFill>
          <p:spPr>
            <a:xfrm>
              <a:off x="274225" y="242117"/>
              <a:ext cx="4643893" cy="719477"/>
            </a:xfrm>
            <a:prstGeom prst="rect">
              <a:avLst/>
            </a:prstGeom>
            <a:ln w="12700" cap="flat">
              <a:noFill/>
              <a:miter lim="400000"/>
            </a:ln>
            <a:effectLst/>
          </p:spPr>
        </p:pic>
      </p:grpSp>
      <p:pic>
        <p:nvPicPr>
          <p:cNvPr id="2587" name="X.pdf" descr="X.pdf"/>
          <p:cNvPicPr>
            <a:picLocks noChangeAspect="1"/>
          </p:cNvPicPr>
          <p:nvPr/>
        </p:nvPicPr>
        <p:blipFill>
          <a:blip r:embed="rId6">
            <a:extLst/>
          </a:blip>
          <a:stretch>
            <a:fillRect/>
          </a:stretch>
        </p:blipFill>
        <p:spPr>
          <a:xfrm>
            <a:off x="9595214" y="9118753"/>
            <a:ext cx="381001" cy="317501"/>
          </a:xfrm>
          <a:prstGeom prst="rect">
            <a:avLst/>
          </a:prstGeom>
          <a:ln w="12700">
            <a:miter lim="400000"/>
          </a:ln>
        </p:spPr>
      </p:pic>
      <p:pic>
        <p:nvPicPr>
          <p:cNvPr id="2588" name="Y.pdf" descr="Y.pdf"/>
          <p:cNvPicPr>
            <a:picLocks noChangeAspect="1"/>
          </p:cNvPicPr>
          <p:nvPr/>
        </p:nvPicPr>
        <p:blipFill>
          <a:blip r:embed="rId7">
            <a:extLst/>
          </a:blip>
          <a:stretch>
            <a:fillRect/>
          </a:stretch>
        </p:blipFill>
        <p:spPr>
          <a:xfrm>
            <a:off x="634599" y="2476991"/>
            <a:ext cx="342901" cy="317501"/>
          </a:xfrm>
          <a:prstGeom prst="rect">
            <a:avLst/>
          </a:prstGeom>
          <a:ln w="12700">
            <a:miter lim="400000"/>
          </a:ln>
        </p:spPr>
      </p:pic>
      <p:sp>
        <p:nvSpPr>
          <p:cNvPr id="2589" name="Rectangle"/>
          <p:cNvSpPr/>
          <p:nvPr/>
        </p:nvSpPr>
        <p:spPr>
          <a:xfrm rot="5400000">
            <a:off x="16977385" y="-1262672"/>
            <a:ext cx="1203712" cy="5192344"/>
          </a:xfrm>
          <a:prstGeom prst="rect">
            <a:avLst/>
          </a:prstGeom>
          <a:solidFill>
            <a:srgbClr val="D6D5D5"/>
          </a:solidFill>
          <a:ln w="12700">
            <a:miter lim="400000"/>
          </a:ln>
        </p:spPr>
        <p:txBody>
          <a:bodyPr lIns="50800" tIns="50800" rIns="50800" bIns="50800" anchor="ctr"/>
          <a:lstStyle/>
          <a:p>
            <a:pPr defTabSz="584200">
              <a:defRPr b="0">
                <a:latin typeface="+mn-lt"/>
                <a:ea typeface="+mn-ea"/>
                <a:cs typeface="+mn-cs"/>
                <a:sym typeface="Helvetica Neue Medium"/>
              </a:defRPr>
            </a:pPr>
          </a:p>
        </p:txBody>
      </p:sp>
      <p:pic>
        <p:nvPicPr>
          <p:cNvPr id="2590" name="Test_data.pdf" descr="Test_data.pdf"/>
          <p:cNvPicPr>
            <a:picLocks noChangeAspect="1"/>
          </p:cNvPicPr>
          <p:nvPr/>
        </p:nvPicPr>
        <p:blipFill>
          <a:blip r:embed="rId8">
            <a:extLst/>
          </a:blip>
          <a:stretch>
            <a:fillRect/>
          </a:stretch>
        </p:blipFill>
        <p:spPr>
          <a:xfrm>
            <a:off x="16087509" y="1071438"/>
            <a:ext cx="2983466" cy="524124"/>
          </a:xfrm>
          <a:prstGeom prst="rect">
            <a:avLst/>
          </a:prstGeom>
          <a:ln w="12700">
            <a:miter lim="400000"/>
          </a:ln>
        </p:spPr>
      </p:pic>
      <p:pic>
        <p:nvPicPr>
          <p:cNvPr id="2591" name="X.pdf" descr="X.pdf"/>
          <p:cNvPicPr>
            <a:picLocks noChangeAspect="1"/>
          </p:cNvPicPr>
          <p:nvPr/>
        </p:nvPicPr>
        <p:blipFill>
          <a:blip r:embed="rId6">
            <a:extLst/>
          </a:blip>
          <a:stretch>
            <a:fillRect/>
          </a:stretch>
        </p:blipFill>
        <p:spPr>
          <a:xfrm>
            <a:off x="21691189" y="9220972"/>
            <a:ext cx="381001" cy="317501"/>
          </a:xfrm>
          <a:prstGeom prst="rect">
            <a:avLst/>
          </a:prstGeom>
          <a:ln w="12700">
            <a:miter lim="400000"/>
          </a:ln>
        </p:spPr>
      </p:pic>
      <p:pic>
        <p:nvPicPr>
          <p:cNvPr id="2592" name="Y.pdf" descr="Y.pdf"/>
          <p:cNvPicPr>
            <a:picLocks noChangeAspect="1"/>
          </p:cNvPicPr>
          <p:nvPr/>
        </p:nvPicPr>
        <p:blipFill>
          <a:blip r:embed="rId7">
            <a:extLst/>
          </a:blip>
          <a:stretch>
            <a:fillRect/>
          </a:stretch>
        </p:blipFill>
        <p:spPr>
          <a:xfrm>
            <a:off x="12730575" y="2477610"/>
            <a:ext cx="342901" cy="317501"/>
          </a:xfrm>
          <a:prstGeom prst="rect">
            <a:avLst/>
          </a:prstGeom>
          <a:ln w="12700">
            <a:miter lim="400000"/>
          </a:ln>
        </p:spPr>
      </p:pic>
      <p:sp>
        <p:nvSpPr>
          <p:cNvPr id="2593" name="Our training data did cover the part of the distribution that was tested…"/>
          <p:cNvSpPr txBox="1"/>
          <p:nvPr/>
        </p:nvSpPr>
        <p:spPr>
          <a:xfrm>
            <a:off x="354450" y="10161017"/>
            <a:ext cx="23675099" cy="198767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defRPr b="0" sz="6000">
                <a:latin typeface="Helvetica Neue Light"/>
                <a:ea typeface="Helvetica Neue Light"/>
                <a:cs typeface="Helvetica Neue Light"/>
                <a:sym typeface="Helvetica Neue Light"/>
              </a:defRPr>
            </a:pPr>
            <a:r>
              <a:t>Our training data did cover the part of the distribution that was tested</a:t>
            </a:r>
          </a:p>
          <a:p>
            <a:pPr>
              <a:defRPr b="0" sz="6000">
                <a:latin typeface="Helvetica Neue Light"/>
                <a:ea typeface="Helvetica Neue Light"/>
                <a:cs typeface="Helvetica Neue Light"/>
                <a:sym typeface="Helvetica Neue Light"/>
              </a:defRPr>
            </a:pPr>
            <a:r>
              <a:t>(</a:t>
            </a:r>
            <a:r>
              <a:rPr b="1">
                <a:latin typeface="Helvetica Neue"/>
                <a:ea typeface="Helvetica Neue"/>
                <a:cs typeface="Helvetica Neue"/>
                <a:sym typeface="Helvetica Neue"/>
              </a:rPr>
              <a:t>biased data</a:t>
            </a:r>
            <a:r>
              <a:t>) </a:t>
            </a:r>
          </a:p>
        </p:txBody>
      </p:sp>
      <p:grpSp>
        <p:nvGrpSpPr>
          <p:cNvPr id="2612" name="Group"/>
          <p:cNvGrpSpPr/>
          <p:nvPr/>
        </p:nvGrpSpPr>
        <p:grpSpPr>
          <a:xfrm>
            <a:off x="2627078" y="3835519"/>
            <a:ext cx="18323965" cy="4088678"/>
            <a:chOff x="0" y="0"/>
            <a:chExt cx="18323964" cy="4088677"/>
          </a:xfrm>
        </p:grpSpPr>
        <p:grpSp>
          <p:nvGrpSpPr>
            <p:cNvPr id="2602" name="Group"/>
            <p:cNvGrpSpPr/>
            <p:nvPr/>
          </p:nvGrpSpPr>
          <p:grpSpPr>
            <a:xfrm>
              <a:off x="16003309" y="-1"/>
              <a:ext cx="2320656" cy="3110462"/>
              <a:chOff x="0" y="0"/>
              <a:chExt cx="2320654" cy="3110460"/>
            </a:xfrm>
          </p:grpSpPr>
          <p:sp>
            <p:nvSpPr>
              <p:cNvPr id="2594" name="Circle"/>
              <p:cNvSpPr/>
              <p:nvPr/>
            </p:nvSpPr>
            <p:spPr>
              <a:xfrm>
                <a:off x="886727" y="2208386"/>
                <a:ext cx="203910" cy="203910"/>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2595" name="Circle"/>
              <p:cNvSpPr/>
              <p:nvPr/>
            </p:nvSpPr>
            <p:spPr>
              <a:xfrm>
                <a:off x="0" y="2906550"/>
                <a:ext cx="203910" cy="203911"/>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2596" name="Circle"/>
              <p:cNvSpPr/>
              <p:nvPr/>
            </p:nvSpPr>
            <p:spPr>
              <a:xfrm>
                <a:off x="508000" y="2542213"/>
                <a:ext cx="203910" cy="203910"/>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2597" name="Circle"/>
              <p:cNvSpPr/>
              <p:nvPr/>
            </p:nvSpPr>
            <p:spPr>
              <a:xfrm>
                <a:off x="1486580" y="938386"/>
                <a:ext cx="203910" cy="203910"/>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2598" name="Circle"/>
              <p:cNvSpPr/>
              <p:nvPr/>
            </p:nvSpPr>
            <p:spPr>
              <a:xfrm>
                <a:off x="1601096" y="1298985"/>
                <a:ext cx="203910" cy="203910"/>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2599" name="Circle"/>
              <p:cNvSpPr/>
              <p:nvPr/>
            </p:nvSpPr>
            <p:spPr>
              <a:xfrm>
                <a:off x="1913909" y="565638"/>
                <a:ext cx="203910" cy="203910"/>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2600" name="Circle"/>
              <p:cNvSpPr/>
              <p:nvPr/>
            </p:nvSpPr>
            <p:spPr>
              <a:xfrm>
                <a:off x="2116745" y="0"/>
                <a:ext cx="203910" cy="203910"/>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2601" name="Circle"/>
              <p:cNvSpPr/>
              <p:nvPr/>
            </p:nvSpPr>
            <p:spPr>
              <a:xfrm>
                <a:off x="1140930" y="1673585"/>
                <a:ext cx="203910" cy="203911"/>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grpSp>
        <p:grpSp>
          <p:nvGrpSpPr>
            <p:cNvPr id="2611" name="Group"/>
            <p:cNvGrpSpPr/>
            <p:nvPr/>
          </p:nvGrpSpPr>
          <p:grpSpPr>
            <a:xfrm>
              <a:off x="-1" y="3358630"/>
              <a:ext cx="3252141" cy="730048"/>
              <a:chOff x="0" y="0"/>
              <a:chExt cx="3252139" cy="730046"/>
            </a:xfrm>
          </p:grpSpPr>
          <p:sp>
            <p:nvSpPr>
              <p:cNvPr id="2603" name="Circle"/>
              <p:cNvSpPr/>
              <p:nvPr/>
            </p:nvSpPr>
            <p:spPr>
              <a:xfrm>
                <a:off x="1939877" y="226327"/>
                <a:ext cx="203910" cy="203910"/>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2604" name="Circle"/>
              <p:cNvSpPr/>
              <p:nvPr/>
            </p:nvSpPr>
            <p:spPr>
              <a:xfrm>
                <a:off x="449032" y="399137"/>
                <a:ext cx="203910" cy="203910"/>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2605" name="Circle"/>
              <p:cNvSpPr/>
              <p:nvPr/>
            </p:nvSpPr>
            <p:spPr>
              <a:xfrm>
                <a:off x="2287148" y="399137"/>
                <a:ext cx="203911" cy="203910"/>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2606" name="Circle"/>
              <p:cNvSpPr/>
              <p:nvPr/>
            </p:nvSpPr>
            <p:spPr>
              <a:xfrm>
                <a:off x="2670472" y="0"/>
                <a:ext cx="203910" cy="203910"/>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2607" name="Circle"/>
              <p:cNvSpPr/>
              <p:nvPr/>
            </p:nvSpPr>
            <p:spPr>
              <a:xfrm>
                <a:off x="3048229" y="0"/>
                <a:ext cx="203911" cy="203910"/>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2608" name="Circle"/>
              <p:cNvSpPr/>
              <p:nvPr/>
            </p:nvSpPr>
            <p:spPr>
              <a:xfrm>
                <a:off x="898064" y="526137"/>
                <a:ext cx="203910" cy="203910"/>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2609" name="Circle"/>
              <p:cNvSpPr/>
              <p:nvPr/>
            </p:nvSpPr>
            <p:spPr>
              <a:xfrm>
                <a:off x="1592606" y="478083"/>
                <a:ext cx="203910" cy="203911"/>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2610" name="Circle"/>
              <p:cNvSpPr/>
              <p:nvPr/>
            </p:nvSpPr>
            <p:spPr>
              <a:xfrm>
                <a:off x="0" y="226327"/>
                <a:ext cx="203910" cy="203910"/>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grpSp>
      </p:grpSp>
      <p:sp>
        <p:nvSpPr>
          <p:cNvPr id="2623" name="Connection Line"/>
          <p:cNvSpPr/>
          <p:nvPr/>
        </p:nvSpPr>
        <p:spPr>
          <a:xfrm>
            <a:off x="1978088" y="6829795"/>
            <a:ext cx="7481984" cy="808376"/>
          </a:xfrm>
          <a:custGeom>
            <a:avLst/>
            <a:gdLst/>
            <a:ahLst/>
            <a:cxnLst>
              <a:cxn ang="0">
                <a:pos x="wd2" y="hd2"/>
              </a:cxn>
              <a:cxn ang="5400000">
                <a:pos x="wd2" y="hd2"/>
              </a:cxn>
              <a:cxn ang="10800000">
                <a:pos x="wd2" y="hd2"/>
              </a:cxn>
              <a:cxn ang="16200000">
                <a:pos x="wd2" y="hd2"/>
              </a:cxn>
            </a:cxnLst>
            <a:rect l="0" t="0" r="r" b="b"/>
            <a:pathLst>
              <a:path w="21600" h="17760" fill="norm" stroke="1" extrusionOk="0">
                <a:moveTo>
                  <a:pt x="0" y="14813"/>
                </a:moveTo>
                <a:cubicBezTo>
                  <a:pt x="5207" y="21600"/>
                  <a:pt x="12407" y="16662"/>
                  <a:pt x="21600" y="0"/>
                </a:cubicBezTo>
              </a:path>
            </a:pathLst>
          </a:custGeom>
          <a:ln w="50800">
            <a:solidFill>
              <a:srgbClr val="000000"/>
            </a:solidFill>
            <a:miter lim="400000"/>
          </a:ln>
        </p:spPr>
        <p:txBody>
          <a:bodyPr/>
          <a:lstStyle/>
          <a:p>
            <a:pPr/>
          </a:p>
        </p:txBody>
      </p:sp>
      <p:grpSp>
        <p:nvGrpSpPr>
          <p:cNvPr id="2616" name="Group"/>
          <p:cNvGrpSpPr/>
          <p:nvPr/>
        </p:nvGrpSpPr>
        <p:grpSpPr>
          <a:xfrm>
            <a:off x="16941097" y="4338713"/>
            <a:ext cx="3705156" cy="2393980"/>
            <a:chOff x="3190938" y="523935"/>
            <a:chExt cx="3705154" cy="2393979"/>
          </a:xfrm>
        </p:grpSpPr>
        <p:sp>
          <p:nvSpPr>
            <p:cNvPr id="2614" name="Line"/>
            <p:cNvSpPr/>
            <p:nvPr/>
          </p:nvSpPr>
          <p:spPr>
            <a:xfrm flipV="1">
              <a:off x="6896093" y="1619964"/>
              <a:ext cx="1" cy="1297951"/>
            </a:xfrm>
            <a:prstGeom prst="line">
              <a:avLst/>
            </a:prstGeom>
            <a:noFill/>
            <a:ln w="101600" cap="flat">
              <a:solidFill>
                <a:schemeClr val="accent5">
                  <a:hueOff val="-82419"/>
                  <a:satOff val="-9513"/>
                  <a:lumOff val="-16343"/>
                </a:schemeClr>
              </a:solidFill>
              <a:prstDash val="solid"/>
              <a:miter lim="400000"/>
              <a:headEnd type="triangle" w="med" len="med"/>
              <a:tailEnd type="triangle" w="med" len="med"/>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2615" name="generalization error"/>
            <p:cNvSpPr/>
            <p:nvPr/>
          </p:nvSpPr>
          <p:spPr>
            <a:xfrm>
              <a:off x="3190938" y="523935"/>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b="0" sz="6000">
                  <a:solidFill>
                    <a:schemeClr val="accent5">
                      <a:hueOff val="-82419"/>
                      <a:satOff val="-9513"/>
                      <a:lumOff val="-16343"/>
                    </a:schemeClr>
                  </a:solidFill>
                  <a:latin typeface="Helvetica Neue Light"/>
                  <a:ea typeface="Helvetica Neue Light"/>
                  <a:cs typeface="Helvetica Neue Light"/>
                  <a:sym typeface="Helvetica Neue Light"/>
                </a:defRPr>
              </a:lvl1pPr>
            </a:lstStyle>
            <a:p>
              <a:pPr/>
              <a:r>
                <a:t>generalization error</a:t>
              </a:r>
            </a:p>
          </p:txBody>
        </p:sp>
      </p:grpSp>
      <p:sp>
        <p:nvSpPr>
          <p:cNvPr id="2624" name="Connection Line"/>
          <p:cNvSpPr/>
          <p:nvPr/>
        </p:nvSpPr>
        <p:spPr>
          <a:xfrm>
            <a:off x="1978088" y="6829795"/>
            <a:ext cx="7481984" cy="808376"/>
          </a:xfrm>
          <a:custGeom>
            <a:avLst/>
            <a:gdLst/>
            <a:ahLst/>
            <a:cxnLst>
              <a:cxn ang="0">
                <a:pos x="wd2" y="hd2"/>
              </a:cxn>
              <a:cxn ang="5400000">
                <a:pos x="wd2" y="hd2"/>
              </a:cxn>
              <a:cxn ang="10800000">
                <a:pos x="wd2" y="hd2"/>
              </a:cxn>
              <a:cxn ang="16200000">
                <a:pos x="wd2" y="hd2"/>
              </a:cxn>
            </a:cxnLst>
            <a:rect l="0" t="0" r="r" b="b"/>
            <a:pathLst>
              <a:path w="21600" h="17760" fill="norm" stroke="1" extrusionOk="0">
                <a:moveTo>
                  <a:pt x="0" y="14813"/>
                </a:moveTo>
                <a:cubicBezTo>
                  <a:pt x="5207" y="21600"/>
                  <a:pt x="12407" y="16662"/>
                  <a:pt x="21600" y="0"/>
                </a:cubicBezTo>
              </a:path>
            </a:pathLst>
          </a:custGeom>
          <a:ln w="50800">
            <a:solidFill>
              <a:srgbClr val="000000"/>
            </a:solidFill>
            <a:miter lim="400000"/>
          </a:ln>
        </p:spPr>
        <p:txBody>
          <a:bodyPr/>
          <a:lstStyle/>
          <a:p>
            <a:pPr/>
          </a:p>
        </p:txBody>
      </p:sp>
      <p:grpSp>
        <p:nvGrpSpPr>
          <p:cNvPr id="2620" name="Group"/>
          <p:cNvGrpSpPr/>
          <p:nvPr/>
        </p:nvGrpSpPr>
        <p:grpSpPr>
          <a:xfrm>
            <a:off x="1648682" y="3204083"/>
            <a:ext cx="19661353" cy="4598763"/>
            <a:chOff x="0" y="0"/>
            <a:chExt cx="19661351" cy="4598761"/>
          </a:xfrm>
        </p:grpSpPr>
        <p:sp>
          <p:nvSpPr>
            <p:cNvPr id="2625" name="Connection Line"/>
            <p:cNvSpPr/>
            <p:nvPr/>
          </p:nvSpPr>
          <p:spPr>
            <a:xfrm>
              <a:off x="0" y="0"/>
              <a:ext cx="7494317" cy="4598762"/>
            </a:xfrm>
            <a:custGeom>
              <a:avLst/>
              <a:gdLst/>
              <a:ahLst/>
              <a:cxnLst>
                <a:cxn ang="0">
                  <a:pos x="wd2" y="hd2"/>
                </a:cxn>
                <a:cxn ang="5400000">
                  <a:pos x="wd2" y="hd2"/>
                </a:cxn>
                <a:cxn ang="10800000">
                  <a:pos x="wd2" y="hd2"/>
                </a:cxn>
                <a:cxn ang="16200000">
                  <a:pos x="wd2" y="hd2"/>
                </a:cxn>
              </a:cxnLst>
              <a:rect l="0" t="0" r="r" b="b"/>
              <a:pathLst>
                <a:path w="21600" h="17507" fill="norm" stroke="1" extrusionOk="0">
                  <a:moveTo>
                    <a:pt x="0" y="13904"/>
                  </a:moveTo>
                  <a:cubicBezTo>
                    <a:pt x="7769" y="21600"/>
                    <a:pt x="14969" y="16965"/>
                    <a:pt x="21600" y="0"/>
                  </a:cubicBezTo>
                </a:path>
              </a:pathLst>
            </a:custGeom>
            <a:noFill/>
            <a:ln w="50800" cap="flat">
              <a:solidFill>
                <a:schemeClr val="accent3">
                  <a:hueOff val="362282"/>
                  <a:satOff val="31803"/>
                  <a:lumOff val="-18242"/>
                </a:schemeClr>
              </a:solidFill>
              <a:custDash>
                <a:ds d="200000" sp="200000"/>
              </a:custDash>
              <a:miter lim="400000"/>
            </a:ln>
            <a:effectLst/>
          </p:spPr>
          <p:txBody>
            <a:bodyPr/>
            <a:lstStyle/>
            <a:p>
              <a:pPr/>
            </a:p>
          </p:txBody>
        </p:sp>
        <p:sp>
          <p:nvSpPr>
            <p:cNvPr id="2626" name="Connection Line"/>
            <p:cNvSpPr/>
            <p:nvPr/>
          </p:nvSpPr>
          <p:spPr>
            <a:xfrm>
              <a:off x="12167035" y="0"/>
              <a:ext cx="7494317" cy="4598762"/>
            </a:xfrm>
            <a:custGeom>
              <a:avLst/>
              <a:gdLst/>
              <a:ahLst/>
              <a:cxnLst>
                <a:cxn ang="0">
                  <a:pos x="wd2" y="hd2"/>
                </a:cxn>
                <a:cxn ang="5400000">
                  <a:pos x="wd2" y="hd2"/>
                </a:cxn>
                <a:cxn ang="10800000">
                  <a:pos x="wd2" y="hd2"/>
                </a:cxn>
                <a:cxn ang="16200000">
                  <a:pos x="wd2" y="hd2"/>
                </a:cxn>
              </a:cxnLst>
              <a:rect l="0" t="0" r="r" b="b"/>
              <a:pathLst>
                <a:path w="21600" h="17507" fill="norm" stroke="1" extrusionOk="0">
                  <a:moveTo>
                    <a:pt x="0" y="13904"/>
                  </a:moveTo>
                  <a:cubicBezTo>
                    <a:pt x="7769" y="21600"/>
                    <a:pt x="14969" y="16965"/>
                    <a:pt x="21600" y="0"/>
                  </a:cubicBezTo>
                </a:path>
              </a:pathLst>
            </a:custGeom>
            <a:noFill/>
            <a:ln w="50800" cap="flat">
              <a:solidFill>
                <a:schemeClr val="accent3">
                  <a:hueOff val="362282"/>
                  <a:satOff val="31803"/>
                  <a:lumOff val="-18242"/>
                </a:schemeClr>
              </a:solidFill>
              <a:custDash>
                <a:ds d="200000" sp="200000"/>
              </a:custDash>
              <a:miter lim="400000"/>
            </a:ln>
            <a:effectLst/>
          </p:spPr>
          <p:txBody>
            <a:bodyPr/>
            <a:lstStyle/>
            <a:p>
              <a:pPr/>
            </a:p>
          </p:txBody>
        </p:sp>
      </p:grpSp>
      <p:pic>
        <p:nvPicPr>
          <p:cNvPr id="2621" name="x^(i)_(_texttt_t.pdf" descr="x^(i)_(_texttt_t.pdf"/>
          <p:cNvPicPr>
            <a:picLocks noChangeAspect="1"/>
          </p:cNvPicPr>
          <p:nvPr/>
        </p:nvPicPr>
        <p:blipFill>
          <a:blip r:embed="rId9">
            <a:extLst/>
          </a:blip>
          <a:stretch>
            <a:fillRect/>
          </a:stretch>
        </p:blipFill>
        <p:spPr>
          <a:xfrm>
            <a:off x="5720410" y="7848148"/>
            <a:ext cx="3987801" cy="723901"/>
          </a:xfrm>
          <a:prstGeom prst="rect">
            <a:avLst/>
          </a:prstGeom>
          <a:ln w="12700">
            <a:miter lim="400000"/>
          </a:ln>
        </p:spPr>
      </p:pic>
      <p:pic>
        <p:nvPicPr>
          <p:cNvPr id="2622" name="x^(i)_(_texttt_t.pdf" descr="x^(i)_(_texttt_t.pdf"/>
          <p:cNvPicPr>
            <a:picLocks noChangeAspect="1"/>
          </p:cNvPicPr>
          <p:nvPr/>
        </p:nvPicPr>
        <p:blipFill>
          <a:blip r:embed="rId10">
            <a:extLst/>
          </a:blip>
          <a:stretch>
            <a:fillRect/>
          </a:stretch>
        </p:blipFill>
        <p:spPr>
          <a:xfrm>
            <a:off x="18189254" y="7965175"/>
            <a:ext cx="3644901" cy="7239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6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6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623"/>
                                        </p:tgtEl>
                                        <p:attrNameLst>
                                          <p:attrName>style.visibility</p:attrName>
                                        </p:attrNameLst>
                                      </p:cBhvr>
                                      <p:to>
                                        <p:strVal val="visible"/>
                                      </p:to>
                                    </p:set>
                                  </p:childTnLst>
                                </p:cTn>
                              </p:par>
                            </p:childTnLst>
                          </p:cTn>
                        </p:par>
                        <p:par>
                          <p:cTn id="15" fill="hold">
                            <p:stCondLst>
                              <p:cond delay="0"/>
                            </p:stCondLst>
                            <p:childTnLst>
                              <p:par>
                                <p:cTn id="16" presetClass="entr" nodeType="afterEffect" presetSubtype="0" presetID="1" grpId="4" fill="hold">
                                  <p:stCondLst>
                                    <p:cond delay="0"/>
                                  </p:stCondLst>
                                  <p:iterate type="el" backwards="0">
                                    <p:tmAbs val="0"/>
                                  </p:iterate>
                                  <p:childTnLst>
                                    <p:set>
                                      <p:cBhvr>
                                        <p:cTn id="17" fill="hold"/>
                                        <p:tgtEl>
                                          <p:spTgt spid="262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Class="path" nodeType="clickEffect" presetSubtype="0" presetID="-1" grpId="5" accel="50000" decel="50000" fill="hold">
                                  <p:stCondLst>
                                    <p:cond delay="0"/>
                                  </p:stCondLst>
                                  <p:childTnLst>
                                    <p:animMotion path="M 0.000000 0.000000 L 0.492896 -0.009581" origin="layout" pathEditMode="relative">
                                      <p:cBhvr>
                                        <p:cTn id="21" dur="1000" fill="hold"/>
                                        <p:tgtEl>
                                          <p:spTgt spid="2624"/>
                                        </p:tgtEl>
                                        <p:attrNameLst>
                                          <p:attrName>ppt_x</p:attrName>
                                          <p:attrName>ppt_y</p:attrName>
                                        </p:attrNameLst>
                                      </p:cBhvr>
                                    </p:animMotion>
                                  </p:childTnLst>
                                </p:cTn>
                              </p:par>
                            </p:childTnLst>
                          </p:cTn>
                        </p:par>
                      </p:childTnLst>
                    </p:cTn>
                  </p:par>
                  <p:par>
                    <p:cTn id="22" fill="hold">
                      <p:stCondLst>
                        <p:cond delay="indefinite"/>
                      </p:stCondLst>
                      <p:childTnLst>
                        <p:par>
                          <p:cTn id="23" fill="hold">
                            <p:stCondLst>
                              <p:cond delay="0"/>
                            </p:stCondLst>
                            <p:childTnLst>
                              <p:par>
                                <p:cTn id="24" presetClass="entr" nodeType="clickEffect" presetSubtype="0" presetID="1" grpId="6" fill="hold">
                                  <p:stCondLst>
                                    <p:cond delay="0"/>
                                  </p:stCondLst>
                                  <p:iterate type="el" backwards="0">
                                    <p:tmAbs val="0"/>
                                  </p:iterate>
                                  <p:childTnLst>
                                    <p:set>
                                      <p:cBhvr>
                                        <p:cTn id="25" fill="hold"/>
                                        <p:tgtEl>
                                          <p:spTgt spid="261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0" presetID="1" grpId="7" fill="hold">
                                  <p:stCondLst>
                                    <p:cond delay="0"/>
                                  </p:stCondLst>
                                  <p:iterate type="el" backwards="0">
                                    <p:tmAbs val="0"/>
                                  </p:iterate>
                                  <p:childTnLst>
                                    <p:set>
                                      <p:cBhvr>
                                        <p:cTn id="29" fill="hold"/>
                                        <p:tgtEl>
                                          <p:spTgt spid="25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23" grpId="3"/>
      <p:bldP build="whole" bldLvl="1" animBg="1" rev="0" advAuto="0" spid="2612" grpId="2"/>
      <p:bldP build="whole" bldLvl="1" animBg="1" rev="0" advAuto="0" spid="2620" grpId="1"/>
      <p:bldP build="whole" bldLvl="1" animBg="1" rev="0" advAuto="0" spid="2616" grpId="6"/>
      <p:bldP build="whole" bldLvl="1" animBg="1" rev="0" advAuto="0" spid="2593" grpId="7"/>
      <p:bldP build="whole" bldLvl="1" animBg="1" rev="0" advAuto="0" spid="2624" grpId="4"/>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2" name="IMG_0681_mask_output_016" descr="IMG_0681_mask_output_016"/>
          <p:cNvPicPr>
            <a:picLocks noChangeAspect="1"/>
          </p:cNvPicPr>
          <p:nvPr/>
        </p:nvPicPr>
        <p:blipFill>
          <a:blip r:embed="rId2">
            <a:extLst/>
          </a:blip>
          <a:stretch>
            <a:fillRect/>
          </a:stretch>
        </p:blipFill>
        <p:spPr>
          <a:xfrm>
            <a:off x="5048250" y="1498599"/>
            <a:ext cx="14287500" cy="10715626"/>
          </a:xfrm>
          <a:prstGeom prst="rect">
            <a:avLst/>
          </a:prstGeom>
          <a:ln w="12700">
            <a:miter lim="400000"/>
          </a:ln>
        </p:spPr>
      </p:pic>
      <p:sp>
        <p:nvSpPr>
          <p:cNvPr id="333" name="[Slide credit: Alexei Efros]"/>
          <p:cNvSpPr txBox="1"/>
          <p:nvPr/>
        </p:nvSpPr>
        <p:spPr>
          <a:xfrm>
            <a:off x="18276290" y="12714086"/>
            <a:ext cx="5865420" cy="7338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b="0" sz="4200">
                <a:latin typeface="Helvetica Neue Light"/>
                <a:ea typeface="Helvetica Neue Light"/>
                <a:cs typeface="Helvetica Neue Light"/>
                <a:sym typeface="Helvetica Neue Light"/>
              </a:defRPr>
            </a:lvl1pPr>
          </a:lstStyle>
          <a:p>
            <a:pPr/>
            <a:r>
              <a:t>[Slide credit: Alexei Efros]</a:t>
            </a:r>
          </a:p>
        </p:txBody>
      </p:sp>
    </p:spTree>
  </p:cSld>
  <p:clrMapOvr>
    <a:masterClrMapping/>
  </p:clrMapOvr>
  <p:transition xmlns:p14="http://schemas.microsoft.com/office/powerpoint/2010/main" spd="med" advClick="1"/>
</p:sld>
</file>

<file path=ppt/slides/slide1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30" name="Image" descr="Image"/>
          <p:cNvPicPr>
            <a:picLocks noChangeAspect="1"/>
          </p:cNvPicPr>
          <p:nvPr/>
        </p:nvPicPr>
        <p:blipFill>
          <a:blip r:embed="rId2">
            <a:extLst/>
          </a:blip>
          <a:stretch>
            <a:fillRect/>
          </a:stretch>
        </p:blipFill>
        <p:spPr>
          <a:xfrm>
            <a:off x="2211833" y="0"/>
            <a:ext cx="19960335" cy="13716000"/>
          </a:xfrm>
          <a:prstGeom prst="rect">
            <a:avLst/>
          </a:prstGeom>
          <a:ln w="12700">
            <a:miter lim="400000"/>
          </a:ln>
        </p:spPr>
      </p:pic>
    </p:spTree>
  </p:cSld>
  <p:clrMapOvr>
    <a:masterClrMapping/>
  </p:clrMapOvr>
  <p:transition xmlns:p14="http://schemas.microsoft.com/office/powerpoint/2010/main" spd="med" advClick="1"/>
</p:sld>
</file>

<file path=ppt/slides/slide1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32" name="Image" descr="Image"/>
          <p:cNvPicPr>
            <a:picLocks noChangeAspect="1"/>
          </p:cNvPicPr>
          <p:nvPr/>
        </p:nvPicPr>
        <p:blipFill>
          <a:blip r:embed="rId2">
            <a:extLst/>
          </a:blip>
          <a:stretch>
            <a:fillRect/>
          </a:stretch>
        </p:blipFill>
        <p:spPr>
          <a:xfrm>
            <a:off x="586924" y="891096"/>
            <a:ext cx="5495991" cy="11270259"/>
          </a:xfrm>
          <a:prstGeom prst="rect">
            <a:avLst/>
          </a:prstGeom>
          <a:ln w="12700">
            <a:miter lim="400000"/>
          </a:ln>
        </p:spPr>
      </p:pic>
      <p:sp>
        <p:nvSpPr>
          <p:cNvPr id="2633" name="u/Rafael_P_S"/>
          <p:cNvSpPr txBox="1"/>
          <p:nvPr/>
        </p:nvSpPr>
        <p:spPr>
          <a:xfrm>
            <a:off x="3178940" y="12336623"/>
            <a:ext cx="2806422" cy="68841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457200">
              <a:lnSpc>
                <a:spcPts val="5900"/>
              </a:lnSpc>
              <a:defRPr b="0" sz="3600">
                <a:latin typeface="Helvetica Neue Light"/>
                <a:ea typeface="Helvetica Neue Light"/>
                <a:cs typeface="Helvetica Neue Light"/>
                <a:sym typeface="Helvetica Neue Light"/>
                <a:hlinkClick r:id="rId3" invalidUrl="" action="" tgtFrame="" tooltip="" history="1" highlightClick="0" endSnd="0"/>
              </a:defRPr>
            </a:lvl1pPr>
          </a:lstStyle>
          <a:p>
            <a:pPr/>
            <a:r>
              <a:rPr>
                <a:hlinkClick r:id="rId3" invalidUrl="" action="" tgtFrame="" tooltip="" history="1" highlightClick="0" endSnd="0"/>
              </a:rPr>
              <a:t>u/Rafael_P_S</a:t>
            </a:r>
          </a:p>
        </p:txBody>
      </p:sp>
      <p:pic>
        <p:nvPicPr>
          <p:cNvPr id="2634" name="Image" descr="Image"/>
          <p:cNvPicPr>
            <a:picLocks noChangeAspect="1"/>
          </p:cNvPicPr>
          <p:nvPr/>
        </p:nvPicPr>
        <p:blipFill>
          <a:blip r:embed="rId4">
            <a:extLst/>
          </a:blip>
          <a:stretch>
            <a:fillRect/>
          </a:stretch>
        </p:blipFill>
        <p:spPr>
          <a:xfrm>
            <a:off x="6656943" y="2931357"/>
            <a:ext cx="8848906" cy="7189737"/>
          </a:xfrm>
          <a:prstGeom prst="rect">
            <a:avLst/>
          </a:prstGeom>
          <a:ln w="12700">
            <a:miter lim="400000"/>
          </a:ln>
        </p:spPr>
      </p:pic>
      <p:pic>
        <p:nvPicPr>
          <p:cNvPr id="2635" name="Image" descr="Image"/>
          <p:cNvPicPr>
            <a:picLocks noChangeAspect="1"/>
          </p:cNvPicPr>
          <p:nvPr/>
        </p:nvPicPr>
        <p:blipFill>
          <a:blip r:embed="rId5">
            <a:extLst/>
          </a:blip>
          <a:stretch>
            <a:fillRect/>
          </a:stretch>
        </p:blipFill>
        <p:spPr>
          <a:xfrm>
            <a:off x="16416308" y="1787704"/>
            <a:ext cx="7493001" cy="10502901"/>
          </a:xfrm>
          <a:prstGeom prst="rect">
            <a:avLst/>
          </a:prstGeom>
          <a:ln w="12700">
            <a:miter lim="400000"/>
          </a:ln>
        </p:spPr>
      </p:pic>
      <p:sp>
        <p:nvSpPr>
          <p:cNvPr id="2636" name="Thylacine"/>
          <p:cNvSpPr txBox="1"/>
          <p:nvPr/>
        </p:nvSpPr>
        <p:spPr>
          <a:xfrm>
            <a:off x="13247318" y="10263887"/>
            <a:ext cx="1993520" cy="68841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457200">
              <a:lnSpc>
                <a:spcPts val="5900"/>
              </a:lnSpc>
              <a:defRPr b="0" sz="3600">
                <a:latin typeface="Helvetica Neue Light"/>
                <a:ea typeface="Helvetica Neue Light"/>
                <a:cs typeface="Helvetica Neue Light"/>
                <a:sym typeface="Helvetica Neue Light"/>
              </a:defRPr>
            </a:lvl1pPr>
          </a:lstStyle>
          <a:p>
            <a:pPr/>
            <a:r>
              <a:t>Thylacine</a:t>
            </a:r>
          </a:p>
        </p:txBody>
      </p:sp>
      <p:sp>
        <p:nvSpPr>
          <p:cNvPr id="2637" name="Chopin"/>
          <p:cNvSpPr txBox="1"/>
          <p:nvPr/>
        </p:nvSpPr>
        <p:spPr>
          <a:xfrm>
            <a:off x="22276778" y="12336623"/>
            <a:ext cx="1569695" cy="68841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457200">
              <a:lnSpc>
                <a:spcPts val="5900"/>
              </a:lnSpc>
              <a:defRPr b="0" sz="3600">
                <a:latin typeface="Helvetica Neue Light"/>
                <a:ea typeface="Helvetica Neue Light"/>
                <a:cs typeface="Helvetica Neue Light"/>
                <a:sym typeface="Helvetica Neue Light"/>
              </a:defRPr>
            </a:lvl1pPr>
          </a:lstStyle>
          <a:p>
            <a:pPr/>
            <a:r>
              <a:t>Chopin</a:t>
            </a:r>
          </a:p>
        </p:txBody>
      </p:sp>
    </p:spTree>
  </p:cSld>
  <p:clrMapOvr>
    <a:masterClrMapping/>
  </p:clrMapOvr>
  <p:transition xmlns:p14="http://schemas.microsoft.com/office/powerpoint/2010/main" spd="med" advClick="1"/>
</p:sld>
</file>

<file path=ppt/slides/slide1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9" name="8. Introduction to Machine Learning"/>
          <p:cNvSpPr txBox="1"/>
          <p:nvPr>
            <p:ph type="title"/>
          </p:nvPr>
        </p:nvSpPr>
        <p:spPr>
          <a:prstGeom prst="rect">
            <a:avLst/>
          </a:prstGeom>
        </p:spPr>
        <p:txBody>
          <a:bodyPr/>
          <a:lstStyle>
            <a:lvl1pPr>
              <a:defRPr sz="10000">
                <a:latin typeface="Avenir Book"/>
                <a:ea typeface="Avenir Book"/>
                <a:cs typeface="Avenir Book"/>
                <a:sym typeface="Avenir Book"/>
              </a:defRPr>
            </a:lvl1pPr>
          </a:lstStyle>
          <a:p>
            <a:pPr/>
            <a:r>
              <a:t>8. Introduction to Machine Learning </a:t>
            </a:r>
          </a:p>
        </p:txBody>
      </p:sp>
      <p:sp>
        <p:nvSpPr>
          <p:cNvPr id="2640" name="“It’s all about the data!”…"/>
          <p:cNvSpPr txBox="1"/>
          <p:nvPr>
            <p:ph type="body" idx="1"/>
          </p:nvPr>
        </p:nvSpPr>
        <p:spPr>
          <a:xfrm>
            <a:off x="1689100" y="2867711"/>
            <a:ext cx="21005800" cy="9296401"/>
          </a:xfrm>
          <a:prstGeom prst="rect">
            <a:avLst/>
          </a:prstGeom>
        </p:spPr>
        <p:txBody>
          <a:bodyPr/>
          <a:lstStyle/>
          <a:p>
            <a:pPr marL="558800" indent="-558800" defTabSz="726440">
              <a:spcBef>
                <a:spcPts val="5100"/>
              </a:spcBef>
              <a:buSzPct val="100000"/>
              <a:defRPr sz="4224">
                <a:latin typeface="Avenir Book"/>
                <a:ea typeface="Avenir Book"/>
                <a:cs typeface="Avenir Book"/>
                <a:sym typeface="Avenir Book"/>
              </a:defRPr>
            </a:pPr>
            <a:r>
              <a:t>“It’s all about the data!”</a:t>
            </a:r>
          </a:p>
          <a:p>
            <a:pPr marL="558800" indent="-558800" defTabSz="726440">
              <a:spcBef>
                <a:spcPts val="5100"/>
              </a:spcBef>
              <a:buSzPct val="100000"/>
              <a:defRPr sz="4224">
                <a:latin typeface="Avenir Book"/>
                <a:ea typeface="Avenir Book"/>
                <a:cs typeface="Avenir Book"/>
                <a:sym typeface="Avenir Book"/>
              </a:defRPr>
            </a:pPr>
            <a:r>
              <a:t>Formalisms of learning </a:t>
            </a:r>
            <a:r>
              <a:rPr sz="3696">
                <a:latin typeface="Avenir Book Oblique"/>
                <a:ea typeface="Avenir Book Oblique"/>
                <a:cs typeface="Avenir Book Oblique"/>
                <a:sym typeface="Avenir Book Oblique"/>
              </a:rPr>
              <a:t>(Data, Compute, Objective Function, Hypothesis Space, Optimizer)</a:t>
            </a:r>
          </a:p>
          <a:p>
            <a:pPr marL="558800" indent="-558800" defTabSz="726440">
              <a:spcBef>
                <a:spcPts val="5100"/>
              </a:spcBef>
              <a:buSzPct val="100000"/>
              <a:defRPr sz="4224">
                <a:latin typeface="Avenir Book"/>
                <a:ea typeface="Avenir Book"/>
                <a:cs typeface="Avenir Book"/>
                <a:sym typeface="Avenir Book"/>
              </a:defRPr>
            </a:pPr>
            <a:r>
              <a:t>Case study #1: Linear least-squares</a:t>
            </a:r>
          </a:p>
          <a:p>
            <a:pPr lvl="1" marL="1117600" indent="-558800" defTabSz="726440">
              <a:spcBef>
                <a:spcPts val="5100"/>
              </a:spcBef>
              <a:buSzPct val="100000"/>
              <a:defRPr sz="4224">
                <a:latin typeface="Avenir Book"/>
                <a:ea typeface="Avenir Book"/>
                <a:cs typeface="Avenir Book"/>
                <a:sym typeface="Avenir Book"/>
              </a:defRPr>
            </a:pPr>
            <a:r>
              <a:t>Empirical risk minimization</a:t>
            </a:r>
          </a:p>
          <a:p>
            <a:pPr marL="558800" indent="-558800" defTabSz="726440">
              <a:spcBef>
                <a:spcPts val="5100"/>
              </a:spcBef>
              <a:buSzPct val="100000"/>
              <a:defRPr sz="4224">
                <a:latin typeface="Avenir Book"/>
                <a:ea typeface="Avenir Book"/>
                <a:cs typeface="Avenir Book"/>
                <a:sym typeface="Avenir Book"/>
              </a:defRPr>
            </a:pPr>
            <a:r>
              <a:t>Case study #2: Image classification</a:t>
            </a:r>
          </a:p>
          <a:p>
            <a:pPr lvl="1" marL="1117600" indent="-558800" defTabSz="726440">
              <a:spcBef>
                <a:spcPts val="5100"/>
              </a:spcBef>
              <a:buSzPct val="100000"/>
              <a:defRPr sz="4224">
                <a:latin typeface="Avenir Book"/>
                <a:ea typeface="Avenir Book"/>
                <a:cs typeface="Avenir Book"/>
                <a:sym typeface="Avenir Book"/>
              </a:defRPr>
            </a:pPr>
            <a:r>
              <a:t>Softmax regression</a:t>
            </a:r>
          </a:p>
          <a:p>
            <a:pPr marL="558800" indent="-558800" defTabSz="726440">
              <a:spcBef>
                <a:spcPts val="5100"/>
              </a:spcBef>
              <a:buSzPct val="100000"/>
              <a:defRPr sz="4224">
                <a:latin typeface="Avenir Book"/>
                <a:ea typeface="Avenir Book"/>
                <a:cs typeface="Avenir Book"/>
                <a:sym typeface="Avenir Book"/>
              </a:defRPr>
            </a:pPr>
            <a:r>
              <a:t>The problem of generalization</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5" name="IMG_0681_mask_output_011" descr="IMG_0681_mask_output_011"/>
          <p:cNvPicPr>
            <a:picLocks noChangeAspect="1"/>
          </p:cNvPicPr>
          <p:nvPr/>
        </p:nvPicPr>
        <p:blipFill>
          <a:blip r:embed="rId2">
            <a:extLst/>
          </a:blip>
          <a:stretch>
            <a:fillRect/>
          </a:stretch>
        </p:blipFill>
        <p:spPr>
          <a:xfrm>
            <a:off x="5048250" y="1498599"/>
            <a:ext cx="14287500" cy="10715626"/>
          </a:xfrm>
          <a:prstGeom prst="rect">
            <a:avLst/>
          </a:prstGeom>
          <a:ln w="12700">
            <a:miter lim="400000"/>
          </a:ln>
        </p:spPr>
      </p:pic>
      <p:sp>
        <p:nvSpPr>
          <p:cNvPr id="336" name="[Slide credit: Alexei Efros]"/>
          <p:cNvSpPr txBox="1"/>
          <p:nvPr/>
        </p:nvSpPr>
        <p:spPr>
          <a:xfrm>
            <a:off x="18276290" y="12714086"/>
            <a:ext cx="5865420" cy="7338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b="0" sz="4200">
                <a:latin typeface="Helvetica Neue Light"/>
                <a:ea typeface="Helvetica Neue Light"/>
                <a:cs typeface="Helvetica Neue Light"/>
                <a:sym typeface="Helvetica Neue Light"/>
              </a:defRPr>
            </a:lvl1pPr>
          </a:lstStyle>
          <a:p>
            <a:pPr/>
            <a:r>
              <a:t>[Slide credit: Alexei Efros]</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8" name="IMG_2913" descr="IMG_2913"/>
          <p:cNvPicPr>
            <a:picLocks noChangeAspect="1"/>
          </p:cNvPicPr>
          <p:nvPr/>
        </p:nvPicPr>
        <p:blipFill>
          <a:blip r:embed="rId2">
            <a:extLst/>
          </a:blip>
          <a:stretch>
            <a:fillRect/>
          </a:stretch>
        </p:blipFill>
        <p:spPr>
          <a:xfrm>
            <a:off x="5048250" y="1504949"/>
            <a:ext cx="14287500" cy="10709277"/>
          </a:xfrm>
          <a:prstGeom prst="rect">
            <a:avLst/>
          </a:prstGeom>
          <a:ln w="12700">
            <a:miter lim="400000"/>
          </a:ln>
        </p:spPr>
      </p:pic>
      <p:sp>
        <p:nvSpPr>
          <p:cNvPr id="339" name="[Slide credit: Alexei Efros]"/>
          <p:cNvSpPr txBox="1"/>
          <p:nvPr/>
        </p:nvSpPr>
        <p:spPr>
          <a:xfrm>
            <a:off x="18276290" y="12714086"/>
            <a:ext cx="5865420" cy="7338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b="0" sz="4200">
                <a:latin typeface="Helvetica Neue Light"/>
                <a:ea typeface="Helvetica Neue Light"/>
                <a:cs typeface="Helvetica Neue Light"/>
                <a:sym typeface="Helvetica Neue Light"/>
              </a:defRPr>
            </a:lvl1pPr>
          </a:lstStyle>
          <a:p>
            <a:pPr/>
            <a:r>
              <a:t>[Slide credit: Alexei Efros]</a:t>
            </a:r>
          </a:p>
        </p:txBody>
      </p:sp>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1" name="IMG_2913_mask_red" descr="IMG_2913_mask_red"/>
          <p:cNvPicPr>
            <a:picLocks noChangeAspect="1"/>
          </p:cNvPicPr>
          <p:nvPr/>
        </p:nvPicPr>
        <p:blipFill>
          <a:blip r:embed="rId2">
            <a:extLst/>
          </a:blip>
          <a:stretch>
            <a:fillRect/>
          </a:stretch>
        </p:blipFill>
        <p:spPr>
          <a:xfrm>
            <a:off x="5048250" y="1501774"/>
            <a:ext cx="14287500" cy="10715626"/>
          </a:xfrm>
          <a:prstGeom prst="rect">
            <a:avLst/>
          </a:prstGeom>
          <a:ln w="12700">
            <a:miter lim="400000"/>
          </a:ln>
        </p:spPr>
      </p:pic>
      <p:sp>
        <p:nvSpPr>
          <p:cNvPr id="342" name="[Slide credit: Alexei Efros]"/>
          <p:cNvSpPr txBox="1"/>
          <p:nvPr/>
        </p:nvSpPr>
        <p:spPr>
          <a:xfrm>
            <a:off x="18276290" y="12714086"/>
            <a:ext cx="5865420" cy="7338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b="0" sz="4200">
                <a:latin typeface="Helvetica Neue Light"/>
                <a:ea typeface="Helvetica Neue Light"/>
                <a:cs typeface="Helvetica Neue Light"/>
                <a:sym typeface="Helvetica Neue Light"/>
              </a:defRPr>
            </a:lvl1pPr>
          </a:lstStyle>
          <a:p>
            <a:pPr/>
            <a:r>
              <a:t>[Slide credit: Alexei Efros]</a:t>
            </a:r>
          </a:p>
        </p:txBody>
      </p:sp>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4" name="IMG_2913_mask_output_006_0001_river_00263_257255557_d4668b81ae_101_41825958@N00" descr="IMG_2913_mask_output_006_0001_river_00263_257255557_d4668b81ae_101_41825958@N00"/>
          <p:cNvPicPr>
            <a:picLocks noChangeAspect="1"/>
          </p:cNvPicPr>
          <p:nvPr/>
        </p:nvPicPr>
        <p:blipFill>
          <a:blip r:embed="rId2">
            <a:extLst/>
          </a:blip>
          <a:stretch>
            <a:fillRect/>
          </a:stretch>
        </p:blipFill>
        <p:spPr>
          <a:xfrm>
            <a:off x="5048250" y="1495424"/>
            <a:ext cx="14287500" cy="10715626"/>
          </a:xfrm>
          <a:prstGeom prst="rect">
            <a:avLst/>
          </a:prstGeom>
          <a:ln w="12700">
            <a:miter lim="400000"/>
          </a:ln>
        </p:spPr>
      </p:pic>
      <p:sp>
        <p:nvSpPr>
          <p:cNvPr id="345" name="[Slide credit: Alexei Efros]"/>
          <p:cNvSpPr txBox="1"/>
          <p:nvPr/>
        </p:nvSpPr>
        <p:spPr>
          <a:xfrm>
            <a:off x="18276290" y="12714086"/>
            <a:ext cx="5865420" cy="7338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b="0" sz="4200">
                <a:latin typeface="Helvetica Neue Light"/>
                <a:ea typeface="Helvetica Neue Light"/>
                <a:cs typeface="Helvetica Neue Light"/>
                <a:sym typeface="Helvetica Neue Light"/>
              </a:defRPr>
            </a:lvl1pPr>
          </a:lstStyle>
          <a:p>
            <a:pPr/>
            <a:r>
              <a:t>[Slide credit: Alexei Efros]</a:t>
            </a:r>
          </a:p>
        </p:txBody>
      </p:sp>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7" name="IMG_2913_mask_red" descr="IMG_2913_mask_red"/>
          <p:cNvPicPr>
            <a:picLocks noChangeAspect="1"/>
          </p:cNvPicPr>
          <p:nvPr/>
        </p:nvPicPr>
        <p:blipFill>
          <a:blip r:embed="rId2">
            <a:extLst/>
          </a:blip>
          <a:stretch>
            <a:fillRect/>
          </a:stretch>
        </p:blipFill>
        <p:spPr>
          <a:xfrm>
            <a:off x="3352799" y="5029200"/>
            <a:ext cx="4724401" cy="3543300"/>
          </a:xfrm>
          <a:prstGeom prst="rect">
            <a:avLst/>
          </a:prstGeom>
          <a:ln w="12700">
            <a:miter lim="400000"/>
          </a:ln>
        </p:spPr>
      </p:pic>
      <p:pic>
        <p:nvPicPr>
          <p:cNvPr id="348" name="IMG_2913_montage" descr="IMG_2913_montage"/>
          <p:cNvPicPr>
            <a:picLocks noChangeAspect="1"/>
          </p:cNvPicPr>
          <p:nvPr/>
        </p:nvPicPr>
        <p:blipFill>
          <a:blip r:embed="rId3">
            <a:extLst/>
          </a:blip>
          <a:stretch>
            <a:fillRect/>
          </a:stretch>
        </p:blipFill>
        <p:spPr>
          <a:xfrm>
            <a:off x="8534400" y="2095500"/>
            <a:ext cx="12649200" cy="9486900"/>
          </a:xfrm>
          <a:prstGeom prst="rect">
            <a:avLst/>
          </a:prstGeom>
          <a:ln w="12700">
            <a:miter lim="400000"/>
          </a:ln>
        </p:spPr>
      </p:pic>
      <p:sp>
        <p:nvSpPr>
          <p:cNvPr id="349" name="… 200 scene matches"/>
          <p:cNvSpPr txBox="1"/>
          <p:nvPr/>
        </p:nvSpPr>
        <p:spPr>
          <a:xfrm>
            <a:off x="11734800" y="11887200"/>
            <a:ext cx="6248400" cy="777847"/>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defTabSz="1828800">
              <a:spcBef>
                <a:spcPts val="2800"/>
              </a:spcBef>
              <a:defRPr b="0" sz="4600">
                <a:latin typeface="Calibri"/>
                <a:ea typeface="Calibri"/>
                <a:cs typeface="Calibri"/>
                <a:sym typeface="Calibri"/>
              </a:defRPr>
            </a:lvl1pPr>
          </a:lstStyle>
          <a:p>
            <a:pPr/>
            <a:r>
              <a:t>… 200 scene matches</a:t>
            </a:r>
          </a:p>
        </p:txBody>
      </p:sp>
      <p:sp>
        <p:nvSpPr>
          <p:cNvPr id="350" name="Shape"/>
          <p:cNvSpPr/>
          <p:nvPr/>
        </p:nvSpPr>
        <p:spPr>
          <a:xfrm>
            <a:off x="8343900" y="2003425"/>
            <a:ext cx="2911476" cy="22066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lnTo>
                  <a:pt x="0" y="0"/>
                </a:lnTo>
                <a:close/>
                <a:moveTo>
                  <a:pt x="2046" y="2700"/>
                </a:moveTo>
                <a:lnTo>
                  <a:pt x="2046" y="18900"/>
                </a:lnTo>
                <a:lnTo>
                  <a:pt x="19554" y="18900"/>
                </a:lnTo>
                <a:lnTo>
                  <a:pt x="19554" y="2700"/>
                </a:lnTo>
                <a:lnTo>
                  <a:pt x="2046" y="2700"/>
                </a:lnTo>
                <a:close/>
              </a:path>
            </a:pathLst>
          </a:custGeom>
          <a:solidFill>
            <a:srgbClr val="09FF09"/>
          </a:solidFill>
          <a:ln w="12700">
            <a:miter lim="400000"/>
          </a:ln>
          <a:effectLst>
            <a:outerShdw sx="100000" sy="100000" kx="0" ky="0" algn="b" rotWithShape="0" blurRad="88900" dist="63500" dir="2700000">
              <a:srgbClr val="000000">
                <a:alpha val="39999"/>
              </a:srgbClr>
            </a:outerShdw>
          </a:effectLst>
        </p:spPr>
        <p:txBody>
          <a:bodyPr tIns="91439" bIns="91439" anchor="ctr"/>
          <a:lstStyle/>
          <a:p>
            <a:pPr algn="l" defTabSz="1828800">
              <a:defRPr b="0">
                <a:latin typeface="Arial"/>
                <a:ea typeface="Arial"/>
                <a:cs typeface="Arial"/>
                <a:sym typeface="Arial"/>
              </a:defRPr>
            </a:pPr>
          </a:p>
        </p:txBody>
      </p:sp>
      <p:sp>
        <p:nvSpPr>
          <p:cNvPr id="351" name="[Slide credit: Alexei Efros]"/>
          <p:cNvSpPr txBox="1"/>
          <p:nvPr/>
        </p:nvSpPr>
        <p:spPr>
          <a:xfrm>
            <a:off x="18276290" y="12714086"/>
            <a:ext cx="5865420" cy="7338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b="0" sz="4200">
                <a:latin typeface="Helvetica Neue Light"/>
                <a:ea typeface="Helvetica Neue Light"/>
                <a:cs typeface="Helvetica Neue Light"/>
                <a:sym typeface="Helvetica Neue Light"/>
              </a:defRPr>
            </a:lvl1pPr>
          </a:lstStyle>
          <a:p>
            <a:pPr/>
            <a:r>
              <a:t>[Slide credit: Alexei Efros]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50"/>
                                        </p:tgtEl>
                                        <p:attrNameLst>
                                          <p:attrName>style.visibility</p:attrName>
                                        </p:attrNameLst>
                                      </p:cBhvr>
                                      <p:to>
                                        <p:strVal val="visible"/>
                                      </p:to>
                                    </p:set>
                                    <p:animEffect filter="fade" transition="in">
                                      <p:cBhvr>
                                        <p:cTn id="7" dur="500"/>
                                        <p:tgtEl>
                                          <p:spTgt spid="3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0"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353" name="0001_river_00263_257255557_d4668b81ae_101_41825958@N00" descr="0001_river_00263_257255557_d4668b81ae_101_41825958@N00"/>
          <p:cNvPicPr>
            <a:picLocks noChangeAspect="1"/>
          </p:cNvPicPr>
          <p:nvPr/>
        </p:nvPicPr>
        <p:blipFill>
          <a:blip r:embed="rId3">
            <a:extLst/>
          </a:blip>
          <a:stretch>
            <a:fillRect/>
          </a:stretch>
        </p:blipFill>
        <p:spPr>
          <a:xfrm>
            <a:off x="12401550" y="3047999"/>
            <a:ext cx="8629650" cy="6473826"/>
          </a:xfrm>
          <a:prstGeom prst="rect">
            <a:avLst/>
          </a:prstGeom>
          <a:ln w="12700">
            <a:miter lim="400000"/>
          </a:ln>
        </p:spPr>
      </p:pic>
      <p:pic>
        <p:nvPicPr>
          <p:cNvPr id="354" name="IMG_2913" descr="IMG_2913"/>
          <p:cNvPicPr>
            <a:picLocks noChangeAspect="1"/>
          </p:cNvPicPr>
          <p:nvPr/>
        </p:nvPicPr>
        <p:blipFill>
          <a:blip r:embed="rId4">
            <a:extLst/>
          </a:blip>
          <a:stretch>
            <a:fillRect/>
          </a:stretch>
        </p:blipFill>
        <p:spPr>
          <a:xfrm>
            <a:off x="3352799" y="3047999"/>
            <a:ext cx="8686802" cy="6511926"/>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Pset 3 due next Tuesday (in 1 week)…"/>
          <p:cNvSpPr txBox="1"/>
          <p:nvPr>
            <p:ph type="body" idx="1"/>
          </p:nvPr>
        </p:nvSpPr>
        <p:spPr>
          <a:xfrm>
            <a:off x="998740" y="3049750"/>
            <a:ext cx="21472964" cy="9364506"/>
          </a:xfrm>
          <a:prstGeom prst="rect">
            <a:avLst/>
          </a:prstGeom>
        </p:spPr>
        <p:txBody>
          <a:bodyPr/>
          <a:lstStyle/>
          <a:p>
            <a:pPr marL="611187" indent="-611187">
              <a:buSzPct val="100000"/>
              <a:defRPr sz="5500">
                <a:latin typeface="Avenir Book"/>
                <a:ea typeface="Avenir Book"/>
                <a:cs typeface="Avenir Book"/>
                <a:sym typeface="Avenir Book"/>
              </a:defRPr>
            </a:pPr>
            <a:r>
              <a:t>Pset 3 due next Tuesday (in 1 week)</a:t>
            </a:r>
          </a:p>
          <a:p>
            <a:pPr marL="611187" indent="-611187">
              <a:buSzPct val="100000"/>
              <a:defRPr sz="5500">
                <a:latin typeface="Avenir Book"/>
                <a:ea typeface="Avenir Book"/>
                <a:cs typeface="Avenir Book"/>
                <a:sym typeface="Avenir Book"/>
              </a:defRPr>
            </a:pPr>
            <a:r>
              <a:t>Pytorch tutorials Tues 4-6pm and Thurs 4-6pm</a:t>
            </a:r>
          </a:p>
        </p:txBody>
      </p:sp>
      <p:sp>
        <p:nvSpPr>
          <p:cNvPr id="269" name="Announcements"/>
          <p:cNvSpPr txBox="1"/>
          <p:nvPr>
            <p:ph type="title"/>
          </p:nvPr>
        </p:nvSpPr>
        <p:spPr>
          <a:xfrm>
            <a:off x="4387453" y="269478"/>
            <a:ext cx="15609094" cy="3036094"/>
          </a:xfrm>
          <a:prstGeom prst="rect">
            <a:avLst/>
          </a:prstGeom>
        </p:spPr>
        <p:txBody>
          <a:bodyPr/>
          <a:lstStyle>
            <a:lvl1pPr>
              <a:defRPr sz="10000">
                <a:latin typeface="Avenir Book"/>
                <a:ea typeface="Avenir Book"/>
                <a:cs typeface="Avenir Book"/>
                <a:sym typeface="Avenir Book"/>
              </a:defRPr>
            </a:lvl1pPr>
          </a:lstStyle>
          <a:p>
            <a:pPr/>
            <a:r>
              <a:t>Announcements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6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6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68">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8"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358" name="IMG_2913_mask_red" descr="IMG_2913_mask_red"/>
          <p:cNvPicPr>
            <a:picLocks noChangeAspect="1"/>
          </p:cNvPicPr>
          <p:nvPr/>
        </p:nvPicPr>
        <p:blipFill>
          <a:blip r:embed="rId2">
            <a:extLst/>
          </a:blip>
          <a:stretch>
            <a:fillRect/>
          </a:stretch>
        </p:blipFill>
        <p:spPr>
          <a:xfrm>
            <a:off x="5048250" y="1501774"/>
            <a:ext cx="14287500" cy="10715626"/>
          </a:xfrm>
          <a:prstGeom prst="rect">
            <a:avLst/>
          </a:prstGeom>
          <a:ln w="12700">
            <a:miter lim="400000"/>
          </a:ln>
        </p:spPr>
      </p:pic>
      <p:pic>
        <p:nvPicPr>
          <p:cNvPr id="359" name="IMG_2913_mask_output_006_0001_river_00263_257255557_d4668b81ae_101_41825958@N00" descr="IMG_2913_mask_output_006_0001_river_00263_257255557_d4668b81ae_101_41825958@N00"/>
          <p:cNvPicPr>
            <a:picLocks noChangeAspect="1"/>
          </p:cNvPicPr>
          <p:nvPr/>
        </p:nvPicPr>
        <p:blipFill>
          <a:blip r:embed="rId3">
            <a:extLst/>
          </a:blip>
          <a:stretch>
            <a:fillRect/>
          </a:stretch>
        </p:blipFill>
        <p:spPr>
          <a:xfrm>
            <a:off x="5048250" y="1501774"/>
            <a:ext cx="14287500" cy="1071562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359"/>
                                        </p:tgtEl>
                                        <p:attrNameLst>
                                          <p:attrName>style.visibility</p:attrName>
                                        </p:attrNameLst>
                                      </p:cBhvr>
                                      <p:to>
                                        <p:strVal val="visible"/>
                                      </p:to>
                                    </p:set>
                                    <p:animEffect filter="fade" transition="in">
                                      <p:cBhvr>
                                        <p:cTn id="7" dur="500"/>
                                        <p:tgtEl>
                                          <p:spTgt spid="3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9"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1" name="IMG_5049" descr="IMG_5049"/>
          <p:cNvPicPr>
            <a:picLocks noChangeAspect="1"/>
          </p:cNvPicPr>
          <p:nvPr/>
        </p:nvPicPr>
        <p:blipFill>
          <a:blip r:embed="rId2">
            <a:extLst/>
          </a:blip>
          <a:stretch>
            <a:fillRect/>
          </a:stretch>
        </p:blipFill>
        <p:spPr>
          <a:xfrm>
            <a:off x="6575425" y="606424"/>
            <a:ext cx="11233150" cy="12506326"/>
          </a:xfrm>
          <a:prstGeom prst="rect">
            <a:avLst/>
          </a:prstGeom>
          <a:ln w="12700">
            <a:miter lim="400000"/>
          </a:ln>
        </p:spPr>
      </p:pic>
      <p:sp>
        <p:nvSpPr>
          <p:cNvPr id="362" name="[Slide credit: Alexei Efros]"/>
          <p:cNvSpPr txBox="1"/>
          <p:nvPr/>
        </p:nvSpPr>
        <p:spPr>
          <a:xfrm>
            <a:off x="18276290" y="12714086"/>
            <a:ext cx="5865420" cy="7338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b="0" sz="4200">
                <a:latin typeface="Helvetica Neue Light"/>
                <a:ea typeface="Helvetica Neue Light"/>
                <a:cs typeface="Helvetica Neue Light"/>
                <a:sym typeface="Helvetica Neue Light"/>
              </a:defRPr>
            </a:lvl1pPr>
          </a:lstStyle>
          <a:p>
            <a:pPr/>
            <a:r>
              <a:t>[Slide credit: Alexei Efros]</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4" name="IMG_5049_mask_red" descr="IMG_5049_mask_red"/>
          <p:cNvPicPr>
            <a:picLocks noChangeAspect="1"/>
          </p:cNvPicPr>
          <p:nvPr/>
        </p:nvPicPr>
        <p:blipFill>
          <a:blip r:embed="rId2">
            <a:extLst/>
          </a:blip>
          <a:stretch>
            <a:fillRect/>
          </a:stretch>
        </p:blipFill>
        <p:spPr>
          <a:xfrm>
            <a:off x="6575425" y="606424"/>
            <a:ext cx="11233150" cy="12499976"/>
          </a:xfrm>
          <a:prstGeom prst="rect">
            <a:avLst/>
          </a:prstGeom>
          <a:ln w="12700">
            <a:miter lim="400000"/>
          </a:ln>
        </p:spPr>
      </p:pic>
      <p:sp>
        <p:nvSpPr>
          <p:cNvPr id="365" name="[Slide credit: Alexei Efros]"/>
          <p:cNvSpPr txBox="1"/>
          <p:nvPr/>
        </p:nvSpPr>
        <p:spPr>
          <a:xfrm>
            <a:off x="18276290" y="12714086"/>
            <a:ext cx="5865420" cy="7338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b="0" sz="4200">
                <a:latin typeface="Helvetica Neue Light"/>
                <a:ea typeface="Helvetica Neue Light"/>
                <a:cs typeface="Helvetica Neue Light"/>
                <a:sym typeface="Helvetica Neue Light"/>
              </a:defRPr>
            </a:lvl1pPr>
          </a:lstStyle>
          <a:p>
            <a:pPr/>
            <a:r>
              <a:t>[Slide credit: Alexei Efros]</a:t>
            </a:r>
          </a:p>
        </p:txBody>
      </p:sp>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7" name="IMG_5049_mask_output_027_0064_landscape_00174_258323004_05100fec7f_92_28259381@N00" descr="IMG_5049_mask_output_027_0064_landscape_00174_258323004_05100fec7f_92_28259381@N00"/>
          <p:cNvPicPr>
            <a:picLocks noChangeAspect="1"/>
          </p:cNvPicPr>
          <p:nvPr/>
        </p:nvPicPr>
        <p:blipFill>
          <a:blip r:embed="rId2">
            <a:extLst/>
          </a:blip>
          <a:stretch>
            <a:fillRect/>
          </a:stretch>
        </p:blipFill>
        <p:spPr>
          <a:xfrm>
            <a:off x="6575425" y="606424"/>
            <a:ext cx="11233150" cy="12499976"/>
          </a:xfrm>
          <a:prstGeom prst="rect">
            <a:avLst/>
          </a:prstGeom>
          <a:ln w="12700">
            <a:miter lim="400000"/>
          </a:ln>
        </p:spPr>
      </p:pic>
      <p:sp>
        <p:nvSpPr>
          <p:cNvPr id="368" name="[Slide credit: Alexei Efros]"/>
          <p:cNvSpPr txBox="1"/>
          <p:nvPr/>
        </p:nvSpPr>
        <p:spPr>
          <a:xfrm>
            <a:off x="18276290" y="12714086"/>
            <a:ext cx="5865420" cy="7338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b="0" sz="4200">
                <a:latin typeface="Helvetica Neue Light"/>
                <a:ea typeface="Helvetica Neue Light"/>
                <a:cs typeface="Helvetica Neue Light"/>
                <a:sym typeface="Helvetica Neue Light"/>
              </a:defRPr>
            </a:lvl1pPr>
          </a:lstStyle>
          <a:p>
            <a:pPr/>
            <a:r>
              <a:t>[Slide credit: Alexei Efros]</a:t>
            </a:r>
          </a:p>
        </p:txBody>
      </p:sp>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0" name="Why does it work?"/>
          <p:cNvSpPr txBox="1"/>
          <p:nvPr>
            <p:ph type="title" idx="4294967295"/>
          </p:nvPr>
        </p:nvSpPr>
        <p:spPr>
          <a:xfrm>
            <a:off x="4419599" y="4260850"/>
            <a:ext cx="15544801" cy="2940050"/>
          </a:xfrm>
          <a:prstGeom prst="rect">
            <a:avLst/>
          </a:prstGeom>
        </p:spPr>
        <p:txBody>
          <a:bodyPr lIns="91422" tIns="91422" rIns="91422" bIns="91422"/>
          <a:lstStyle>
            <a:lvl1pPr algn="l" defTabSz="1828800">
              <a:defRPr sz="8000">
                <a:latin typeface="+mn-lt"/>
                <a:ea typeface="+mn-ea"/>
                <a:cs typeface="+mn-cs"/>
                <a:sym typeface="Helvetica Neue Medium"/>
              </a:defRPr>
            </a:lvl1pPr>
          </a:lstStyle>
          <a:p>
            <a:pPr/>
            <a:r>
              <a:t>Why does it work?</a:t>
            </a:r>
          </a:p>
        </p:txBody>
      </p:sp>
      <p:sp>
        <p:nvSpPr>
          <p:cNvPr id="371" name="[Slide credit: Alexei Efros]"/>
          <p:cNvSpPr txBox="1"/>
          <p:nvPr/>
        </p:nvSpPr>
        <p:spPr>
          <a:xfrm>
            <a:off x="18276290" y="12714086"/>
            <a:ext cx="5865420" cy="7338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b="0" sz="4200">
                <a:latin typeface="Helvetica Neue Light"/>
                <a:ea typeface="Helvetica Neue Light"/>
                <a:cs typeface="Helvetica Neue Light"/>
                <a:sym typeface="Helvetica Neue Light"/>
              </a:defRPr>
            </a:lvl1pPr>
          </a:lstStyle>
          <a:p>
            <a:pPr/>
            <a:r>
              <a:t>[Slide credit: Alexei Efros]</a:t>
            </a:r>
          </a:p>
        </p:txBody>
      </p:sp>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3" name="teaser_input" descr="teaser_input"/>
          <p:cNvPicPr>
            <a:picLocks noChangeAspect="1"/>
          </p:cNvPicPr>
          <p:nvPr/>
        </p:nvPicPr>
        <p:blipFill>
          <a:blip r:embed="rId3">
            <a:extLst/>
          </a:blip>
          <a:stretch>
            <a:fillRect/>
          </a:stretch>
        </p:blipFill>
        <p:spPr>
          <a:xfrm>
            <a:off x="10296525" y="4318000"/>
            <a:ext cx="3790951" cy="2844801"/>
          </a:xfrm>
          <a:prstGeom prst="rect">
            <a:avLst/>
          </a:prstGeom>
          <a:ln w="12700">
            <a:miter lim="400000"/>
          </a:ln>
          <a:effectLst>
            <a:outerShdw sx="100000" sy="100000" kx="0" ky="0" algn="b" rotWithShape="0" blurRad="88900" dist="63500" dir="2700000">
              <a:srgbClr val="000000">
                <a:alpha val="39999"/>
              </a:srgbClr>
            </a:outerShdw>
          </a:effectLst>
        </p:spPr>
      </p:pic>
      <p:sp>
        <p:nvSpPr>
          <p:cNvPr id="374" name="[Slide credit: Alexei Efros]"/>
          <p:cNvSpPr txBox="1"/>
          <p:nvPr/>
        </p:nvSpPr>
        <p:spPr>
          <a:xfrm>
            <a:off x="18276290" y="12714086"/>
            <a:ext cx="5865420" cy="7338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b="0" sz="4200">
                <a:latin typeface="Helvetica Neue Light"/>
                <a:ea typeface="Helvetica Neue Light"/>
                <a:cs typeface="Helvetica Neue Light"/>
                <a:sym typeface="Helvetica Neue Light"/>
              </a:defRPr>
            </a:lvl1pPr>
          </a:lstStyle>
          <a:p>
            <a:pPr/>
            <a:r>
              <a:t>[Slide credit: Alexei Efros]</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8" name="0002_scenery_00022_192691632_7262b1a623_69_86901650@N00" descr="0002_scenery_00022_192691632_7262b1a623_69_86901650@N00"/>
          <p:cNvPicPr>
            <a:picLocks noChangeAspect="1"/>
          </p:cNvPicPr>
          <p:nvPr/>
        </p:nvPicPr>
        <p:blipFill>
          <a:blip r:embed="rId3">
            <a:extLst/>
          </a:blip>
          <a:stretch>
            <a:fillRect/>
          </a:stretch>
        </p:blipFill>
        <p:spPr>
          <a:xfrm>
            <a:off x="5029200" y="7772400"/>
            <a:ext cx="2409825" cy="3209925"/>
          </a:xfrm>
          <a:prstGeom prst="rect">
            <a:avLst/>
          </a:prstGeom>
          <a:ln w="12700">
            <a:miter lim="400000"/>
          </a:ln>
          <a:effectLst>
            <a:outerShdw sx="100000" sy="100000" kx="0" ky="0" algn="b" rotWithShape="0" blurRad="114300" dist="63500" dir="2700000">
              <a:srgbClr val="000000">
                <a:alpha val="39997"/>
              </a:srgbClr>
            </a:outerShdw>
          </a:effectLst>
        </p:spPr>
      </p:pic>
      <p:pic>
        <p:nvPicPr>
          <p:cNvPr id="379" name="0003_unlabelled_jlandscape-0007_image_007067" descr="0003_unlabelled_jlandscape-0007_image_007067"/>
          <p:cNvPicPr>
            <a:picLocks noChangeAspect="1"/>
          </p:cNvPicPr>
          <p:nvPr/>
        </p:nvPicPr>
        <p:blipFill>
          <a:blip r:embed="rId4">
            <a:extLst/>
          </a:blip>
          <a:stretch>
            <a:fillRect/>
          </a:stretch>
        </p:blipFill>
        <p:spPr>
          <a:xfrm>
            <a:off x="4876800" y="1066799"/>
            <a:ext cx="2282825" cy="3048001"/>
          </a:xfrm>
          <a:prstGeom prst="rect">
            <a:avLst/>
          </a:prstGeom>
          <a:ln w="12700">
            <a:miter lim="400000"/>
          </a:ln>
          <a:effectLst>
            <a:outerShdw sx="100000" sy="100000" kx="0" ky="0" algn="b" rotWithShape="0" blurRad="114300" dist="63500" dir="2700000">
              <a:srgbClr val="000000">
                <a:alpha val="39997"/>
              </a:srgbClr>
            </a:outerShdw>
          </a:effectLst>
        </p:spPr>
      </p:pic>
      <p:pic>
        <p:nvPicPr>
          <p:cNvPr id="380" name="0004_scenery_00034_306202524_c6a3a17925_105_54201875@N00" descr="0004_scenery_00034_306202524_c6a3a17925_105_54201875@N00"/>
          <p:cNvPicPr>
            <a:picLocks noChangeAspect="1"/>
          </p:cNvPicPr>
          <p:nvPr/>
        </p:nvPicPr>
        <p:blipFill>
          <a:blip r:embed="rId5">
            <a:extLst/>
          </a:blip>
          <a:stretch>
            <a:fillRect/>
          </a:stretch>
        </p:blipFill>
        <p:spPr>
          <a:xfrm>
            <a:off x="8686800" y="8839200"/>
            <a:ext cx="3162300" cy="2371725"/>
          </a:xfrm>
          <a:prstGeom prst="rect">
            <a:avLst/>
          </a:prstGeom>
          <a:ln w="12700">
            <a:miter lim="400000"/>
          </a:ln>
          <a:effectLst>
            <a:outerShdw sx="100000" sy="100000" kx="0" ky="0" algn="b" rotWithShape="0" blurRad="114300" dist="63500" dir="2700000">
              <a:srgbClr val="000000">
                <a:alpha val="39997"/>
              </a:srgbClr>
            </a:outerShdw>
          </a:effectLst>
        </p:spPr>
      </p:pic>
      <p:pic>
        <p:nvPicPr>
          <p:cNvPr id="381" name="0005_unlabelled_landscape-0051_image_051342" descr="0005_unlabelled_landscape-0051_image_051342"/>
          <p:cNvPicPr>
            <a:picLocks noChangeAspect="1"/>
          </p:cNvPicPr>
          <p:nvPr/>
        </p:nvPicPr>
        <p:blipFill>
          <a:blip r:embed="rId6">
            <a:extLst/>
          </a:blip>
          <a:stretch>
            <a:fillRect/>
          </a:stretch>
        </p:blipFill>
        <p:spPr>
          <a:xfrm>
            <a:off x="8229600" y="117474"/>
            <a:ext cx="2895600" cy="2168526"/>
          </a:xfrm>
          <a:prstGeom prst="rect">
            <a:avLst/>
          </a:prstGeom>
          <a:ln w="12700">
            <a:miter lim="400000"/>
          </a:ln>
          <a:effectLst>
            <a:outerShdw sx="100000" sy="100000" kx="0" ky="0" algn="b" rotWithShape="0" blurRad="114300" dist="63500" dir="2700000">
              <a:srgbClr val="000000">
                <a:alpha val="39997"/>
              </a:srgbClr>
            </a:outerShdw>
          </a:effectLst>
        </p:spPr>
      </p:pic>
      <p:pic>
        <p:nvPicPr>
          <p:cNvPr id="382" name="0006_vacation_00015_34293411_a0921e9bb9_23_36083508@N00" descr="0006_vacation_00015_34293411_a0921e9bb9_23_36083508@N00"/>
          <p:cNvPicPr>
            <a:picLocks noChangeAspect="1"/>
          </p:cNvPicPr>
          <p:nvPr/>
        </p:nvPicPr>
        <p:blipFill>
          <a:blip r:embed="rId7">
            <a:extLst/>
          </a:blip>
          <a:stretch>
            <a:fillRect/>
          </a:stretch>
        </p:blipFill>
        <p:spPr>
          <a:xfrm>
            <a:off x="17516475" y="4267200"/>
            <a:ext cx="3209925" cy="2419351"/>
          </a:xfrm>
          <a:prstGeom prst="rect">
            <a:avLst/>
          </a:prstGeom>
          <a:ln w="12700">
            <a:miter lim="400000"/>
          </a:ln>
          <a:effectLst>
            <a:outerShdw sx="100000" sy="100000" kx="0" ky="0" algn="b" rotWithShape="0" blurRad="114300" dist="63500" dir="2700000">
              <a:srgbClr val="000000">
                <a:alpha val="39997"/>
              </a:srgbClr>
            </a:outerShdw>
          </a:effectLst>
        </p:spPr>
      </p:pic>
      <p:pic>
        <p:nvPicPr>
          <p:cNvPr id="383" name="0007_river_00094_101141378_afffb5b74b_28_99737037@N00" descr="0007_river_00094_101141378_afffb5b74b_28_99737037@N00"/>
          <p:cNvPicPr>
            <a:picLocks noChangeAspect="1"/>
          </p:cNvPicPr>
          <p:nvPr/>
        </p:nvPicPr>
        <p:blipFill>
          <a:blip r:embed="rId8">
            <a:extLst/>
          </a:blip>
          <a:stretch>
            <a:fillRect/>
          </a:stretch>
        </p:blipFill>
        <p:spPr>
          <a:xfrm>
            <a:off x="12801600" y="8534400"/>
            <a:ext cx="3209926" cy="2406650"/>
          </a:xfrm>
          <a:prstGeom prst="rect">
            <a:avLst/>
          </a:prstGeom>
          <a:ln w="12700">
            <a:miter lim="400000"/>
          </a:ln>
          <a:effectLst>
            <a:outerShdw sx="100000" sy="100000" kx="0" ky="0" algn="b" rotWithShape="0" blurRad="114300" dist="63500" dir="2700000">
              <a:srgbClr val="000000">
                <a:alpha val="39997"/>
              </a:srgbClr>
            </a:outerShdw>
          </a:effectLst>
        </p:spPr>
      </p:pic>
      <p:pic>
        <p:nvPicPr>
          <p:cNvPr id="384" name="0008_vacation_00075_73543768_2b41c11284_34_45447737@N00" descr="0008_vacation_00075_73543768_2b41c11284_34_45447737@N00"/>
          <p:cNvPicPr>
            <a:picLocks noChangeAspect="1"/>
          </p:cNvPicPr>
          <p:nvPr/>
        </p:nvPicPr>
        <p:blipFill>
          <a:blip r:embed="rId9">
            <a:extLst/>
          </a:blip>
          <a:stretch>
            <a:fillRect/>
          </a:stretch>
        </p:blipFill>
        <p:spPr>
          <a:xfrm>
            <a:off x="3657600" y="5029200"/>
            <a:ext cx="2743201" cy="2054225"/>
          </a:xfrm>
          <a:prstGeom prst="rect">
            <a:avLst/>
          </a:prstGeom>
          <a:ln w="12700">
            <a:miter lim="400000"/>
          </a:ln>
          <a:effectLst>
            <a:outerShdw sx="100000" sy="100000" kx="0" ky="0" algn="b" rotWithShape="0" blurRad="114300" dist="63500" dir="2700000">
              <a:srgbClr val="000000">
                <a:alpha val="39997"/>
              </a:srgbClr>
            </a:outerShdw>
          </a:effectLst>
        </p:spPr>
      </p:pic>
      <p:pic>
        <p:nvPicPr>
          <p:cNvPr id="385" name="0009_vacation2_00011_93849155_618bf94392_15_81504796@N00" descr="0009_vacation2_00011_93849155_618bf94392_15_81504796@N00"/>
          <p:cNvPicPr>
            <a:picLocks noChangeAspect="1"/>
          </p:cNvPicPr>
          <p:nvPr/>
        </p:nvPicPr>
        <p:blipFill>
          <a:blip r:embed="rId10">
            <a:extLst/>
          </a:blip>
          <a:stretch>
            <a:fillRect/>
          </a:stretch>
        </p:blipFill>
        <p:spPr>
          <a:xfrm>
            <a:off x="16764000" y="1219199"/>
            <a:ext cx="3209925" cy="2397127"/>
          </a:xfrm>
          <a:prstGeom prst="rect">
            <a:avLst/>
          </a:prstGeom>
          <a:ln w="12700">
            <a:miter lim="400000"/>
          </a:ln>
          <a:effectLst>
            <a:outerShdw sx="100000" sy="100000" kx="0" ky="0" algn="b" rotWithShape="0" blurRad="114300" dist="63500" dir="2700000">
              <a:srgbClr val="000000">
                <a:alpha val="39997"/>
              </a:srgbClr>
            </a:outerShdw>
          </a:effectLst>
        </p:spPr>
      </p:pic>
      <p:pic>
        <p:nvPicPr>
          <p:cNvPr id="386" name="0010_scenic_00019_374590006_2c5ef01699_143_86537549@N00" descr="0010_scenic_00019_374590006_2c5ef01699_143_86537549@N00"/>
          <p:cNvPicPr>
            <a:picLocks noChangeAspect="1"/>
          </p:cNvPicPr>
          <p:nvPr/>
        </p:nvPicPr>
        <p:blipFill>
          <a:blip r:embed="rId11">
            <a:extLst/>
          </a:blip>
          <a:stretch>
            <a:fillRect/>
          </a:stretch>
        </p:blipFill>
        <p:spPr>
          <a:xfrm>
            <a:off x="17249775" y="7153275"/>
            <a:ext cx="2409825" cy="3209925"/>
          </a:xfrm>
          <a:prstGeom prst="rect">
            <a:avLst/>
          </a:prstGeom>
          <a:ln w="12700">
            <a:miter lim="400000"/>
          </a:ln>
          <a:effectLst>
            <a:outerShdw sx="100000" sy="100000" kx="0" ky="0" algn="b" rotWithShape="0" blurRad="114300" dist="63500" dir="2700000">
              <a:srgbClr val="000000">
                <a:alpha val="39997"/>
              </a:srgbClr>
            </a:outerShdw>
          </a:effectLst>
        </p:spPr>
      </p:pic>
      <p:pic>
        <p:nvPicPr>
          <p:cNvPr id="387" name="0001_water_00065_77917326_c4a2ec3423_38_57366077@N00" descr="0001_water_00065_77917326_c4a2ec3423_38_57366077@N00"/>
          <p:cNvPicPr>
            <a:picLocks noChangeAspect="1"/>
          </p:cNvPicPr>
          <p:nvPr/>
        </p:nvPicPr>
        <p:blipFill>
          <a:blip r:embed="rId12">
            <a:extLst/>
          </a:blip>
          <a:stretch>
            <a:fillRect/>
          </a:stretch>
        </p:blipFill>
        <p:spPr>
          <a:xfrm>
            <a:off x="12182475" y="184149"/>
            <a:ext cx="3209925" cy="2406651"/>
          </a:xfrm>
          <a:prstGeom prst="rect">
            <a:avLst/>
          </a:prstGeom>
          <a:ln w="12700">
            <a:miter lim="400000"/>
          </a:ln>
          <a:effectLst>
            <a:outerShdw sx="100000" sy="100000" kx="0" ky="0" algn="b" rotWithShape="0" blurRad="114300" dist="63500" dir="2700000">
              <a:srgbClr val="000000">
                <a:alpha val="39997"/>
              </a:srgbClr>
            </a:outerShdw>
          </a:effectLst>
        </p:spPr>
      </p:pic>
      <p:pic>
        <p:nvPicPr>
          <p:cNvPr id="388" name="teaser_input" descr="teaser_input"/>
          <p:cNvPicPr>
            <a:picLocks noChangeAspect="1"/>
          </p:cNvPicPr>
          <p:nvPr/>
        </p:nvPicPr>
        <p:blipFill>
          <a:blip r:embed="rId13">
            <a:extLst/>
          </a:blip>
          <a:stretch>
            <a:fillRect/>
          </a:stretch>
        </p:blipFill>
        <p:spPr>
          <a:xfrm>
            <a:off x="10296525" y="4318000"/>
            <a:ext cx="3790951" cy="2844801"/>
          </a:xfrm>
          <a:prstGeom prst="rect">
            <a:avLst/>
          </a:prstGeom>
          <a:ln w="12700">
            <a:miter lim="400000"/>
          </a:ln>
          <a:effectLst>
            <a:outerShdw sx="100000" sy="100000" kx="0" ky="0" algn="b" rotWithShape="0" blurRad="88900" dist="63500" dir="2700000">
              <a:srgbClr val="000000">
                <a:alpha val="39999"/>
              </a:srgbClr>
            </a:outerShdw>
          </a:effectLst>
        </p:spPr>
      </p:pic>
      <p:sp>
        <p:nvSpPr>
          <p:cNvPr id="389" name="Nearest neighbors from a collection of 20 thousand images"/>
          <p:cNvSpPr txBox="1"/>
          <p:nvPr/>
        </p:nvSpPr>
        <p:spPr>
          <a:xfrm>
            <a:off x="6781800" y="11671300"/>
            <a:ext cx="10820400" cy="168846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defTabSz="1828800">
              <a:spcBef>
                <a:spcPts val="2800"/>
              </a:spcBef>
              <a:defRPr b="0" sz="5000">
                <a:latin typeface="Helvetica Neue Light"/>
                <a:ea typeface="Helvetica Neue Light"/>
                <a:cs typeface="Helvetica Neue Light"/>
                <a:sym typeface="Helvetica Neue Light"/>
              </a:defRPr>
            </a:pPr>
            <a:r>
              <a:t>Nearest neighbors from a</a:t>
            </a:r>
            <a:br/>
            <a:r>
              <a:t>collection of 20 thousand images</a:t>
            </a:r>
          </a:p>
        </p:txBody>
      </p:sp>
      <p:sp>
        <p:nvSpPr>
          <p:cNvPr id="390" name="[Slide credit: Alexei Efros]"/>
          <p:cNvSpPr txBox="1"/>
          <p:nvPr/>
        </p:nvSpPr>
        <p:spPr>
          <a:xfrm>
            <a:off x="18276290" y="12714086"/>
            <a:ext cx="5865420" cy="7338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b="0" sz="4200">
                <a:latin typeface="Helvetica Neue Light"/>
                <a:ea typeface="Helvetica Neue Light"/>
                <a:cs typeface="Helvetica Neue Light"/>
                <a:sym typeface="Helvetica Neue Light"/>
              </a:defRPr>
            </a:lvl1pPr>
          </a:lstStyle>
          <a:p>
            <a:pPr/>
            <a:r>
              <a:t>[Slide credit: Alexei Efros]</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4" name="0001_landscape_00050_90143470_7bf4dbd049_30_16375150@N00" descr="0001_landscape_00050_90143470_7bf4dbd049_30_16375150@N00"/>
          <p:cNvPicPr>
            <a:picLocks noChangeAspect="1"/>
          </p:cNvPicPr>
          <p:nvPr/>
        </p:nvPicPr>
        <p:blipFill>
          <a:blip r:embed="rId3">
            <a:extLst/>
          </a:blip>
          <a:stretch>
            <a:fillRect/>
          </a:stretch>
        </p:blipFill>
        <p:spPr>
          <a:xfrm>
            <a:off x="14325600" y="3098800"/>
            <a:ext cx="3355975" cy="2527300"/>
          </a:xfrm>
          <a:prstGeom prst="rect">
            <a:avLst/>
          </a:prstGeom>
          <a:ln w="12700">
            <a:miter lim="400000"/>
          </a:ln>
          <a:effectLst>
            <a:outerShdw sx="100000" sy="100000" kx="0" ky="0" algn="b" rotWithShape="0" blurRad="114300" dist="63500" dir="2700000">
              <a:srgbClr val="000000">
                <a:alpha val="39997"/>
              </a:srgbClr>
            </a:outerShdw>
          </a:effectLst>
        </p:spPr>
      </p:pic>
      <p:pic>
        <p:nvPicPr>
          <p:cNvPr id="395" name="0002_travel_00241_156045694_765ce968b6_46_82935691@N00" descr="0002_travel_00241_156045694_765ce968b6_46_82935691@N00"/>
          <p:cNvPicPr>
            <a:picLocks noChangeAspect="1"/>
          </p:cNvPicPr>
          <p:nvPr/>
        </p:nvPicPr>
        <p:blipFill>
          <a:blip r:embed="rId4">
            <a:extLst/>
          </a:blip>
          <a:stretch>
            <a:fillRect/>
          </a:stretch>
        </p:blipFill>
        <p:spPr>
          <a:xfrm>
            <a:off x="6692900" y="5689600"/>
            <a:ext cx="2908301" cy="2181226"/>
          </a:xfrm>
          <a:prstGeom prst="rect">
            <a:avLst/>
          </a:prstGeom>
          <a:ln w="12700">
            <a:miter lim="400000"/>
          </a:ln>
          <a:effectLst>
            <a:outerShdw sx="100000" sy="100000" kx="0" ky="0" algn="b" rotWithShape="0" blurRad="114300" dist="63500" dir="2700000">
              <a:srgbClr val="000000">
                <a:alpha val="39997"/>
              </a:srgbClr>
            </a:outerShdw>
          </a:effectLst>
        </p:spPr>
      </p:pic>
      <p:pic>
        <p:nvPicPr>
          <p:cNvPr id="396" name="0003_unlabelled_world-0085_image_085759" descr="0003_unlabelled_world-0085_image_085759"/>
          <p:cNvPicPr>
            <a:picLocks noChangeAspect="1"/>
          </p:cNvPicPr>
          <p:nvPr/>
        </p:nvPicPr>
        <p:blipFill>
          <a:blip r:embed="rId5">
            <a:extLst/>
          </a:blip>
          <a:stretch>
            <a:fillRect/>
          </a:stretch>
        </p:blipFill>
        <p:spPr>
          <a:xfrm>
            <a:off x="14347825" y="8128000"/>
            <a:ext cx="2720975" cy="2720975"/>
          </a:xfrm>
          <a:prstGeom prst="rect">
            <a:avLst/>
          </a:prstGeom>
          <a:ln w="12700">
            <a:miter lim="400000"/>
          </a:ln>
          <a:effectLst>
            <a:outerShdw sx="100000" sy="100000" kx="0" ky="0" algn="b" rotWithShape="0" blurRad="114300" dist="63500" dir="2700000">
              <a:srgbClr val="000000">
                <a:alpha val="39997"/>
              </a:srgbClr>
            </a:outerShdw>
          </a:effectLst>
        </p:spPr>
      </p:pic>
      <p:pic>
        <p:nvPicPr>
          <p:cNvPr id="397" name="0004_unlabelled_water-0063_image_063095" descr="0004_unlabelled_water-0063_image_063095"/>
          <p:cNvPicPr>
            <a:picLocks noChangeAspect="1"/>
          </p:cNvPicPr>
          <p:nvPr/>
        </p:nvPicPr>
        <p:blipFill>
          <a:blip r:embed="rId6">
            <a:extLst/>
          </a:blip>
          <a:stretch>
            <a:fillRect/>
          </a:stretch>
        </p:blipFill>
        <p:spPr>
          <a:xfrm>
            <a:off x="14478000" y="5842000"/>
            <a:ext cx="3184525" cy="2117725"/>
          </a:xfrm>
          <a:prstGeom prst="rect">
            <a:avLst/>
          </a:prstGeom>
          <a:ln w="12700">
            <a:miter lim="400000"/>
          </a:ln>
          <a:effectLst>
            <a:outerShdw sx="100000" sy="100000" kx="0" ky="0" algn="b" rotWithShape="0" blurRad="114300" dist="63500" dir="2700000">
              <a:srgbClr val="000000">
                <a:alpha val="39997"/>
              </a:srgbClr>
            </a:outerShdw>
          </a:effectLst>
        </p:spPr>
      </p:pic>
      <p:pic>
        <p:nvPicPr>
          <p:cNvPr id="398" name="0005_unlabelled_travel-photography-08_image_016538" descr="0005_unlabelled_travel-photography-08_image_016538"/>
          <p:cNvPicPr>
            <a:picLocks noChangeAspect="1"/>
          </p:cNvPicPr>
          <p:nvPr/>
        </p:nvPicPr>
        <p:blipFill>
          <a:blip r:embed="rId7">
            <a:extLst/>
          </a:blip>
          <a:stretch>
            <a:fillRect/>
          </a:stretch>
        </p:blipFill>
        <p:spPr>
          <a:xfrm>
            <a:off x="7162800" y="8124825"/>
            <a:ext cx="3457575" cy="2593975"/>
          </a:xfrm>
          <a:prstGeom prst="rect">
            <a:avLst/>
          </a:prstGeom>
          <a:ln w="12700">
            <a:miter lim="400000"/>
          </a:ln>
          <a:effectLst>
            <a:outerShdw sx="100000" sy="100000" kx="0" ky="0" algn="b" rotWithShape="0" blurRad="114300" dist="63500" dir="2700000">
              <a:srgbClr val="000000">
                <a:alpha val="39997"/>
              </a:srgbClr>
            </a:outerShdw>
          </a:effectLst>
        </p:spPr>
      </p:pic>
      <p:pic>
        <p:nvPicPr>
          <p:cNvPr id="399" name="0006_vacation_00069_67983488_199fafb5a8_30_28423283@N00" descr="0006_vacation_00069_67983488_199fafb5a8_30_28423283@N00"/>
          <p:cNvPicPr>
            <a:picLocks noChangeAspect="1"/>
          </p:cNvPicPr>
          <p:nvPr/>
        </p:nvPicPr>
        <p:blipFill>
          <a:blip r:embed="rId8">
            <a:extLst/>
          </a:blip>
          <a:stretch>
            <a:fillRect/>
          </a:stretch>
        </p:blipFill>
        <p:spPr>
          <a:xfrm>
            <a:off x="6858000" y="3555999"/>
            <a:ext cx="3048000" cy="2012951"/>
          </a:xfrm>
          <a:prstGeom prst="rect">
            <a:avLst/>
          </a:prstGeom>
          <a:ln w="12700">
            <a:miter lim="400000"/>
          </a:ln>
          <a:effectLst>
            <a:outerShdw sx="100000" sy="100000" kx="0" ky="0" algn="b" rotWithShape="0" blurRad="114300" dist="63500" dir="2700000">
              <a:srgbClr val="000000">
                <a:alpha val="39997"/>
              </a:srgbClr>
            </a:outerShdw>
          </a:effectLst>
        </p:spPr>
      </p:pic>
      <p:pic>
        <p:nvPicPr>
          <p:cNvPr id="400" name="0007_landscape_00084_132090349_27e120a56c_1_11254121@N00" descr="0007_landscape_00084_132090349_27e120a56c_1_11254121@N00"/>
          <p:cNvPicPr>
            <a:picLocks noChangeAspect="1"/>
          </p:cNvPicPr>
          <p:nvPr/>
        </p:nvPicPr>
        <p:blipFill>
          <a:blip r:embed="rId9">
            <a:extLst/>
          </a:blip>
          <a:stretch>
            <a:fillRect/>
          </a:stretch>
        </p:blipFill>
        <p:spPr>
          <a:xfrm>
            <a:off x="10820400" y="8737600"/>
            <a:ext cx="3352800" cy="2514600"/>
          </a:xfrm>
          <a:prstGeom prst="rect">
            <a:avLst/>
          </a:prstGeom>
          <a:ln w="12700">
            <a:miter lim="400000"/>
          </a:ln>
          <a:effectLst>
            <a:outerShdw sx="100000" sy="100000" kx="0" ky="0" algn="b" rotWithShape="0" blurRad="114300" dist="63500" dir="2700000">
              <a:srgbClr val="000000">
                <a:alpha val="39997"/>
              </a:srgbClr>
            </a:outerShdw>
          </a:effectLst>
        </p:spPr>
      </p:pic>
      <p:pic>
        <p:nvPicPr>
          <p:cNvPr id="401" name="0008_travel_00128_92040527_6104056acc_37_30117228@N00" descr="0008_travel_00128_92040527_6104056acc_37_30117228@N00"/>
          <p:cNvPicPr>
            <a:picLocks noChangeAspect="1"/>
          </p:cNvPicPr>
          <p:nvPr/>
        </p:nvPicPr>
        <p:blipFill>
          <a:blip r:embed="rId10">
            <a:extLst/>
          </a:blip>
          <a:stretch>
            <a:fillRect/>
          </a:stretch>
        </p:blipFill>
        <p:spPr>
          <a:xfrm>
            <a:off x="13747750" y="304799"/>
            <a:ext cx="3321050" cy="2489201"/>
          </a:xfrm>
          <a:prstGeom prst="rect">
            <a:avLst/>
          </a:prstGeom>
          <a:ln w="12700">
            <a:miter lim="400000"/>
          </a:ln>
          <a:effectLst>
            <a:outerShdw sx="100000" sy="100000" kx="0" ky="0" algn="b" rotWithShape="0" blurRad="114300" dist="63500" dir="2700000">
              <a:srgbClr val="000000">
                <a:alpha val="39997"/>
              </a:srgbClr>
            </a:outerShdw>
          </a:effectLst>
        </p:spPr>
      </p:pic>
      <p:pic>
        <p:nvPicPr>
          <p:cNvPr id="402" name="0009_vacation2_00084_151302555_8a5c83b0c1_52_36101698770@N01" descr="0009_vacation2_00084_151302555_8a5c83b0c1_52_36101698770@N01"/>
          <p:cNvPicPr>
            <a:picLocks noChangeAspect="1"/>
          </p:cNvPicPr>
          <p:nvPr/>
        </p:nvPicPr>
        <p:blipFill>
          <a:blip r:embed="rId11">
            <a:extLst/>
          </a:blip>
          <a:stretch>
            <a:fillRect/>
          </a:stretch>
        </p:blipFill>
        <p:spPr>
          <a:xfrm>
            <a:off x="10242550" y="457199"/>
            <a:ext cx="3321050" cy="2489201"/>
          </a:xfrm>
          <a:prstGeom prst="rect">
            <a:avLst/>
          </a:prstGeom>
          <a:ln w="12700">
            <a:miter lim="400000"/>
          </a:ln>
          <a:effectLst>
            <a:outerShdw sx="100000" sy="100000" kx="0" ky="0" algn="b" rotWithShape="0" blurRad="114300" dist="63500" dir="2700000">
              <a:srgbClr val="000000">
                <a:alpha val="39997"/>
              </a:srgbClr>
            </a:outerShdw>
          </a:effectLst>
        </p:spPr>
      </p:pic>
      <p:pic>
        <p:nvPicPr>
          <p:cNvPr id="403" name="0010_landscape_00122_184818660_0cb35c8dd9_49_11401693@N00" descr="0010_landscape_00122_184818660_0cb35c8dd9_49_11401693@N00"/>
          <p:cNvPicPr>
            <a:picLocks noChangeAspect="1"/>
          </p:cNvPicPr>
          <p:nvPr/>
        </p:nvPicPr>
        <p:blipFill>
          <a:blip r:embed="rId12">
            <a:extLst/>
          </a:blip>
          <a:stretch>
            <a:fillRect/>
          </a:stretch>
        </p:blipFill>
        <p:spPr>
          <a:xfrm>
            <a:off x="6737350" y="1117599"/>
            <a:ext cx="3321050" cy="2311401"/>
          </a:xfrm>
          <a:prstGeom prst="rect">
            <a:avLst/>
          </a:prstGeom>
          <a:ln w="12700">
            <a:miter lim="400000"/>
          </a:ln>
          <a:effectLst>
            <a:outerShdw sx="100000" sy="100000" kx="0" ky="0" algn="b" rotWithShape="0" blurRad="114300" dist="63500" dir="2700000">
              <a:srgbClr val="000000">
                <a:alpha val="39997"/>
              </a:srgbClr>
            </a:outerShdw>
          </a:effectLst>
        </p:spPr>
      </p:pic>
      <p:pic>
        <p:nvPicPr>
          <p:cNvPr id="404" name="teaser_input" descr="teaser_input"/>
          <p:cNvPicPr>
            <a:picLocks noChangeAspect="1"/>
          </p:cNvPicPr>
          <p:nvPr/>
        </p:nvPicPr>
        <p:blipFill>
          <a:blip r:embed="rId13">
            <a:extLst/>
          </a:blip>
          <a:stretch>
            <a:fillRect/>
          </a:stretch>
        </p:blipFill>
        <p:spPr>
          <a:xfrm>
            <a:off x="10296525" y="4318000"/>
            <a:ext cx="3790951" cy="2844801"/>
          </a:xfrm>
          <a:prstGeom prst="rect">
            <a:avLst/>
          </a:prstGeom>
          <a:ln w="12700">
            <a:miter lim="400000"/>
          </a:ln>
          <a:effectLst>
            <a:outerShdw sx="100000" sy="100000" kx="0" ky="0" algn="b" rotWithShape="0" blurRad="88900" dist="63500" dir="2700000">
              <a:srgbClr val="000000">
                <a:alpha val="39999"/>
              </a:srgbClr>
            </a:outerShdw>
          </a:effectLst>
        </p:spPr>
      </p:pic>
      <p:sp>
        <p:nvSpPr>
          <p:cNvPr id="405" name="Nearest neighbors from a collection of 2 million images"/>
          <p:cNvSpPr txBox="1"/>
          <p:nvPr/>
        </p:nvSpPr>
        <p:spPr>
          <a:xfrm>
            <a:off x="6781800" y="11671300"/>
            <a:ext cx="10820400" cy="168846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defTabSz="1828800">
              <a:spcBef>
                <a:spcPts val="2800"/>
              </a:spcBef>
              <a:defRPr b="0" sz="5000">
                <a:latin typeface="Helvetica Neue Light"/>
                <a:ea typeface="Helvetica Neue Light"/>
                <a:cs typeface="Helvetica Neue Light"/>
                <a:sym typeface="Helvetica Neue Light"/>
              </a:defRPr>
            </a:pPr>
            <a:r>
              <a:t>Nearest neighbors from a</a:t>
            </a:r>
            <a:br/>
            <a:r>
              <a:t>collection of 2 million images</a:t>
            </a:r>
          </a:p>
        </p:txBody>
      </p:sp>
      <p:sp>
        <p:nvSpPr>
          <p:cNvPr id="406" name="[Slide credit: Alexei Efros]"/>
          <p:cNvSpPr txBox="1"/>
          <p:nvPr/>
        </p:nvSpPr>
        <p:spPr>
          <a:xfrm>
            <a:off x="18276290" y="12714086"/>
            <a:ext cx="5865420" cy="7338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b="0" sz="4200">
                <a:latin typeface="Helvetica Neue Light"/>
                <a:ea typeface="Helvetica Neue Light"/>
                <a:cs typeface="Helvetica Neue Light"/>
                <a:sym typeface="Helvetica Neue Light"/>
              </a:defRPr>
            </a:lvl1pPr>
          </a:lstStyle>
          <a:p>
            <a:pPr/>
            <a:r>
              <a:t>[Slide credit: Alexei Efros]</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0" name="“Unreasonable Effectiveness of Data”"/>
          <p:cNvSpPr txBox="1"/>
          <p:nvPr>
            <p:ph type="title" idx="4294967295"/>
          </p:nvPr>
        </p:nvSpPr>
        <p:spPr>
          <a:xfrm>
            <a:off x="3657600" y="231774"/>
            <a:ext cx="17678400" cy="1812926"/>
          </a:xfrm>
          <a:prstGeom prst="rect">
            <a:avLst/>
          </a:prstGeom>
        </p:spPr>
        <p:txBody>
          <a:bodyPr lIns="91422" tIns="91422" rIns="91422" bIns="91422"/>
          <a:lstStyle>
            <a:lvl1pPr algn="l" defTabSz="1828800">
              <a:defRPr b="1" sz="7200">
                <a:latin typeface="Helvetica Neue"/>
                <a:ea typeface="Helvetica Neue"/>
                <a:cs typeface="Helvetica Neue"/>
                <a:sym typeface="Helvetica Neue"/>
              </a:defRPr>
            </a:lvl1pPr>
          </a:lstStyle>
          <a:p>
            <a:pPr/>
            <a:r>
              <a:t>“Unreasonable Effectiveness of Data”</a:t>
            </a:r>
          </a:p>
        </p:txBody>
      </p:sp>
      <p:sp>
        <p:nvSpPr>
          <p:cNvPr id="411" name="Parts of our world can be explained by elegant mathematics…"/>
          <p:cNvSpPr txBox="1"/>
          <p:nvPr>
            <p:ph type="body" idx="4294967295"/>
          </p:nvPr>
        </p:nvSpPr>
        <p:spPr>
          <a:xfrm>
            <a:off x="1584325" y="2959099"/>
            <a:ext cx="16830675" cy="10934702"/>
          </a:xfrm>
          <a:prstGeom prst="rect">
            <a:avLst/>
          </a:prstGeom>
        </p:spPr>
        <p:txBody>
          <a:bodyPr lIns="91422" tIns="91422" rIns="91422" bIns="91422"/>
          <a:lstStyle/>
          <a:p>
            <a:pPr marL="0" indent="0" defTabSz="1828800">
              <a:lnSpc>
                <a:spcPct val="110000"/>
              </a:lnSpc>
              <a:spcBef>
                <a:spcPts val="1200"/>
              </a:spcBef>
              <a:buSzTx/>
              <a:buNone/>
              <a:defRPr sz="6000">
                <a:latin typeface="Helvetica Neue Light"/>
                <a:ea typeface="Helvetica Neue Light"/>
                <a:cs typeface="Helvetica Neue Light"/>
                <a:sym typeface="Helvetica Neue Light"/>
              </a:defRPr>
            </a:pPr>
            <a:r>
              <a:t>Parts of our world can be explained by elegant mathematics</a:t>
            </a:r>
          </a:p>
          <a:p>
            <a:pPr lvl="4" marL="0" indent="0" defTabSz="1828800">
              <a:spcBef>
                <a:spcPts val="0"/>
              </a:spcBef>
              <a:buSzTx/>
              <a:buNone/>
              <a:defRPr sz="5000">
                <a:latin typeface="Helvetica Neue Light"/>
                <a:ea typeface="Helvetica Neue Light"/>
                <a:cs typeface="Helvetica Neue Light"/>
                <a:sym typeface="Helvetica Neue Light"/>
              </a:defRPr>
            </a:pPr>
            <a:r>
              <a:t>  physics, chemistry, astronomy, etc.</a:t>
            </a:r>
          </a:p>
          <a:p>
            <a:pPr lvl="3" marL="0" indent="0" defTabSz="1828800">
              <a:spcBef>
                <a:spcPts val="0"/>
              </a:spcBef>
              <a:buSzTx/>
              <a:buNone/>
              <a:defRPr sz="5000">
                <a:latin typeface="Helvetica Neue Light"/>
                <a:ea typeface="Helvetica Neue Light"/>
                <a:cs typeface="Helvetica Neue Light"/>
                <a:sym typeface="Helvetica Neue Light"/>
              </a:defRPr>
            </a:pPr>
          </a:p>
          <a:p>
            <a:pPr marL="0" indent="0" defTabSz="1828800">
              <a:lnSpc>
                <a:spcPct val="110000"/>
              </a:lnSpc>
              <a:spcBef>
                <a:spcPts val="1200"/>
              </a:spcBef>
              <a:buSzTx/>
              <a:buNone/>
              <a:defRPr sz="6000">
                <a:latin typeface="Helvetica Neue Light"/>
                <a:ea typeface="Helvetica Neue Light"/>
                <a:cs typeface="Helvetica Neue Light"/>
                <a:sym typeface="Helvetica Neue Light"/>
              </a:defRPr>
            </a:pPr>
            <a:r>
              <a:t>But much cannot</a:t>
            </a:r>
          </a:p>
          <a:p>
            <a:pPr lvl="1" marL="0" indent="0" defTabSz="1828800">
              <a:spcBef>
                <a:spcPts val="0"/>
              </a:spcBef>
              <a:buSzTx/>
              <a:buNone/>
              <a:defRPr sz="5000">
                <a:latin typeface="Helvetica Neue Light"/>
                <a:ea typeface="Helvetica Neue Light"/>
                <a:cs typeface="Helvetica Neue Light"/>
                <a:sym typeface="Helvetica Neue Light"/>
              </a:defRPr>
            </a:pPr>
            <a:r>
              <a:t>  psychology, economics, genetics, etc.</a:t>
            </a:r>
          </a:p>
          <a:p>
            <a:pPr lvl="1" marL="0" indent="0" defTabSz="1828800">
              <a:spcBef>
                <a:spcPts val="0"/>
              </a:spcBef>
              <a:buSzTx/>
              <a:buNone/>
              <a:defRPr sz="5000">
                <a:latin typeface="Helvetica Neue Light"/>
                <a:ea typeface="Helvetica Neue Light"/>
                <a:cs typeface="Helvetica Neue Light"/>
                <a:sym typeface="Helvetica Neue Light"/>
              </a:defRPr>
            </a:pPr>
          </a:p>
          <a:p>
            <a:pPr marL="0" indent="0" defTabSz="1828800">
              <a:lnSpc>
                <a:spcPct val="110000"/>
              </a:lnSpc>
              <a:spcBef>
                <a:spcPts val="1200"/>
              </a:spcBef>
              <a:buSzTx/>
              <a:buNone/>
              <a:defRPr sz="6000">
                <a:latin typeface="Helvetica Neue Light"/>
                <a:ea typeface="Helvetica Neue Light"/>
                <a:cs typeface="Helvetica Neue Light"/>
                <a:sym typeface="Helvetica Neue Light"/>
              </a:defRPr>
            </a:pPr>
            <a:r>
              <a:t>Enter </a:t>
            </a:r>
            <a:r>
              <a:rPr u="sng"/>
              <a:t>The Data!</a:t>
            </a:r>
            <a:endParaRPr u="sng"/>
          </a:p>
          <a:p>
            <a:pPr lvl="1" marL="0" indent="0" defTabSz="1828800">
              <a:spcBef>
                <a:spcPts val="0"/>
              </a:spcBef>
              <a:buSzTx/>
              <a:buNone/>
              <a:defRPr sz="5000">
                <a:latin typeface="Helvetica Neue Light"/>
                <a:ea typeface="Helvetica Neue Light"/>
                <a:cs typeface="Helvetica Neue Light"/>
                <a:sym typeface="Helvetica Neue Light"/>
              </a:defRPr>
            </a:pPr>
            <a:r>
              <a:t>  Great advances in several fields:</a:t>
            </a:r>
          </a:p>
          <a:p>
            <a:pPr lvl="2" marL="0" indent="0" defTabSz="1828800">
              <a:spcBef>
                <a:spcPts val="0"/>
              </a:spcBef>
              <a:buSzTx/>
              <a:buNone/>
              <a:defRPr sz="3800">
                <a:latin typeface="Helvetica Neue Light"/>
                <a:ea typeface="Helvetica Neue Light"/>
                <a:cs typeface="Helvetica Neue Light"/>
                <a:sym typeface="Helvetica Neue Light"/>
              </a:defRPr>
            </a:pPr>
            <a:r>
              <a:t>   e.g., speech recognition, machine translation</a:t>
            </a:r>
          </a:p>
          <a:p>
            <a:pPr lvl="2" marL="0" indent="0" defTabSz="1828800">
              <a:spcBef>
                <a:spcPts val="0"/>
              </a:spcBef>
              <a:buSzTx/>
              <a:buNone/>
              <a:defRPr sz="3800">
                <a:latin typeface="Helvetica Neue Light"/>
                <a:ea typeface="Helvetica Neue Light"/>
                <a:cs typeface="Helvetica Neue Light"/>
                <a:sym typeface="Helvetica Neue Light"/>
              </a:defRPr>
            </a:pPr>
            <a:r>
              <a:t>   Case study: Google</a:t>
            </a:r>
          </a:p>
        </p:txBody>
      </p:sp>
      <p:sp>
        <p:nvSpPr>
          <p:cNvPr id="412" name="[Halevy, Norvig, Pereira 2009]"/>
          <p:cNvSpPr txBox="1"/>
          <p:nvPr/>
        </p:nvSpPr>
        <p:spPr>
          <a:xfrm>
            <a:off x="8654313" y="1727199"/>
            <a:ext cx="7075374" cy="815109"/>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1828800">
              <a:defRPr b="0" sz="4200">
                <a:latin typeface="Helvetica Neue Light"/>
                <a:ea typeface="Helvetica Neue Light"/>
                <a:cs typeface="Helvetica Neue Light"/>
                <a:sym typeface="Helvetica Neue Light"/>
              </a:defRPr>
            </a:pPr>
            <a:r>
              <a:t>[</a:t>
            </a:r>
            <a:r>
              <a:t>Halevy, Norvig</a:t>
            </a:r>
            <a:r>
              <a:t>, Pereira 2009]</a:t>
            </a:r>
            <a:r>
              <a:t> </a:t>
            </a:r>
          </a:p>
        </p:txBody>
      </p:sp>
      <p:sp>
        <p:nvSpPr>
          <p:cNvPr id="413" name="“For many tasks, once we have a billion or so examples, we essentially have a closed set that represents (or at least approximates) what we need…”"/>
          <p:cNvSpPr txBox="1"/>
          <p:nvPr/>
        </p:nvSpPr>
        <p:spPr>
          <a:xfrm>
            <a:off x="13869525" y="9204805"/>
            <a:ext cx="9292867" cy="3013076"/>
          </a:xfrm>
          <a:prstGeom prst="rect">
            <a:avLst/>
          </a:prstGeom>
          <a:ln w="254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457200">
              <a:lnSpc>
                <a:spcPts val="6900"/>
              </a:lnSpc>
              <a:defRPr b="0" sz="4600">
                <a:latin typeface="Times Roman"/>
                <a:ea typeface="Times Roman"/>
                <a:cs typeface="Times Roman"/>
                <a:sym typeface="Times Roman"/>
              </a:defRPr>
            </a:lvl1pPr>
          </a:lstStyle>
          <a:p>
            <a:pPr/>
            <a:r>
              <a:t>“For many tasks, once we have a billion or so examples, we essentially have a closed set that represents (or at least approximates) what we need…”</a:t>
            </a:r>
          </a:p>
        </p:txBody>
      </p:sp>
      <p:sp>
        <p:nvSpPr>
          <p:cNvPr id="414" name="[Slide credit: Alexei Efros]"/>
          <p:cNvSpPr txBox="1"/>
          <p:nvPr/>
        </p:nvSpPr>
        <p:spPr>
          <a:xfrm>
            <a:off x="18276290" y="12714086"/>
            <a:ext cx="5865420" cy="7338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b="0" sz="4200">
                <a:latin typeface="Helvetica Neue Light"/>
                <a:ea typeface="Helvetica Neue Light"/>
                <a:cs typeface="Helvetica Neue Light"/>
                <a:sym typeface="Helvetica Neue Light"/>
              </a:defRPr>
            </a:lvl1pPr>
          </a:lstStyle>
          <a:p>
            <a:pPr/>
            <a:r>
              <a:t>[Slide credit: Alexei Efros]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1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11">
                                            <p:txEl>
                                              <p:pRg st="0" end="0"/>
                                            </p:txEl>
                                          </p:spTgt>
                                        </p:tgtEl>
                                        <p:attrNameLst>
                                          <p:attrName>style.visibility</p:attrName>
                                        </p:attrNameLst>
                                      </p:cBhvr>
                                      <p:to>
                                        <p:strVal val="visible"/>
                                      </p:to>
                                    </p:set>
                                  </p:childTnLst>
                                </p:cTn>
                              </p:par>
                              <p:par>
                                <p:cTn id="9" presetClass="entr" nodeType="withEffect" presetSubtype="0" presetID="1" grpId="1" fill="hold">
                                  <p:stCondLst>
                                    <p:cond delay="0"/>
                                  </p:stCondLst>
                                  <p:iterate type="el" backwards="0">
                                    <p:tmAbs val="0"/>
                                  </p:iterate>
                                  <p:childTnLst>
                                    <p:set>
                                      <p:cBhvr>
                                        <p:cTn id="10" fill="hold"/>
                                        <p:tgtEl>
                                          <p:spTgt spid="411">
                                            <p:txEl>
                                              <p:pRg st="1" end="1"/>
                                            </p:txEl>
                                          </p:spTgt>
                                        </p:tgtEl>
                                        <p:attrNameLst>
                                          <p:attrName>style.visibility</p:attrName>
                                        </p:attrNameLst>
                                      </p:cBhvr>
                                      <p:to>
                                        <p:strVal val="visible"/>
                                      </p:to>
                                    </p:set>
                                  </p:childTnLst>
                                </p:cTn>
                              </p:par>
                              <p:par>
                                <p:cTn id="11" presetClass="entr" nodeType="withEffect" presetSubtype="0" presetID="1" grpId="1" fill="hold">
                                  <p:stCondLst>
                                    <p:cond delay="0"/>
                                  </p:stCondLst>
                                  <p:iterate type="el" backwards="0">
                                    <p:tmAbs val="0"/>
                                  </p:iterate>
                                  <p:childTnLst>
                                    <p:set>
                                      <p:cBhvr>
                                        <p:cTn id="12" fill="hold"/>
                                        <p:tgtEl>
                                          <p:spTgt spid="41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411">
                                            <p:txEl>
                                              <p:pRg st="3" end="3"/>
                                            </p:txEl>
                                          </p:spTgt>
                                        </p:tgtEl>
                                        <p:attrNameLst>
                                          <p:attrName>style.visibility</p:attrName>
                                        </p:attrNameLst>
                                      </p:cBhvr>
                                      <p:to>
                                        <p:strVal val="visible"/>
                                      </p:to>
                                    </p:set>
                                  </p:childTnLst>
                                </p:cTn>
                              </p:par>
                              <p:par>
                                <p:cTn id="17" presetClass="entr" nodeType="withEffect" presetSubtype="0" presetID="1" grpId="1" fill="hold">
                                  <p:stCondLst>
                                    <p:cond delay="0"/>
                                  </p:stCondLst>
                                  <p:iterate type="el" backwards="0">
                                    <p:tmAbs val="0"/>
                                  </p:iterate>
                                  <p:childTnLst>
                                    <p:set>
                                      <p:cBhvr>
                                        <p:cTn id="18" fill="hold"/>
                                        <p:tgtEl>
                                          <p:spTgt spid="411">
                                            <p:txEl>
                                              <p:pRg st="4" end="4"/>
                                            </p:txEl>
                                          </p:spTgt>
                                        </p:tgtEl>
                                        <p:attrNameLst>
                                          <p:attrName>style.visibility</p:attrName>
                                        </p:attrNameLst>
                                      </p:cBhvr>
                                      <p:to>
                                        <p:strVal val="visible"/>
                                      </p:to>
                                    </p:set>
                                  </p:childTnLst>
                                </p:cTn>
                              </p:par>
                              <p:par>
                                <p:cTn id="19" presetClass="entr" nodeType="withEffect" presetSubtype="0" presetID="1" grpId="1" fill="hold">
                                  <p:stCondLst>
                                    <p:cond delay="0"/>
                                  </p:stCondLst>
                                  <p:iterate type="el" backwards="0">
                                    <p:tmAbs val="0"/>
                                  </p:iterate>
                                  <p:childTnLst>
                                    <p:set>
                                      <p:cBhvr>
                                        <p:cTn id="20" fill="hold"/>
                                        <p:tgtEl>
                                          <p:spTgt spid="411">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411">
                                            <p:txEl>
                                              <p:pRg st="6" end="6"/>
                                            </p:txEl>
                                          </p:spTgt>
                                        </p:tgtEl>
                                        <p:attrNameLst>
                                          <p:attrName>style.visibility</p:attrName>
                                        </p:attrNameLst>
                                      </p:cBhvr>
                                      <p:to>
                                        <p:strVal val="visible"/>
                                      </p:to>
                                    </p:set>
                                  </p:childTnLst>
                                </p:cTn>
                              </p:par>
                              <p:par>
                                <p:cTn id="25" presetClass="entr" nodeType="withEffect" presetSubtype="0" presetID="1" grpId="1" fill="hold">
                                  <p:stCondLst>
                                    <p:cond delay="0"/>
                                  </p:stCondLst>
                                  <p:iterate type="el" backwards="0">
                                    <p:tmAbs val="0"/>
                                  </p:iterate>
                                  <p:childTnLst>
                                    <p:set>
                                      <p:cBhvr>
                                        <p:cTn id="26" fill="hold"/>
                                        <p:tgtEl>
                                          <p:spTgt spid="411">
                                            <p:txEl>
                                              <p:pRg st="7" end="7"/>
                                            </p:txEl>
                                          </p:spTgt>
                                        </p:tgtEl>
                                        <p:attrNameLst>
                                          <p:attrName>style.visibility</p:attrName>
                                        </p:attrNameLst>
                                      </p:cBhvr>
                                      <p:to>
                                        <p:strVal val="visible"/>
                                      </p:to>
                                    </p:set>
                                  </p:childTnLst>
                                </p:cTn>
                              </p:par>
                              <p:par>
                                <p:cTn id="27" presetClass="entr" nodeType="withEffect" presetSubtype="0" presetID="1" grpId="1" fill="hold">
                                  <p:stCondLst>
                                    <p:cond delay="0"/>
                                  </p:stCondLst>
                                  <p:iterate type="el" backwards="0">
                                    <p:tmAbs val="0"/>
                                  </p:iterate>
                                  <p:childTnLst>
                                    <p:set>
                                      <p:cBhvr>
                                        <p:cTn id="28" fill="hold"/>
                                        <p:tgtEl>
                                          <p:spTgt spid="411">
                                            <p:txEl>
                                              <p:pRg st="8" end="8"/>
                                            </p:txEl>
                                          </p:spTgt>
                                        </p:tgtEl>
                                        <p:attrNameLst>
                                          <p:attrName>style.visibility</p:attrName>
                                        </p:attrNameLst>
                                      </p:cBhvr>
                                      <p:to>
                                        <p:strVal val="visible"/>
                                      </p:to>
                                    </p:set>
                                  </p:childTnLst>
                                </p:cTn>
                              </p:par>
                              <p:par>
                                <p:cTn id="29" presetClass="entr" nodeType="withEffect" presetSubtype="0" presetID="1" grpId="1" fill="hold">
                                  <p:stCondLst>
                                    <p:cond delay="0"/>
                                  </p:stCondLst>
                                  <p:iterate type="el" backwards="0">
                                    <p:tmAbs val="0"/>
                                  </p:iterate>
                                  <p:childTnLst>
                                    <p:set>
                                      <p:cBhvr>
                                        <p:cTn id="30" fill="hold"/>
                                        <p:tgtEl>
                                          <p:spTgt spid="411">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2" fill="hold">
                                  <p:stCondLst>
                                    <p:cond delay="0"/>
                                  </p:stCondLst>
                                  <p:iterate type="el" backwards="0">
                                    <p:tmAbs val="0"/>
                                  </p:iterate>
                                  <p:childTnLst>
                                    <p:set>
                                      <p:cBhvr>
                                        <p:cTn id="34" fill="hold"/>
                                        <p:tgtEl>
                                          <p:spTgt spid="4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411" grpId="1"/>
      <p:bldP build="whole" bldLvl="1" animBg="1" rev="0" advAuto="0" spid="413" grpId="2"/>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418" name="Learning versus inference"/>
          <p:cNvSpPr txBox="1"/>
          <p:nvPr/>
        </p:nvSpPr>
        <p:spPr>
          <a:xfrm>
            <a:off x="6543484" y="667198"/>
            <a:ext cx="11297032" cy="13326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8000">
                <a:latin typeface="Helvetica Neue Light"/>
                <a:ea typeface="Helvetica Neue Light"/>
                <a:cs typeface="Helvetica Neue Light"/>
                <a:sym typeface="Helvetica Neue Light"/>
              </a:defRPr>
            </a:lvl1pPr>
          </a:lstStyle>
          <a:p>
            <a:pPr/>
            <a:r>
              <a:t>Learning versus inference</a:t>
            </a:r>
          </a:p>
        </p:txBody>
      </p:sp>
      <p:sp>
        <p:nvSpPr>
          <p:cNvPr id="419" name="This lecture: Learning…"/>
          <p:cNvSpPr txBox="1"/>
          <p:nvPr/>
        </p:nvSpPr>
        <p:spPr>
          <a:xfrm>
            <a:off x="1289305" y="8270705"/>
            <a:ext cx="20308632" cy="166179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a:defRPr b="0" sz="5000">
                <a:latin typeface="Helvetica Neue Light"/>
                <a:ea typeface="Helvetica Neue Light"/>
                <a:cs typeface="Helvetica Neue Light"/>
                <a:sym typeface="Helvetica Neue Light"/>
              </a:defRPr>
            </a:pPr>
            <a:r>
              <a:t>This lecture: </a:t>
            </a:r>
            <a:r>
              <a:rPr b="1">
                <a:latin typeface="Helvetica Neue"/>
                <a:ea typeface="Helvetica Neue"/>
                <a:cs typeface="Helvetica Neue"/>
                <a:sym typeface="Helvetica Neue"/>
              </a:rPr>
              <a:t>Learning</a:t>
            </a:r>
          </a:p>
          <a:p>
            <a:pPr algn="l">
              <a:defRPr b="0" i="1" sz="5000"/>
            </a:pPr>
            <a:r>
              <a:t>Given data</a:t>
            </a:r>
            <a:r>
              <a:rPr i="0">
                <a:latin typeface="Helvetica Neue Light"/>
                <a:ea typeface="Helvetica Neue Light"/>
                <a:cs typeface="Helvetica Neue Light"/>
                <a:sym typeface="Helvetica Neue Light"/>
              </a:rPr>
              <a:t>, automatically come up with the model that best explains it</a:t>
            </a:r>
          </a:p>
        </p:txBody>
      </p:sp>
      <p:grpSp>
        <p:nvGrpSpPr>
          <p:cNvPr id="423" name="Group"/>
          <p:cNvGrpSpPr/>
          <p:nvPr/>
        </p:nvGrpSpPr>
        <p:grpSpPr>
          <a:xfrm>
            <a:off x="1289306" y="4509433"/>
            <a:ext cx="21406468" cy="1935311"/>
            <a:chOff x="0" y="0"/>
            <a:chExt cx="21406467" cy="1935309"/>
          </a:xfrm>
        </p:grpSpPr>
        <p:sp>
          <p:nvSpPr>
            <p:cNvPr id="420" name="Last lecture: Inference…"/>
            <p:cNvSpPr txBox="1"/>
            <p:nvPr/>
          </p:nvSpPr>
          <p:spPr>
            <a:xfrm>
              <a:off x="0" y="0"/>
              <a:ext cx="18043637" cy="16617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p>
              <a:pPr algn="l">
                <a:defRPr b="0" sz="5000">
                  <a:latin typeface="Helvetica Neue Light"/>
                  <a:ea typeface="Helvetica Neue Light"/>
                  <a:cs typeface="Helvetica Neue Light"/>
                  <a:sym typeface="Helvetica Neue Light"/>
                </a:defRPr>
              </a:pPr>
              <a:r>
                <a:t>Last lecture: </a:t>
              </a:r>
              <a:r>
                <a:rPr b="1">
                  <a:latin typeface="Helvetica Neue"/>
                  <a:ea typeface="Helvetica Neue"/>
                  <a:cs typeface="Helvetica Neue"/>
                  <a:sym typeface="Helvetica Neue"/>
                </a:rPr>
                <a:t>Inference</a:t>
              </a:r>
            </a:p>
            <a:p>
              <a:pPr algn="l">
                <a:defRPr b="0" sz="5000">
                  <a:latin typeface="Helvetica Neue Light"/>
                  <a:ea typeface="Helvetica Neue Light"/>
                  <a:cs typeface="Helvetica Neue Light"/>
                  <a:sym typeface="Helvetica Neue Light"/>
                </a:defRPr>
              </a:pPr>
              <a:r>
                <a:rPr i="1">
                  <a:latin typeface="Helvetica Neue"/>
                  <a:ea typeface="Helvetica Neue"/>
                  <a:cs typeface="Helvetica Neue"/>
                  <a:sym typeface="Helvetica Neue"/>
                </a:rPr>
                <a:t>Given a model</a:t>
              </a:r>
              <a:r>
                <a:t>                      , make inferences such as </a:t>
              </a:r>
            </a:p>
          </p:txBody>
        </p:sp>
        <p:pic>
          <p:nvPicPr>
            <p:cNvPr id="421" name="P(x_1,x_2,x_3,_l.pdf" descr="P(x_1,x_2,x_3,_l.pdf"/>
            <p:cNvPicPr>
              <a:picLocks noChangeAspect="1"/>
            </p:cNvPicPr>
            <p:nvPr/>
          </p:nvPicPr>
          <p:blipFill>
            <a:blip r:embed="rId3">
              <a:extLst/>
            </a:blip>
            <a:srcRect l="0" t="0" r="0" b="0"/>
            <a:stretch>
              <a:fillRect/>
            </a:stretch>
          </p:blipFill>
          <p:spPr>
            <a:xfrm>
              <a:off x="4188403" y="1013493"/>
              <a:ext cx="3659517" cy="537311"/>
            </a:xfrm>
            <a:prstGeom prst="rect">
              <a:avLst/>
            </a:prstGeom>
            <a:ln w="12700" cap="flat">
              <a:noFill/>
              <a:miter lim="400000"/>
            </a:ln>
            <a:effectLst/>
          </p:spPr>
        </p:pic>
        <p:pic>
          <p:nvPicPr>
            <p:cNvPr id="422" name="argmax_x_1_P(x_1.pdf" descr="argmax_x_1_P(x_1.pdf"/>
            <p:cNvPicPr>
              <a:picLocks noChangeAspect="1"/>
            </p:cNvPicPr>
            <p:nvPr/>
          </p:nvPicPr>
          <p:blipFill>
            <a:blip r:embed="rId4">
              <a:extLst/>
            </a:blip>
            <a:stretch>
              <a:fillRect/>
            </a:stretch>
          </p:blipFill>
          <p:spPr>
            <a:xfrm>
              <a:off x="15330715" y="963189"/>
              <a:ext cx="6075753" cy="972121"/>
            </a:xfrm>
            <a:prstGeom prst="rect">
              <a:avLst/>
            </a:prstGeom>
            <a:ln w="12700" cap="flat">
              <a:noFill/>
              <a:miter lim="400000"/>
            </a:ln>
            <a:effectLst/>
          </p:spPr>
        </p:pic>
      </p:grpSp>
    </p:spTree>
  </p:cSld>
  <p:clrMapOvr>
    <a:masterClrMapping/>
  </p:clrMapOvr>
  <p:transition xmlns:p14="http://schemas.microsoft.com/office/powerpoint/2010/main" spd="fast"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1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9" grpId="2"/>
      <p:bldP build="whole" bldLvl="1" animBg="1" rev="0" advAuto="0" spid="423"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 name="8. Introduction to Machine Learning"/>
          <p:cNvSpPr txBox="1"/>
          <p:nvPr>
            <p:ph type="title"/>
          </p:nvPr>
        </p:nvSpPr>
        <p:spPr>
          <a:prstGeom prst="rect">
            <a:avLst/>
          </a:prstGeom>
        </p:spPr>
        <p:txBody>
          <a:bodyPr/>
          <a:lstStyle>
            <a:lvl1pPr>
              <a:defRPr sz="10000">
                <a:latin typeface="Avenir Book"/>
                <a:ea typeface="Avenir Book"/>
                <a:cs typeface="Avenir Book"/>
                <a:sym typeface="Avenir Book"/>
              </a:defRPr>
            </a:lvl1pPr>
          </a:lstStyle>
          <a:p>
            <a:pPr/>
            <a:r>
              <a:t>8. Introduction to Machine Learning </a:t>
            </a:r>
          </a:p>
        </p:txBody>
      </p:sp>
      <p:sp>
        <p:nvSpPr>
          <p:cNvPr id="272" name="“It’s all about the data!”…"/>
          <p:cNvSpPr txBox="1"/>
          <p:nvPr>
            <p:ph type="body" idx="1"/>
          </p:nvPr>
        </p:nvSpPr>
        <p:spPr>
          <a:xfrm>
            <a:off x="1689100" y="2867711"/>
            <a:ext cx="21005800" cy="9296401"/>
          </a:xfrm>
          <a:prstGeom prst="rect">
            <a:avLst/>
          </a:prstGeom>
        </p:spPr>
        <p:txBody>
          <a:bodyPr/>
          <a:lstStyle/>
          <a:p>
            <a:pPr marL="558800" indent="-558800" defTabSz="726440">
              <a:spcBef>
                <a:spcPts val="5100"/>
              </a:spcBef>
              <a:buSzPct val="100000"/>
              <a:defRPr sz="4224">
                <a:latin typeface="Avenir Book"/>
                <a:ea typeface="Avenir Book"/>
                <a:cs typeface="Avenir Book"/>
                <a:sym typeface="Avenir Book"/>
              </a:defRPr>
            </a:pPr>
            <a:r>
              <a:t>“It’s all about the data!”</a:t>
            </a:r>
          </a:p>
          <a:p>
            <a:pPr marL="558800" indent="-558800" defTabSz="726440">
              <a:spcBef>
                <a:spcPts val="5100"/>
              </a:spcBef>
              <a:buSzPct val="100000"/>
              <a:defRPr sz="4224">
                <a:latin typeface="Avenir Book"/>
                <a:ea typeface="Avenir Book"/>
                <a:cs typeface="Avenir Book"/>
                <a:sym typeface="Avenir Book"/>
              </a:defRPr>
            </a:pPr>
            <a:r>
              <a:t>Formalisms of learning </a:t>
            </a:r>
            <a:r>
              <a:rPr sz="3696">
                <a:latin typeface="Avenir Book Oblique"/>
                <a:ea typeface="Avenir Book Oblique"/>
                <a:cs typeface="Avenir Book Oblique"/>
                <a:sym typeface="Avenir Book Oblique"/>
              </a:rPr>
              <a:t>(Data, Compute, Objective Function, Hypothesis Space, Optimizer)</a:t>
            </a:r>
          </a:p>
          <a:p>
            <a:pPr marL="558800" indent="-558800" defTabSz="726440">
              <a:spcBef>
                <a:spcPts val="5100"/>
              </a:spcBef>
              <a:buSzPct val="100000"/>
              <a:defRPr sz="4224">
                <a:latin typeface="Avenir Book"/>
                <a:ea typeface="Avenir Book"/>
                <a:cs typeface="Avenir Book"/>
                <a:sym typeface="Avenir Book"/>
              </a:defRPr>
            </a:pPr>
            <a:r>
              <a:t>Case study #1: Linear least-squares</a:t>
            </a:r>
          </a:p>
          <a:p>
            <a:pPr lvl="1" marL="1117600" indent="-558800" defTabSz="726440">
              <a:spcBef>
                <a:spcPts val="5100"/>
              </a:spcBef>
              <a:buSzPct val="100000"/>
              <a:defRPr sz="4224">
                <a:latin typeface="Avenir Book"/>
                <a:ea typeface="Avenir Book"/>
                <a:cs typeface="Avenir Book"/>
                <a:sym typeface="Avenir Book"/>
              </a:defRPr>
            </a:pPr>
            <a:r>
              <a:t>Empirical risk minimization</a:t>
            </a:r>
          </a:p>
          <a:p>
            <a:pPr marL="558800" indent="-558800" defTabSz="726440">
              <a:spcBef>
                <a:spcPts val="5100"/>
              </a:spcBef>
              <a:buSzPct val="100000"/>
              <a:defRPr sz="4224">
                <a:latin typeface="Avenir Book"/>
                <a:ea typeface="Avenir Book"/>
                <a:cs typeface="Avenir Book"/>
                <a:sym typeface="Avenir Book"/>
              </a:defRPr>
            </a:pPr>
            <a:r>
              <a:t>Case study #2: Image classification</a:t>
            </a:r>
          </a:p>
          <a:p>
            <a:pPr lvl="1" marL="1117600" indent="-558800" defTabSz="726440">
              <a:spcBef>
                <a:spcPts val="5100"/>
              </a:spcBef>
              <a:buSzPct val="100000"/>
              <a:defRPr sz="4224">
                <a:latin typeface="Avenir Book"/>
                <a:ea typeface="Avenir Book"/>
                <a:cs typeface="Avenir Book"/>
                <a:sym typeface="Avenir Book"/>
              </a:defRPr>
            </a:pPr>
            <a:r>
              <a:t>Softmax regression</a:t>
            </a:r>
          </a:p>
          <a:p>
            <a:pPr marL="558800" indent="-558800" defTabSz="726440">
              <a:spcBef>
                <a:spcPts val="5100"/>
              </a:spcBef>
              <a:buSzPct val="100000"/>
              <a:defRPr sz="4224">
                <a:latin typeface="Avenir Book"/>
                <a:ea typeface="Avenir Book"/>
                <a:cs typeface="Avenir Book"/>
                <a:sym typeface="Avenir Book"/>
              </a:defRPr>
            </a:pPr>
            <a:r>
              <a:t>The problem of generalization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7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7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7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7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7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7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272">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272">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2"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7" name="Rectangle"/>
          <p:cNvSpPr/>
          <p:nvPr/>
        </p:nvSpPr>
        <p:spPr>
          <a:xfrm>
            <a:off x="1325501" y="1648617"/>
            <a:ext cx="1198843" cy="4156251"/>
          </a:xfrm>
          <a:prstGeom prst="rect">
            <a:avLst/>
          </a:prstGeom>
          <a:solidFill>
            <a:srgbClr val="D6D5D5"/>
          </a:solidFill>
          <a:ln w="12700">
            <a:miter lim="400000"/>
          </a:ln>
        </p:spPr>
        <p:txBody>
          <a:bodyPr lIns="50800" tIns="50800" rIns="50800" bIns="50800" anchor="ctr"/>
          <a:lstStyle/>
          <a:p>
            <a:pPr defTabSz="584200">
              <a:defRPr b="0">
                <a:latin typeface="+mn-lt"/>
                <a:ea typeface="+mn-ea"/>
                <a:cs typeface="+mn-cs"/>
                <a:sym typeface="Helvetica Neue Medium"/>
              </a:defRPr>
            </a:pPr>
          </a:p>
        </p:txBody>
      </p:sp>
      <p:sp>
        <p:nvSpPr>
          <p:cNvPr id="428" name="Rectangle"/>
          <p:cNvSpPr/>
          <p:nvPr/>
        </p:nvSpPr>
        <p:spPr>
          <a:xfrm>
            <a:off x="8262279" y="1627894"/>
            <a:ext cx="3942824" cy="4156252"/>
          </a:xfrm>
          <a:prstGeom prst="rect">
            <a:avLst/>
          </a:prstGeom>
          <a:ln w="38100">
            <a:solidFill>
              <a:srgbClr val="000000"/>
            </a:solidFill>
            <a:miter lim="400000"/>
          </a:ln>
        </p:spPr>
        <p:txBody>
          <a:bodyPr lIns="50800" tIns="50800" rIns="50800" bIns="50800" anchor="ctr"/>
          <a:lstStyle/>
          <a:p>
            <a:pPr defTabSz="584200">
              <a:defRPr b="0">
                <a:latin typeface="+mn-lt"/>
                <a:ea typeface="+mn-ea"/>
                <a:cs typeface="+mn-cs"/>
                <a:sym typeface="Helvetica Neue Medium"/>
              </a:defRPr>
            </a:pPr>
          </a:p>
        </p:txBody>
      </p:sp>
      <p:pic>
        <p:nvPicPr>
          <p:cNvPr id="429" name="Data.pdf" descr="Data.pdf"/>
          <p:cNvPicPr>
            <a:picLocks noChangeAspect="1"/>
          </p:cNvPicPr>
          <p:nvPr/>
        </p:nvPicPr>
        <p:blipFill>
          <a:blip r:embed="rId2">
            <a:extLst/>
          </a:blip>
          <a:stretch>
            <a:fillRect/>
          </a:stretch>
        </p:blipFill>
        <p:spPr>
          <a:xfrm>
            <a:off x="4080732" y="3397847"/>
            <a:ext cx="1690031" cy="578169"/>
          </a:xfrm>
          <a:prstGeom prst="rect">
            <a:avLst/>
          </a:prstGeom>
          <a:ln w="12700">
            <a:miter lim="400000"/>
          </a:ln>
        </p:spPr>
      </p:pic>
      <p:pic>
        <p:nvPicPr>
          <p:cNvPr id="430" name="rightarrow.pdf" descr="rightarrow.pdf"/>
          <p:cNvPicPr>
            <a:picLocks noChangeAspect="1"/>
          </p:cNvPicPr>
          <p:nvPr/>
        </p:nvPicPr>
        <p:blipFill>
          <a:blip r:embed="rId3">
            <a:extLst/>
          </a:blip>
          <a:stretch>
            <a:fillRect/>
          </a:stretch>
        </p:blipFill>
        <p:spPr>
          <a:xfrm>
            <a:off x="6490256" y="3397847"/>
            <a:ext cx="1016972" cy="616346"/>
          </a:xfrm>
          <a:prstGeom prst="rect">
            <a:avLst/>
          </a:prstGeom>
          <a:ln w="12700">
            <a:miter lim="400000"/>
          </a:ln>
        </p:spPr>
      </p:pic>
      <p:pic>
        <p:nvPicPr>
          <p:cNvPr id="431" name="rightarrow.pdf" descr="rightarrow.pdf"/>
          <p:cNvPicPr>
            <a:picLocks noChangeAspect="1"/>
          </p:cNvPicPr>
          <p:nvPr/>
        </p:nvPicPr>
        <p:blipFill>
          <a:blip r:embed="rId3">
            <a:extLst/>
          </a:blip>
          <a:stretch>
            <a:fillRect/>
          </a:stretch>
        </p:blipFill>
        <p:spPr>
          <a:xfrm>
            <a:off x="12960156" y="3397846"/>
            <a:ext cx="1016971" cy="616347"/>
          </a:xfrm>
          <a:prstGeom prst="rect">
            <a:avLst/>
          </a:prstGeom>
          <a:ln w="12700">
            <a:miter lim="400000"/>
          </a:ln>
        </p:spPr>
      </p:pic>
      <p:pic>
        <p:nvPicPr>
          <p:cNvPr id="432" name="Learner.pdf" descr="Learner.pdf"/>
          <p:cNvPicPr>
            <a:picLocks noChangeAspect="1"/>
          </p:cNvPicPr>
          <p:nvPr/>
        </p:nvPicPr>
        <p:blipFill>
          <a:blip r:embed="rId4">
            <a:extLst/>
          </a:blip>
          <a:stretch>
            <a:fillRect/>
          </a:stretch>
        </p:blipFill>
        <p:spPr>
          <a:xfrm>
            <a:off x="8993517" y="3418570"/>
            <a:ext cx="2631274" cy="574900"/>
          </a:xfrm>
          <a:prstGeom prst="rect">
            <a:avLst/>
          </a:prstGeom>
          <a:ln w="12700">
            <a:miter lim="400000"/>
          </a:ln>
        </p:spPr>
      </p:pic>
      <p:pic>
        <p:nvPicPr>
          <p:cNvPr id="433" name="Model.pdf" descr="Model.pdf"/>
          <p:cNvPicPr>
            <a:picLocks noChangeAspect="1"/>
          </p:cNvPicPr>
          <p:nvPr/>
        </p:nvPicPr>
        <p:blipFill>
          <a:blip r:embed="rId5">
            <a:extLst/>
          </a:blip>
          <a:stretch>
            <a:fillRect/>
          </a:stretch>
        </p:blipFill>
        <p:spPr>
          <a:xfrm>
            <a:off x="15313040" y="3417699"/>
            <a:ext cx="2237098" cy="605881"/>
          </a:xfrm>
          <a:prstGeom prst="rect">
            <a:avLst/>
          </a:prstGeom>
          <a:ln w="12700">
            <a:miter lim="400000"/>
          </a:ln>
        </p:spPr>
      </p:pic>
      <p:pic>
        <p:nvPicPr>
          <p:cNvPr id="434" name="Learning.pdf" descr="Learning.pdf"/>
          <p:cNvPicPr>
            <a:picLocks noChangeAspect="1"/>
          </p:cNvPicPr>
          <p:nvPr/>
        </p:nvPicPr>
        <p:blipFill>
          <a:blip r:embed="rId6">
            <a:extLst/>
          </a:blip>
          <a:stretch>
            <a:fillRect/>
          </a:stretch>
        </p:blipFill>
        <p:spPr>
          <a:xfrm rot="16200000">
            <a:off x="491520" y="3335949"/>
            <a:ext cx="2914216" cy="701965"/>
          </a:xfrm>
          <a:prstGeom prst="rect">
            <a:avLst/>
          </a:prstGeom>
          <a:ln w="12700">
            <a:miter lim="400000"/>
          </a:ln>
        </p:spPr>
      </p:pic>
      <p:grpSp>
        <p:nvGrpSpPr>
          <p:cNvPr id="446" name="Group"/>
          <p:cNvGrpSpPr/>
          <p:nvPr/>
        </p:nvGrpSpPr>
        <p:grpSpPr>
          <a:xfrm>
            <a:off x="1094214" y="4522088"/>
            <a:ext cx="22195572" cy="7566019"/>
            <a:chOff x="0" y="0"/>
            <a:chExt cx="22195570" cy="7566017"/>
          </a:xfrm>
        </p:grpSpPr>
        <p:sp>
          <p:nvSpPr>
            <p:cNvPr id="435" name="Rectangle"/>
            <p:cNvSpPr/>
            <p:nvPr/>
          </p:nvSpPr>
          <p:spPr>
            <a:xfrm>
              <a:off x="254992" y="3367475"/>
              <a:ext cx="1198843" cy="4156251"/>
            </a:xfrm>
            <a:prstGeom prst="rect">
              <a:avLst/>
            </a:prstGeom>
            <a:solidFill>
              <a:srgbClr val="D6D5D5"/>
            </a:solidFill>
            <a:ln w="12700" cap="flat">
              <a:noFill/>
              <a:miter lim="400000"/>
            </a:ln>
            <a:effectLst/>
          </p:spPr>
          <p:txBody>
            <a:bodyPr wrap="square" lIns="50800" tIns="50800" rIns="50800" bIns="50800" numCol="1" anchor="ctr">
              <a:noAutofit/>
            </a:bodyPr>
            <a:lstStyle/>
            <a:p>
              <a:pPr defTabSz="584200">
                <a:defRPr b="0">
                  <a:latin typeface="+mn-lt"/>
                  <a:ea typeface="+mn-ea"/>
                  <a:cs typeface="+mn-cs"/>
                  <a:sym typeface="Helvetica Neue Medium"/>
                </a:defRPr>
              </a:pPr>
            </a:p>
          </p:txBody>
        </p:sp>
        <p:sp>
          <p:nvSpPr>
            <p:cNvPr id="436" name="Rectangle"/>
            <p:cNvSpPr/>
            <p:nvPr/>
          </p:nvSpPr>
          <p:spPr>
            <a:xfrm>
              <a:off x="13365962" y="3409767"/>
              <a:ext cx="3942824" cy="4156251"/>
            </a:xfrm>
            <a:prstGeom prst="rect">
              <a:avLst/>
            </a:prstGeom>
            <a:noFill/>
            <a:ln w="38100" cap="flat">
              <a:solidFill>
                <a:srgbClr val="000000"/>
              </a:solidFill>
              <a:prstDash val="solid"/>
              <a:miter lim="400000"/>
            </a:ln>
            <a:effectLst/>
          </p:spPr>
          <p:txBody>
            <a:bodyPr wrap="square" lIns="50800" tIns="50800" rIns="50800" bIns="50800" numCol="1" anchor="ctr">
              <a:noAutofit/>
            </a:bodyPr>
            <a:lstStyle/>
            <a:p>
              <a:pPr defTabSz="584200">
                <a:defRPr b="0">
                  <a:latin typeface="+mn-lt"/>
                  <a:ea typeface="+mn-ea"/>
                  <a:cs typeface="+mn-cs"/>
                  <a:sym typeface="Helvetica Neue Medium"/>
                </a:defRPr>
              </a:pPr>
            </a:p>
          </p:txBody>
        </p:sp>
        <p:sp>
          <p:nvSpPr>
            <p:cNvPr id="437" name="Line"/>
            <p:cNvSpPr/>
            <p:nvPr/>
          </p:nvSpPr>
          <p:spPr>
            <a:xfrm flipV="1">
              <a:off x="13328266" y="23705"/>
              <a:ext cx="1528910" cy="3438337"/>
            </a:xfrm>
            <a:prstGeom prst="line">
              <a:avLst/>
            </a:prstGeom>
            <a:noFill/>
            <a:ln w="25400" cap="flat">
              <a:solidFill>
                <a:srgbClr val="000000"/>
              </a:solidFill>
              <a:custDash>
                <a:ds d="200000" sp="200000"/>
              </a:custDash>
              <a:miter lim="400000"/>
            </a:ln>
            <a:effectLst/>
          </p:spPr>
          <p:txBody>
            <a:bodyPr wrap="square" lIns="50800" tIns="50800" rIns="50800" bIns="50800" numCol="1" anchor="ctr">
              <a:noAutofit/>
            </a:bodyPr>
            <a:lstStyle/>
            <a:p>
              <a:pPr defTabSz="584200">
                <a:defRPr b="0" sz="2200">
                  <a:solidFill>
                    <a:srgbClr val="FFFFFF"/>
                  </a:solidFill>
                  <a:latin typeface="+mn-lt"/>
                  <a:ea typeface="+mn-ea"/>
                  <a:cs typeface="+mn-cs"/>
                  <a:sym typeface="Helvetica Neue Medium"/>
                </a:defRPr>
              </a:pPr>
            </a:p>
          </p:txBody>
        </p:sp>
        <p:sp>
          <p:nvSpPr>
            <p:cNvPr id="438" name="Line"/>
            <p:cNvSpPr/>
            <p:nvPr/>
          </p:nvSpPr>
          <p:spPr>
            <a:xfrm flipH="1" flipV="1">
              <a:off x="15800810" y="-1"/>
              <a:ext cx="1528911" cy="3438337"/>
            </a:xfrm>
            <a:prstGeom prst="line">
              <a:avLst/>
            </a:prstGeom>
            <a:noFill/>
            <a:ln w="25400" cap="flat">
              <a:solidFill>
                <a:srgbClr val="000000"/>
              </a:solidFill>
              <a:custDash>
                <a:ds d="200000" sp="200000"/>
              </a:custDash>
              <a:miter lim="400000"/>
            </a:ln>
            <a:effectLst/>
          </p:spPr>
          <p:txBody>
            <a:bodyPr wrap="square" lIns="50800" tIns="50800" rIns="50800" bIns="50800" numCol="1" anchor="ctr">
              <a:noAutofit/>
            </a:bodyPr>
            <a:lstStyle/>
            <a:p>
              <a:pPr defTabSz="584200">
                <a:defRPr b="0" sz="2200">
                  <a:solidFill>
                    <a:srgbClr val="FFFFFF"/>
                  </a:solidFill>
                  <a:latin typeface="+mn-lt"/>
                  <a:ea typeface="+mn-ea"/>
                  <a:cs typeface="+mn-cs"/>
                  <a:sym typeface="Helvetica Neue Medium"/>
                </a:defRPr>
              </a:pPr>
            </a:p>
          </p:txBody>
        </p:sp>
        <p:sp>
          <p:nvSpPr>
            <p:cNvPr id="439" name="Line"/>
            <p:cNvSpPr/>
            <p:nvPr/>
          </p:nvSpPr>
          <p:spPr>
            <a:xfrm>
              <a:off x="0" y="2325127"/>
              <a:ext cx="22195572" cy="1"/>
            </a:xfrm>
            <a:prstGeom prst="line">
              <a:avLst/>
            </a:prstGeom>
            <a:noFill/>
            <a:ln w="12700" cap="flat">
              <a:solidFill>
                <a:srgbClr val="000000"/>
              </a:solidFill>
              <a:prstDash val="solid"/>
              <a:miter lim="400000"/>
            </a:ln>
            <a:effectLst/>
          </p:spPr>
          <p:txBody>
            <a:bodyPr wrap="square" lIns="50800" tIns="50800" rIns="50800" bIns="50800" numCol="1" anchor="ctr">
              <a:noAutofit/>
            </a:bodyPr>
            <a:lstStyle/>
            <a:p>
              <a:pPr defTabSz="584200">
                <a:defRPr b="0" sz="2200">
                  <a:solidFill>
                    <a:srgbClr val="FFFFFF"/>
                  </a:solidFill>
                  <a:latin typeface="+mn-lt"/>
                  <a:ea typeface="+mn-ea"/>
                  <a:cs typeface="+mn-cs"/>
                  <a:sym typeface="Helvetica Neue Medium"/>
                </a:defRPr>
              </a:pPr>
            </a:p>
          </p:txBody>
        </p:sp>
        <p:pic>
          <p:nvPicPr>
            <p:cNvPr id="440" name="Input.pdf" descr="Input.pdf"/>
            <p:cNvPicPr>
              <a:picLocks noChangeAspect="1"/>
            </p:cNvPicPr>
            <p:nvPr/>
          </p:nvPicPr>
          <p:blipFill>
            <a:blip r:embed="rId7">
              <a:extLst/>
            </a:blip>
            <a:stretch>
              <a:fillRect/>
            </a:stretch>
          </p:blipFill>
          <p:spPr>
            <a:xfrm>
              <a:off x="9439017" y="5148762"/>
              <a:ext cx="1801627" cy="678260"/>
            </a:xfrm>
            <a:prstGeom prst="rect">
              <a:avLst/>
            </a:prstGeom>
            <a:ln w="12700" cap="flat">
              <a:noFill/>
              <a:miter lim="400000"/>
            </a:ln>
            <a:effectLst/>
          </p:spPr>
        </p:pic>
        <p:pic>
          <p:nvPicPr>
            <p:cNvPr id="441" name="Output.pdf" descr="Output.pdf"/>
            <p:cNvPicPr>
              <a:picLocks noChangeAspect="1"/>
            </p:cNvPicPr>
            <p:nvPr/>
          </p:nvPicPr>
          <p:blipFill>
            <a:blip r:embed="rId8">
              <a:extLst/>
            </a:blip>
            <a:stretch>
              <a:fillRect/>
            </a:stretch>
          </p:blipFill>
          <p:spPr>
            <a:xfrm>
              <a:off x="19434106" y="5096750"/>
              <a:ext cx="2403696" cy="701965"/>
            </a:xfrm>
            <a:prstGeom prst="rect">
              <a:avLst/>
            </a:prstGeom>
            <a:ln w="12700" cap="flat">
              <a:noFill/>
              <a:miter lim="400000"/>
            </a:ln>
            <a:effectLst/>
          </p:spPr>
        </p:pic>
        <p:pic>
          <p:nvPicPr>
            <p:cNvPr id="442" name="rightarrow.pdf" descr="rightarrow.pdf"/>
            <p:cNvPicPr>
              <a:picLocks noChangeAspect="1"/>
            </p:cNvPicPr>
            <p:nvPr/>
          </p:nvPicPr>
          <p:blipFill>
            <a:blip r:embed="rId3">
              <a:extLst/>
            </a:blip>
            <a:stretch>
              <a:fillRect/>
            </a:stretch>
          </p:blipFill>
          <p:spPr>
            <a:xfrm>
              <a:off x="11865941" y="5179718"/>
              <a:ext cx="1016971" cy="616347"/>
            </a:xfrm>
            <a:prstGeom prst="rect">
              <a:avLst/>
            </a:prstGeom>
            <a:ln w="12700" cap="flat">
              <a:noFill/>
              <a:miter lim="400000"/>
            </a:ln>
            <a:effectLst/>
          </p:spPr>
        </p:pic>
        <p:pic>
          <p:nvPicPr>
            <p:cNvPr id="443" name="rightarrow.pdf" descr="rightarrow.pdf"/>
            <p:cNvPicPr>
              <a:picLocks noChangeAspect="1"/>
            </p:cNvPicPr>
            <p:nvPr/>
          </p:nvPicPr>
          <p:blipFill>
            <a:blip r:embed="rId3">
              <a:extLst/>
            </a:blip>
            <a:stretch>
              <a:fillRect/>
            </a:stretch>
          </p:blipFill>
          <p:spPr>
            <a:xfrm>
              <a:off x="17791838" y="5179719"/>
              <a:ext cx="1016971" cy="616347"/>
            </a:xfrm>
            <a:prstGeom prst="rect">
              <a:avLst/>
            </a:prstGeom>
            <a:ln w="12700" cap="flat">
              <a:noFill/>
              <a:miter lim="400000"/>
            </a:ln>
            <a:effectLst/>
          </p:spPr>
        </p:pic>
        <p:pic>
          <p:nvPicPr>
            <p:cNvPr id="444" name="Model.pdf" descr="Model.pdf"/>
            <p:cNvPicPr>
              <a:picLocks noChangeAspect="1"/>
            </p:cNvPicPr>
            <p:nvPr/>
          </p:nvPicPr>
          <p:blipFill>
            <a:blip r:embed="rId5">
              <a:extLst/>
            </a:blip>
            <a:stretch>
              <a:fillRect/>
            </a:stretch>
          </p:blipFill>
          <p:spPr>
            <a:xfrm>
              <a:off x="14218825" y="5142660"/>
              <a:ext cx="2237097" cy="605881"/>
            </a:xfrm>
            <a:prstGeom prst="rect">
              <a:avLst/>
            </a:prstGeom>
            <a:ln w="12700" cap="flat">
              <a:noFill/>
              <a:miter lim="400000"/>
            </a:ln>
            <a:effectLst/>
          </p:spPr>
        </p:pic>
        <p:pic>
          <p:nvPicPr>
            <p:cNvPr id="445" name="Inference.pdf" descr="Inference.pdf"/>
            <p:cNvPicPr>
              <a:picLocks noChangeAspect="1"/>
            </p:cNvPicPr>
            <p:nvPr/>
          </p:nvPicPr>
          <p:blipFill>
            <a:blip r:embed="rId9">
              <a:extLst/>
            </a:blip>
            <a:stretch>
              <a:fillRect/>
            </a:stretch>
          </p:blipFill>
          <p:spPr>
            <a:xfrm rot="16200000">
              <a:off x="-667942" y="5169253"/>
              <a:ext cx="2997300" cy="552694"/>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6" grpId="1"/>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448" name="The goal of learning is to extract lessons from past experience in order to solve future problems."/>
          <p:cNvSpPr txBox="1"/>
          <p:nvPr/>
        </p:nvSpPr>
        <p:spPr>
          <a:xfrm>
            <a:off x="1609559" y="5719956"/>
            <a:ext cx="22753341" cy="227608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a:spcBef>
                <a:spcPts val="12000"/>
              </a:spcBef>
              <a:defRPr b="0" sz="7000">
                <a:latin typeface="Helvetica Neue Light"/>
                <a:ea typeface="Helvetica Neue Light"/>
                <a:cs typeface="Helvetica Neue Light"/>
                <a:sym typeface="Helvetica Neue Light"/>
              </a:defRPr>
            </a:lvl1pPr>
          </a:lstStyle>
          <a:p>
            <a:pPr/>
            <a:r>
              <a:t>The goal of learning is to extract lessons from past experience in order to solve future problems. </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0" name="2 ☆ 3 = 36"/>
          <p:cNvSpPr txBox="1"/>
          <p:nvPr/>
        </p:nvSpPr>
        <p:spPr>
          <a:xfrm>
            <a:off x="9498084" y="2610113"/>
            <a:ext cx="8037541" cy="176882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l">
              <a:defRPr b="0" sz="7000">
                <a:latin typeface="Helvetica Neue Light"/>
                <a:ea typeface="Helvetica Neue Light"/>
                <a:cs typeface="Helvetica Neue Light"/>
                <a:sym typeface="Helvetica Neue Light"/>
              </a:defRPr>
            </a:lvl1pPr>
          </a:lstStyle>
          <a:p>
            <a:pPr/>
            <a:r>
              <a:t>2 ☆ 3 = 36</a:t>
            </a:r>
          </a:p>
        </p:txBody>
      </p:sp>
      <p:sp>
        <p:nvSpPr>
          <p:cNvPr id="451" name="7 ☆ 1 = 49"/>
          <p:cNvSpPr txBox="1"/>
          <p:nvPr/>
        </p:nvSpPr>
        <p:spPr>
          <a:xfrm>
            <a:off x="9498084" y="4852427"/>
            <a:ext cx="8037541" cy="176882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l">
              <a:defRPr b="0" sz="7000">
                <a:latin typeface="Helvetica Neue Light"/>
                <a:ea typeface="Helvetica Neue Light"/>
                <a:cs typeface="Helvetica Neue Light"/>
                <a:sym typeface="Helvetica Neue Light"/>
              </a:defRPr>
            </a:lvl1pPr>
          </a:lstStyle>
          <a:p>
            <a:pPr/>
            <a:r>
              <a:t>7 ☆ 1 = 49</a:t>
            </a:r>
          </a:p>
        </p:txBody>
      </p:sp>
      <p:sp>
        <p:nvSpPr>
          <p:cNvPr id="452" name="5 ☆ 2 = 100"/>
          <p:cNvSpPr txBox="1"/>
          <p:nvPr/>
        </p:nvSpPr>
        <p:spPr>
          <a:xfrm>
            <a:off x="9498084" y="7094742"/>
            <a:ext cx="8900091" cy="176882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l">
              <a:defRPr b="0" sz="7000">
                <a:latin typeface="Helvetica Neue Light"/>
                <a:ea typeface="Helvetica Neue Light"/>
                <a:cs typeface="Helvetica Neue Light"/>
                <a:sym typeface="Helvetica Neue Light"/>
              </a:defRPr>
            </a:lvl1pPr>
          </a:lstStyle>
          <a:p>
            <a:pPr/>
            <a:r>
              <a:t>5 ☆ 2 = 100</a:t>
            </a:r>
          </a:p>
        </p:txBody>
      </p:sp>
      <p:sp>
        <p:nvSpPr>
          <p:cNvPr id="453" name="2 ☆ 2 = 16"/>
          <p:cNvSpPr txBox="1"/>
          <p:nvPr/>
        </p:nvSpPr>
        <p:spPr>
          <a:xfrm>
            <a:off x="9498084" y="9337058"/>
            <a:ext cx="8037541" cy="176882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l">
              <a:defRPr b="0" sz="7000">
                <a:latin typeface="Helvetica Neue Light"/>
                <a:ea typeface="Helvetica Neue Light"/>
                <a:cs typeface="Helvetica Neue Light"/>
                <a:sym typeface="Helvetica Neue Light"/>
              </a:defRPr>
            </a:lvl1pPr>
          </a:lstStyle>
          <a:p>
            <a:pPr/>
            <a:r>
              <a:t>2 ☆ 2 = 16</a:t>
            </a:r>
          </a:p>
        </p:txBody>
      </p:sp>
      <p:sp>
        <p:nvSpPr>
          <p:cNvPr id="454" name="What does ☆ do?"/>
          <p:cNvSpPr txBox="1"/>
          <p:nvPr/>
        </p:nvSpPr>
        <p:spPr>
          <a:xfrm>
            <a:off x="1061567" y="639762"/>
            <a:ext cx="7630288" cy="1387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sz="7000"/>
            </a:lvl1pPr>
          </a:lstStyle>
          <a:p>
            <a:pPr/>
            <a:r>
              <a:t>What does ☆ do?</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grpSp>
        <p:nvGrpSpPr>
          <p:cNvPr id="461" name="Group"/>
          <p:cNvGrpSpPr/>
          <p:nvPr/>
        </p:nvGrpSpPr>
        <p:grpSpPr>
          <a:xfrm>
            <a:off x="3479203" y="2947585"/>
            <a:ext cx="4244620" cy="7144153"/>
            <a:chOff x="0" y="0"/>
            <a:chExt cx="4244619" cy="7144152"/>
          </a:xfrm>
        </p:grpSpPr>
        <p:sp>
          <p:nvSpPr>
            <p:cNvPr id="456" name="Past experience"/>
            <p:cNvSpPr txBox="1"/>
            <p:nvPr/>
          </p:nvSpPr>
          <p:spPr>
            <a:xfrm>
              <a:off x="0" y="-1"/>
              <a:ext cx="4244620" cy="7751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sz="4200"/>
              </a:lvl1pPr>
            </a:lstStyle>
            <a:p>
              <a:pPr/>
              <a:r>
                <a:t>Past experience</a:t>
              </a:r>
            </a:p>
          </p:txBody>
        </p:sp>
        <p:sp>
          <p:nvSpPr>
            <p:cNvPr id="457" name="2 ☆ 3 = 36"/>
            <p:cNvSpPr txBox="1"/>
            <p:nvPr/>
          </p:nvSpPr>
          <p:spPr>
            <a:xfrm>
              <a:off x="300812" y="1743477"/>
              <a:ext cx="3289936" cy="1031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a:defRPr b="0" sz="5000">
                  <a:latin typeface="Helvetica Neue Light"/>
                  <a:ea typeface="Helvetica Neue Light"/>
                  <a:cs typeface="Helvetica Neue Light"/>
                  <a:sym typeface="Helvetica Neue Light"/>
                </a:defRPr>
              </a:lvl1pPr>
            </a:lstStyle>
            <a:p>
              <a:pPr/>
              <a:r>
                <a:t>2 ☆ 3 = 36</a:t>
              </a:r>
            </a:p>
          </p:txBody>
        </p:sp>
        <p:sp>
          <p:nvSpPr>
            <p:cNvPr id="458" name="7 ☆ 1 = 49"/>
            <p:cNvSpPr txBox="1"/>
            <p:nvPr/>
          </p:nvSpPr>
          <p:spPr>
            <a:xfrm>
              <a:off x="300812" y="3199743"/>
              <a:ext cx="3289936" cy="1031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a:defRPr b="0" sz="5000">
                  <a:latin typeface="Helvetica Neue Light"/>
                  <a:ea typeface="Helvetica Neue Light"/>
                  <a:cs typeface="Helvetica Neue Light"/>
                  <a:sym typeface="Helvetica Neue Light"/>
                </a:defRPr>
              </a:lvl1pPr>
            </a:lstStyle>
            <a:p>
              <a:pPr/>
              <a:r>
                <a:t>7 ☆ 1 = 49</a:t>
              </a:r>
            </a:p>
          </p:txBody>
        </p:sp>
        <p:sp>
          <p:nvSpPr>
            <p:cNvPr id="459" name="5 ☆ 2 = 100"/>
            <p:cNvSpPr txBox="1"/>
            <p:nvPr/>
          </p:nvSpPr>
          <p:spPr>
            <a:xfrm>
              <a:off x="300812" y="4656010"/>
              <a:ext cx="3642996" cy="1031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a:defRPr b="0" sz="5000">
                  <a:latin typeface="Helvetica Neue Light"/>
                  <a:ea typeface="Helvetica Neue Light"/>
                  <a:cs typeface="Helvetica Neue Light"/>
                  <a:sym typeface="Helvetica Neue Light"/>
                </a:defRPr>
              </a:lvl1pPr>
            </a:lstStyle>
            <a:p>
              <a:pPr/>
              <a:r>
                <a:t>5 ☆ 2 = 100</a:t>
              </a:r>
            </a:p>
          </p:txBody>
        </p:sp>
        <p:sp>
          <p:nvSpPr>
            <p:cNvPr id="460" name="2 ☆ 2 = 16"/>
            <p:cNvSpPr txBox="1"/>
            <p:nvPr/>
          </p:nvSpPr>
          <p:spPr>
            <a:xfrm>
              <a:off x="300812" y="6112277"/>
              <a:ext cx="3289936" cy="1031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a:defRPr b="0" sz="5000">
                  <a:latin typeface="Helvetica Neue Light"/>
                  <a:ea typeface="Helvetica Neue Light"/>
                  <a:cs typeface="Helvetica Neue Light"/>
                  <a:sym typeface="Helvetica Neue Light"/>
                </a:defRPr>
              </a:lvl1pPr>
            </a:lstStyle>
            <a:p>
              <a:pPr/>
              <a:r>
                <a:t>2 ☆ 2 = 16</a:t>
              </a:r>
            </a:p>
          </p:txBody>
        </p:sp>
      </p:grpSp>
      <p:grpSp>
        <p:nvGrpSpPr>
          <p:cNvPr id="465" name="Group"/>
          <p:cNvGrpSpPr/>
          <p:nvPr/>
        </p:nvGrpSpPr>
        <p:grpSpPr>
          <a:xfrm>
            <a:off x="11272965" y="2801937"/>
            <a:ext cx="8006410" cy="10244039"/>
            <a:chOff x="0" y="0"/>
            <a:chExt cx="8006408" cy="10244038"/>
          </a:xfrm>
        </p:grpSpPr>
        <p:sp>
          <p:nvSpPr>
            <p:cNvPr id="462" name="Line"/>
            <p:cNvSpPr/>
            <p:nvPr/>
          </p:nvSpPr>
          <p:spPr>
            <a:xfrm flipV="1">
              <a:off x="-1" y="-1"/>
              <a:ext cx="2658270" cy="10244040"/>
            </a:xfrm>
            <a:prstGeom prst="line">
              <a:avLst/>
            </a:prstGeom>
            <a:noFill/>
            <a:ln w="508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463" name="Future query"/>
            <p:cNvSpPr txBox="1"/>
            <p:nvPr/>
          </p:nvSpPr>
          <p:spPr>
            <a:xfrm>
              <a:off x="4629097" y="145647"/>
              <a:ext cx="3377312" cy="7751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sz="4200"/>
              </a:lvl1pPr>
            </a:lstStyle>
            <a:p>
              <a:pPr/>
              <a:r>
                <a:t>Future query</a:t>
              </a:r>
            </a:p>
          </p:txBody>
        </p:sp>
        <p:sp>
          <p:nvSpPr>
            <p:cNvPr id="464" name="3 ☆ 5 = ?"/>
            <p:cNvSpPr txBox="1"/>
            <p:nvPr/>
          </p:nvSpPr>
          <p:spPr>
            <a:xfrm>
              <a:off x="4855348" y="1536297"/>
              <a:ext cx="2924811" cy="1031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b="0" sz="5000">
                  <a:latin typeface="Helvetica Neue Light"/>
                  <a:ea typeface="Helvetica Neue Light"/>
                  <a:cs typeface="Helvetica Neue Light"/>
                  <a:sym typeface="Helvetica Neue Light"/>
                </a:defRPr>
              </a:lvl1pPr>
            </a:lstStyle>
            <a:p>
              <a:pPr/>
              <a:r>
                <a:t>3 ☆ 5 = ?</a:t>
              </a:r>
            </a:p>
          </p:txBody>
        </p:sp>
      </p:grpSp>
      <p:sp>
        <p:nvSpPr>
          <p:cNvPr id="466" name="Goal: answer future queries involving ☆"/>
          <p:cNvSpPr txBox="1"/>
          <p:nvPr/>
        </p:nvSpPr>
        <p:spPr>
          <a:xfrm>
            <a:off x="2417978" y="115194"/>
            <a:ext cx="9235644" cy="892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4200">
                <a:latin typeface="Helvetica Neue Light"/>
                <a:ea typeface="Helvetica Neue Light"/>
                <a:cs typeface="Helvetica Neue Light"/>
                <a:sym typeface="Helvetica Neue Light"/>
              </a:defRPr>
            </a:lvl1pPr>
          </a:lstStyle>
          <a:p>
            <a:pPr/>
            <a:r>
              <a:t>Goal: answer future queries involving ☆</a:t>
            </a:r>
          </a:p>
        </p:txBody>
      </p:sp>
      <p:sp>
        <p:nvSpPr>
          <p:cNvPr id="467" name="Approach: figure out what ☆ is doing by observing its behavior on examples"/>
          <p:cNvSpPr txBox="1"/>
          <p:nvPr/>
        </p:nvSpPr>
        <p:spPr>
          <a:xfrm>
            <a:off x="2417978" y="1217612"/>
            <a:ext cx="17643628" cy="892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4200">
                <a:latin typeface="Helvetica Neue Light"/>
                <a:ea typeface="Helvetica Neue Light"/>
                <a:cs typeface="Helvetica Neue Light"/>
                <a:sym typeface="Helvetica Neue Light"/>
              </a:defRPr>
            </a:lvl1pPr>
          </a:lstStyle>
          <a:p>
            <a:pPr/>
            <a:r>
              <a:t>Approach: figure out what ☆ is doing by observing its behavior on examples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6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65" grpId="2"/>
      <p:bldP build="whole" bldLvl="1" animBg="1" rev="0" advAuto="0" spid="461" grpId="1"/>
    </p:bld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71" name="Group"/>
          <p:cNvGrpSpPr/>
          <p:nvPr/>
        </p:nvGrpSpPr>
        <p:grpSpPr>
          <a:xfrm>
            <a:off x="914606" y="1451635"/>
            <a:ext cx="1244174" cy="4313411"/>
            <a:chOff x="0" y="0"/>
            <a:chExt cx="1244173" cy="4313410"/>
          </a:xfrm>
        </p:grpSpPr>
        <p:sp>
          <p:nvSpPr>
            <p:cNvPr id="469" name="Rectangle"/>
            <p:cNvSpPr/>
            <p:nvPr/>
          </p:nvSpPr>
          <p:spPr>
            <a:xfrm>
              <a:off x="0" y="0"/>
              <a:ext cx="1244174" cy="4313411"/>
            </a:xfrm>
            <a:prstGeom prst="rect">
              <a:avLst/>
            </a:prstGeom>
            <a:solidFill>
              <a:srgbClr val="D6D5D5"/>
            </a:solidFill>
            <a:ln w="12700" cap="flat">
              <a:noFill/>
              <a:miter lim="400000"/>
            </a:ln>
            <a:effectLst/>
          </p:spPr>
          <p:txBody>
            <a:bodyPr wrap="square" lIns="50800" tIns="50800" rIns="50800" bIns="50800" numCol="1" anchor="ctr">
              <a:noAutofit/>
            </a:bodyPr>
            <a:lstStyle/>
            <a:p>
              <a:pPr defTabSz="584200">
                <a:defRPr b="0">
                  <a:latin typeface="+mn-lt"/>
                  <a:ea typeface="+mn-ea"/>
                  <a:cs typeface="+mn-cs"/>
                  <a:sym typeface="Helvetica Neue Medium"/>
                </a:defRPr>
              </a:pPr>
            </a:p>
          </p:txBody>
        </p:sp>
        <p:pic>
          <p:nvPicPr>
            <p:cNvPr id="470" name="Training.pdf" descr="Training.pdf"/>
            <p:cNvPicPr>
              <a:picLocks noChangeAspect="1"/>
            </p:cNvPicPr>
            <p:nvPr/>
          </p:nvPicPr>
          <p:blipFill>
            <a:blip r:embed="rId2">
              <a:extLst/>
            </a:blip>
            <a:stretch>
              <a:fillRect/>
            </a:stretch>
          </p:blipFill>
          <p:spPr>
            <a:xfrm rot="16200000">
              <a:off x="-964742" y="1750772"/>
              <a:ext cx="3222861" cy="811866"/>
            </a:xfrm>
            <a:prstGeom prst="rect">
              <a:avLst/>
            </a:prstGeom>
            <a:ln w="12700" cap="flat">
              <a:noFill/>
              <a:miter lim="400000"/>
            </a:ln>
            <a:effectLst/>
          </p:spPr>
        </p:pic>
      </p:grpSp>
      <p:grpSp>
        <p:nvGrpSpPr>
          <p:cNvPr id="488" name="Group"/>
          <p:cNvGrpSpPr/>
          <p:nvPr/>
        </p:nvGrpSpPr>
        <p:grpSpPr>
          <a:xfrm>
            <a:off x="3317379" y="1430128"/>
            <a:ext cx="15564665" cy="4313412"/>
            <a:chOff x="0" y="0"/>
            <a:chExt cx="15564663" cy="4313410"/>
          </a:xfrm>
        </p:grpSpPr>
        <p:sp>
          <p:nvSpPr>
            <p:cNvPr id="472" name="Rectangle"/>
            <p:cNvSpPr/>
            <p:nvPr/>
          </p:nvSpPr>
          <p:spPr>
            <a:xfrm>
              <a:off x="4451877" y="0"/>
              <a:ext cx="4091914" cy="4313411"/>
            </a:xfrm>
            <a:prstGeom prst="rect">
              <a:avLst/>
            </a:prstGeom>
            <a:noFill/>
            <a:ln w="38100" cap="flat">
              <a:solidFill>
                <a:srgbClr val="000000"/>
              </a:solidFill>
              <a:prstDash val="solid"/>
              <a:miter lim="400000"/>
            </a:ln>
            <a:effectLst/>
          </p:spPr>
          <p:txBody>
            <a:bodyPr wrap="square" lIns="50800" tIns="50800" rIns="50800" bIns="50800" numCol="1" anchor="ctr">
              <a:noAutofit/>
            </a:bodyPr>
            <a:lstStyle/>
            <a:p>
              <a:pPr defTabSz="584200">
                <a:defRPr b="0">
                  <a:latin typeface="+mn-lt"/>
                  <a:ea typeface="+mn-ea"/>
                  <a:cs typeface="+mn-cs"/>
                  <a:sym typeface="Helvetica Neue Medium"/>
                </a:defRPr>
              </a:pPr>
            </a:p>
          </p:txBody>
        </p:sp>
        <p:pic>
          <p:nvPicPr>
            <p:cNvPr id="473" name="rightarrow.pdf" descr="rightarrow.pdf"/>
            <p:cNvPicPr>
              <a:picLocks noChangeAspect="1"/>
            </p:cNvPicPr>
            <p:nvPr/>
          </p:nvPicPr>
          <p:blipFill>
            <a:blip r:embed="rId3">
              <a:extLst/>
            </a:blip>
            <a:stretch>
              <a:fillRect/>
            </a:stretch>
          </p:blipFill>
          <p:spPr>
            <a:xfrm>
              <a:off x="2957276" y="1836879"/>
              <a:ext cx="1055426" cy="639653"/>
            </a:xfrm>
            <a:prstGeom prst="rect">
              <a:avLst/>
            </a:prstGeom>
            <a:ln w="12700" cap="flat">
              <a:noFill/>
              <a:miter lim="400000"/>
            </a:ln>
            <a:effectLst/>
          </p:spPr>
        </p:pic>
        <p:pic>
          <p:nvPicPr>
            <p:cNvPr id="474" name="rightarrow.pdf" descr="rightarrow.pdf"/>
            <p:cNvPicPr>
              <a:picLocks noChangeAspect="1"/>
            </p:cNvPicPr>
            <p:nvPr/>
          </p:nvPicPr>
          <p:blipFill>
            <a:blip r:embed="rId3">
              <a:extLst/>
            </a:blip>
            <a:stretch>
              <a:fillRect/>
            </a:stretch>
          </p:blipFill>
          <p:spPr>
            <a:xfrm>
              <a:off x="8933763" y="1836879"/>
              <a:ext cx="1055426" cy="639652"/>
            </a:xfrm>
            <a:prstGeom prst="rect">
              <a:avLst/>
            </a:prstGeom>
            <a:ln w="12700" cap="flat">
              <a:noFill/>
              <a:miter lim="400000"/>
            </a:ln>
            <a:effectLst/>
          </p:spPr>
        </p:pic>
        <p:grpSp>
          <p:nvGrpSpPr>
            <p:cNvPr id="477" name="Group"/>
            <p:cNvGrpSpPr/>
            <p:nvPr/>
          </p:nvGrpSpPr>
          <p:grpSpPr>
            <a:xfrm>
              <a:off x="5502774" y="1340753"/>
              <a:ext cx="1990120" cy="1674918"/>
              <a:chOff x="0" y="0"/>
              <a:chExt cx="1990118" cy="1674917"/>
            </a:xfrm>
          </p:grpSpPr>
          <p:pic>
            <p:nvPicPr>
              <p:cNvPr id="475" name="Your.pdf" descr="Your.pdf"/>
              <p:cNvPicPr>
                <a:picLocks noChangeAspect="1"/>
              </p:cNvPicPr>
              <p:nvPr/>
            </p:nvPicPr>
            <p:blipFill>
              <a:blip r:embed="rId4">
                <a:extLst/>
              </a:blip>
              <a:stretch>
                <a:fillRect/>
              </a:stretch>
            </p:blipFill>
            <p:spPr>
              <a:xfrm>
                <a:off x="61423" y="0"/>
                <a:ext cx="1867273" cy="638804"/>
              </a:xfrm>
              <a:prstGeom prst="rect">
                <a:avLst/>
              </a:prstGeom>
              <a:ln w="12700" cap="flat">
                <a:noFill/>
                <a:miter lim="400000"/>
              </a:ln>
              <a:effectLst/>
            </p:spPr>
          </p:pic>
          <p:pic>
            <p:nvPicPr>
              <p:cNvPr id="476" name="brain.pdf" descr="brain.pdf"/>
              <p:cNvPicPr>
                <a:picLocks noChangeAspect="1"/>
              </p:cNvPicPr>
              <p:nvPr/>
            </p:nvPicPr>
            <p:blipFill>
              <a:blip r:embed="rId5">
                <a:extLst/>
              </a:blip>
              <a:stretch>
                <a:fillRect/>
              </a:stretch>
            </p:blipFill>
            <p:spPr>
              <a:xfrm>
                <a:off x="0" y="1036113"/>
                <a:ext cx="1990119" cy="638805"/>
              </a:xfrm>
              <a:prstGeom prst="rect">
                <a:avLst/>
              </a:prstGeom>
              <a:ln w="12700" cap="flat">
                <a:noFill/>
                <a:miter lim="400000"/>
              </a:ln>
              <a:effectLst/>
            </p:spPr>
          </p:pic>
        </p:grpSp>
        <p:sp>
          <p:nvSpPr>
            <p:cNvPr id="478" name="Group"/>
            <p:cNvSpPr/>
            <p:nvPr/>
          </p:nvSpPr>
          <p:spPr>
            <a:xfrm>
              <a:off x="10329150" y="1635075"/>
              <a:ext cx="5235514" cy="1086274"/>
            </a:xfrm>
            <a:prstGeom prst="rect">
              <a:avLst/>
            </a:prstGeom>
            <a:noFill/>
            <a:ln w="12700" cap="flat">
              <a:solidFill>
                <a:srgbClr val="000000"/>
              </a:solidFill>
              <a:prstDash val="solid"/>
              <a:miter lim="400000"/>
            </a:ln>
            <a:effectLst/>
          </p:spPr>
          <p:txBody>
            <a:bodyPr wrap="square" lIns="50800" tIns="50800" rIns="50800" bIns="50800" numCol="1" anchor="ctr">
              <a:noAutofit/>
            </a:bodyPr>
            <a:lstStyle/>
            <a:p>
              <a:pPr defTabSz="584200">
                <a:defRPr b="0">
                  <a:latin typeface="+mn-lt"/>
                  <a:ea typeface="+mn-ea"/>
                  <a:cs typeface="+mn-cs"/>
                  <a:sym typeface="Helvetica Neue Medium"/>
                </a:defRPr>
              </a:pPr>
            </a:p>
          </p:txBody>
        </p:sp>
        <p:grpSp>
          <p:nvGrpSpPr>
            <p:cNvPr id="483" name="Group"/>
            <p:cNvGrpSpPr/>
            <p:nvPr/>
          </p:nvGrpSpPr>
          <p:grpSpPr>
            <a:xfrm>
              <a:off x="-1" y="535867"/>
              <a:ext cx="2666519" cy="3241676"/>
              <a:chOff x="0" y="0"/>
              <a:chExt cx="2666517" cy="3241675"/>
            </a:xfrm>
          </p:grpSpPr>
          <p:sp>
            <p:nvSpPr>
              <p:cNvPr id="479" name="2 ☆ 3 = 36"/>
              <p:cNvSpPr txBox="1"/>
              <p:nvPr/>
            </p:nvSpPr>
            <p:spPr>
              <a:xfrm>
                <a:off x="0" y="-1"/>
                <a:ext cx="2412315" cy="777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a:defRPr b="0" sz="3600">
                    <a:latin typeface="Helvetica Neue Light"/>
                    <a:ea typeface="Helvetica Neue Light"/>
                    <a:cs typeface="Helvetica Neue Light"/>
                    <a:sym typeface="Helvetica Neue Light"/>
                  </a:defRPr>
                </a:lvl1pPr>
              </a:lstStyle>
              <a:p>
                <a:pPr/>
                <a:r>
                  <a:t>2 ☆ 3 = 36</a:t>
                </a:r>
              </a:p>
            </p:txBody>
          </p:sp>
          <p:sp>
            <p:nvSpPr>
              <p:cNvPr id="480" name="7 ☆ 1 = 49"/>
              <p:cNvSpPr txBox="1"/>
              <p:nvPr/>
            </p:nvSpPr>
            <p:spPr>
              <a:xfrm>
                <a:off x="0" y="821266"/>
                <a:ext cx="2412315" cy="777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a:defRPr b="0" sz="3600">
                    <a:latin typeface="Helvetica Neue Light"/>
                    <a:ea typeface="Helvetica Neue Light"/>
                    <a:cs typeface="Helvetica Neue Light"/>
                    <a:sym typeface="Helvetica Neue Light"/>
                  </a:defRPr>
                </a:lvl1pPr>
              </a:lstStyle>
              <a:p>
                <a:pPr/>
                <a:r>
                  <a:t>7 ☆ 1 = 49</a:t>
                </a:r>
              </a:p>
            </p:txBody>
          </p:sp>
          <p:sp>
            <p:nvSpPr>
              <p:cNvPr id="481" name="5 ☆ 2 = 100"/>
              <p:cNvSpPr txBox="1"/>
              <p:nvPr/>
            </p:nvSpPr>
            <p:spPr>
              <a:xfrm>
                <a:off x="0" y="1642533"/>
                <a:ext cx="2666518" cy="777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a:defRPr b="0" sz="3600">
                    <a:latin typeface="Helvetica Neue Light"/>
                    <a:ea typeface="Helvetica Neue Light"/>
                    <a:cs typeface="Helvetica Neue Light"/>
                    <a:sym typeface="Helvetica Neue Light"/>
                  </a:defRPr>
                </a:lvl1pPr>
              </a:lstStyle>
              <a:p>
                <a:pPr/>
                <a:r>
                  <a:t>5 ☆ 2 = 100</a:t>
                </a:r>
              </a:p>
            </p:txBody>
          </p:sp>
          <p:sp>
            <p:nvSpPr>
              <p:cNvPr id="482" name="2 ☆ 2 = 16"/>
              <p:cNvSpPr txBox="1"/>
              <p:nvPr/>
            </p:nvSpPr>
            <p:spPr>
              <a:xfrm>
                <a:off x="0" y="2463799"/>
                <a:ext cx="2412315" cy="777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a:defRPr b="0" sz="3600">
                    <a:latin typeface="Helvetica Neue Light"/>
                    <a:ea typeface="Helvetica Neue Light"/>
                    <a:cs typeface="Helvetica Neue Light"/>
                    <a:sym typeface="Helvetica Neue Light"/>
                  </a:defRPr>
                </a:lvl1pPr>
              </a:lstStyle>
              <a:p>
                <a:pPr/>
                <a:r>
                  <a:t>2 ☆ 2 = 16</a:t>
                </a:r>
              </a:p>
            </p:txBody>
          </p:sp>
        </p:grpSp>
        <p:grpSp>
          <p:nvGrpSpPr>
            <p:cNvPr id="487" name="Group"/>
            <p:cNvGrpSpPr/>
            <p:nvPr/>
          </p:nvGrpSpPr>
          <p:grpSpPr>
            <a:xfrm>
              <a:off x="10765643" y="1586084"/>
              <a:ext cx="4362528" cy="1184256"/>
              <a:chOff x="0" y="0"/>
              <a:chExt cx="4362526" cy="1184254"/>
            </a:xfrm>
          </p:grpSpPr>
          <p:pic>
            <p:nvPicPr>
              <p:cNvPr id="484" name="x.pdf" descr="x.pdf"/>
              <p:cNvPicPr>
                <a:picLocks noChangeAspect="1"/>
              </p:cNvPicPr>
              <p:nvPr/>
            </p:nvPicPr>
            <p:blipFill>
              <a:blip r:embed="rId6">
                <a:extLst/>
              </a:blip>
              <a:stretch>
                <a:fillRect/>
              </a:stretch>
            </p:blipFill>
            <p:spPr>
              <a:xfrm>
                <a:off x="0" y="417124"/>
                <a:ext cx="367361" cy="328692"/>
              </a:xfrm>
              <a:prstGeom prst="rect">
                <a:avLst/>
              </a:prstGeom>
              <a:ln w="12700" cap="flat">
                <a:noFill/>
                <a:miter lim="400000"/>
              </a:ln>
              <a:effectLst/>
            </p:spPr>
          </p:pic>
          <p:pic>
            <p:nvPicPr>
              <p:cNvPr id="485" name="y_rightarrow_(xy.pdf" descr="y_rightarrow_(xy.pdf"/>
              <p:cNvPicPr>
                <a:picLocks noChangeAspect="1"/>
              </p:cNvPicPr>
              <p:nvPr/>
            </p:nvPicPr>
            <p:blipFill>
              <a:blip r:embed="rId7">
                <a:extLst/>
              </a:blip>
              <a:stretch>
                <a:fillRect/>
              </a:stretch>
            </p:blipFill>
            <p:spPr>
              <a:xfrm>
                <a:off x="1384971" y="164166"/>
                <a:ext cx="2977556" cy="792727"/>
              </a:xfrm>
              <a:prstGeom prst="rect">
                <a:avLst/>
              </a:prstGeom>
              <a:ln w="12700" cap="flat">
                <a:noFill/>
                <a:miter lim="400000"/>
              </a:ln>
              <a:effectLst/>
            </p:spPr>
          </p:pic>
          <p:sp>
            <p:nvSpPr>
              <p:cNvPr id="486" name="☆"/>
              <p:cNvSpPr txBox="1"/>
              <p:nvPr/>
            </p:nvSpPr>
            <p:spPr>
              <a:xfrm>
                <a:off x="546146" y="0"/>
                <a:ext cx="932904" cy="11842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l">
                  <a:defRPr b="0" sz="3600">
                    <a:latin typeface="Helvetica Neue Light"/>
                    <a:ea typeface="Helvetica Neue Light"/>
                    <a:cs typeface="Helvetica Neue Light"/>
                    <a:sym typeface="Helvetica Neue Light"/>
                  </a:defRPr>
                </a:lvl1pPr>
              </a:lstStyle>
              <a:p>
                <a:pPr/>
                <a:r>
                  <a:t>☆</a:t>
                </a:r>
              </a:p>
            </p:txBody>
          </p:sp>
        </p:grpSp>
      </p:grpSp>
      <p:sp>
        <p:nvSpPr>
          <p:cNvPr id="489" name="Line"/>
          <p:cNvSpPr/>
          <p:nvPr/>
        </p:nvSpPr>
        <p:spPr>
          <a:xfrm>
            <a:off x="674573" y="6846807"/>
            <a:ext cx="23034854" cy="1"/>
          </a:xfrm>
          <a:prstGeom prst="line">
            <a:avLst/>
          </a:prstGeom>
          <a:ln w="12700">
            <a:solidFill>
              <a:srgbClr val="000000"/>
            </a:solidFill>
            <a:miter lim="400000"/>
          </a:ln>
        </p:spPr>
        <p:txBody>
          <a:bodyPr lIns="50800" tIns="50800" rIns="50800" bIns="50800" anchor="ctr"/>
          <a:lstStyle/>
          <a:p>
            <a:pPr defTabSz="584200">
              <a:defRPr b="0" sz="2200">
                <a:solidFill>
                  <a:srgbClr val="FFFFFF"/>
                </a:solidFill>
                <a:latin typeface="+mn-lt"/>
                <a:ea typeface="+mn-ea"/>
                <a:cs typeface="+mn-cs"/>
                <a:sym typeface="Helvetica Neue Medium"/>
              </a:defRPr>
            </a:pPr>
          </a:p>
        </p:txBody>
      </p:sp>
      <p:grpSp>
        <p:nvGrpSpPr>
          <p:cNvPr id="502" name="Group"/>
          <p:cNvGrpSpPr/>
          <p:nvPr/>
        </p:nvGrpSpPr>
        <p:grpSpPr>
          <a:xfrm>
            <a:off x="939208" y="4458362"/>
            <a:ext cx="18012120" cy="7827511"/>
            <a:chOff x="0" y="0"/>
            <a:chExt cx="18012119" cy="7827509"/>
          </a:xfrm>
        </p:grpSpPr>
        <p:sp>
          <p:nvSpPr>
            <p:cNvPr id="490" name="Rectangle"/>
            <p:cNvSpPr/>
            <p:nvPr/>
          </p:nvSpPr>
          <p:spPr>
            <a:xfrm>
              <a:off x="0" y="3470207"/>
              <a:ext cx="1244174" cy="4313411"/>
            </a:xfrm>
            <a:prstGeom prst="rect">
              <a:avLst/>
            </a:prstGeom>
            <a:solidFill>
              <a:srgbClr val="D6D5D5"/>
            </a:solidFill>
            <a:ln w="12700" cap="flat">
              <a:noFill/>
              <a:miter lim="400000"/>
            </a:ln>
            <a:effectLst/>
          </p:spPr>
          <p:txBody>
            <a:bodyPr wrap="square" lIns="50800" tIns="50800" rIns="50800" bIns="50800" numCol="1" anchor="ctr">
              <a:noAutofit/>
            </a:bodyPr>
            <a:lstStyle/>
            <a:p>
              <a:pPr defTabSz="584200">
                <a:defRPr b="0">
                  <a:latin typeface="+mn-lt"/>
                  <a:ea typeface="+mn-ea"/>
                  <a:cs typeface="+mn-cs"/>
                  <a:sym typeface="Helvetica Neue Medium"/>
                </a:defRPr>
              </a:pPr>
            </a:p>
          </p:txBody>
        </p:sp>
        <p:sp>
          <p:nvSpPr>
            <p:cNvPr id="491" name="Rectangle"/>
            <p:cNvSpPr/>
            <p:nvPr/>
          </p:nvSpPr>
          <p:spPr>
            <a:xfrm>
              <a:off x="12225112" y="3514099"/>
              <a:ext cx="5787008" cy="4313411"/>
            </a:xfrm>
            <a:prstGeom prst="rect">
              <a:avLst/>
            </a:prstGeom>
            <a:noFill/>
            <a:ln w="38100" cap="flat">
              <a:solidFill>
                <a:srgbClr val="000000"/>
              </a:solidFill>
              <a:prstDash val="solid"/>
              <a:miter lim="400000"/>
            </a:ln>
            <a:effectLst/>
          </p:spPr>
          <p:txBody>
            <a:bodyPr wrap="square" lIns="50800" tIns="50800" rIns="50800" bIns="50800" numCol="1" anchor="ctr">
              <a:noAutofit/>
            </a:bodyPr>
            <a:lstStyle/>
            <a:p>
              <a:pPr defTabSz="584200">
                <a:defRPr b="0">
                  <a:latin typeface="+mn-lt"/>
                  <a:ea typeface="+mn-ea"/>
                  <a:cs typeface="+mn-cs"/>
                  <a:sym typeface="Helvetica Neue Medium"/>
                </a:defRPr>
              </a:pPr>
            </a:p>
          </p:txBody>
        </p:sp>
        <p:pic>
          <p:nvPicPr>
            <p:cNvPr id="492" name="rightarrow.pdf" descr="rightarrow.pdf"/>
            <p:cNvPicPr>
              <a:picLocks noChangeAspect="1"/>
            </p:cNvPicPr>
            <p:nvPr/>
          </p:nvPicPr>
          <p:blipFill>
            <a:blip r:embed="rId3">
              <a:extLst/>
            </a:blip>
            <a:stretch>
              <a:fillRect/>
            </a:stretch>
          </p:blipFill>
          <p:spPr>
            <a:xfrm>
              <a:off x="10774613" y="5350976"/>
              <a:ext cx="1055426" cy="639653"/>
            </a:xfrm>
            <a:prstGeom prst="rect">
              <a:avLst/>
            </a:prstGeom>
            <a:ln w="12700" cap="flat">
              <a:noFill/>
              <a:miter lim="400000"/>
            </a:ln>
            <a:effectLst/>
          </p:spPr>
        </p:pic>
        <p:pic>
          <p:nvPicPr>
            <p:cNvPr id="493" name="Testing.pdf" descr="Testing.pdf"/>
            <p:cNvPicPr>
              <a:picLocks noChangeAspect="1"/>
            </p:cNvPicPr>
            <p:nvPr/>
          </p:nvPicPr>
          <p:blipFill>
            <a:blip r:embed="rId8">
              <a:extLst/>
            </a:blip>
            <a:stretch>
              <a:fillRect/>
            </a:stretch>
          </p:blipFill>
          <p:spPr>
            <a:xfrm rot="16200000">
              <a:off x="-780227" y="5264871"/>
              <a:ext cx="2804627" cy="811866"/>
            </a:xfrm>
            <a:prstGeom prst="rect">
              <a:avLst/>
            </a:prstGeom>
            <a:ln w="12700" cap="flat">
              <a:noFill/>
              <a:miter lim="400000"/>
            </a:ln>
            <a:effectLst/>
          </p:spPr>
        </p:pic>
        <p:sp>
          <p:nvSpPr>
            <p:cNvPr id="494" name="Line"/>
            <p:cNvSpPr/>
            <p:nvPr/>
          </p:nvSpPr>
          <p:spPr>
            <a:xfrm flipH="1" flipV="1">
              <a:off x="16871959" y="0"/>
              <a:ext cx="1123141" cy="3484965"/>
            </a:xfrm>
            <a:prstGeom prst="line">
              <a:avLst/>
            </a:prstGeom>
            <a:noFill/>
            <a:ln w="25400" cap="flat">
              <a:solidFill>
                <a:srgbClr val="000000"/>
              </a:solidFill>
              <a:custDash>
                <a:ds d="200000" sp="200000"/>
              </a:custDash>
              <a:miter lim="400000"/>
            </a:ln>
            <a:effectLst/>
          </p:spPr>
          <p:txBody>
            <a:bodyPr wrap="square" lIns="50800" tIns="50800" rIns="50800" bIns="50800" numCol="1" anchor="ctr">
              <a:noAutofit/>
            </a:bodyPr>
            <a:lstStyle/>
            <a:p>
              <a:pPr defTabSz="584200">
                <a:defRPr b="0" sz="2200">
                  <a:solidFill>
                    <a:srgbClr val="FFFFFF"/>
                  </a:solidFill>
                  <a:latin typeface="+mn-lt"/>
                  <a:ea typeface="+mn-ea"/>
                  <a:cs typeface="+mn-cs"/>
                  <a:sym typeface="Helvetica Neue Medium"/>
                </a:defRPr>
              </a:pPr>
            </a:p>
          </p:txBody>
        </p:sp>
        <p:sp>
          <p:nvSpPr>
            <p:cNvPr id="495" name="Line"/>
            <p:cNvSpPr/>
            <p:nvPr/>
          </p:nvSpPr>
          <p:spPr>
            <a:xfrm flipV="1">
              <a:off x="12238212" y="0"/>
              <a:ext cx="1221557" cy="3443144"/>
            </a:xfrm>
            <a:prstGeom prst="line">
              <a:avLst/>
            </a:prstGeom>
            <a:noFill/>
            <a:ln w="25400" cap="flat">
              <a:solidFill>
                <a:srgbClr val="000000"/>
              </a:solidFill>
              <a:custDash>
                <a:ds d="200000" sp="200000"/>
              </a:custDash>
              <a:miter lim="400000"/>
            </a:ln>
            <a:effectLst/>
          </p:spPr>
          <p:txBody>
            <a:bodyPr wrap="square" lIns="50800" tIns="50800" rIns="50800" bIns="50800" numCol="1" anchor="ctr">
              <a:noAutofit/>
            </a:bodyPr>
            <a:lstStyle/>
            <a:p>
              <a:pPr defTabSz="584200">
                <a:defRPr b="0" sz="2200">
                  <a:solidFill>
                    <a:srgbClr val="FFFFFF"/>
                  </a:solidFill>
                  <a:latin typeface="+mn-lt"/>
                  <a:ea typeface="+mn-ea"/>
                  <a:cs typeface="+mn-cs"/>
                  <a:sym typeface="Helvetica Neue Medium"/>
                </a:defRPr>
              </a:pPr>
            </a:p>
          </p:txBody>
        </p:sp>
        <p:sp>
          <p:nvSpPr>
            <p:cNvPr id="496" name="Group"/>
            <p:cNvSpPr/>
            <p:nvPr/>
          </p:nvSpPr>
          <p:spPr>
            <a:xfrm>
              <a:off x="12500858" y="5132766"/>
              <a:ext cx="5235514" cy="1086275"/>
            </a:xfrm>
            <a:prstGeom prst="rect">
              <a:avLst/>
            </a:prstGeom>
            <a:noFill/>
            <a:ln w="12700" cap="flat">
              <a:solidFill>
                <a:srgbClr val="000000"/>
              </a:solidFill>
              <a:prstDash val="solid"/>
              <a:miter lim="400000"/>
            </a:ln>
            <a:effectLst/>
          </p:spPr>
          <p:txBody>
            <a:bodyPr wrap="square" lIns="50800" tIns="50800" rIns="50800" bIns="50800" numCol="1" anchor="ctr">
              <a:noAutofit/>
            </a:bodyPr>
            <a:lstStyle/>
            <a:p>
              <a:pPr defTabSz="584200">
                <a:defRPr b="0">
                  <a:latin typeface="+mn-lt"/>
                  <a:ea typeface="+mn-ea"/>
                  <a:cs typeface="+mn-cs"/>
                  <a:sym typeface="Helvetica Neue Medium"/>
                </a:defRPr>
              </a:pPr>
            </a:p>
          </p:txBody>
        </p:sp>
        <p:grpSp>
          <p:nvGrpSpPr>
            <p:cNvPr id="500" name="Group"/>
            <p:cNvGrpSpPr/>
            <p:nvPr/>
          </p:nvGrpSpPr>
          <p:grpSpPr>
            <a:xfrm>
              <a:off x="12937349" y="5083776"/>
              <a:ext cx="4362528" cy="1184255"/>
              <a:chOff x="0" y="0"/>
              <a:chExt cx="4362526" cy="1184254"/>
            </a:xfrm>
          </p:grpSpPr>
          <p:pic>
            <p:nvPicPr>
              <p:cNvPr id="497" name="x.pdf" descr="x.pdf"/>
              <p:cNvPicPr>
                <a:picLocks noChangeAspect="1"/>
              </p:cNvPicPr>
              <p:nvPr/>
            </p:nvPicPr>
            <p:blipFill>
              <a:blip r:embed="rId6">
                <a:extLst/>
              </a:blip>
              <a:stretch>
                <a:fillRect/>
              </a:stretch>
            </p:blipFill>
            <p:spPr>
              <a:xfrm>
                <a:off x="0" y="417124"/>
                <a:ext cx="367361" cy="328692"/>
              </a:xfrm>
              <a:prstGeom prst="rect">
                <a:avLst/>
              </a:prstGeom>
              <a:ln w="12700" cap="flat">
                <a:noFill/>
                <a:miter lim="400000"/>
              </a:ln>
              <a:effectLst/>
            </p:spPr>
          </p:pic>
          <p:pic>
            <p:nvPicPr>
              <p:cNvPr id="498" name="y_rightarrow_(xy.pdf" descr="y_rightarrow_(xy.pdf"/>
              <p:cNvPicPr>
                <a:picLocks noChangeAspect="1"/>
              </p:cNvPicPr>
              <p:nvPr/>
            </p:nvPicPr>
            <p:blipFill>
              <a:blip r:embed="rId7">
                <a:extLst/>
              </a:blip>
              <a:stretch>
                <a:fillRect/>
              </a:stretch>
            </p:blipFill>
            <p:spPr>
              <a:xfrm>
                <a:off x="1384971" y="164166"/>
                <a:ext cx="2977556" cy="792727"/>
              </a:xfrm>
              <a:prstGeom prst="rect">
                <a:avLst/>
              </a:prstGeom>
              <a:ln w="12700" cap="flat">
                <a:noFill/>
                <a:miter lim="400000"/>
              </a:ln>
              <a:effectLst/>
            </p:spPr>
          </p:pic>
          <p:sp>
            <p:nvSpPr>
              <p:cNvPr id="499" name="☆"/>
              <p:cNvSpPr txBox="1"/>
              <p:nvPr/>
            </p:nvSpPr>
            <p:spPr>
              <a:xfrm>
                <a:off x="546146" y="0"/>
                <a:ext cx="932904" cy="11842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l">
                  <a:defRPr b="0" sz="3600">
                    <a:latin typeface="Helvetica Neue Light"/>
                    <a:ea typeface="Helvetica Neue Light"/>
                    <a:cs typeface="Helvetica Neue Light"/>
                    <a:sym typeface="Helvetica Neue Light"/>
                  </a:defRPr>
                </a:lvl1pPr>
              </a:lstStyle>
              <a:p>
                <a:pPr/>
                <a:r>
                  <a:t>☆</a:t>
                </a:r>
              </a:p>
            </p:txBody>
          </p:sp>
        </p:grpSp>
        <p:sp>
          <p:nvSpPr>
            <p:cNvPr id="501" name="3 ☆ 5"/>
            <p:cNvSpPr txBox="1"/>
            <p:nvPr/>
          </p:nvSpPr>
          <p:spPr>
            <a:xfrm>
              <a:off x="8536076" y="5180839"/>
              <a:ext cx="2026286" cy="1031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b="0" sz="5000">
                  <a:latin typeface="Helvetica Neue Light"/>
                  <a:ea typeface="Helvetica Neue Light"/>
                  <a:cs typeface="Helvetica Neue Light"/>
                  <a:sym typeface="Helvetica Neue Light"/>
                </a:defRPr>
              </a:lvl1pPr>
            </a:lstStyle>
            <a:p>
              <a:pPr/>
              <a:r>
                <a:t>3 ☆ 5 </a:t>
              </a:r>
            </a:p>
          </p:txBody>
        </p:sp>
      </p:grpSp>
      <p:grpSp>
        <p:nvGrpSpPr>
          <p:cNvPr id="505" name="Group"/>
          <p:cNvGrpSpPr/>
          <p:nvPr/>
        </p:nvGrpSpPr>
        <p:grpSpPr>
          <a:xfrm>
            <a:off x="19333700" y="9726065"/>
            <a:ext cx="2507830" cy="886456"/>
            <a:chOff x="0" y="0"/>
            <a:chExt cx="2507828" cy="886455"/>
          </a:xfrm>
        </p:grpSpPr>
        <p:pic>
          <p:nvPicPr>
            <p:cNvPr id="503" name="rightarrow.pdf" descr="rightarrow.pdf"/>
            <p:cNvPicPr>
              <a:picLocks noChangeAspect="1"/>
            </p:cNvPicPr>
            <p:nvPr/>
          </p:nvPicPr>
          <p:blipFill>
            <a:blip r:embed="rId3">
              <a:extLst/>
            </a:blip>
            <a:stretch>
              <a:fillRect/>
            </a:stretch>
          </p:blipFill>
          <p:spPr>
            <a:xfrm>
              <a:off x="0" y="109247"/>
              <a:ext cx="1055426" cy="639652"/>
            </a:xfrm>
            <a:prstGeom prst="rect">
              <a:avLst/>
            </a:prstGeom>
            <a:ln w="12700" cap="flat">
              <a:noFill/>
              <a:miter lim="400000"/>
            </a:ln>
            <a:effectLst/>
          </p:spPr>
        </p:pic>
        <p:sp>
          <p:nvSpPr>
            <p:cNvPr id="504" name="225"/>
            <p:cNvSpPr txBox="1"/>
            <p:nvPr/>
          </p:nvSpPr>
          <p:spPr>
            <a:xfrm>
              <a:off x="1293073" y="0"/>
              <a:ext cx="1214756" cy="8864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b="0" sz="5000">
                  <a:latin typeface="Helvetica Neue Light"/>
                  <a:ea typeface="Helvetica Neue Light"/>
                  <a:cs typeface="Helvetica Neue Light"/>
                  <a:sym typeface="Helvetica Neue Light"/>
                </a:defRPr>
              </a:lvl1pPr>
            </a:lstStyle>
            <a:p>
              <a:pPr/>
              <a:r>
                <a:t>225</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5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5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71" grpId="2"/>
      <p:bldP build="whole" bldLvl="1" animBg="1" rev="0" advAuto="0" spid="505" grpId="4"/>
      <p:bldP build="whole" bldLvl="1" animBg="1" rev="0" advAuto="0" spid="502" grpId="3"/>
      <p:bldP build="whole" bldLvl="1" animBg="1" rev="0" advAuto="0" spid="488" grpId="1"/>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7" name="rightarrow.pdf" descr="rightarrow.pdf"/>
          <p:cNvPicPr>
            <a:picLocks noChangeAspect="1"/>
          </p:cNvPicPr>
          <p:nvPr/>
        </p:nvPicPr>
        <p:blipFill>
          <a:blip r:embed="rId3">
            <a:extLst/>
          </a:blip>
          <a:stretch>
            <a:fillRect/>
          </a:stretch>
        </p:blipFill>
        <p:spPr>
          <a:xfrm>
            <a:off x="9975012" y="7402216"/>
            <a:ext cx="1016972" cy="616347"/>
          </a:xfrm>
          <a:prstGeom prst="rect">
            <a:avLst/>
          </a:prstGeom>
          <a:ln w="12700">
            <a:miter lim="400000"/>
          </a:ln>
        </p:spPr>
      </p:pic>
      <p:sp>
        <p:nvSpPr>
          <p:cNvPr id="508" name="Rectangle"/>
          <p:cNvSpPr/>
          <p:nvPr/>
        </p:nvSpPr>
        <p:spPr>
          <a:xfrm>
            <a:off x="12007415" y="5632264"/>
            <a:ext cx="3942825" cy="4156251"/>
          </a:xfrm>
          <a:prstGeom prst="rect">
            <a:avLst/>
          </a:prstGeom>
          <a:ln w="38100">
            <a:solidFill>
              <a:srgbClr val="000000"/>
            </a:solidFill>
            <a:miter lim="400000"/>
          </a:ln>
        </p:spPr>
        <p:txBody>
          <a:bodyPr lIns="50800" tIns="50800" rIns="50800" bIns="50800" anchor="ctr"/>
          <a:lstStyle/>
          <a:p>
            <a:pPr defTabSz="584200">
              <a:defRPr b="0">
                <a:latin typeface="+mn-lt"/>
                <a:ea typeface="+mn-ea"/>
                <a:cs typeface="+mn-cs"/>
                <a:sym typeface="Helvetica Neue Medium"/>
              </a:defRPr>
            </a:pPr>
          </a:p>
        </p:txBody>
      </p:sp>
      <p:pic>
        <p:nvPicPr>
          <p:cNvPr id="509" name="Learner.pdf" descr="Learner.pdf"/>
          <p:cNvPicPr>
            <a:picLocks noChangeAspect="1"/>
          </p:cNvPicPr>
          <p:nvPr/>
        </p:nvPicPr>
        <p:blipFill>
          <a:blip r:embed="rId4">
            <a:extLst/>
          </a:blip>
          <a:stretch>
            <a:fillRect/>
          </a:stretch>
        </p:blipFill>
        <p:spPr>
          <a:xfrm>
            <a:off x="12738654" y="7422939"/>
            <a:ext cx="2631273" cy="574901"/>
          </a:xfrm>
          <a:prstGeom prst="rect">
            <a:avLst/>
          </a:prstGeom>
          <a:ln w="12700">
            <a:miter lim="400000"/>
          </a:ln>
        </p:spPr>
      </p:pic>
      <p:pic>
        <p:nvPicPr>
          <p:cNvPr id="510" name="f.pdf" descr="f.pdf"/>
          <p:cNvPicPr>
            <a:picLocks noChangeAspect="1"/>
          </p:cNvPicPr>
          <p:nvPr/>
        </p:nvPicPr>
        <p:blipFill>
          <a:blip r:embed="rId5">
            <a:extLst/>
          </a:blip>
          <a:stretch>
            <a:fillRect/>
          </a:stretch>
        </p:blipFill>
        <p:spPr>
          <a:xfrm>
            <a:off x="18749126" y="7111128"/>
            <a:ext cx="669764" cy="1198523"/>
          </a:xfrm>
          <a:prstGeom prst="rect">
            <a:avLst/>
          </a:prstGeom>
          <a:ln w="12700">
            <a:miter lim="400000"/>
          </a:ln>
        </p:spPr>
      </p:pic>
      <p:pic>
        <p:nvPicPr>
          <p:cNvPr id="511" name="rightarrow.pdf" descr="rightarrow.pdf"/>
          <p:cNvPicPr>
            <a:picLocks noChangeAspect="1"/>
          </p:cNvPicPr>
          <p:nvPr/>
        </p:nvPicPr>
        <p:blipFill>
          <a:blip r:embed="rId3">
            <a:extLst/>
          </a:blip>
          <a:stretch>
            <a:fillRect/>
          </a:stretch>
        </p:blipFill>
        <p:spPr>
          <a:xfrm>
            <a:off x="16774622" y="7402216"/>
            <a:ext cx="1016971" cy="616347"/>
          </a:xfrm>
          <a:prstGeom prst="rect">
            <a:avLst/>
          </a:prstGeom>
          <a:ln w="12700">
            <a:miter lim="400000"/>
          </a:ln>
        </p:spPr>
      </p:pic>
      <p:grpSp>
        <p:nvGrpSpPr>
          <p:cNvPr id="514" name="Group"/>
          <p:cNvGrpSpPr/>
          <p:nvPr/>
        </p:nvGrpSpPr>
        <p:grpSpPr>
          <a:xfrm>
            <a:off x="3147612" y="3908434"/>
            <a:ext cx="5192345" cy="1203713"/>
            <a:chOff x="0" y="0"/>
            <a:chExt cx="5192343" cy="1203711"/>
          </a:xfrm>
        </p:grpSpPr>
        <p:sp>
          <p:nvSpPr>
            <p:cNvPr id="512" name="Rectangle"/>
            <p:cNvSpPr/>
            <p:nvPr/>
          </p:nvSpPr>
          <p:spPr>
            <a:xfrm rot="5400000">
              <a:off x="1994316" y="-1994317"/>
              <a:ext cx="1203712" cy="5192345"/>
            </a:xfrm>
            <a:prstGeom prst="rect">
              <a:avLst/>
            </a:prstGeom>
            <a:solidFill>
              <a:srgbClr val="D6D5D5"/>
            </a:solidFill>
            <a:ln w="12700" cap="flat">
              <a:noFill/>
              <a:miter lim="400000"/>
            </a:ln>
            <a:effectLst/>
          </p:spPr>
          <p:txBody>
            <a:bodyPr wrap="square" lIns="50800" tIns="50800" rIns="50800" bIns="50800" numCol="1" anchor="ctr">
              <a:noAutofit/>
            </a:bodyPr>
            <a:lstStyle/>
            <a:p>
              <a:pPr defTabSz="584200">
                <a:defRPr b="0">
                  <a:latin typeface="+mn-lt"/>
                  <a:ea typeface="+mn-ea"/>
                  <a:cs typeface="+mn-cs"/>
                  <a:sym typeface="Helvetica Neue Medium"/>
                </a:defRPr>
              </a:pPr>
            </a:p>
          </p:txBody>
        </p:sp>
        <p:pic>
          <p:nvPicPr>
            <p:cNvPr id="513" name="Training_data.pdf" descr="Training_data.pdf"/>
            <p:cNvPicPr>
              <a:picLocks noChangeAspect="1"/>
            </p:cNvPicPr>
            <p:nvPr/>
          </p:nvPicPr>
          <p:blipFill>
            <a:blip r:embed="rId6">
              <a:extLst/>
            </a:blip>
            <a:stretch>
              <a:fillRect/>
            </a:stretch>
          </p:blipFill>
          <p:spPr>
            <a:xfrm>
              <a:off x="274225" y="242117"/>
              <a:ext cx="4643893" cy="719477"/>
            </a:xfrm>
            <a:prstGeom prst="rect">
              <a:avLst/>
            </a:prstGeom>
            <a:ln w="12700" cap="flat">
              <a:noFill/>
              <a:miter lim="400000"/>
            </a:ln>
            <a:effectLst/>
          </p:spPr>
        </p:pic>
      </p:grpSp>
      <p:sp>
        <p:nvSpPr>
          <p:cNvPr id="515" name="Learning from examples"/>
          <p:cNvSpPr txBox="1"/>
          <p:nvPr/>
        </p:nvSpPr>
        <p:spPr>
          <a:xfrm>
            <a:off x="6207760" y="329998"/>
            <a:ext cx="11968481" cy="21594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9000">
                <a:latin typeface="Helvetica Neue Light"/>
                <a:ea typeface="Helvetica Neue Light"/>
                <a:cs typeface="Helvetica Neue Light"/>
                <a:sym typeface="Helvetica Neue Light"/>
              </a:defRPr>
            </a:lvl1pPr>
          </a:lstStyle>
          <a:p>
            <a:pPr/>
            <a:r>
              <a:t>Learning from examples</a:t>
            </a:r>
          </a:p>
        </p:txBody>
      </p:sp>
      <p:sp>
        <p:nvSpPr>
          <p:cNvPr id="516" name="(aka supervised learning)"/>
          <p:cNvSpPr txBox="1"/>
          <p:nvPr/>
        </p:nvSpPr>
        <p:spPr>
          <a:xfrm>
            <a:off x="9007690" y="1835647"/>
            <a:ext cx="6368620" cy="77723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b="0" sz="4200">
                <a:latin typeface="Helvetica Neue Light"/>
                <a:ea typeface="Helvetica Neue Light"/>
                <a:cs typeface="Helvetica Neue Light"/>
                <a:sym typeface="Helvetica Neue Light"/>
              </a:defRPr>
            </a:pPr>
            <a:r>
              <a:t>(aka </a:t>
            </a:r>
            <a:r>
              <a:rPr b="1">
                <a:latin typeface="Helvetica Neue"/>
                <a:ea typeface="Helvetica Neue"/>
                <a:cs typeface="Helvetica Neue"/>
                <a:sym typeface="Helvetica Neue"/>
              </a:rPr>
              <a:t>supervised learning</a:t>
            </a:r>
            <a:r>
              <a:t>)</a:t>
            </a:r>
          </a:p>
        </p:txBody>
      </p:sp>
      <p:pic>
        <p:nvPicPr>
          <p:cNvPr id="517" name="&amp;_texttt_input_2.pdf" descr="&amp;_texttt_input_2.pdf"/>
          <p:cNvPicPr>
            <a:picLocks noChangeAspect="1"/>
          </p:cNvPicPr>
          <p:nvPr/>
        </p:nvPicPr>
        <p:blipFill>
          <a:blip r:embed="rId7">
            <a:extLst/>
          </a:blip>
          <a:stretch>
            <a:fillRect/>
          </a:stretch>
        </p:blipFill>
        <p:spPr>
          <a:xfrm>
            <a:off x="2396662" y="6124910"/>
            <a:ext cx="6694245" cy="3170959"/>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21" name="rightarrow.pdf" descr="rightarrow.pdf"/>
          <p:cNvPicPr>
            <a:picLocks noChangeAspect="1"/>
          </p:cNvPicPr>
          <p:nvPr/>
        </p:nvPicPr>
        <p:blipFill>
          <a:blip r:embed="rId2">
            <a:extLst/>
          </a:blip>
          <a:stretch>
            <a:fillRect/>
          </a:stretch>
        </p:blipFill>
        <p:spPr>
          <a:xfrm>
            <a:off x="8368773" y="7402216"/>
            <a:ext cx="1016971" cy="616347"/>
          </a:xfrm>
          <a:prstGeom prst="rect">
            <a:avLst/>
          </a:prstGeom>
          <a:ln w="12700">
            <a:miter lim="400000"/>
          </a:ln>
        </p:spPr>
      </p:pic>
      <p:sp>
        <p:nvSpPr>
          <p:cNvPr id="522" name="Rectangle"/>
          <p:cNvSpPr/>
          <p:nvPr/>
        </p:nvSpPr>
        <p:spPr>
          <a:xfrm>
            <a:off x="10401176" y="5632264"/>
            <a:ext cx="3942825" cy="4156251"/>
          </a:xfrm>
          <a:prstGeom prst="rect">
            <a:avLst/>
          </a:prstGeom>
          <a:ln w="38100">
            <a:solidFill>
              <a:srgbClr val="000000"/>
            </a:solidFill>
            <a:miter lim="400000"/>
          </a:ln>
        </p:spPr>
        <p:txBody>
          <a:bodyPr lIns="50800" tIns="50800" rIns="50800" bIns="50800" anchor="ctr"/>
          <a:lstStyle/>
          <a:p>
            <a:pPr defTabSz="584200">
              <a:defRPr b="0">
                <a:latin typeface="+mn-lt"/>
                <a:ea typeface="+mn-ea"/>
                <a:cs typeface="+mn-cs"/>
                <a:sym typeface="Helvetica Neue Medium"/>
              </a:defRPr>
            </a:pPr>
          </a:p>
        </p:txBody>
      </p:sp>
      <p:pic>
        <p:nvPicPr>
          <p:cNvPr id="523" name="Learner.pdf" descr="Learner.pdf"/>
          <p:cNvPicPr>
            <a:picLocks noChangeAspect="1"/>
          </p:cNvPicPr>
          <p:nvPr/>
        </p:nvPicPr>
        <p:blipFill>
          <a:blip r:embed="rId3">
            <a:extLst/>
          </a:blip>
          <a:stretch>
            <a:fillRect/>
          </a:stretch>
        </p:blipFill>
        <p:spPr>
          <a:xfrm>
            <a:off x="11132415" y="7422939"/>
            <a:ext cx="2631273" cy="574901"/>
          </a:xfrm>
          <a:prstGeom prst="rect">
            <a:avLst/>
          </a:prstGeom>
          <a:ln w="12700">
            <a:miter lim="400000"/>
          </a:ln>
        </p:spPr>
      </p:pic>
      <p:pic>
        <p:nvPicPr>
          <p:cNvPr id="524" name="rightarrow.pdf" descr="rightarrow.pdf"/>
          <p:cNvPicPr>
            <a:picLocks noChangeAspect="1"/>
          </p:cNvPicPr>
          <p:nvPr/>
        </p:nvPicPr>
        <p:blipFill>
          <a:blip r:embed="rId2">
            <a:extLst/>
          </a:blip>
          <a:stretch>
            <a:fillRect/>
          </a:stretch>
        </p:blipFill>
        <p:spPr>
          <a:xfrm>
            <a:off x="15168384" y="7402216"/>
            <a:ext cx="1016971" cy="616347"/>
          </a:xfrm>
          <a:prstGeom prst="rect">
            <a:avLst/>
          </a:prstGeom>
          <a:ln w="12700">
            <a:miter lim="400000"/>
          </a:ln>
        </p:spPr>
      </p:pic>
      <p:grpSp>
        <p:nvGrpSpPr>
          <p:cNvPr id="527" name="Group"/>
          <p:cNvGrpSpPr/>
          <p:nvPr/>
        </p:nvGrpSpPr>
        <p:grpSpPr>
          <a:xfrm>
            <a:off x="3147612" y="3908434"/>
            <a:ext cx="5192345" cy="1203713"/>
            <a:chOff x="0" y="0"/>
            <a:chExt cx="5192343" cy="1203711"/>
          </a:xfrm>
        </p:grpSpPr>
        <p:sp>
          <p:nvSpPr>
            <p:cNvPr id="525" name="Rectangle"/>
            <p:cNvSpPr/>
            <p:nvPr/>
          </p:nvSpPr>
          <p:spPr>
            <a:xfrm rot="5400000">
              <a:off x="1994316" y="-1994317"/>
              <a:ext cx="1203712" cy="5192345"/>
            </a:xfrm>
            <a:prstGeom prst="rect">
              <a:avLst/>
            </a:prstGeom>
            <a:solidFill>
              <a:srgbClr val="D6D5D5"/>
            </a:solidFill>
            <a:ln w="12700" cap="flat">
              <a:noFill/>
              <a:miter lim="400000"/>
            </a:ln>
            <a:effectLst/>
          </p:spPr>
          <p:txBody>
            <a:bodyPr wrap="square" lIns="50800" tIns="50800" rIns="50800" bIns="50800" numCol="1" anchor="ctr">
              <a:noAutofit/>
            </a:bodyPr>
            <a:lstStyle/>
            <a:p>
              <a:pPr defTabSz="584200">
                <a:defRPr b="0">
                  <a:latin typeface="+mn-lt"/>
                  <a:ea typeface="+mn-ea"/>
                  <a:cs typeface="+mn-cs"/>
                  <a:sym typeface="Helvetica Neue Medium"/>
                </a:defRPr>
              </a:pPr>
            </a:p>
          </p:txBody>
        </p:sp>
        <p:pic>
          <p:nvPicPr>
            <p:cNvPr id="526" name="Training_data.pdf" descr="Training_data.pdf"/>
            <p:cNvPicPr>
              <a:picLocks noChangeAspect="1"/>
            </p:cNvPicPr>
            <p:nvPr/>
          </p:nvPicPr>
          <p:blipFill>
            <a:blip r:embed="rId4">
              <a:extLst/>
            </a:blip>
            <a:stretch>
              <a:fillRect/>
            </a:stretch>
          </p:blipFill>
          <p:spPr>
            <a:xfrm>
              <a:off x="274225" y="242117"/>
              <a:ext cx="4643893" cy="719477"/>
            </a:xfrm>
            <a:prstGeom prst="rect">
              <a:avLst/>
            </a:prstGeom>
            <a:ln w="12700" cap="flat">
              <a:noFill/>
              <a:miter lim="400000"/>
            </a:ln>
            <a:effectLst/>
          </p:spPr>
        </p:pic>
      </p:grpSp>
      <p:sp>
        <p:nvSpPr>
          <p:cNvPr id="528" name="Learning from examples"/>
          <p:cNvSpPr txBox="1"/>
          <p:nvPr/>
        </p:nvSpPr>
        <p:spPr>
          <a:xfrm>
            <a:off x="6207760" y="329998"/>
            <a:ext cx="11968481" cy="21594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9000">
                <a:latin typeface="Helvetica Neue Light"/>
                <a:ea typeface="Helvetica Neue Light"/>
                <a:cs typeface="Helvetica Neue Light"/>
                <a:sym typeface="Helvetica Neue Light"/>
              </a:defRPr>
            </a:lvl1pPr>
          </a:lstStyle>
          <a:p>
            <a:pPr/>
            <a:r>
              <a:t>Learning from examples</a:t>
            </a:r>
          </a:p>
        </p:txBody>
      </p:sp>
      <p:pic>
        <p:nvPicPr>
          <p:cNvPr id="529" name="cdots.pdf" descr="cdots.pdf"/>
          <p:cNvPicPr>
            <a:picLocks noChangeAspect="1"/>
          </p:cNvPicPr>
          <p:nvPr/>
        </p:nvPicPr>
        <p:blipFill>
          <a:blip r:embed="rId5">
            <a:extLst/>
          </a:blip>
          <a:stretch>
            <a:fillRect/>
          </a:stretch>
        </p:blipFill>
        <p:spPr>
          <a:xfrm>
            <a:off x="5287635" y="10268080"/>
            <a:ext cx="912299" cy="123284"/>
          </a:xfrm>
          <a:prstGeom prst="rect">
            <a:avLst/>
          </a:prstGeom>
          <a:ln w="12700">
            <a:miter lim="400000"/>
          </a:ln>
        </p:spPr>
      </p:pic>
      <p:pic>
        <p:nvPicPr>
          <p:cNvPr id="530" name="f_X_rightarrow_Y.pdf" descr="f_X_rightarrow_Y.pdf"/>
          <p:cNvPicPr>
            <a:picLocks noChangeAspect="1"/>
          </p:cNvPicPr>
          <p:nvPr/>
        </p:nvPicPr>
        <p:blipFill>
          <a:blip r:embed="rId6">
            <a:extLst/>
          </a:blip>
          <a:stretch>
            <a:fillRect/>
          </a:stretch>
        </p:blipFill>
        <p:spPr>
          <a:xfrm>
            <a:off x="16990510" y="7255128"/>
            <a:ext cx="4445493" cy="910524"/>
          </a:xfrm>
          <a:prstGeom prst="rect">
            <a:avLst/>
          </a:prstGeom>
          <a:ln w="12700">
            <a:miter lim="400000"/>
          </a:ln>
        </p:spPr>
      </p:pic>
      <p:sp>
        <p:nvSpPr>
          <p:cNvPr id="531" name="(aka supervised learning)"/>
          <p:cNvSpPr txBox="1"/>
          <p:nvPr/>
        </p:nvSpPr>
        <p:spPr>
          <a:xfrm>
            <a:off x="9007690" y="1835647"/>
            <a:ext cx="6368620" cy="77723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b="0" sz="4200">
                <a:latin typeface="Helvetica Neue Light"/>
                <a:ea typeface="Helvetica Neue Light"/>
                <a:cs typeface="Helvetica Neue Light"/>
                <a:sym typeface="Helvetica Neue Light"/>
              </a:defRPr>
            </a:pPr>
            <a:r>
              <a:t>(aka </a:t>
            </a:r>
            <a:r>
              <a:rPr b="1">
                <a:latin typeface="Helvetica Neue"/>
                <a:ea typeface="Helvetica Neue"/>
                <a:cs typeface="Helvetica Neue"/>
                <a:sym typeface="Helvetica Neue"/>
              </a:rPr>
              <a:t>supervised learning</a:t>
            </a:r>
            <a:r>
              <a:t>)</a:t>
            </a:r>
          </a:p>
        </p:txBody>
      </p:sp>
      <p:grpSp>
        <p:nvGrpSpPr>
          <p:cNvPr id="535" name="Group"/>
          <p:cNvGrpSpPr/>
          <p:nvPr/>
        </p:nvGrpSpPr>
        <p:grpSpPr>
          <a:xfrm>
            <a:off x="3994467" y="5895054"/>
            <a:ext cx="3498635" cy="3630672"/>
            <a:chOff x="0" y="0"/>
            <a:chExt cx="3498633" cy="3630671"/>
          </a:xfrm>
        </p:grpSpPr>
        <p:pic>
          <p:nvPicPr>
            <p:cNvPr id="532" name="x^(1)_,_y^(1).pdf" descr="x^(1)_,_y^(1).pdf"/>
            <p:cNvPicPr>
              <a:picLocks noChangeAspect="1"/>
            </p:cNvPicPr>
            <p:nvPr/>
          </p:nvPicPr>
          <p:blipFill>
            <a:blip r:embed="rId7">
              <a:extLst/>
            </a:blip>
            <a:stretch>
              <a:fillRect/>
            </a:stretch>
          </p:blipFill>
          <p:spPr>
            <a:xfrm>
              <a:off x="0" y="0"/>
              <a:ext cx="3498634" cy="917325"/>
            </a:xfrm>
            <a:prstGeom prst="rect">
              <a:avLst/>
            </a:prstGeom>
            <a:ln w="12700" cap="flat">
              <a:noFill/>
              <a:miter lim="400000"/>
            </a:ln>
            <a:effectLst/>
          </p:spPr>
        </p:pic>
        <p:pic>
          <p:nvPicPr>
            <p:cNvPr id="533" name="x^(2)_,_y^(2).pdf" descr="x^(2)_,_y^(2).pdf"/>
            <p:cNvPicPr>
              <a:picLocks noChangeAspect="1"/>
            </p:cNvPicPr>
            <p:nvPr/>
          </p:nvPicPr>
          <p:blipFill>
            <a:blip r:embed="rId8">
              <a:extLst/>
            </a:blip>
            <a:stretch>
              <a:fillRect/>
            </a:stretch>
          </p:blipFill>
          <p:spPr>
            <a:xfrm>
              <a:off x="0" y="1356673"/>
              <a:ext cx="3498634" cy="917326"/>
            </a:xfrm>
            <a:prstGeom prst="rect">
              <a:avLst/>
            </a:prstGeom>
            <a:ln w="12700" cap="flat">
              <a:noFill/>
              <a:miter lim="400000"/>
            </a:ln>
            <a:effectLst/>
          </p:spPr>
        </p:pic>
        <p:pic>
          <p:nvPicPr>
            <p:cNvPr id="534" name="x^(3)_,_y^(3).pdf" descr="x^(3)_,_y^(3).pdf"/>
            <p:cNvPicPr>
              <a:picLocks noChangeAspect="1"/>
            </p:cNvPicPr>
            <p:nvPr/>
          </p:nvPicPr>
          <p:blipFill>
            <a:blip r:embed="rId9">
              <a:extLst/>
            </a:blip>
            <a:stretch>
              <a:fillRect/>
            </a:stretch>
          </p:blipFill>
          <p:spPr>
            <a:xfrm>
              <a:off x="0" y="2713346"/>
              <a:ext cx="3498634" cy="917326"/>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41" name="Group"/>
          <p:cNvGrpSpPr/>
          <p:nvPr/>
        </p:nvGrpSpPr>
        <p:grpSpPr>
          <a:xfrm>
            <a:off x="2185385" y="5507718"/>
            <a:ext cx="5250551" cy="4421168"/>
            <a:chOff x="0" y="0"/>
            <a:chExt cx="5250550" cy="4421166"/>
          </a:xfrm>
        </p:grpSpPr>
        <p:pic>
          <p:nvPicPr>
            <p:cNvPr id="537" name="IMG_5049" descr="IMG_5049"/>
            <p:cNvPicPr>
              <a:picLocks noChangeAspect="1"/>
            </p:cNvPicPr>
            <p:nvPr/>
          </p:nvPicPr>
          <p:blipFill>
            <a:blip r:embed="rId2">
              <a:extLst/>
            </a:blip>
            <a:stretch>
              <a:fillRect/>
            </a:stretch>
          </p:blipFill>
          <p:spPr>
            <a:xfrm>
              <a:off x="3051188" y="5176"/>
              <a:ext cx="2130470" cy="2371938"/>
            </a:xfrm>
            <a:prstGeom prst="rect">
              <a:avLst/>
            </a:prstGeom>
            <a:ln w="12700" cap="flat">
              <a:noFill/>
              <a:miter lim="400000"/>
            </a:ln>
            <a:effectLst/>
          </p:spPr>
        </p:pic>
        <p:pic>
          <p:nvPicPr>
            <p:cNvPr id="538" name="IMG_5049_mask_red" descr="IMG_5049_mask_red"/>
            <p:cNvPicPr>
              <a:picLocks noChangeAspect="1"/>
            </p:cNvPicPr>
            <p:nvPr/>
          </p:nvPicPr>
          <p:blipFill>
            <a:blip r:embed="rId3">
              <a:extLst/>
            </a:blip>
            <a:stretch>
              <a:fillRect/>
            </a:stretch>
          </p:blipFill>
          <p:spPr>
            <a:xfrm>
              <a:off x="63700" y="0"/>
              <a:ext cx="2140855" cy="2382290"/>
            </a:xfrm>
            <a:prstGeom prst="rect">
              <a:avLst/>
            </a:prstGeom>
            <a:ln w="12700" cap="flat">
              <a:noFill/>
              <a:miter lim="400000"/>
            </a:ln>
            <a:effectLst/>
          </p:spPr>
        </p:pic>
        <p:pic>
          <p:nvPicPr>
            <p:cNvPr id="539" name="IMG_2913_mask_red" descr="IMG_2913_mask_red"/>
            <p:cNvPicPr>
              <a:picLocks noChangeAspect="1"/>
            </p:cNvPicPr>
            <p:nvPr/>
          </p:nvPicPr>
          <p:blipFill>
            <a:blip r:embed="rId4">
              <a:extLst/>
            </a:blip>
            <a:stretch>
              <a:fillRect/>
            </a:stretch>
          </p:blipFill>
          <p:spPr>
            <a:xfrm>
              <a:off x="0" y="2719976"/>
              <a:ext cx="2268255" cy="1701191"/>
            </a:xfrm>
            <a:prstGeom prst="rect">
              <a:avLst/>
            </a:prstGeom>
            <a:ln w="12700" cap="flat">
              <a:noFill/>
              <a:miter lim="400000"/>
            </a:ln>
            <a:effectLst/>
          </p:spPr>
        </p:pic>
        <p:pic>
          <p:nvPicPr>
            <p:cNvPr id="540" name="IMG_2913" descr="IMG_2913"/>
            <p:cNvPicPr>
              <a:picLocks noChangeAspect="1"/>
            </p:cNvPicPr>
            <p:nvPr/>
          </p:nvPicPr>
          <p:blipFill>
            <a:blip r:embed="rId5">
              <a:extLst/>
            </a:blip>
            <a:stretch>
              <a:fillRect/>
            </a:stretch>
          </p:blipFill>
          <p:spPr>
            <a:xfrm>
              <a:off x="2982295" y="2720480"/>
              <a:ext cx="2268256" cy="1700184"/>
            </a:xfrm>
            <a:prstGeom prst="rect">
              <a:avLst/>
            </a:prstGeom>
            <a:ln w="12700" cap="flat">
              <a:noFill/>
              <a:miter lim="400000"/>
            </a:ln>
            <a:effectLst/>
          </p:spPr>
        </p:pic>
      </p:grpSp>
      <p:grpSp>
        <p:nvGrpSpPr>
          <p:cNvPr id="545" name="Group"/>
          <p:cNvGrpSpPr/>
          <p:nvPr/>
        </p:nvGrpSpPr>
        <p:grpSpPr>
          <a:xfrm>
            <a:off x="1540639" y="5361804"/>
            <a:ext cx="6540043" cy="2049025"/>
            <a:chOff x="0" y="0"/>
            <a:chExt cx="6540042" cy="2049023"/>
          </a:xfrm>
        </p:grpSpPr>
        <p:pic>
          <p:nvPicPr>
            <p:cNvPr id="542" name="Image" descr="Image"/>
            <p:cNvPicPr>
              <a:picLocks noChangeAspect="1"/>
            </p:cNvPicPr>
            <p:nvPr/>
          </p:nvPicPr>
          <p:blipFill>
            <a:blip r:embed="rId6">
              <a:extLst/>
            </a:blip>
            <a:stretch>
              <a:fillRect/>
            </a:stretch>
          </p:blipFill>
          <p:spPr>
            <a:xfrm>
              <a:off x="0" y="0"/>
              <a:ext cx="475804" cy="1847236"/>
            </a:xfrm>
            <a:prstGeom prst="rect">
              <a:avLst/>
            </a:prstGeom>
            <a:ln w="12700" cap="flat">
              <a:noFill/>
              <a:miter lim="400000"/>
            </a:ln>
            <a:effectLst/>
          </p:spPr>
        </p:pic>
        <p:pic>
          <p:nvPicPr>
            <p:cNvPr id="543" name="Image" descr="Image"/>
            <p:cNvPicPr>
              <a:picLocks noChangeAspect="1"/>
            </p:cNvPicPr>
            <p:nvPr/>
          </p:nvPicPr>
          <p:blipFill>
            <a:blip r:embed="rId7">
              <a:extLst/>
            </a:blip>
            <a:stretch>
              <a:fillRect/>
            </a:stretch>
          </p:blipFill>
          <p:spPr>
            <a:xfrm>
              <a:off x="6064239" y="0"/>
              <a:ext cx="475804" cy="1847236"/>
            </a:xfrm>
            <a:prstGeom prst="rect">
              <a:avLst/>
            </a:prstGeom>
            <a:ln w="12700" cap="flat">
              <a:noFill/>
              <a:miter lim="400000"/>
            </a:ln>
            <a:effectLst/>
          </p:spPr>
        </p:pic>
        <p:pic>
          <p:nvPicPr>
            <p:cNvPr id="544" name="Image" descr="Image"/>
            <p:cNvPicPr>
              <a:picLocks noChangeAspect="1"/>
            </p:cNvPicPr>
            <p:nvPr/>
          </p:nvPicPr>
          <p:blipFill>
            <a:blip r:embed="rId8">
              <a:extLst/>
            </a:blip>
            <a:stretch>
              <a:fillRect/>
            </a:stretch>
          </p:blipFill>
          <p:spPr>
            <a:xfrm>
              <a:off x="3116413" y="1550916"/>
              <a:ext cx="226413" cy="498108"/>
            </a:xfrm>
            <a:prstGeom prst="rect">
              <a:avLst/>
            </a:prstGeom>
            <a:ln w="12700" cap="flat">
              <a:noFill/>
              <a:miter lim="400000"/>
            </a:ln>
            <a:effectLst/>
          </p:spPr>
        </p:pic>
      </p:grpSp>
      <p:grpSp>
        <p:nvGrpSpPr>
          <p:cNvPr id="549" name="Group"/>
          <p:cNvGrpSpPr/>
          <p:nvPr/>
        </p:nvGrpSpPr>
        <p:grpSpPr>
          <a:xfrm>
            <a:off x="1540639" y="8018029"/>
            <a:ext cx="6540043" cy="2049024"/>
            <a:chOff x="0" y="0"/>
            <a:chExt cx="6540042" cy="2049023"/>
          </a:xfrm>
        </p:grpSpPr>
        <p:pic>
          <p:nvPicPr>
            <p:cNvPr id="546" name="Image" descr="Image"/>
            <p:cNvPicPr>
              <a:picLocks noChangeAspect="1"/>
            </p:cNvPicPr>
            <p:nvPr/>
          </p:nvPicPr>
          <p:blipFill>
            <a:blip r:embed="rId6">
              <a:extLst/>
            </a:blip>
            <a:stretch>
              <a:fillRect/>
            </a:stretch>
          </p:blipFill>
          <p:spPr>
            <a:xfrm>
              <a:off x="0" y="0"/>
              <a:ext cx="475804" cy="1847236"/>
            </a:xfrm>
            <a:prstGeom prst="rect">
              <a:avLst/>
            </a:prstGeom>
            <a:ln w="12700" cap="flat">
              <a:noFill/>
              <a:miter lim="400000"/>
            </a:ln>
            <a:effectLst/>
          </p:spPr>
        </p:pic>
        <p:pic>
          <p:nvPicPr>
            <p:cNvPr id="547" name="Image" descr="Image"/>
            <p:cNvPicPr>
              <a:picLocks noChangeAspect="1"/>
            </p:cNvPicPr>
            <p:nvPr/>
          </p:nvPicPr>
          <p:blipFill>
            <a:blip r:embed="rId7">
              <a:extLst/>
            </a:blip>
            <a:stretch>
              <a:fillRect/>
            </a:stretch>
          </p:blipFill>
          <p:spPr>
            <a:xfrm>
              <a:off x="6064239" y="0"/>
              <a:ext cx="475804" cy="1847236"/>
            </a:xfrm>
            <a:prstGeom prst="rect">
              <a:avLst/>
            </a:prstGeom>
            <a:ln w="12700" cap="flat">
              <a:noFill/>
              <a:miter lim="400000"/>
            </a:ln>
            <a:effectLst/>
          </p:spPr>
        </p:pic>
        <p:pic>
          <p:nvPicPr>
            <p:cNvPr id="548" name="Image" descr="Image"/>
            <p:cNvPicPr>
              <a:picLocks noChangeAspect="1"/>
            </p:cNvPicPr>
            <p:nvPr/>
          </p:nvPicPr>
          <p:blipFill>
            <a:blip r:embed="rId8">
              <a:extLst/>
            </a:blip>
            <a:stretch>
              <a:fillRect/>
            </a:stretch>
          </p:blipFill>
          <p:spPr>
            <a:xfrm>
              <a:off x="3116413" y="1550916"/>
              <a:ext cx="226413" cy="498108"/>
            </a:xfrm>
            <a:prstGeom prst="rect">
              <a:avLst/>
            </a:prstGeom>
            <a:ln w="12700" cap="flat">
              <a:noFill/>
              <a:miter lim="400000"/>
            </a:ln>
            <a:effectLst/>
          </p:spPr>
        </p:pic>
      </p:grpSp>
      <p:sp>
        <p:nvSpPr>
          <p:cNvPr id="550" name="…"/>
          <p:cNvSpPr txBox="1"/>
          <p:nvPr/>
        </p:nvSpPr>
        <p:spPr>
          <a:xfrm rot="5400000">
            <a:off x="3664617" y="10156811"/>
            <a:ext cx="2292088" cy="1820770"/>
          </a:xfrm>
          <a:prstGeom prst="rect">
            <a:avLst/>
          </a:prstGeom>
          <a:ln w="12700">
            <a:miter lim="400000"/>
          </a:ln>
          <a:extLst>
            <a:ext uri="{C572A759-6A51-4108-AA02-DFA0A04FC94B}">
              <ma14:wrappingTextBoxFlag xmlns:ma14="http://schemas.microsoft.com/office/mac/drawingml/2011/main" val="1"/>
            </a:ext>
          </a:extLst>
        </p:spPr>
        <p:txBody>
          <a:bodyPr lIns="167431" tIns="167431" rIns="167431" bIns="167431" anchor="ctr"/>
          <a:lstStyle>
            <a:lvl1pPr defTabSz="1925463">
              <a:defRPr sz="5200">
                <a:latin typeface="Helvetica"/>
                <a:ea typeface="Helvetica"/>
                <a:cs typeface="Helvetica"/>
                <a:sym typeface="Helvetica"/>
              </a:defRPr>
            </a:lvl1pPr>
          </a:lstStyle>
          <a:p>
            <a:pPr/>
            <a:r>
              <a:t>…</a:t>
            </a:r>
          </a:p>
        </p:txBody>
      </p:sp>
      <p:pic>
        <p:nvPicPr>
          <p:cNvPr id="551" name="rightarrow.pdf" descr="rightarrow.pdf"/>
          <p:cNvPicPr>
            <a:picLocks noChangeAspect="1"/>
          </p:cNvPicPr>
          <p:nvPr/>
        </p:nvPicPr>
        <p:blipFill>
          <a:blip r:embed="rId9">
            <a:extLst/>
          </a:blip>
          <a:stretch>
            <a:fillRect/>
          </a:stretch>
        </p:blipFill>
        <p:spPr>
          <a:xfrm>
            <a:off x="8368773" y="7402216"/>
            <a:ext cx="1016971" cy="616347"/>
          </a:xfrm>
          <a:prstGeom prst="rect">
            <a:avLst/>
          </a:prstGeom>
          <a:ln w="12700">
            <a:miter lim="400000"/>
          </a:ln>
        </p:spPr>
      </p:pic>
      <p:sp>
        <p:nvSpPr>
          <p:cNvPr id="552" name="Rectangle"/>
          <p:cNvSpPr/>
          <p:nvPr/>
        </p:nvSpPr>
        <p:spPr>
          <a:xfrm>
            <a:off x="10401176" y="5632264"/>
            <a:ext cx="3942825" cy="4156251"/>
          </a:xfrm>
          <a:prstGeom prst="rect">
            <a:avLst/>
          </a:prstGeom>
          <a:ln w="38100">
            <a:solidFill>
              <a:srgbClr val="000000"/>
            </a:solidFill>
            <a:miter lim="400000"/>
          </a:ln>
        </p:spPr>
        <p:txBody>
          <a:bodyPr lIns="50800" tIns="50800" rIns="50800" bIns="50800" anchor="ctr"/>
          <a:lstStyle/>
          <a:p>
            <a:pPr defTabSz="584200">
              <a:defRPr b="0">
                <a:latin typeface="+mn-lt"/>
                <a:ea typeface="+mn-ea"/>
                <a:cs typeface="+mn-cs"/>
                <a:sym typeface="Helvetica Neue Medium"/>
              </a:defRPr>
            </a:pPr>
          </a:p>
        </p:txBody>
      </p:sp>
      <p:pic>
        <p:nvPicPr>
          <p:cNvPr id="553" name="Learner.pdf" descr="Learner.pdf"/>
          <p:cNvPicPr>
            <a:picLocks noChangeAspect="1"/>
          </p:cNvPicPr>
          <p:nvPr/>
        </p:nvPicPr>
        <p:blipFill>
          <a:blip r:embed="rId10">
            <a:extLst/>
          </a:blip>
          <a:stretch>
            <a:fillRect/>
          </a:stretch>
        </p:blipFill>
        <p:spPr>
          <a:xfrm>
            <a:off x="11132415" y="7422939"/>
            <a:ext cx="2631273" cy="574901"/>
          </a:xfrm>
          <a:prstGeom prst="rect">
            <a:avLst/>
          </a:prstGeom>
          <a:ln w="12700">
            <a:miter lim="400000"/>
          </a:ln>
        </p:spPr>
      </p:pic>
      <p:pic>
        <p:nvPicPr>
          <p:cNvPr id="554" name="rightarrow.pdf" descr="rightarrow.pdf"/>
          <p:cNvPicPr>
            <a:picLocks noChangeAspect="1"/>
          </p:cNvPicPr>
          <p:nvPr/>
        </p:nvPicPr>
        <p:blipFill>
          <a:blip r:embed="rId9">
            <a:extLst/>
          </a:blip>
          <a:stretch>
            <a:fillRect/>
          </a:stretch>
        </p:blipFill>
        <p:spPr>
          <a:xfrm>
            <a:off x="15168384" y="7402216"/>
            <a:ext cx="1016971" cy="616347"/>
          </a:xfrm>
          <a:prstGeom prst="rect">
            <a:avLst/>
          </a:prstGeom>
          <a:ln w="12700">
            <a:miter lim="400000"/>
          </a:ln>
        </p:spPr>
      </p:pic>
      <p:grpSp>
        <p:nvGrpSpPr>
          <p:cNvPr id="557" name="Group"/>
          <p:cNvGrpSpPr/>
          <p:nvPr/>
        </p:nvGrpSpPr>
        <p:grpSpPr>
          <a:xfrm>
            <a:off x="2214488" y="2752785"/>
            <a:ext cx="5192345" cy="1203712"/>
            <a:chOff x="0" y="0"/>
            <a:chExt cx="5192343" cy="1203711"/>
          </a:xfrm>
        </p:grpSpPr>
        <p:sp>
          <p:nvSpPr>
            <p:cNvPr id="555" name="Rectangle"/>
            <p:cNvSpPr/>
            <p:nvPr/>
          </p:nvSpPr>
          <p:spPr>
            <a:xfrm rot="5400000">
              <a:off x="1994316" y="-1994317"/>
              <a:ext cx="1203712" cy="5192345"/>
            </a:xfrm>
            <a:prstGeom prst="rect">
              <a:avLst/>
            </a:prstGeom>
            <a:solidFill>
              <a:srgbClr val="D6D5D5"/>
            </a:solidFill>
            <a:ln w="12700" cap="flat">
              <a:noFill/>
              <a:miter lim="400000"/>
            </a:ln>
            <a:effectLst/>
          </p:spPr>
          <p:txBody>
            <a:bodyPr wrap="square" lIns="50800" tIns="50800" rIns="50800" bIns="50800" numCol="1" anchor="ctr">
              <a:noAutofit/>
            </a:bodyPr>
            <a:lstStyle/>
            <a:p>
              <a:pPr defTabSz="584200">
                <a:defRPr b="0">
                  <a:latin typeface="+mn-lt"/>
                  <a:ea typeface="+mn-ea"/>
                  <a:cs typeface="+mn-cs"/>
                  <a:sym typeface="Helvetica Neue Medium"/>
                </a:defRPr>
              </a:pPr>
            </a:p>
          </p:txBody>
        </p:sp>
        <p:pic>
          <p:nvPicPr>
            <p:cNvPr id="556" name="Training_data.pdf" descr="Training_data.pdf"/>
            <p:cNvPicPr>
              <a:picLocks noChangeAspect="1"/>
            </p:cNvPicPr>
            <p:nvPr/>
          </p:nvPicPr>
          <p:blipFill>
            <a:blip r:embed="rId11">
              <a:extLst/>
            </a:blip>
            <a:stretch>
              <a:fillRect/>
            </a:stretch>
          </p:blipFill>
          <p:spPr>
            <a:xfrm>
              <a:off x="274225" y="242117"/>
              <a:ext cx="4643893" cy="719477"/>
            </a:xfrm>
            <a:prstGeom prst="rect">
              <a:avLst/>
            </a:prstGeom>
            <a:ln w="12700" cap="flat">
              <a:noFill/>
              <a:miter lim="400000"/>
            </a:ln>
            <a:effectLst/>
          </p:spPr>
        </p:pic>
      </p:grpSp>
      <p:pic>
        <p:nvPicPr>
          <p:cNvPr id="558" name="f_X_rightarrow_Y.pdf" descr="f_X_rightarrow_Y.pdf"/>
          <p:cNvPicPr>
            <a:picLocks noChangeAspect="1"/>
          </p:cNvPicPr>
          <p:nvPr/>
        </p:nvPicPr>
        <p:blipFill>
          <a:blip r:embed="rId12">
            <a:extLst/>
          </a:blip>
          <a:stretch>
            <a:fillRect/>
          </a:stretch>
        </p:blipFill>
        <p:spPr>
          <a:xfrm>
            <a:off x="16990510" y="7255128"/>
            <a:ext cx="4445493" cy="910524"/>
          </a:xfrm>
          <a:prstGeom prst="rect">
            <a:avLst/>
          </a:prstGeom>
          <a:ln w="12700">
            <a:miter lim="400000"/>
          </a:ln>
        </p:spPr>
      </p:pic>
      <p:pic>
        <p:nvPicPr>
          <p:cNvPr id="559" name="X.pdf" descr="X.pdf"/>
          <p:cNvPicPr>
            <a:picLocks noChangeAspect="1"/>
          </p:cNvPicPr>
          <p:nvPr/>
        </p:nvPicPr>
        <p:blipFill>
          <a:blip r:embed="rId13">
            <a:extLst/>
          </a:blip>
          <a:stretch>
            <a:fillRect/>
          </a:stretch>
        </p:blipFill>
        <p:spPr>
          <a:xfrm>
            <a:off x="2950351" y="4573357"/>
            <a:ext cx="689881" cy="574901"/>
          </a:xfrm>
          <a:prstGeom prst="rect">
            <a:avLst/>
          </a:prstGeom>
          <a:ln w="12700">
            <a:miter lim="400000"/>
          </a:ln>
        </p:spPr>
      </p:pic>
      <p:pic>
        <p:nvPicPr>
          <p:cNvPr id="560" name="Y.pdf" descr="Y.pdf"/>
          <p:cNvPicPr>
            <a:picLocks noChangeAspect="1"/>
          </p:cNvPicPr>
          <p:nvPr/>
        </p:nvPicPr>
        <p:blipFill>
          <a:blip r:embed="rId14">
            <a:extLst/>
          </a:blip>
          <a:stretch>
            <a:fillRect/>
          </a:stretch>
        </p:blipFill>
        <p:spPr>
          <a:xfrm>
            <a:off x="6045257" y="4573357"/>
            <a:ext cx="620893" cy="574901"/>
          </a:xfrm>
          <a:prstGeom prst="rect">
            <a:avLst/>
          </a:prstGeom>
          <a:ln w="12700">
            <a:miter lim="400000"/>
          </a:ln>
        </p:spPr>
      </p:pic>
      <p:sp>
        <p:nvSpPr>
          <p:cNvPr id="561" name="Learning from examples"/>
          <p:cNvSpPr txBox="1"/>
          <p:nvPr/>
        </p:nvSpPr>
        <p:spPr>
          <a:xfrm>
            <a:off x="6207760" y="329998"/>
            <a:ext cx="11968481" cy="21594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9000">
                <a:latin typeface="Helvetica Neue Light"/>
                <a:ea typeface="Helvetica Neue Light"/>
                <a:cs typeface="Helvetica Neue Light"/>
                <a:sym typeface="Helvetica Neue Light"/>
              </a:defRPr>
            </a:lvl1pPr>
          </a:lstStyle>
          <a:p>
            <a:pPr/>
            <a:r>
              <a:t>Learning from examples</a:t>
            </a:r>
          </a:p>
        </p:txBody>
      </p:sp>
      <p:sp>
        <p:nvSpPr>
          <p:cNvPr id="562" name="(aka supervised learning)"/>
          <p:cNvSpPr txBox="1"/>
          <p:nvPr/>
        </p:nvSpPr>
        <p:spPr>
          <a:xfrm>
            <a:off x="9007690" y="1835647"/>
            <a:ext cx="6368620" cy="77723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b="0" sz="4200">
                <a:latin typeface="Helvetica Neue Light"/>
                <a:ea typeface="Helvetica Neue Light"/>
                <a:cs typeface="Helvetica Neue Light"/>
                <a:sym typeface="Helvetica Neue Light"/>
              </a:defRPr>
            </a:pPr>
            <a:r>
              <a:t>(aka </a:t>
            </a:r>
            <a:r>
              <a:rPr b="1">
                <a:latin typeface="Helvetica Neue"/>
                <a:ea typeface="Helvetica Neue"/>
                <a:cs typeface="Helvetica Neue"/>
                <a:sym typeface="Helvetica Neue"/>
              </a:rPr>
              <a:t>supervised learning</a:t>
            </a:r>
            <a:r>
              <a:t>)</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4" name="Case study #1: Linear least squares"/>
          <p:cNvSpPr txBox="1"/>
          <p:nvPr>
            <p:ph type="title"/>
          </p:nvPr>
        </p:nvSpPr>
        <p:spPr>
          <a:xfrm>
            <a:off x="2317486" y="-184547"/>
            <a:ext cx="19749028" cy="3036094"/>
          </a:xfrm>
          <a:prstGeom prst="rect">
            <a:avLst/>
          </a:prstGeom>
        </p:spPr>
        <p:txBody>
          <a:bodyPr/>
          <a:lstStyle>
            <a:lvl1pPr>
              <a:defRPr sz="10000">
                <a:latin typeface="Helvetica Neue Light"/>
                <a:ea typeface="Helvetica Neue Light"/>
                <a:cs typeface="Helvetica Neue Light"/>
                <a:sym typeface="Helvetica Neue Light"/>
              </a:defRPr>
            </a:lvl1pPr>
          </a:lstStyle>
          <a:p>
            <a:pPr/>
            <a:r>
              <a:t>Case study #1: Linear least squares</a:t>
            </a:r>
          </a:p>
        </p:txBody>
      </p:sp>
      <p:pic>
        <p:nvPicPr>
          <p:cNvPr id="565" name="Image" descr="Image"/>
          <p:cNvPicPr>
            <a:picLocks noChangeAspect="1"/>
          </p:cNvPicPr>
          <p:nvPr/>
        </p:nvPicPr>
        <p:blipFill>
          <a:blip r:embed="rId2">
            <a:extLst/>
          </a:blip>
          <a:stretch>
            <a:fillRect/>
          </a:stretch>
        </p:blipFill>
        <p:spPr>
          <a:xfrm>
            <a:off x="7517172" y="2942682"/>
            <a:ext cx="9349656" cy="10056774"/>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67" name="out1.pdf" descr="out1.pdf"/>
          <p:cNvPicPr>
            <a:picLocks noChangeAspect="1"/>
          </p:cNvPicPr>
          <p:nvPr/>
        </p:nvPicPr>
        <p:blipFill>
          <a:blip r:embed="rId2">
            <a:extLst/>
          </a:blip>
          <a:stretch>
            <a:fillRect/>
          </a:stretch>
        </p:blipFill>
        <p:spPr>
          <a:xfrm>
            <a:off x="822329" y="2368292"/>
            <a:ext cx="9991593" cy="7431159"/>
          </a:xfrm>
          <a:prstGeom prst="rect">
            <a:avLst/>
          </a:prstGeom>
          <a:ln w="12700">
            <a:miter lim="400000"/>
          </a:ln>
        </p:spPr>
      </p:pic>
      <p:grpSp>
        <p:nvGrpSpPr>
          <p:cNvPr id="570" name="Group"/>
          <p:cNvGrpSpPr/>
          <p:nvPr/>
        </p:nvGrpSpPr>
        <p:grpSpPr>
          <a:xfrm>
            <a:off x="3221953" y="731644"/>
            <a:ext cx="5192345" cy="1203712"/>
            <a:chOff x="0" y="0"/>
            <a:chExt cx="5192343" cy="1203711"/>
          </a:xfrm>
        </p:grpSpPr>
        <p:sp>
          <p:nvSpPr>
            <p:cNvPr id="568" name="Rectangle"/>
            <p:cNvSpPr/>
            <p:nvPr/>
          </p:nvSpPr>
          <p:spPr>
            <a:xfrm rot="5400000">
              <a:off x="1994316" y="-1994317"/>
              <a:ext cx="1203712" cy="5192345"/>
            </a:xfrm>
            <a:prstGeom prst="rect">
              <a:avLst/>
            </a:prstGeom>
            <a:solidFill>
              <a:srgbClr val="D6D5D5"/>
            </a:solidFill>
            <a:ln w="12700" cap="flat">
              <a:noFill/>
              <a:miter lim="400000"/>
            </a:ln>
            <a:effectLst/>
          </p:spPr>
          <p:txBody>
            <a:bodyPr wrap="square" lIns="50800" tIns="50800" rIns="50800" bIns="50800" numCol="1" anchor="ctr">
              <a:noAutofit/>
            </a:bodyPr>
            <a:lstStyle/>
            <a:p>
              <a:pPr defTabSz="584200">
                <a:defRPr b="0">
                  <a:latin typeface="+mn-lt"/>
                  <a:ea typeface="+mn-ea"/>
                  <a:cs typeface="+mn-cs"/>
                  <a:sym typeface="Helvetica Neue Medium"/>
                </a:defRPr>
              </a:pPr>
            </a:p>
          </p:txBody>
        </p:sp>
        <p:pic>
          <p:nvPicPr>
            <p:cNvPr id="569" name="Training_data.pdf" descr="Training_data.pdf"/>
            <p:cNvPicPr>
              <a:picLocks noChangeAspect="1"/>
            </p:cNvPicPr>
            <p:nvPr/>
          </p:nvPicPr>
          <p:blipFill>
            <a:blip r:embed="rId3">
              <a:extLst/>
            </a:blip>
            <a:stretch>
              <a:fillRect/>
            </a:stretch>
          </p:blipFill>
          <p:spPr>
            <a:xfrm>
              <a:off x="274225" y="242117"/>
              <a:ext cx="4643893" cy="719477"/>
            </a:xfrm>
            <a:prstGeom prst="rect">
              <a:avLst/>
            </a:prstGeom>
            <a:ln w="12700" cap="flat">
              <a:noFill/>
              <a:miter lim="400000"/>
            </a:ln>
            <a:effectLst/>
          </p:spPr>
        </p:pic>
      </p:grpSp>
      <p:grpSp>
        <p:nvGrpSpPr>
          <p:cNvPr id="573" name="Group"/>
          <p:cNvGrpSpPr/>
          <p:nvPr/>
        </p:nvGrpSpPr>
        <p:grpSpPr>
          <a:xfrm>
            <a:off x="12374121" y="2368292"/>
            <a:ext cx="9991593" cy="7431159"/>
            <a:chOff x="0" y="0"/>
            <a:chExt cx="9991591" cy="7431158"/>
          </a:xfrm>
        </p:grpSpPr>
        <p:pic>
          <p:nvPicPr>
            <p:cNvPr id="571" name="out1.pdf" descr="out1.pdf"/>
            <p:cNvPicPr>
              <a:picLocks noChangeAspect="1"/>
            </p:cNvPicPr>
            <p:nvPr/>
          </p:nvPicPr>
          <p:blipFill>
            <a:blip r:embed="rId2">
              <a:extLst/>
            </a:blip>
            <a:stretch>
              <a:fillRect/>
            </a:stretch>
          </p:blipFill>
          <p:spPr>
            <a:xfrm>
              <a:off x="0" y="0"/>
              <a:ext cx="9991592" cy="7431159"/>
            </a:xfrm>
            <a:prstGeom prst="rect">
              <a:avLst/>
            </a:prstGeom>
            <a:ln w="12700" cap="flat">
              <a:noFill/>
              <a:miter lim="400000"/>
            </a:ln>
            <a:effectLst/>
          </p:spPr>
        </p:pic>
        <p:sp>
          <p:nvSpPr>
            <p:cNvPr id="572" name="Rectangle"/>
            <p:cNvSpPr/>
            <p:nvPr/>
          </p:nvSpPr>
          <p:spPr>
            <a:xfrm>
              <a:off x="974138" y="386058"/>
              <a:ext cx="8635904" cy="6342548"/>
            </a:xfrm>
            <a:prstGeom prst="rect">
              <a:avLst/>
            </a:prstGeom>
            <a:solidFill>
              <a:srgbClr val="FFFFFF"/>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grpSp>
      <p:sp>
        <p:nvSpPr>
          <p:cNvPr id="574" name="Line"/>
          <p:cNvSpPr/>
          <p:nvPr/>
        </p:nvSpPr>
        <p:spPr>
          <a:xfrm flipV="1">
            <a:off x="19308356" y="2584604"/>
            <a:ext cx="1" cy="6657512"/>
          </a:xfrm>
          <a:prstGeom prst="line">
            <a:avLst/>
          </a:prstGeom>
          <a:ln w="50800">
            <a:solidFill>
              <a:srgbClr val="000000"/>
            </a:solidFill>
            <a:custDash>
              <a:ds d="200000" sp="200000"/>
            </a:custDash>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575" name="?"/>
          <p:cNvSpPr txBox="1"/>
          <p:nvPr/>
        </p:nvSpPr>
        <p:spPr>
          <a:xfrm>
            <a:off x="19997959" y="5609640"/>
            <a:ext cx="485737" cy="97386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b="0" sz="5600"/>
            </a:lvl1pPr>
          </a:lstStyle>
          <a:p>
            <a:pPr/>
            <a:r>
              <a:t>?</a:t>
            </a:r>
          </a:p>
        </p:txBody>
      </p:sp>
      <p:pic>
        <p:nvPicPr>
          <p:cNvPr id="576" name="x^prime.pdf" descr="x^prime.pdf"/>
          <p:cNvPicPr>
            <a:picLocks noChangeAspect="1"/>
          </p:cNvPicPr>
          <p:nvPr/>
        </p:nvPicPr>
        <p:blipFill>
          <a:blip r:embed="rId4">
            <a:extLst/>
          </a:blip>
          <a:stretch>
            <a:fillRect/>
          </a:stretch>
        </p:blipFill>
        <p:spPr>
          <a:xfrm>
            <a:off x="19065487" y="9625987"/>
            <a:ext cx="504837" cy="540897"/>
          </a:xfrm>
          <a:prstGeom prst="rect">
            <a:avLst/>
          </a:prstGeom>
          <a:ln w="12700">
            <a:miter lim="400000"/>
          </a:ln>
        </p:spPr>
      </p:pic>
      <p:grpSp>
        <p:nvGrpSpPr>
          <p:cNvPr id="579" name="Group"/>
          <p:cNvGrpSpPr/>
          <p:nvPr/>
        </p:nvGrpSpPr>
        <p:grpSpPr>
          <a:xfrm>
            <a:off x="19065487" y="8488872"/>
            <a:ext cx="1045394" cy="970499"/>
            <a:chOff x="0" y="0"/>
            <a:chExt cx="1045392" cy="970498"/>
          </a:xfrm>
        </p:grpSpPr>
        <p:sp>
          <p:nvSpPr>
            <p:cNvPr id="577" name="Circle"/>
            <p:cNvSpPr/>
            <p:nvPr/>
          </p:nvSpPr>
          <p:spPr>
            <a:xfrm>
              <a:off x="0" y="484761"/>
              <a:ext cx="485737" cy="485738"/>
            </a:xfrm>
            <a:prstGeom prst="ellipse">
              <a:avLst/>
            </a:prstGeom>
            <a:solidFill>
              <a:schemeClr val="accent1"/>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pic>
          <p:nvPicPr>
            <p:cNvPr id="578" name="y^prime.pdf" descr="y^prime.pdf"/>
            <p:cNvPicPr>
              <a:picLocks noChangeAspect="1"/>
            </p:cNvPicPr>
            <p:nvPr/>
          </p:nvPicPr>
          <p:blipFill>
            <a:blip r:embed="rId5">
              <a:extLst/>
            </a:blip>
            <a:stretch>
              <a:fillRect/>
            </a:stretch>
          </p:blipFill>
          <p:spPr>
            <a:xfrm>
              <a:off x="576615" y="0"/>
              <a:ext cx="468778" cy="667106"/>
            </a:xfrm>
            <a:prstGeom prst="rect">
              <a:avLst/>
            </a:prstGeom>
            <a:ln w="12700" cap="flat">
              <a:noFill/>
              <a:miter lim="400000"/>
            </a:ln>
            <a:effectLst/>
          </p:spPr>
        </p:pic>
      </p:grpSp>
      <p:grpSp>
        <p:nvGrpSpPr>
          <p:cNvPr id="582" name="Group"/>
          <p:cNvGrpSpPr/>
          <p:nvPr/>
        </p:nvGrpSpPr>
        <p:grpSpPr>
          <a:xfrm>
            <a:off x="14978940" y="731644"/>
            <a:ext cx="5192344" cy="1203712"/>
            <a:chOff x="0" y="0"/>
            <a:chExt cx="5192343" cy="1203711"/>
          </a:xfrm>
        </p:grpSpPr>
        <p:sp>
          <p:nvSpPr>
            <p:cNvPr id="580" name="Rectangle"/>
            <p:cNvSpPr/>
            <p:nvPr/>
          </p:nvSpPr>
          <p:spPr>
            <a:xfrm rot="5400000">
              <a:off x="1994316" y="-1994317"/>
              <a:ext cx="1203712" cy="5192345"/>
            </a:xfrm>
            <a:prstGeom prst="rect">
              <a:avLst/>
            </a:prstGeom>
            <a:solidFill>
              <a:srgbClr val="D6D5D5"/>
            </a:solidFill>
            <a:ln w="12700" cap="flat">
              <a:noFill/>
              <a:miter lim="400000"/>
            </a:ln>
            <a:effectLst/>
          </p:spPr>
          <p:txBody>
            <a:bodyPr wrap="square" lIns="50800" tIns="50800" rIns="50800" bIns="50800" numCol="1" anchor="ctr">
              <a:noAutofit/>
            </a:bodyPr>
            <a:lstStyle/>
            <a:p>
              <a:pPr defTabSz="584200">
                <a:defRPr b="0">
                  <a:latin typeface="+mn-lt"/>
                  <a:ea typeface="+mn-ea"/>
                  <a:cs typeface="+mn-cs"/>
                  <a:sym typeface="Helvetica Neue Medium"/>
                </a:defRPr>
              </a:pPr>
            </a:p>
          </p:txBody>
        </p:sp>
        <p:pic>
          <p:nvPicPr>
            <p:cNvPr id="581" name="Test_query.pdf" descr="Test_query.pdf"/>
            <p:cNvPicPr>
              <a:picLocks noChangeAspect="1"/>
            </p:cNvPicPr>
            <p:nvPr/>
          </p:nvPicPr>
          <p:blipFill>
            <a:blip r:embed="rId6">
              <a:extLst/>
            </a:blip>
            <a:stretch>
              <a:fillRect/>
            </a:stretch>
          </p:blipFill>
          <p:spPr>
            <a:xfrm>
              <a:off x="701571" y="222935"/>
              <a:ext cx="3789200" cy="757841"/>
            </a:xfrm>
            <a:prstGeom prst="rect">
              <a:avLst/>
            </a:prstGeom>
            <a:ln w="12700" cap="flat">
              <a:noFill/>
              <a:miter lim="400000"/>
            </a:ln>
            <a:effectLst/>
          </p:spPr>
        </p:pic>
      </p:grpSp>
      <p:pic>
        <p:nvPicPr>
          <p:cNvPr id="583" name="X.pdf" descr="X.pdf"/>
          <p:cNvPicPr>
            <a:picLocks noChangeAspect="1"/>
          </p:cNvPicPr>
          <p:nvPr/>
        </p:nvPicPr>
        <p:blipFill>
          <a:blip r:embed="rId7">
            <a:extLst/>
          </a:blip>
          <a:stretch>
            <a:fillRect/>
          </a:stretch>
        </p:blipFill>
        <p:spPr>
          <a:xfrm>
            <a:off x="10214400" y="9403808"/>
            <a:ext cx="381001" cy="317501"/>
          </a:xfrm>
          <a:prstGeom prst="rect">
            <a:avLst/>
          </a:prstGeom>
          <a:ln w="12700">
            <a:miter lim="400000"/>
          </a:ln>
        </p:spPr>
      </p:pic>
      <p:pic>
        <p:nvPicPr>
          <p:cNvPr id="584" name="Y.pdf" descr="Y.pdf"/>
          <p:cNvPicPr>
            <a:picLocks noChangeAspect="1"/>
          </p:cNvPicPr>
          <p:nvPr/>
        </p:nvPicPr>
        <p:blipFill>
          <a:blip r:embed="rId8">
            <a:extLst/>
          </a:blip>
          <a:stretch>
            <a:fillRect/>
          </a:stretch>
        </p:blipFill>
        <p:spPr>
          <a:xfrm>
            <a:off x="1278566" y="2489526"/>
            <a:ext cx="342901" cy="317501"/>
          </a:xfrm>
          <a:prstGeom prst="rect">
            <a:avLst/>
          </a:prstGeom>
          <a:ln w="12700">
            <a:miter lim="400000"/>
          </a:ln>
        </p:spPr>
      </p:pic>
      <p:pic>
        <p:nvPicPr>
          <p:cNvPr id="585" name="X.pdf" descr="X.pdf"/>
          <p:cNvPicPr>
            <a:picLocks noChangeAspect="1"/>
          </p:cNvPicPr>
          <p:nvPr/>
        </p:nvPicPr>
        <p:blipFill>
          <a:blip r:embed="rId7">
            <a:extLst/>
          </a:blip>
          <a:stretch>
            <a:fillRect/>
          </a:stretch>
        </p:blipFill>
        <p:spPr>
          <a:xfrm>
            <a:off x="21789029" y="9382262"/>
            <a:ext cx="381001" cy="317501"/>
          </a:xfrm>
          <a:prstGeom prst="rect">
            <a:avLst/>
          </a:prstGeom>
          <a:ln w="12700">
            <a:miter lim="400000"/>
          </a:ln>
        </p:spPr>
      </p:pic>
      <p:pic>
        <p:nvPicPr>
          <p:cNvPr id="586" name="Y.pdf" descr="Y.pdf"/>
          <p:cNvPicPr>
            <a:picLocks noChangeAspect="1"/>
          </p:cNvPicPr>
          <p:nvPr/>
        </p:nvPicPr>
        <p:blipFill>
          <a:blip r:embed="rId8">
            <a:extLst/>
          </a:blip>
          <a:stretch>
            <a:fillRect/>
          </a:stretch>
        </p:blipFill>
        <p:spPr>
          <a:xfrm>
            <a:off x="12853194" y="2467980"/>
            <a:ext cx="342901" cy="317501"/>
          </a:xfrm>
          <a:prstGeom prst="rect">
            <a:avLst/>
          </a:prstGeom>
          <a:ln w="12700">
            <a:miter lim="400000"/>
          </a:ln>
        </p:spPr>
      </p:pic>
      <p:pic>
        <p:nvPicPr>
          <p:cNvPr id="587" name="x^(i)_,_y^(i)_i=.pdf" descr="x^(i)_,_y^(i)_i=.pdf"/>
          <p:cNvPicPr>
            <a:picLocks noChangeAspect="1"/>
          </p:cNvPicPr>
          <p:nvPr/>
        </p:nvPicPr>
        <p:blipFill>
          <a:blip r:embed="rId9">
            <a:extLst/>
          </a:blip>
          <a:stretch>
            <a:fillRect/>
          </a:stretch>
        </p:blipFill>
        <p:spPr>
          <a:xfrm>
            <a:off x="7799490" y="8393009"/>
            <a:ext cx="2565401" cy="5461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L 0.000054 -0.424169" origin="layout" pathEditMode="relative">
                                      <p:cBhvr>
                                        <p:cTn id="6" dur="1000" fill="hold"/>
                                        <p:tgtEl>
                                          <p:spTgt spid="579"/>
                                        </p:tgtEl>
                                        <p:attrNameLst>
                                          <p:attrName>ppt_x</p:attrName>
                                          <p:attrName>ppt_y</p:attrName>
                                        </p:attrNameLst>
                                      </p:cBhvr>
                                    </p:animMotion>
                                  </p:childTnLst>
                                </p:cTn>
                              </p:par>
                            </p:childTnLst>
                          </p:cTn>
                        </p:par>
                        <p:par>
                          <p:cTn id="7" fill="hold">
                            <p:stCondLst>
                              <p:cond delay="0"/>
                            </p:stCondLst>
                            <p:childTnLst>
                              <p:par>
                                <p:cTn id="8" presetClass="path" nodeType="afterEffect" presetSubtype="0" presetID="-1" grpId="2" accel="50000" decel="50000" fill="hold">
                                  <p:stCondLst>
                                    <p:cond delay="0"/>
                                  </p:stCondLst>
                                  <p:childTnLst>
                                    <p:animMotion path="M 0.000054 -0.424169 L -0.000225 -0.057666" origin="layout" pathEditMode="relative">
                                      <p:cBhvr>
                                        <p:cTn id="9" dur="1000" fill="hold"/>
                                        <p:tgtEl>
                                          <p:spTgt spid="579"/>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Title 1"/>
          <p:cNvSpPr txBox="1"/>
          <p:nvPr>
            <p:ph type="title"/>
          </p:nvPr>
        </p:nvSpPr>
        <p:spPr>
          <a:prstGeom prst="rect">
            <a:avLst/>
          </a:prstGeom>
        </p:spPr>
        <p:txBody>
          <a:bodyPr/>
          <a:lstStyle/>
          <a:p>
            <a:pPr/>
            <a:r>
              <a:t>Edges</a:t>
            </a:r>
          </a:p>
        </p:txBody>
      </p:sp>
      <p:pic>
        <p:nvPicPr>
          <p:cNvPr id="275" name="Picture 3" descr="Picture 3"/>
          <p:cNvPicPr>
            <a:picLocks noChangeAspect="1"/>
          </p:cNvPicPr>
          <p:nvPr/>
        </p:nvPicPr>
        <p:blipFill>
          <a:blip r:embed="rId2">
            <a:extLst/>
          </a:blip>
          <a:stretch>
            <a:fillRect/>
          </a:stretch>
        </p:blipFill>
        <p:spPr>
          <a:xfrm>
            <a:off x="7267576" y="2298700"/>
            <a:ext cx="11087101" cy="8778876"/>
          </a:xfrm>
          <a:prstGeom prst="rect">
            <a:avLst/>
          </a:prstGeom>
          <a:ln w="12700">
            <a:miter lim="400000"/>
          </a:ln>
        </p:spPr>
      </p:pic>
      <p:grpSp>
        <p:nvGrpSpPr>
          <p:cNvPr id="278" name="Group 22"/>
          <p:cNvGrpSpPr/>
          <p:nvPr/>
        </p:nvGrpSpPr>
        <p:grpSpPr>
          <a:xfrm>
            <a:off x="3609976" y="2158999"/>
            <a:ext cx="6184900" cy="2178051"/>
            <a:chOff x="0" y="0"/>
            <a:chExt cx="6184899" cy="2178049"/>
          </a:xfrm>
        </p:grpSpPr>
        <p:sp>
          <p:nvSpPr>
            <p:cNvPr id="276" name="Straight Arrow Connector 5"/>
            <p:cNvSpPr/>
            <p:nvPr/>
          </p:nvSpPr>
          <p:spPr>
            <a:xfrm>
              <a:off x="2539999" y="511176"/>
              <a:ext cx="3644901" cy="1666874"/>
            </a:xfrm>
            <a:prstGeom prst="line">
              <a:avLst/>
            </a:prstGeom>
            <a:noFill/>
            <a:ln w="50800" cap="flat">
              <a:solidFill>
                <a:srgbClr val="4F81BD"/>
              </a:solidFill>
              <a:prstDash val="solid"/>
              <a:round/>
              <a:tailEnd type="triangle" w="med" len="med"/>
            </a:ln>
            <a:effectLst>
              <a:outerShdw sx="100000" sy="100000" kx="0" ky="0" algn="b" rotWithShape="0" blurRad="76200" dist="38100" dir="5400000">
                <a:srgbClr val="000000">
                  <a:alpha val="38000"/>
                </a:srgbClr>
              </a:outerShdw>
            </a:effectLst>
          </p:spPr>
          <p:txBody>
            <a:bodyPr wrap="square" lIns="91439" tIns="91439" rIns="91439" bIns="91439" numCol="1" anchor="t">
              <a:noAutofit/>
            </a:bodyPr>
            <a:lstStyle/>
            <a:p>
              <a:pPr algn="l" defTabSz="914400">
                <a:defRPr b="0" sz="3600">
                  <a:latin typeface="Calibri"/>
                  <a:ea typeface="Calibri"/>
                  <a:cs typeface="Calibri"/>
                  <a:sym typeface="Calibri"/>
                </a:defRPr>
              </a:pPr>
            </a:p>
          </p:txBody>
        </p:sp>
        <p:sp>
          <p:nvSpPr>
            <p:cNvPr id="277" name="TextBox 6"/>
            <p:cNvSpPr txBox="1"/>
            <p:nvPr/>
          </p:nvSpPr>
          <p:spPr>
            <a:xfrm>
              <a:off x="-1" y="-1"/>
              <a:ext cx="2202975" cy="7013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914400">
                <a:defRPr b="0" sz="3600">
                  <a:latin typeface="Arial"/>
                  <a:ea typeface="Arial"/>
                  <a:cs typeface="Arial"/>
                  <a:sym typeface="Arial"/>
                </a:defRPr>
              </a:lvl1pPr>
            </a:lstStyle>
            <a:p>
              <a:pPr/>
              <a:r>
                <a:t>Occlusion</a:t>
              </a:r>
            </a:p>
          </p:txBody>
        </p:sp>
      </p:grpSp>
      <p:grpSp>
        <p:nvGrpSpPr>
          <p:cNvPr id="281" name="Group 23"/>
          <p:cNvGrpSpPr/>
          <p:nvPr/>
        </p:nvGrpSpPr>
        <p:grpSpPr>
          <a:xfrm>
            <a:off x="3048000" y="3800476"/>
            <a:ext cx="6804026" cy="2343149"/>
            <a:chOff x="0" y="0"/>
            <a:chExt cx="6804025" cy="2343148"/>
          </a:xfrm>
        </p:grpSpPr>
        <p:sp>
          <p:nvSpPr>
            <p:cNvPr id="279" name="Straight Arrow Connector 7"/>
            <p:cNvSpPr/>
            <p:nvPr/>
          </p:nvSpPr>
          <p:spPr>
            <a:xfrm>
              <a:off x="3530599" y="1279524"/>
              <a:ext cx="3273427" cy="1063625"/>
            </a:xfrm>
            <a:prstGeom prst="line">
              <a:avLst/>
            </a:prstGeom>
            <a:noFill/>
            <a:ln w="50800" cap="flat">
              <a:solidFill>
                <a:srgbClr val="4F81BD"/>
              </a:solidFill>
              <a:prstDash val="solid"/>
              <a:round/>
              <a:tailEnd type="triangle" w="med" len="med"/>
            </a:ln>
            <a:effectLst>
              <a:outerShdw sx="100000" sy="100000" kx="0" ky="0" algn="b" rotWithShape="0" blurRad="76200" dist="38100" dir="5400000">
                <a:srgbClr val="000000">
                  <a:alpha val="38000"/>
                </a:srgbClr>
              </a:outerShdw>
            </a:effectLst>
          </p:spPr>
          <p:txBody>
            <a:bodyPr wrap="square" lIns="91439" tIns="91439" rIns="91439" bIns="91439" numCol="1" anchor="t">
              <a:noAutofit/>
            </a:bodyPr>
            <a:lstStyle/>
            <a:p>
              <a:pPr algn="l" defTabSz="914400">
                <a:defRPr b="0" sz="3600">
                  <a:latin typeface="Calibri"/>
                  <a:ea typeface="Calibri"/>
                  <a:cs typeface="Calibri"/>
                  <a:sym typeface="Calibri"/>
                </a:defRPr>
              </a:pPr>
            </a:p>
          </p:txBody>
        </p:sp>
        <p:sp>
          <p:nvSpPr>
            <p:cNvPr id="280" name="TextBox 9"/>
            <p:cNvSpPr txBox="1"/>
            <p:nvPr/>
          </p:nvSpPr>
          <p:spPr>
            <a:xfrm>
              <a:off x="0" y="-1"/>
              <a:ext cx="4033337" cy="12347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p>
              <a:pPr algn="l" defTabSz="914400">
                <a:defRPr b="0" sz="3600">
                  <a:latin typeface="Arial"/>
                  <a:ea typeface="Arial"/>
                  <a:cs typeface="Arial"/>
                  <a:sym typeface="Arial"/>
                </a:defRPr>
              </a:pPr>
              <a:r>
                <a:t>Change of</a:t>
              </a:r>
            </a:p>
            <a:p>
              <a:pPr algn="l" defTabSz="914400">
                <a:defRPr b="0" sz="3600">
                  <a:latin typeface="Arial"/>
                  <a:ea typeface="Arial"/>
                  <a:cs typeface="Arial"/>
                  <a:sym typeface="Arial"/>
                </a:defRPr>
              </a:pPr>
              <a:r>
                <a:t>Surface orientation</a:t>
              </a:r>
            </a:p>
          </p:txBody>
        </p:sp>
      </p:grpSp>
      <p:grpSp>
        <p:nvGrpSpPr>
          <p:cNvPr id="284" name="Group 24"/>
          <p:cNvGrpSpPr/>
          <p:nvPr/>
        </p:nvGrpSpPr>
        <p:grpSpPr>
          <a:xfrm>
            <a:off x="3797299" y="7470776"/>
            <a:ext cx="5765801" cy="1039070"/>
            <a:chOff x="0" y="0"/>
            <a:chExt cx="5765799" cy="1039068"/>
          </a:xfrm>
        </p:grpSpPr>
        <p:sp>
          <p:nvSpPr>
            <p:cNvPr id="282" name="Straight Arrow Connector 10"/>
            <p:cNvSpPr/>
            <p:nvPr/>
          </p:nvSpPr>
          <p:spPr>
            <a:xfrm flipV="1">
              <a:off x="2962277" y="0"/>
              <a:ext cx="2803523" cy="609600"/>
            </a:xfrm>
            <a:prstGeom prst="line">
              <a:avLst/>
            </a:prstGeom>
            <a:noFill/>
            <a:ln w="50800" cap="flat">
              <a:solidFill>
                <a:srgbClr val="4F81BD"/>
              </a:solidFill>
              <a:prstDash val="solid"/>
              <a:round/>
              <a:tailEnd type="triangle" w="med" len="med"/>
            </a:ln>
            <a:effectLst>
              <a:outerShdw sx="100000" sy="100000" kx="0" ky="0" algn="b" rotWithShape="0" blurRad="76200" dist="38100" dir="5400000">
                <a:srgbClr val="000000">
                  <a:alpha val="38000"/>
                </a:srgbClr>
              </a:outerShdw>
            </a:effectLst>
          </p:spPr>
          <p:txBody>
            <a:bodyPr wrap="square" lIns="91439" tIns="91439" rIns="91439" bIns="91439" numCol="1" anchor="t">
              <a:noAutofit/>
            </a:bodyPr>
            <a:lstStyle/>
            <a:p>
              <a:pPr algn="l" defTabSz="914400">
                <a:defRPr b="0" sz="3600">
                  <a:latin typeface="Calibri"/>
                  <a:ea typeface="Calibri"/>
                  <a:cs typeface="Calibri"/>
                  <a:sym typeface="Calibri"/>
                </a:defRPr>
              </a:pPr>
            </a:p>
          </p:txBody>
        </p:sp>
        <p:sp>
          <p:nvSpPr>
            <p:cNvPr id="283" name="TextBox 13"/>
            <p:cNvSpPr txBox="1"/>
            <p:nvPr/>
          </p:nvSpPr>
          <p:spPr>
            <a:xfrm>
              <a:off x="0" y="337745"/>
              <a:ext cx="2915340" cy="7013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914400">
                <a:defRPr b="0" sz="3600">
                  <a:latin typeface="Arial"/>
                  <a:ea typeface="Arial"/>
                  <a:cs typeface="Arial"/>
                  <a:sym typeface="Arial"/>
                </a:defRPr>
              </a:lvl1pPr>
            </a:lstStyle>
            <a:p>
              <a:pPr/>
              <a:r>
                <a:t>Contact edge</a:t>
              </a:r>
            </a:p>
          </p:txBody>
        </p:sp>
      </p:grpSp>
      <p:grpSp>
        <p:nvGrpSpPr>
          <p:cNvPr id="287" name="Group 25"/>
          <p:cNvGrpSpPr/>
          <p:nvPr/>
        </p:nvGrpSpPr>
        <p:grpSpPr>
          <a:xfrm>
            <a:off x="12655550" y="9639301"/>
            <a:ext cx="2003850" cy="3934580"/>
            <a:chOff x="0" y="0"/>
            <a:chExt cx="2003848" cy="3934578"/>
          </a:xfrm>
        </p:grpSpPr>
        <p:sp>
          <p:nvSpPr>
            <p:cNvPr id="285" name="Straight Arrow Connector 14"/>
            <p:cNvSpPr/>
            <p:nvPr/>
          </p:nvSpPr>
          <p:spPr>
            <a:xfrm flipH="1" flipV="1">
              <a:off x="0" y="-1"/>
              <a:ext cx="1657350" cy="2600325"/>
            </a:xfrm>
            <a:prstGeom prst="line">
              <a:avLst/>
            </a:prstGeom>
            <a:noFill/>
            <a:ln w="50800" cap="flat">
              <a:solidFill>
                <a:srgbClr val="4F81BD"/>
              </a:solidFill>
              <a:prstDash val="solid"/>
              <a:round/>
              <a:tailEnd type="triangle" w="med" len="med"/>
            </a:ln>
            <a:effectLst>
              <a:outerShdw sx="100000" sy="100000" kx="0" ky="0" algn="b" rotWithShape="0" blurRad="76200" dist="38100" dir="5400000">
                <a:srgbClr val="000000">
                  <a:alpha val="38000"/>
                </a:srgbClr>
              </a:outerShdw>
            </a:effectLst>
          </p:spPr>
          <p:txBody>
            <a:bodyPr wrap="square" lIns="91439" tIns="91439" rIns="91439" bIns="91439" numCol="1" anchor="t">
              <a:noAutofit/>
            </a:bodyPr>
            <a:lstStyle/>
            <a:p>
              <a:pPr algn="l" defTabSz="914400">
                <a:defRPr b="0" sz="3600">
                  <a:latin typeface="Calibri"/>
                  <a:ea typeface="Calibri"/>
                  <a:cs typeface="Calibri"/>
                  <a:sym typeface="Calibri"/>
                </a:defRPr>
              </a:pPr>
            </a:p>
          </p:txBody>
        </p:sp>
        <p:sp>
          <p:nvSpPr>
            <p:cNvPr id="286" name="TextBox 16"/>
            <p:cNvSpPr/>
            <p:nvPr/>
          </p:nvSpPr>
          <p:spPr>
            <a:xfrm>
              <a:off x="733848" y="2664578"/>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914400">
                <a:defRPr b="0" sz="3600">
                  <a:latin typeface="Arial"/>
                  <a:ea typeface="Arial"/>
                  <a:cs typeface="Arial"/>
                  <a:sym typeface="Arial"/>
                </a:defRPr>
              </a:lvl1pPr>
            </a:lstStyle>
            <a:p>
              <a:pPr/>
              <a:r>
                <a:t>Shadow boundary</a:t>
              </a:r>
            </a:p>
          </p:txBody>
        </p:sp>
      </p:grpSp>
      <p:grpSp>
        <p:nvGrpSpPr>
          <p:cNvPr id="292" name="Group 26"/>
          <p:cNvGrpSpPr/>
          <p:nvPr/>
        </p:nvGrpSpPr>
        <p:grpSpPr>
          <a:xfrm>
            <a:off x="16068678" y="2727326"/>
            <a:ext cx="5034797" cy="3505199"/>
            <a:chOff x="0" y="0"/>
            <a:chExt cx="5034796" cy="3505198"/>
          </a:xfrm>
        </p:grpSpPr>
        <p:sp>
          <p:nvSpPr>
            <p:cNvPr id="288" name="TextBox 17"/>
            <p:cNvSpPr txBox="1"/>
            <p:nvPr/>
          </p:nvSpPr>
          <p:spPr>
            <a:xfrm>
              <a:off x="1484333" y="1410518"/>
              <a:ext cx="3550464" cy="7013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914400">
                <a:defRPr b="0" sz="3600">
                  <a:latin typeface="Arial"/>
                  <a:ea typeface="Arial"/>
                  <a:cs typeface="Arial"/>
                  <a:sym typeface="Arial"/>
                </a:defRPr>
              </a:lvl1pPr>
            </a:lstStyle>
            <a:p>
              <a:pPr/>
              <a:r>
                <a:t>Vertical 3D edge</a:t>
              </a:r>
            </a:p>
          </p:txBody>
        </p:sp>
        <p:sp>
          <p:nvSpPr>
            <p:cNvPr id="289" name="Straight Arrow Connector 18"/>
            <p:cNvSpPr/>
            <p:nvPr/>
          </p:nvSpPr>
          <p:spPr>
            <a:xfrm flipH="1">
              <a:off x="1346199" y="2187574"/>
              <a:ext cx="1450973" cy="1317625"/>
            </a:xfrm>
            <a:prstGeom prst="line">
              <a:avLst/>
            </a:prstGeom>
            <a:noFill/>
            <a:ln w="50800" cap="flat">
              <a:solidFill>
                <a:srgbClr val="4F81BD"/>
              </a:solidFill>
              <a:prstDash val="solid"/>
              <a:round/>
              <a:tailEnd type="triangle" w="med" len="med"/>
            </a:ln>
            <a:effectLst>
              <a:outerShdw sx="100000" sy="100000" kx="0" ky="0" algn="b" rotWithShape="0" blurRad="76200" dist="38100" dir="5400000">
                <a:srgbClr val="000000">
                  <a:alpha val="38000"/>
                </a:srgbClr>
              </a:outerShdw>
            </a:effectLst>
          </p:spPr>
          <p:txBody>
            <a:bodyPr wrap="square" lIns="91439" tIns="91439" rIns="91439" bIns="91439" numCol="1" anchor="t">
              <a:noAutofit/>
            </a:bodyPr>
            <a:lstStyle/>
            <a:p>
              <a:pPr algn="l" defTabSz="914400">
                <a:defRPr b="0" sz="3600">
                  <a:latin typeface="Calibri"/>
                  <a:ea typeface="Calibri"/>
                  <a:cs typeface="Calibri"/>
                  <a:sym typeface="Calibri"/>
                </a:defRPr>
              </a:pPr>
            </a:p>
          </p:txBody>
        </p:sp>
        <p:sp>
          <p:nvSpPr>
            <p:cNvPr id="290" name="Straight Arrow Connector 20"/>
            <p:cNvSpPr/>
            <p:nvPr/>
          </p:nvSpPr>
          <p:spPr>
            <a:xfrm flipH="1">
              <a:off x="-1" y="793750"/>
              <a:ext cx="1450974" cy="1317623"/>
            </a:xfrm>
            <a:prstGeom prst="line">
              <a:avLst/>
            </a:prstGeom>
            <a:noFill/>
            <a:ln w="50800" cap="flat">
              <a:solidFill>
                <a:srgbClr val="4F81BD"/>
              </a:solidFill>
              <a:prstDash val="solid"/>
              <a:round/>
              <a:tailEnd type="triangle" w="med" len="med"/>
            </a:ln>
            <a:effectLst>
              <a:outerShdw sx="100000" sy="100000" kx="0" ky="0" algn="b" rotWithShape="0" blurRad="76200" dist="38100" dir="5400000">
                <a:srgbClr val="000000">
                  <a:alpha val="38000"/>
                </a:srgbClr>
              </a:outerShdw>
            </a:effectLst>
          </p:spPr>
          <p:txBody>
            <a:bodyPr wrap="square" lIns="91439" tIns="91439" rIns="91439" bIns="91439" numCol="1" anchor="t">
              <a:noAutofit/>
            </a:bodyPr>
            <a:lstStyle/>
            <a:p>
              <a:pPr algn="l" defTabSz="914400">
                <a:defRPr b="0" sz="3600">
                  <a:latin typeface="Calibri"/>
                  <a:ea typeface="Calibri"/>
                  <a:cs typeface="Calibri"/>
                  <a:sym typeface="Calibri"/>
                </a:defRPr>
              </a:pPr>
            </a:p>
          </p:txBody>
        </p:sp>
        <p:sp>
          <p:nvSpPr>
            <p:cNvPr id="291" name="TextBox 21"/>
            <p:cNvSpPr txBox="1"/>
            <p:nvPr/>
          </p:nvSpPr>
          <p:spPr>
            <a:xfrm>
              <a:off x="658153" y="0"/>
              <a:ext cx="4109463" cy="7013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914400">
                <a:defRPr b="0" sz="3600">
                  <a:latin typeface="Arial"/>
                  <a:ea typeface="Arial"/>
                  <a:cs typeface="Arial"/>
                  <a:sym typeface="Arial"/>
                </a:defRPr>
              </a:lvl1pPr>
            </a:lstStyle>
            <a:p>
              <a:pPr/>
              <a:r>
                <a:t>Horizontal 3D edge</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28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29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4" grpId="3"/>
      <p:bldP build="whole" bldLvl="1" animBg="1" rev="0" advAuto="0" spid="287" grpId="4"/>
      <p:bldP build="whole" bldLvl="1" animBg="1" rev="0" advAuto="0" spid="281" grpId="2"/>
      <p:bldP build="whole" bldLvl="1" animBg="1" rev="0" advAuto="0" spid="292" grpId="5"/>
      <p:bldP build="whole" bldLvl="1" animBg="1" rev="0" advAuto="0" spid="278" grpId="1"/>
    </p:bldLst>
  </p:timing>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89" name="out1.pdf" descr="out1.pdf"/>
          <p:cNvPicPr>
            <a:picLocks noChangeAspect="1"/>
          </p:cNvPicPr>
          <p:nvPr/>
        </p:nvPicPr>
        <p:blipFill>
          <a:blip r:embed="rId3">
            <a:extLst/>
          </a:blip>
          <a:stretch>
            <a:fillRect/>
          </a:stretch>
        </p:blipFill>
        <p:spPr>
          <a:xfrm>
            <a:off x="822329" y="2368292"/>
            <a:ext cx="9991593" cy="7431159"/>
          </a:xfrm>
          <a:prstGeom prst="rect">
            <a:avLst/>
          </a:prstGeom>
          <a:ln w="12700">
            <a:miter lim="400000"/>
          </a:ln>
        </p:spPr>
      </p:pic>
      <p:grpSp>
        <p:nvGrpSpPr>
          <p:cNvPr id="592" name="Group"/>
          <p:cNvGrpSpPr/>
          <p:nvPr/>
        </p:nvGrpSpPr>
        <p:grpSpPr>
          <a:xfrm>
            <a:off x="3221953" y="731644"/>
            <a:ext cx="5192345" cy="1203712"/>
            <a:chOff x="0" y="0"/>
            <a:chExt cx="5192343" cy="1203711"/>
          </a:xfrm>
        </p:grpSpPr>
        <p:sp>
          <p:nvSpPr>
            <p:cNvPr id="590" name="Rectangle"/>
            <p:cNvSpPr/>
            <p:nvPr/>
          </p:nvSpPr>
          <p:spPr>
            <a:xfrm rot="5400000">
              <a:off x="1994316" y="-1994317"/>
              <a:ext cx="1203712" cy="5192345"/>
            </a:xfrm>
            <a:prstGeom prst="rect">
              <a:avLst/>
            </a:prstGeom>
            <a:solidFill>
              <a:srgbClr val="D6D5D5"/>
            </a:solidFill>
            <a:ln w="12700" cap="flat">
              <a:noFill/>
              <a:miter lim="400000"/>
            </a:ln>
            <a:effectLst/>
          </p:spPr>
          <p:txBody>
            <a:bodyPr wrap="square" lIns="50800" tIns="50800" rIns="50800" bIns="50800" numCol="1" anchor="ctr">
              <a:noAutofit/>
            </a:bodyPr>
            <a:lstStyle/>
            <a:p>
              <a:pPr defTabSz="584200">
                <a:defRPr b="0">
                  <a:latin typeface="+mn-lt"/>
                  <a:ea typeface="+mn-ea"/>
                  <a:cs typeface="+mn-cs"/>
                  <a:sym typeface="Helvetica Neue Medium"/>
                </a:defRPr>
              </a:pPr>
            </a:p>
          </p:txBody>
        </p:sp>
        <p:pic>
          <p:nvPicPr>
            <p:cNvPr id="591" name="Training_data.pdf" descr="Training_data.pdf"/>
            <p:cNvPicPr>
              <a:picLocks noChangeAspect="1"/>
            </p:cNvPicPr>
            <p:nvPr/>
          </p:nvPicPr>
          <p:blipFill>
            <a:blip r:embed="rId4">
              <a:extLst/>
            </a:blip>
            <a:stretch>
              <a:fillRect/>
            </a:stretch>
          </p:blipFill>
          <p:spPr>
            <a:xfrm>
              <a:off x="274225" y="242117"/>
              <a:ext cx="4643893" cy="719477"/>
            </a:xfrm>
            <a:prstGeom prst="rect">
              <a:avLst/>
            </a:prstGeom>
            <a:ln w="12700" cap="flat">
              <a:noFill/>
              <a:miter lim="400000"/>
            </a:ln>
            <a:effectLst/>
          </p:spPr>
        </p:pic>
      </p:grpSp>
      <p:sp>
        <p:nvSpPr>
          <p:cNvPr id="593" name="Hypothesis space…"/>
          <p:cNvSpPr txBox="1"/>
          <p:nvPr/>
        </p:nvSpPr>
        <p:spPr>
          <a:xfrm>
            <a:off x="2351171" y="10555152"/>
            <a:ext cx="12254494" cy="141064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a:defRPr sz="4200"/>
            </a:pPr>
            <a:r>
              <a:t>Hypothesis space</a:t>
            </a:r>
          </a:p>
          <a:p>
            <a:pPr algn="l">
              <a:defRPr sz="4200"/>
            </a:pPr>
            <a:r>
              <a:rPr b="0"/>
              <a:t>The relationship between X and Y is roughly linear:</a:t>
            </a:r>
          </a:p>
        </p:txBody>
      </p:sp>
      <p:grpSp>
        <p:nvGrpSpPr>
          <p:cNvPr id="599" name="Group"/>
          <p:cNvGrpSpPr/>
          <p:nvPr/>
        </p:nvGrpSpPr>
        <p:grpSpPr>
          <a:xfrm>
            <a:off x="13103952" y="4018445"/>
            <a:ext cx="5784177" cy="4156252"/>
            <a:chOff x="0" y="0"/>
            <a:chExt cx="5784176" cy="4156250"/>
          </a:xfrm>
        </p:grpSpPr>
        <p:sp>
          <p:nvSpPr>
            <p:cNvPr id="594" name="Rectangle"/>
            <p:cNvSpPr/>
            <p:nvPr/>
          </p:nvSpPr>
          <p:spPr>
            <a:xfrm>
              <a:off x="0" y="0"/>
              <a:ext cx="3942824" cy="4156251"/>
            </a:xfrm>
            <a:prstGeom prst="rect">
              <a:avLst/>
            </a:prstGeom>
            <a:noFill/>
            <a:ln w="38100" cap="flat">
              <a:solidFill>
                <a:srgbClr val="000000"/>
              </a:solidFill>
              <a:prstDash val="solid"/>
              <a:miter lim="400000"/>
            </a:ln>
            <a:effectLst/>
          </p:spPr>
          <p:txBody>
            <a:bodyPr wrap="square" lIns="50800" tIns="50800" rIns="50800" bIns="50800" numCol="1" anchor="ctr">
              <a:noAutofit/>
            </a:bodyPr>
            <a:lstStyle/>
            <a:p>
              <a:pPr defTabSz="584200">
                <a:defRPr b="0">
                  <a:latin typeface="+mn-lt"/>
                  <a:ea typeface="+mn-ea"/>
                  <a:cs typeface="+mn-cs"/>
                  <a:sym typeface="Helvetica Neue Medium"/>
                </a:defRPr>
              </a:pPr>
            </a:p>
          </p:txBody>
        </p:sp>
        <p:pic>
          <p:nvPicPr>
            <p:cNvPr id="595" name="Learner.pdf" descr="Learner.pdf"/>
            <p:cNvPicPr>
              <a:picLocks noChangeAspect="1"/>
            </p:cNvPicPr>
            <p:nvPr/>
          </p:nvPicPr>
          <p:blipFill>
            <a:blip r:embed="rId5">
              <a:extLst/>
            </a:blip>
            <a:stretch>
              <a:fillRect/>
            </a:stretch>
          </p:blipFill>
          <p:spPr>
            <a:xfrm>
              <a:off x="731238" y="1790675"/>
              <a:ext cx="2631274" cy="574901"/>
            </a:xfrm>
            <a:prstGeom prst="rect">
              <a:avLst/>
            </a:prstGeom>
            <a:ln w="12700" cap="flat">
              <a:noFill/>
              <a:miter lim="400000"/>
            </a:ln>
            <a:effectLst/>
          </p:spPr>
        </p:pic>
        <p:pic>
          <p:nvPicPr>
            <p:cNvPr id="596" name="rightarrow.pdf" descr="rightarrow.pdf"/>
            <p:cNvPicPr>
              <a:picLocks noChangeAspect="1"/>
            </p:cNvPicPr>
            <p:nvPr/>
          </p:nvPicPr>
          <p:blipFill>
            <a:blip r:embed="rId6">
              <a:extLst/>
            </a:blip>
            <a:srcRect l="0" t="0" r="0" b="0"/>
            <a:stretch>
              <a:fillRect/>
            </a:stretch>
          </p:blipFill>
          <p:spPr>
            <a:xfrm>
              <a:off x="4767206" y="1769952"/>
              <a:ext cx="1016971" cy="616346"/>
            </a:xfrm>
            <a:prstGeom prst="rect">
              <a:avLst/>
            </a:prstGeom>
            <a:ln w="12700" cap="flat">
              <a:noFill/>
              <a:miter lim="400000"/>
            </a:ln>
            <a:effectLst/>
          </p:spPr>
        </p:pic>
        <p:pic>
          <p:nvPicPr>
            <p:cNvPr id="597" name="rightarrow.pdf" descr="rightarrow.pdf"/>
            <p:cNvPicPr>
              <a:picLocks noChangeAspect="1"/>
            </p:cNvPicPr>
            <p:nvPr/>
          </p:nvPicPr>
          <p:blipFill>
            <a:blip r:embed="rId6">
              <a:extLst/>
            </a:blip>
            <a:srcRect l="0" t="0" r="0" b="0"/>
            <a:stretch>
              <a:fillRect/>
            </a:stretch>
          </p:blipFill>
          <p:spPr>
            <a:xfrm>
              <a:off x="4767206" y="1769951"/>
              <a:ext cx="1016971" cy="616347"/>
            </a:xfrm>
            <a:prstGeom prst="rect">
              <a:avLst/>
            </a:prstGeom>
            <a:ln w="12700" cap="flat">
              <a:noFill/>
              <a:miter lim="400000"/>
            </a:ln>
            <a:effectLst/>
          </p:spPr>
        </p:pic>
        <p:pic>
          <p:nvPicPr>
            <p:cNvPr id="598" name="rightarrow.pdf" descr="rightarrow.pdf"/>
            <p:cNvPicPr>
              <a:picLocks noChangeAspect="1"/>
            </p:cNvPicPr>
            <p:nvPr/>
          </p:nvPicPr>
          <p:blipFill>
            <a:blip r:embed="rId6">
              <a:extLst/>
            </a:blip>
            <a:srcRect l="0" t="0" r="0" b="0"/>
            <a:stretch>
              <a:fillRect/>
            </a:stretch>
          </p:blipFill>
          <p:spPr>
            <a:xfrm>
              <a:off x="4767206" y="1769951"/>
              <a:ext cx="1016971" cy="616347"/>
            </a:xfrm>
            <a:prstGeom prst="rect">
              <a:avLst/>
            </a:prstGeom>
            <a:ln w="12700" cap="flat">
              <a:noFill/>
              <a:miter lim="400000"/>
            </a:ln>
            <a:effectLst/>
          </p:spPr>
        </p:pic>
      </p:grpSp>
      <p:pic>
        <p:nvPicPr>
          <p:cNvPr id="600" name="rightarrow.pdf" descr="rightarrow.pdf"/>
          <p:cNvPicPr>
            <a:picLocks noChangeAspect="1"/>
          </p:cNvPicPr>
          <p:nvPr/>
        </p:nvPicPr>
        <p:blipFill>
          <a:blip r:embed="rId6">
            <a:extLst/>
          </a:blip>
          <a:stretch>
            <a:fillRect/>
          </a:stretch>
        </p:blipFill>
        <p:spPr>
          <a:xfrm>
            <a:off x="11270074" y="5788397"/>
            <a:ext cx="1016972" cy="616347"/>
          </a:xfrm>
          <a:prstGeom prst="rect">
            <a:avLst/>
          </a:prstGeom>
          <a:ln w="12700">
            <a:miter lim="400000"/>
          </a:ln>
        </p:spPr>
      </p:pic>
      <p:pic>
        <p:nvPicPr>
          <p:cNvPr id="601" name="X.pdf" descr="X.pdf"/>
          <p:cNvPicPr>
            <a:picLocks noChangeAspect="1"/>
          </p:cNvPicPr>
          <p:nvPr/>
        </p:nvPicPr>
        <p:blipFill>
          <a:blip r:embed="rId7">
            <a:extLst/>
          </a:blip>
          <a:stretch>
            <a:fillRect/>
          </a:stretch>
        </p:blipFill>
        <p:spPr>
          <a:xfrm>
            <a:off x="10214400" y="9403808"/>
            <a:ext cx="381001" cy="317501"/>
          </a:xfrm>
          <a:prstGeom prst="rect">
            <a:avLst/>
          </a:prstGeom>
          <a:ln w="12700">
            <a:miter lim="400000"/>
          </a:ln>
        </p:spPr>
      </p:pic>
      <p:pic>
        <p:nvPicPr>
          <p:cNvPr id="602" name="Y.pdf" descr="Y.pdf"/>
          <p:cNvPicPr>
            <a:picLocks noChangeAspect="1"/>
          </p:cNvPicPr>
          <p:nvPr/>
        </p:nvPicPr>
        <p:blipFill>
          <a:blip r:embed="rId8">
            <a:extLst/>
          </a:blip>
          <a:stretch>
            <a:fillRect/>
          </a:stretch>
        </p:blipFill>
        <p:spPr>
          <a:xfrm>
            <a:off x="1278566" y="2489526"/>
            <a:ext cx="342901" cy="317501"/>
          </a:xfrm>
          <a:prstGeom prst="rect">
            <a:avLst/>
          </a:prstGeom>
          <a:ln w="12700">
            <a:miter lim="400000"/>
          </a:ln>
        </p:spPr>
      </p:pic>
      <p:pic>
        <p:nvPicPr>
          <p:cNvPr id="603" name="f_theta_(x)_=_th.pdf" descr="f_theta_(x)_=_th.pdf"/>
          <p:cNvPicPr>
            <a:picLocks noChangeAspect="1"/>
          </p:cNvPicPr>
          <p:nvPr/>
        </p:nvPicPr>
        <p:blipFill>
          <a:blip r:embed="rId9">
            <a:extLst/>
          </a:blip>
          <a:stretch>
            <a:fillRect/>
          </a:stretch>
        </p:blipFill>
        <p:spPr>
          <a:xfrm>
            <a:off x="19496910" y="5768041"/>
            <a:ext cx="4370405" cy="631661"/>
          </a:xfrm>
          <a:prstGeom prst="rect">
            <a:avLst/>
          </a:prstGeom>
          <a:ln w="12700">
            <a:miter lim="400000"/>
          </a:ln>
        </p:spPr>
      </p:pic>
      <p:pic>
        <p:nvPicPr>
          <p:cNvPr id="604" name="y_approx_theta_1.pdf" descr="y_approx_theta_1.pdf"/>
          <p:cNvPicPr>
            <a:picLocks noChangeAspect="1"/>
          </p:cNvPicPr>
          <p:nvPr/>
        </p:nvPicPr>
        <p:blipFill>
          <a:blip r:embed="rId10">
            <a:extLst/>
          </a:blip>
          <a:stretch>
            <a:fillRect/>
          </a:stretch>
        </p:blipFill>
        <p:spPr>
          <a:xfrm>
            <a:off x="15095177" y="11283960"/>
            <a:ext cx="3516804" cy="616348"/>
          </a:xfrm>
          <a:prstGeom prst="rect">
            <a:avLst/>
          </a:prstGeom>
          <a:ln w="12700">
            <a:miter lim="400000"/>
          </a:ln>
        </p:spPr>
      </p:pic>
      <p:pic>
        <p:nvPicPr>
          <p:cNvPr id="605" name="x^(i)_,_y^(i)_i=.pdf" descr="x^(i)_,_y^(i)_i=.pdf"/>
          <p:cNvPicPr>
            <a:picLocks noChangeAspect="1"/>
          </p:cNvPicPr>
          <p:nvPr/>
        </p:nvPicPr>
        <p:blipFill>
          <a:blip r:embed="rId11">
            <a:extLst/>
          </a:blip>
          <a:stretch>
            <a:fillRect/>
          </a:stretch>
        </p:blipFill>
        <p:spPr>
          <a:xfrm>
            <a:off x="7799490" y="8393009"/>
            <a:ext cx="2565401" cy="546101"/>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09" name="out1.pdf" descr="out1.pdf"/>
          <p:cNvPicPr>
            <a:picLocks noChangeAspect="1"/>
          </p:cNvPicPr>
          <p:nvPr/>
        </p:nvPicPr>
        <p:blipFill>
          <a:blip r:embed="rId3">
            <a:extLst/>
          </a:blip>
          <a:stretch>
            <a:fillRect/>
          </a:stretch>
        </p:blipFill>
        <p:spPr>
          <a:xfrm>
            <a:off x="822329" y="2368292"/>
            <a:ext cx="9991593" cy="7431159"/>
          </a:xfrm>
          <a:prstGeom prst="rect">
            <a:avLst/>
          </a:prstGeom>
          <a:ln w="12700">
            <a:miter lim="400000"/>
          </a:ln>
        </p:spPr>
      </p:pic>
      <p:grpSp>
        <p:nvGrpSpPr>
          <p:cNvPr id="612" name="Group"/>
          <p:cNvGrpSpPr/>
          <p:nvPr/>
        </p:nvGrpSpPr>
        <p:grpSpPr>
          <a:xfrm>
            <a:off x="3221953" y="731644"/>
            <a:ext cx="5192345" cy="1203712"/>
            <a:chOff x="0" y="0"/>
            <a:chExt cx="5192343" cy="1203711"/>
          </a:xfrm>
        </p:grpSpPr>
        <p:sp>
          <p:nvSpPr>
            <p:cNvPr id="610" name="Rectangle"/>
            <p:cNvSpPr/>
            <p:nvPr/>
          </p:nvSpPr>
          <p:spPr>
            <a:xfrm rot="5400000">
              <a:off x="1994316" y="-1994317"/>
              <a:ext cx="1203712" cy="5192345"/>
            </a:xfrm>
            <a:prstGeom prst="rect">
              <a:avLst/>
            </a:prstGeom>
            <a:solidFill>
              <a:srgbClr val="D6D5D5"/>
            </a:solidFill>
            <a:ln w="12700" cap="flat">
              <a:noFill/>
              <a:miter lim="400000"/>
            </a:ln>
            <a:effectLst/>
          </p:spPr>
          <p:txBody>
            <a:bodyPr wrap="square" lIns="50800" tIns="50800" rIns="50800" bIns="50800" numCol="1" anchor="ctr">
              <a:noAutofit/>
            </a:bodyPr>
            <a:lstStyle/>
            <a:p>
              <a:pPr defTabSz="584200">
                <a:defRPr b="0">
                  <a:latin typeface="+mn-lt"/>
                  <a:ea typeface="+mn-ea"/>
                  <a:cs typeface="+mn-cs"/>
                  <a:sym typeface="Helvetica Neue Medium"/>
                </a:defRPr>
              </a:pPr>
            </a:p>
          </p:txBody>
        </p:sp>
        <p:pic>
          <p:nvPicPr>
            <p:cNvPr id="611" name="Training_data.pdf" descr="Training_data.pdf"/>
            <p:cNvPicPr>
              <a:picLocks noChangeAspect="1"/>
            </p:cNvPicPr>
            <p:nvPr/>
          </p:nvPicPr>
          <p:blipFill>
            <a:blip r:embed="rId4">
              <a:extLst/>
            </a:blip>
            <a:stretch>
              <a:fillRect/>
            </a:stretch>
          </p:blipFill>
          <p:spPr>
            <a:xfrm>
              <a:off x="274225" y="242117"/>
              <a:ext cx="4643893" cy="719477"/>
            </a:xfrm>
            <a:prstGeom prst="rect">
              <a:avLst/>
            </a:prstGeom>
            <a:ln w="12700" cap="flat">
              <a:noFill/>
              <a:miter lim="400000"/>
            </a:ln>
            <a:effectLst/>
          </p:spPr>
        </p:pic>
      </p:grpSp>
      <p:sp>
        <p:nvSpPr>
          <p:cNvPr id="613" name="Line"/>
          <p:cNvSpPr/>
          <p:nvPr/>
        </p:nvSpPr>
        <p:spPr>
          <a:xfrm flipV="1">
            <a:off x="4274427" y="2844015"/>
            <a:ext cx="3087398" cy="6327312"/>
          </a:xfrm>
          <a:prstGeom prst="line">
            <a:avLst/>
          </a:prstGeom>
          <a:ln w="381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614" name="Search for the parameters,                  ,…"/>
          <p:cNvSpPr txBox="1"/>
          <p:nvPr/>
        </p:nvSpPr>
        <p:spPr>
          <a:xfrm>
            <a:off x="11296928" y="3483420"/>
            <a:ext cx="12254493" cy="141064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a:defRPr sz="4200"/>
            </a:pPr>
            <a:r>
              <a:rPr b="0"/>
              <a:t>Search for the </a:t>
            </a:r>
            <a:r>
              <a:t>parameters</a:t>
            </a:r>
            <a:r>
              <a:rPr b="0"/>
              <a:t>,                  ,</a:t>
            </a:r>
            <a:endParaRPr b="0"/>
          </a:p>
          <a:p>
            <a:pPr algn="l">
              <a:defRPr sz="4200"/>
            </a:pPr>
            <a:r>
              <a:rPr b="0"/>
              <a:t>that best fit the data.</a:t>
            </a:r>
          </a:p>
        </p:txBody>
      </p:sp>
      <p:sp>
        <p:nvSpPr>
          <p:cNvPr id="615" name="Best fit in what sense?"/>
          <p:cNvSpPr txBox="1"/>
          <p:nvPr/>
        </p:nvSpPr>
        <p:spPr>
          <a:xfrm>
            <a:off x="11296928" y="7230075"/>
            <a:ext cx="12254493" cy="76294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a:defRPr b="0" sz="4200"/>
            </a:lvl1pPr>
          </a:lstStyle>
          <a:p>
            <a:pPr>
              <a:defRPr b="1"/>
            </a:pPr>
            <a:r>
              <a:rPr b="0"/>
              <a:t>Best fit in what sense?</a:t>
            </a:r>
          </a:p>
        </p:txBody>
      </p:sp>
      <p:pic>
        <p:nvPicPr>
          <p:cNvPr id="616" name="X.pdf" descr="X.pdf"/>
          <p:cNvPicPr>
            <a:picLocks noChangeAspect="1"/>
          </p:cNvPicPr>
          <p:nvPr/>
        </p:nvPicPr>
        <p:blipFill>
          <a:blip r:embed="rId5">
            <a:extLst/>
          </a:blip>
          <a:stretch>
            <a:fillRect/>
          </a:stretch>
        </p:blipFill>
        <p:spPr>
          <a:xfrm>
            <a:off x="10214400" y="9403808"/>
            <a:ext cx="381001" cy="317501"/>
          </a:xfrm>
          <a:prstGeom prst="rect">
            <a:avLst/>
          </a:prstGeom>
          <a:ln w="12700">
            <a:miter lim="400000"/>
          </a:ln>
        </p:spPr>
      </p:pic>
      <p:pic>
        <p:nvPicPr>
          <p:cNvPr id="617" name="Y.pdf" descr="Y.pdf"/>
          <p:cNvPicPr>
            <a:picLocks noChangeAspect="1"/>
          </p:cNvPicPr>
          <p:nvPr/>
        </p:nvPicPr>
        <p:blipFill>
          <a:blip r:embed="rId6">
            <a:extLst/>
          </a:blip>
          <a:stretch>
            <a:fillRect/>
          </a:stretch>
        </p:blipFill>
        <p:spPr>
          <a:xfrm>
            <a:off x="1278566" y="2489526"/>
            <a:ext cx="342901" cy="317501"/>
          </a:xfrm>
          <a:prstGeom prst="rect">
            <a:avLst/>
          </a:prstGeom>
          <a:ln w="12700">
            <a:miter lim="400000"/>
          </a:ln>
        </p:spPr>
      </p:pic>
      <p:pic>
        <p:nvPicPr>
          <p:cNvPr id="618" name="f_theta_(x)_=_th.pdf" descr="f_theta_(x)_=_th.pdf"/>
          <p:cNvPicPr>
            <a:picLocks noChangeAspect="1"/>
          </p:cNvPicPr>
          <p:nvPr/>
        </p:nvPicPr>
        <p:blipFill>
          <a:blip r:embed="rId7">
            <a:extLst/>
          </a:blip>
          <a:stretch>
            <a:fillRect/>
          </a:stretch>
        </p:blipFill>
        <p:spPr>
          <a:xfrm>
            <a:off x="13922723" y="5584313"/>
            <a:ext cx="5604941" cy="810089"/>
          </a:xfrm>
          <a:prstGeom prst="rect">
            <a:avLst/>
          </a:prstGeom>
          <a:ln w="12700">
            <a:miter lim="400000"/>
          </a:ln>
        </p:spPr>
      </p:pic>
      <p:pic>
        <p:nvPicPr>
          <p:cNvPr id="619" name="theta_=_theta_0,.pdf" descr="theta_=_theta_0,.pdf"/>
          <p:cNvPicPr>
            <a:picLocks noChangeAspect="1"/>
          </p:cNvPicPr>
          <p:nvPr/>
        </p:nvPicPr>
        <p:blipFill>
          <a:blip r:embed="rId8">
            <a:extLst/>
          </a:blip>
          <a:stretch>
            <a:fillRect/>
          </a:stretch>
        </p:blipFill>
        <p:spPr>
          <a:xfrm>
            <a:off x="18207502" y="3655317"/>
            <a:ext cx="2423192" cy="498101"/>
          </a:xfrm>
          <a:prstGeom prst="rect">
            <a:avLst/>
          </a:prstGeom>
          <a:ln w="12700">
            <a:miter lim="400000"/>
          </a:ln>
        </p:spPr>
      </p:pic>
      <p:pic>
        <p:nvPicPr>
          <p:cNvPr id="620" name="x^(i)_,_y^(i)_i=.pdf" descr="x^(i)_,_y^(i)_i=.pdf"/>
          <p:cNvPicPr>
            <a:picLocks noChangeAspect="1"/>
          </p:cNvPicPr>
          <p:nvPr/>
        </p:nvPicPr>
        <p:blipFill>
          <a:blip r:embed="rId9">
            <a:extLst/>
          </a:blip>
          <a:stretch>
            <a:fillRect/>
          </a:stretch>
        </p:blipFill>
        <p:spPr>
          <a:xfrm>
            <a:off x="7799490" y="8393009"/>
            <a:ext cx="2565401" cy="5461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mph" nodeType="clickEffect" presetSubtype="0" presetID="8" grpId="2" accel="50000" decel="50000" fill="hold">
                                  <p:stCondLst>
                                    <p:cond delay="0"/>
                                  </p:stCondLst>
                                  <p:childTnLst>
                                    <p:animRot by="3576543">
                                      <p:cBhvr>
                                        <p:cTn id="10" dur="1000" fill="hold"/>
                                        <p:tgtEl>
                                          <p:spTgt spid="613"/>
                                        </p:tgtEl>
                                        <p:attrNameLst>
                                          <p:attrName>r</p:attrName>
                                        </p:attrNameLst>
                                      </p:cBhvr>
                                    </p:animRot>
                                  </p:childTnLst>
                                </p:cTn>
                              </p:par>
                            </p:childTnLst>
                          </p:cTn>
                        </p:par>
                        <p:par>
                          <p:cTn id="11" fill="hold">
                            <p:stCondLst>
                              <p:cond delay="0"/>
                            </p:stCondLst>
                            <p:childTnLst>
                              <p:par>
                                <p:cTn id="12" presetClass="emph" nodeType="afterEffect" presetSubtype="0" presetID="8" grpId="3" accel="50000" decel="50000" fill="hold">
                                  <p:stCondLst>
                                    <p:cond delay="0"/>
                                  </p:stCondLst>
                                  <p:childTnLst>
                                    <p:animRot by="-2700000">
                                      <p:cBhvr>
                                        <p:cTn id="13" dur="1000" fill="hold"/>
                                        <p:tgtEl>
                                          <p:spTgt spid="61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0" presetID="1" grpId="4" fill="hold">
                                  <p:stCondLst>
                                    <p:cond delay="0"/>
                                  </p:stCondLst>
                                  <p:iterate type="el" backwards="0">
                                    <p:tmAbs val="0"/>
                                  </p:iterate>
                                  <p:childTnLst>
                                    <p:set>
                                      <p:cBhvr>
                                        <p:cTn id="17" fill="hold"/>
                                        <p:tgtEl>
                                          <p:spTgt spid="61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13" grpId="1"/>
      <p:bldP build="whole" bldLvl="1" animBg="1" rev="0" advAuto="0" spid="613" grpId="2"/>
      <p:bldP build="whole" bldLvl="1" animBg="1" rev="0" advAuto="0" spid="613" grpId="3"/>
      <p:bldP build="whole" bldLvl="1" animBg="1" rev="0" advAuto="0" spid="615" grpId="4"/>
    </p:bldLst>
  </p:timing>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24" name="out1.pdf" descr="out1.pdf"/>
          <p:cNvPicPr>
            <a:picLocks noChangeAspect="1"/>
          </p:cNvPicPr>
          <p:nvPr/>
        </p:nvPicPr>
        <p:blipFill>
          <a:blip r:embed="rId3">
            <a:extLst/>
          </a:blip>
          <a:stretch>
            <a:fillRect/>
          </a:stretch>
        </p:blipFill>
        <p:spPr>
          <a:xfrm>
            <a:off x="822329" y="2368292"/>
            <a:ext cx="9991593" cy="7431159"/>
          </a:xfrm>
          <a:prstGeom prst="rect">
            <a:avLst/>
          </a:prstGeom>
          <a:ln w="12700">
            <a:miter lim="400000"/>
          </a:ln>
        </p:spPr>
      </p:pic>
      <p:grpSp>
        <p:nvGrpSpPr>
          <p:cNvPr id="627" name="Group"/>
          <p:cNvGrpSpPr/>
          <p:nvPr/>
        </p:nvGrpSpPr>
        <p:grpSpPr>
          <a:xfrm>
            <a:off x="3221953" y="731644"/>
            <a:ext cx="5192345" cy="1203712"/>
            <a:chOff x="0" y="0"/>
            <a:chExt cx="5192343" cy="1203711"/>
          </a:xfrm>
        </p:grpSpPr>
        <p:sp>
          <p:nvSpPr>
            <p:cNvPr id="625" name="Rectangle"/>
            <p:cNvSpPr/>
            <p:nvPr/>
          </p:nvSpPr>
          <p:spPr>
            <a:xfrm rot="5400000">
              <a:off x="1994316" y="-1994317"/>
              <a:ext cx="1203712" cy="5192345"/>
            </a:xfrm>
            <a:prstGeom prst="rect">
              <a:avLst/>
            </a:prstGeom>
            <a:solidFill>
              <a:srgbClr val="D6D5D5"/>
            </a:solidFill>
            <a:ln w="12700" cap="flat">
              <a:noFill/>
              <a:miter lim="400000"/>
            </a:ln>
            <a:effectLst/>
          </p:spPr>
          <p:txBody>
            <a:bodyPr wrap="square" lIns="50800" tIns="50800" rIns="50800" bIns="50800" numCol="1" anchor="ctr">
              <a:noAutofit/>
            </a:bodyPr>
            <a:lstStyle/>
            <a:p>
              <a:pPr defTabSz="584200">
                <a:defRPr b="0">
                  <a:latin typeface="+mn-lt"/>
                  <a:ea typeface="+mn-ea"/>
                  <a:cs typeface="+mn-cs"/>
                  <a:sym typeface="Helvetica Neue Medium"/>
                </a:defRPr>
              </a:pPr>
            </a:p>
          </p:txBody>
        </p:sp>
        <p:pic>
          <p:nvPicPr>
            <p:cNvPr id="626" name="Training_data.pdf" descr="Training_data.pdf"/>
            <p:cNvPicPr>
              <a:picLocks noChangeAspect="1"/>
            </p:cNvPicPr>
            <p:nvPr/>
          </p:nvPicPr>
          <p:blipFill>
            <a:blip r:embed="rId4">
              <a:extLst/>
            </a:blip>
            <a:stretch>
              <a:fillRect/>
            </a:stretch>
          </p:blipFill>
          <p:spPr>
            <a:xfrm>
              <a:off x="274225" y="242117"/>
              <a:ext cx="4643893" cy="719477"/>
            </a:xfrm>
            <a:prstGeom prst="rect">
              <a:avLst/>
            </a:prstGeom>
            <a:ln w="12700" cap="flat">
              <a:noFill/>
              <a:miter lim="400000"/>
            </a:ln>
            <a:effectLst/>
          </p:spPr>
        </p:pic>
      </p:grpSp>
      <p:pic>
        <p:nvPicPr>
          <p:cNvPr id="628" name="X.pdf" descr="X.pdf"/>
          <p:cNvPicPr>
            <a:picLocks noChangeAspect="1"/>
          </p:cNvPicPr>
          <p:nvPr/>
        </p:nvPicPr>
        <p:blipFill>
          <a:blip r:embed="rId5">
            <a:extLst/>
          </a:blip>
          <a:stretch>
            <a:fillRect/>
          </a:stretch>
        </p:blipFill>
        <p:spPr>
          <a:xfrm>
            <a:off x="10214400" y="9403808"/>
            <a:ext cx="381001" cy="317501"/>
          </a:xfrm>
          <a:prstGeom prst="rect">
            <a:avLst/>
          </a:prstGeom>
          <a:ln w="12700">
            <a:miter lim="400000"/>
          </a:ln>
        </p:spPr>
      </p:pic>
      <p:pic>
        <p:nvPicPr>
          <p:cNvPr id="629" name="Y.pdf" descr="Y.pdf"/>
          <p:cNvPicPr>
            <a:picLocks noChangeAspect="1"/>
          </p:cNvPicPr>
          <p:nvPr/>
        </p:nvPicPr>
        <p:blipFill>
          <a:blip r:embed="rId6">
            <a:extLst/>
          </a:blip>
          <a:stretch>
            <a:fillRect/>
          </a:stretch>
        </p:blipFill>
        <p:spPr>
          <a:xfrm>
            <a:off x="1278566" y="2489526"/>
            <a:ext cx="342901" cy="317501"/>
          </a:xfrm>
          <a:prstGeom prst="rect">
            <a:avLst/>
          </a:prstGeom>
          <a:ln w="12700">
            <a:miter lim="400000"/>
          </a:ln>
        </p:spPr>
      </p:pic>
      <p:sp>
        <p:nvSpPr>
          <p:cNvPr id="630" name="Best fit in what sense?"/>
          <p:cNvSpPr txBox="1"/>
          <p:nvPr/>
        </p:nvSpPr>
        <p:spPr>
          <a:xfrm>
            <a:off x="11296928" y="7230075"/>
            <a:ext cx="12254493" cy="76294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a:defRPr b="0" sz="4200"/>
            </a:lvl1pPr>
          </a:lstStyle>
          <a:p>
            <a:pPr>
              <a:defRPr b="1"/>
            </a:pPr>
            <a:r>
              <a:rPr b="0"/>
              <a:t>Best fit in what sense?</a:t>
            </a:r>
          </a:p>
        </p:txBody>
      </p:sp>
      <p:grpSp>
        <p:nvGrpSpPr>
          <p:cNvPr id="634" name="Group"/>
          <p:cNvGrpSpPr/>
          <p:nvPr/>
        </p:nvGrpSpPr>
        <p:grpSpPr>
          <a:xfrm>
            <a:off x="11296928" y="3483420"/>
            <a:ext cx="12254493" cy="2910982"/>
            <a:chOff x="0" y="0"/>
            <a:chExt cx="12254492" cy="2910981"/>
          </a:xfrm>
        </p:grpSpPr>
        <p:sp>
          <p:nvSpPr>
            <p:cNvPr id="631" name="Search for the parameters,                  ,…"/>
            <p:cNvSpPr txBox="1"/>
            <p:nvPr/>
          </p:nvSpPr>
          <p:spPr>
            <a:xfrm>
              <a:off x="0" y="-1"/>
              <a:ext cx="12254493" cy="1410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p>
              <a:pPr algn="l">
                <a:defRPr sz="4200"/>
              </a:pPr>
              <a:r>
                <a:rPr b="0"/>
                <a:t>Search for the </a:t>
              </a:r>
              <a:r>
                <a:t>parameters</a:t>
              </a:r>
              <a:r>
                <a:rPr b="0"/>
                <a:t>,                  ,</a:t>
              </a:r>
              <a:endParaRPr b="0"/>
            </a:p>
            <a:p>
              <a:pPr algn="l">
                <a:defRPr sz="4200"/>
              </a:pPr>
              <a:r>
                <a:rPr b="0"/>
                <a:t>that best fit the data.</a:t>
              </a:r>
            </a:p>
          </p:txBody>
        </p:sp>
        <p:pic>
          <p:nvPicPr>
            <p:cNvPr id="632" name="f_theta_(x)_=_th.pdf" descr="f_theta_(x)_=_th.pdf"/>
            <p:cNvPicPr>
              <a:picLocks noChangeAspect="1"/>
            </p:cNvPicPr>
            <p:nvPr/>
          </p:nvPicPr>
          <p:blipFill>
            <a:blip r:embed="rId7">
              <a:extLst/>
            </a:blip>
            <a:stretch>
              <a:fillRect/>
            </a:stretch>
          </p:blipFill>
          <p:spPr>
            <a:xfrm>
              <a:off x="2625795" y="2100892"/>
              <a:ext cx="5604941" cy="810090"/>
            </a:xfrm>
            <a:prstGeom prst="rect">
              <a:avLst/>
            </a:prstGeom>
            <a:ln w="12700" cap="flat">
              <a:noFill/>
              <a:miter lim="400000"/>
            </a:ln>
            <a:effectLst/>
          </p:spPr>
        </p:pic>
        <p:pic>
          <p:nvPicPr>
            <p:cNvPr id="633" name="theta_=_theta_0,.pdf" descr="theta_=_theta_0,.pdf"/>
            <p:cNvPicPr>
              <a:picLocks noChangeAspect="1"/>
            </p:cNvPicPr>
            <p:nvPr/>
          </p:nvPicPr>
          <p:blipFill>
            <a:blip r:embed="rId8">
              <a:extLst/>
            </a:blip>
            <a:stretch>
              <a:fillRect/>
            </a:stretch>
          </p:blipFill>
          <p:spPr>
            <a:xfrm>
              <a:off x="6910574" y="171896"/>
              <a:ext cx="2423192" cy="498102"/>
            </a:xfrm>
            <a:prstGeom prst="rect">
              <a:avLst/>
            </a:prstGeom>
            <a:ln w="12700" cap="flat">
              <a:noFill/>
              <a:miter lim="400000"/>
            </a:ln>
            <a:effectLst/>
          </p:spPr>
        </p:pic>
      </p:grpSp>
      <p:sp>
        <p:nvSpPr>
          <p:cNvPr id="635" name="The least-squares objective (aka loss) says the best fit is the function that minimizes the squared error between predictions and target values:"/>
          <p:cNvSpPr txBox="1"/>
          <p:nvPr/>
        </p:nvSpPr>
        <p:spPr>
          <a:xfrm>
            <a:off x="11296928" y="9063393"/>
            <a:ext cx="12254493" cy="204564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a:defRPr b="0" sz="4200"/>
            </a:pPr>
            <a:r>
              <a:t>The least-squares </a:t>
            </a:r>
            <a:r>
              <a:rPr b="1"/>
              <a:t>objective </a:t>
            </a:r>
            <a:r>
              <a:t>(aka </a:t>
            </a:r>
            <a:r>
              <a:rPr b="1"/>
              <a:t>loss</a:t>
            </a:r>
            <a:r>
              <a:t>) says the best fit is the function that minimizes the squared error between predictions and target values:</a:t>
            </a:r>
          </a:p>
        </p:txBody>
      </p:sp>
      <p:grpSp>
        <p:nvGrpSpPr>
          <p:cNvPr id="666" name="Group"/>
          <p:cNvGrpSpPr/>
          <p:nvPr/>
        </p:nvGrpSpPr>
        <p:grpSpPr>
          <a:xfrm>
            <a:off x="2095295" y="2651144"/>
            <a:ext cx="8051925" cy="6577358"/>
            <a:chOff x="0" y="0"/>
            <a:chExt cx="8051924" cy="6577356"/>
          </a:xfrm>
        </p:grpSpPr>
        <p:sp>
          <p:nvSpPr>
            <p:cNvPr id="636" name="Line"/>
            <p:cNvSpPr/>
            <p:nvPr/>
          </p:nvSpPr>
          <p:spPr>
            <a:xfrm flipV="1">
              <a:off x="2077096" y="5055696"/>
              <a:ext cx="1" cy="317501"/>
            </a:xfrm>
            <a:prstGeom prst="line">
              <a:avLst/>
            </a:prstGeom>
            <a:noFill/>
            <a:ln w="63500" cap="flat">
              <a:solidFill>
                <a:schemeClr val="accent5">
                  <a:hueOff val="-82419"/>
                  <a:satOff val="-9513"/>
                  <a:lumOff val="-16343"/>
                </a:schemeClr>
              </a:solidFill>
              <a:custDash>
                <a:ds d="200000" sp="200000"/>
              </a:custDash>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grpSp>
          <p:nvGrpSpPr>
            <p:cNvPr id="665" name="Group"/>
            <p:cNvGrpSpPr/>
            <p:nvPr/>
          </p:nvGrpSpPr>
          <p:grpSpPr>
            <a:xfrm>
              <a:off x="0" y="-1"/>
              <a:ext cx="8051925" cy="6577358"/>
              <a:chOff x="0" y="0"/>
              <a:chExt cx="8051924" cy="6577356"/>
            </a:xfrm>
          </p:grpSpPr>
          <p:sp>
            <p:nvSpPr>
              <p:cNvPr id="637" name="Line"/>
              <p:cNvSpPr/>
              <p:nvPr/>
            </p:nvSpPr>
            <p:spPr>
              <a:xfrm flipV="1">
                <a:off x="1999208" y="4140375"/>
                <a:ext cx="1" cy="1270001"/>
              </a:xfrm>
              <a:prstGeom prst="line">
                <a:avLst/>
              </a:prstGeom>
              <a:noFill/>
              <a:ln w="63500" cap="flat">
                <a:solidFill>
                  <a:schemeClr val="accent5">
                    <a:hueOff val="-82419"/>
                    <a:satOff val="-9513"/>
                    <a:lumOff val="-16343"/>
                  </a:schemeClr>
                </a:solidFill>
                <a:custDash>
                  <a:ds d="200000" sp="200000"/>
                </a:custDash>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638" name="Line"/>
              <p:cNvSpPr/>
              <p:nvPr/>
            </p:nvSpPr>
            <p:spPr>
              <a:xfrm flipV="1">
                <a:off x="1921320" y="5028607"/>
                <a:ext cx="1" cy="1270001"/>
              </a:xfrm>
              <a:prstGeom prst="line">
                <a:avLst/>
              </a:prstGeom>
              <a:noFill/>
              <a:ln w="63500" cap="flat">
                <a:solidFill>
                  <a:schemeClr val="accent5">
                    <a:hueOff val="-82419"/>
                    <a:satOff val="-9513"/>
                    <a:lumOff val="-16343"/>
                  </a:schemeClr>
                </a:solidFill>
                <a:custDash>
                  <a:ds d="200000" sp="200000"/>
                </a:custDash>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639" name="Line"/>
              <p:cNvSpPr/>
              <p:nvPr/>
            </p:nvSpPr>
            <p:spPr>
              <a:xfrm flipV="1">
                <a:off x="2126208" y="4267375"/>
                <a:ext cx="1" cy="1270001"/>
              </a:xfrm>
              <a:prstGeom prst="line">
                <a:avLst/>
              </a:prstGeom>
              <a:noFill/>
              <a:ln w="63500" cap="flat">
                <a:solidFill>
                  <a:schemeClr val="accent5">
                    <a:hueOff val="-82419"/>
                    <a:satOff val="-9513"/>
                    <a:lumOff val="-16343"/>
                  </a:schemeClr>
                </a:solidFill>
                <a:custDash>
                  <a:ds d="200000" sp="200000"/>
                </a:custDash>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640" name="Line"/>
              <p:cNvSpPr/>
              <p:nvPr/>
            </p:nvSpPr>
            <p:spPr>
              <a:xfrm flipV="1">
                <a:off x="1489443" y="5171396"/>
                <a:ext cx="11607" cy="917682"/>
              </a:xfrm>
              <a:prstGeom prst="line">
                <a:avLst/>
              </a:prstGeom>
              <a:noFill/>
              <a:ln w="63500" cap="flat">
                <a:solidFill>
                  <a:schemeClr val="accent5">
                    <a:hueOff val="-82419"/>
                    <a:satOff val="-9513"/>
                    <a:lumOff val="-16343"/>
                  </a:schemeClr>
                </a:solidFill>
                <a:custDash>
                  <a:ds d="200000" sp="200000"/>
                </a:custDash>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641" name="Line"/>
              <p:cNvSpPr/>
              <p:nvPr/>
            </p:nvSpPr>
            <p:spPr>
              <a:xfrm flipV="1">
                <a:off x="1350839" y="5739371"/>
                <a:ext cx="1" cy="562529"/>
              </a:xfrm>
              <a:prstGeom prst="line">
                <a:avLst/>
              </a:prstGeom>
              <a:noFill/>
              <a:ln w="63500" cap="flat">
                <a:solidFill>
                  <a:schemeClr val="accent5">
                    <a:hueOff val="-82419"/>
                    <a:satOff val="-9513"/>
                    <a:lumOff val="-16343"/>
                  </a:schemeClr>
                </a:solidFill>
                <a:custDash>
                  <a:ds d="200000" sp="200000"/>
                </a:custDash>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642" name="Line"/>
              <p:cNvSpPr/>
              <p:nvPr/>
            </p:nvSpPr>
            <p:spPr>
              <a:xfrm flipV="1">
                <a:off x="788085" y="4945881"/>
                <a:ext cx="1" cy="1617090"/>
              </a:xfrm>
              <a:prstGeom prst="line">
                <a:avLst/>
              </a:prstGeom>
              <a:noFill/>
              <a:ln w="63500" cap="flat">
                <a:solidFill>
                  <a:schemeClr val="accent5">
                    <a:hueOff val="-82419"/>
                    <a:satOff val="-9513"/>
                    <a:lumOff val="-16343"/>
                  </a:schemeClr>
                </a:solidFill>
                <a:custDash>
                  <a:ds d="200000" sp="200000"/>
                </a:custDash>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643" name="Line"/>
              <p:cNvSpPr/>
              <p:nvPr/>
            </p:nvSpPr>
            <p:spPr>
              <a:xfrm flipV="1">
                <a:off x="1263033" y="5477632"/>
                <a:ext cx="1" cy="908656"/>
              </a:xfrm>
              <a:prstGeom prst="line">
                <a:avLst/>
              </a:prstGeom>
              <a:noFill/>
              <a:ln w="63500" cap="flat">
                <a:solidFill>
                  <a:schemeClr val="accent5">
                    <a:hueOff val="-82419"/>
                    <a:satOff val="-9513"/>
                    <a:lumOff val="-16343"/>
                  </a:schemeClr>
                </a:solidFill>
                <a:custDash>
                  <a:ds d="200000" sp="200000"/>
                </a:custDash>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644" name="Line"/>
              <p:cNvSpPr/>
              <p:nvPr/>
            </p:nvSpPr>
            <p:spPr>
              <a:xfrm flipH="1" flipV="1">
                <a:off x="1172406" y="2495227"/>
                <a:ext cx="6620" cy="3962700"/>
              </a:xfrm>
              <a:prstGeom prst="line">
                <a:avLst/>
              </a:prstGeom>
              <a:noFill/>
              <a:ln w="63500" cap="flat">
                <a:solidFill>
                  <a:schemeClr val="accent5">
                    <a:hueOff val="-82419"/>
                    <a:satOff val="-9513"/>
                    <a:lumOff val="-16343"/>
                  </a:schemeClr>
                </a:solidFill>
                <a:custDash>
                  <a:ds d="200000" sp="200000"/>
                </a:custDash>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645" name="Line"/>
              <p:cNvSpPr/>
              <p:nvPr/>
            </p:nvSpPr>
            <p:spPr>
              <a:xfrm flipV="1">
                <a:off x="550493" y="6073244"/>
                <a:ext cx="1" cy="504113"/>
              </a:xfrm>
              <a:prstGeom prst="line">
                <a:avLst/>
              </a:prstGeom>
              <a:noFill/>
              <a:ln w="63500" cap="flat">
                <a:solidFill>
                  <a:schemeClr val="accent5">
                    <a:hueOff val="-82419"/>
                    <a:satOff val="-9513"/>
                    <a:lumOff val="-16343"/>
                  </a:schemeClr>
                </a:solidFill>
                <a:custDash>
                  <a:ds d="200000" sp="200000"/>
                </a:custDash>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646" name="Line"/>
              <p:cNvSpPr/>
              <p:nvPr/>
            </p:nvSpPr>
            <p:spPr>
              <a:xfrm flipV="1">
                <a:off x="274335" y="6009744"/>
                <a:ext cx="1" cy="562530"/>
              </a:xfrm>
              <a:prstGeom prst="line">
                <a:avLst/>
              </a:prstGeom>
              <a:noFill/>
              <a:ln w="63500" cap="flat">
                <a:solidFill>
                  <a:schemeClr val="accent5">
                    <a:hueOff val="-82419"/>
                    <a:satOff val="-9513"/>
                    <a:lumOff val="-16343"/>
                  </a:schemeClr>
                </a:solidFill>
                <a:custDash>
                  <a:ds d="200000" sp="200000"/>
                </a:custDash>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647" name="Line"/>
              <p:cNvSpPr/>
              <p:nvPr/>
            </p:nvSpPr>
            <p:spPr>
              <a:xfrm flipV="1">
                <a:off x="-1" y="5739371"/>
                <a:ext cx="2" cy="804251"/>
              </a:xfrm>
              <a:prstGeom prst="line">
                <a:avLst/>
              </a:prstGeom>
              <a:noFill/>
              <a:ln w="63500" cap="flat">
                <a:solidFill>
                  <a:schemeClr val="accent5">
                    <a:hueOff val="-82419"/>
                    <a:satOff val="-9513"/>
                    <a:lumOff val="-16343"/>
                  </a:schemeClr>
                </a:solidFill>
                <a:custDash>
                  <a:ds d="200000" sp="200000"/>
                </a:custDash>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grpSp>
            <p:nvGrpSpPr>
              <p:cNvPr id="664" name="Group"/>
              <p:cNvGrpSpPr/>
              <p:nvPr/>
            </p:nvGrpSpPr>
            <p:grpSpPr>
              <a:xfrm>
                <a:off x="2554669" y="-1"/>
                <a:ext cx="5497256" cy="4879530"/>
                <a:chOff x="0" y="0"/>
                <a:chExt cx="5497254" cy="4879528"/>
              </a:xfrm>
            </p:grpSpPr>
            <p:sp>
              <p:nvSpPr>
                <p:cNvPr id="648" name="Line"/>
                <p:cNvSpPr/>
                <p:nvPr/>
              </p:nvSpPr>
              <p:spPr>
                <a:xfrm flipV="1">
                  <a:off x="259102" y="4193707"/>
                  <a:ext cx="1" cy="317501"/>
                </a:xfrm>
                <a:prstGeom prst="line">
                  <a:avLst/>
                </a:prstGeom>
                <a:noFill/>
                <a:ln w="63500" cap="flat">
                  <a:solidFill>
                    <a:schemeClr val="accent5">
                      <a:hueOff val="-82419"/>
                      <a:satOff val="-9513"/>
                      <a:lumOff val="-16343"/>
                    </a:schemeClr>
                  </a:solidFill>
                  <a:custDash>
                    <a:ds d="200000" sp="200000"/>
                  </a:custDash>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649" name="Line"/>
                <p:cNvSpPr/>
                <p:nvPr/>
              </p:nvSpPr>
              <p:spPr>
                <a:xfrm flipV="1">
                  <a:off x="-1" y="3978380"/>
                  <a:ext cx="2" cy="901149"/>
                </a:xfrm>
                <a:prstGeom prst="line">
                  <a:avLst/>
                </a:prstGeom>
                <a:noFill/>
                <a:ln w="63500" cap="flat">
                  <a:solidFill>
                    <a:schemeClr val="accent5">
                      <a:hueOff val="-82419"/>
                      <a:satOff val="-9513"/>
                      <a:lumOff val="-16343"/>
                    </a:schemeClr>
                  </a:solidFill>
                  <a:custDash>
                    <a:ds d="200000" sp="200000"/>
                  </a:custDash>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grpSp>
              <p:nvGrpSpPr>
                <p:cNvPr id="663" name="Group"/>
                <p:cNvGrpSpPr/>
                <p:nvPr/>
              </p:nvGrpSpPr>
              <p:grpSpPr>
                <a:xfrm>
                  <a:off x="1044426" y="-1"/>
                  <a:ext cx="4452829" cy="4167484"/>
                  <a:chOff x="0" y="0"/>
                  <a:chExt cx="4452827" cy="4167482"/>
                </a:xfrm>
              </p:grpSpPr>
              <p:grpSp>
                <p:nvGrpSpPr>
                  <p:cNvPr id="660" name="Group"/>
                  <p:cNvGrpSpPr/>
                  <p:nvPr/>
                </p:nvGrpSpPr>
                <p:grpSpPr>
                  <a:xfrm>
                    <a:off x="341715" y="-1"/>
                    <a:ext cx="4111113" cy="4167484"/>
                    <a:chOff x="0" y="0"/>
                    <a:chExt cx="4111112" cy="4167482"/>
                  </a:xfrm>
                </p:grpSpPr>
                <p:sp>
                  <p:nvSpPr>
                    <p:cNvPr id="650" name="Line"/>
                    <p:cNvSpPr/>
                    <p:nvPr/>
                  </p:nvSpPr>
                  <p:spPr>
                    <a:xfrm flipV="1">
                      <a:off x="417488" y="1910181"/>
                      <a:ext cx="1" cy="729772"/>
                    </a:xfrm>
                    <a:prstGeom prst="line">
                      <a:avLst/>
                    </a:prstGeom>
                    <a:noFill/>
                    <a:ln w="63500" cap="flat">
                      <a:solidFill>
                        <a:schemeClr val="accent5">
                          <a:hueOff val="-82419"/>
                          <a:satOff val="-9513"/>
                          <a:lumOff val="-16343"/>
                        </a:schemeClr>
                      </a:solidFill>
                      <a:custDash>
                        <a:ds d="200000" sp="200000"/>
                      </a:custDash>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651" name="Line"/>
                    <p:cNvSpPr/>
                    <p:nvPr/>
                  </p:nvSpPr>
                  <p:spPr>
                    <a:xfrm flipV="1">
                      <a:off x="691824" y="2135405"/>
                      <a:ext cx="1" cy="279324"/>
                    </a:xfrm>
                    <a:prstGeom prst="line">
                      <a:avLst/>
                    </a:prstGeom>
                    <a:noFill/>
                    <a:ln w="63500" cap="flat">
                      <a:solidFill>
                        <a:schemeClr val="accent5">
                          <a:hueOff val="-82419"/>
                          <a:satOff val="-9513"/>
                          <a:lumOff val="-16343"/>
                        </a:schemeClr>
                      </a:solidFill>
                      <a:custDash>
                        <a:ds d="200000" sp="200000"/>
                      </a:custDash>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652" name="Line"/>
                    <p:cNvSpPr/>
                    <p:nvPr/>
                  </p:nvSpPr>
                  <p:spPr>
                    <a:xfrm flipV="1">
                      <a:off x="755324" y="2220794"/>
                      <a:ext cx="1" cy="762941"/>
                    </a:xfrm>
                    <a:prstGeom prst="line">
                      <a:avLst/>
                    </a:prstGeom>
                    <a:noFill/>
                    <a:ln w="63500" cap="flat">
                      <a:solidFill>
                        <a:schemeClr val="accent5">
                          <a:hueOff val="-82419"/>
                          <a:satOff val="-9513"/>
                          <a:lumOff val="-16343"/>
                        </a:schemeClr>
                      </a:solidFill>
                      <a:custDash>
                        <a:ds d="200000" sp="200000"/>
                      </a:custDash>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653" name="Line"/>
                    <p:cNvSpPr/>
                    <p:nvPr/>
                  </p:nvSpPr>
                  <p:spPr>
                    <a:xfrm flipV="1">
                      <a:off x="-1" y="3404542"/>
                      <a:ext cx="1" cy="762941"/>
                    </a:xfrm>
                    <a:prstGeom prst="line">
                      <a:avLst/>
                    </a:prstGeom>
                    <a:noFill/>
                    <a:ln w="63500" cap="flat">
                      <a:solidFill>
                        <a:schemeClr val="accent5">
                          <a:hueOff val="-82419"/>
                          <a:satOff val="-9513"/>
                          <a:lumOff val="-16343"/>
                        </a:schemeClr>
                      </a:solidFill>
                      <a:custDash>
                        <a:ds d="200000" sp="200000"/>
                      </a:custDash>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grpSp>
                  <p:nvGrpSpPr>
                    <p:cNvPr id="659" name="Group"/>
                    <p:cNvGrpSpPr/>
                    <p:nvPr/>
                  </p:nvGrpSpPr>
                  <p:grpSpPr>
                    <a:xfrm>
                      <a:off x="1608411" y="-1"/>
                      <a:ext cx="2502702" cy="3254319"/>
                      <a:chOff x="0" y="0"/>
                      <a:chExt cx="2502701" cy="3254317"/>
                    </a:xfrm>
                  </p:grpSpPr>
                  <p:sp>
                    <p:nvSpPr>
                      <p:cNvPr id="654" name="Line"/>
                      <p:cNvSpPr/>
                      <p:nvPr/>
                    </p:nvSpPr>
                    <p:spPr>
                      <a:xfrm flipV="1">
                        <a:off x="142730" y="896107"/>
                        <a:ext cx="1" cy="1270001"/>
                      </a:xfrm>
                      <a:prstGeom prst="line">
                        <a:avLst/>
                      </a:prstGeom>
                      <a:noFill/>
                      <a:ln w="63500" cap="flat">
                        <a:solidFill>
                          <a:schemeClr val="accent5">
                            <a:hueOff val="-82419"/>
                            <a:satOff val="-9513"/>
                            <a:lumOff val="-16343"/>
                          </a:schemeClr>
                        </a:solidFill>
                        <a:custDash>
                          <a:ds d="200000" sp="200000"/>
                        </a:custDash>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655" name="Line"/>
                      <p:cNvSpPr/>
                      <p:nvPr/>
                    </p:nvSpPr>
                    <p:spPr>
                      <a:xfrm flipV="1">
                        <a:off x="573686" y="343336"/>
                        <a:ext cx="1" cy="2910982"/>
                      </a:xfrm>
                      <a:prstGeom prst="line">
                        <a:avLst/>
                      </a:prstGeom>
                      <a:noFill/>
                      <a:ln w="63500" cap="flat">
                        <a:solidFill>
                          <a:schemeClr val="accent5">
                            <a:hueOff val="-82419"/>
                            <a:satOff val="-9513"/>
                            <a:lumOff val="-16343"/>
                          </a:schemeClr>
                        </a:solidFill>
                        <a:custDash>
                          <a:ds d="200000" sp="200000"/>
                        </a:custDash>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656" name="Line"/>
                      <p:cNvSpPr/>
                      <p:nvPr/>
                    </p:nvSpPr>
                    <p:spPr>
                      <a:xfrm flipV="1">
                        <a:off x="1921839" y="92301"/>
                        <a:ext cx="1" cy="94722"/>
                      </a:xfrm>
                      <a:prstGeom prst="line">
                        <a:avLst/>
                      </a:prstGeom>
                      <a:noFill/>
                      <a:ln w="63500" cap="flat">
                        <a:solidFill>
                          <a:schemeClr val="accent5">
                            <a:hueOff val="-82419"/>
                            <a:satOff val="-9513"/>
                            <a:lumOff val="-16343"/>
                          </a:schemeClr>
                        </a:solidFill>
                        <a:custDash>
                          <a:ds d="200000" sp="200000"/>
                        </a:custDash>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657" name="Line"/>
                      <p:cNvSpPr/>
                      <p:nvPr/>
                    </p:nvSpPr>
                    <p:spPr>
                      <a:xfrm flipV="1">
                        <a:off x="2502701" y="-1"/>
                        <a:ext cx="1" cy="279325"/>
                      </a:xfrm>
                      <a:prstGeom prst="line">
                        <a:avLst/>
                      </a:prstGeom>
                      <a:noFill/>
                      <a:ln w="63500" cap="flat">
                        <a:solidFill>
                          <a:schemeClr val="accent5">
                            <a:hueOff val="-82419"/>
                            <a:satOff val="-9513"/>
                            <a:lumOff val="-16343"/>
                          </a:schemeClr>
                        </a:solidFill>
                        <a:custDash>
                          <a:ds d="200000" sp="200000"/>
                        </a:custDash>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658" name="Line"/>
                      <p:cNvSpPr/>
                      <p:nvPr/>
                    </p:nvSpPr>
                    <p:spPr>
                      <a:xfrm flipV="1">
                        <a:off x="-1" y="1163826"/>
                        <a:ext cx="2" cy="1270001"/>
                      </a:xfrm>
                      <a:prstGeom prst="line">
                        <a:avLst/>
                      </a:prstGeom>
                      <a:noFill/>
                      <a:ln w="63500" cap="flat">
                        <a:solidFill>
                          <a:schemeClr val="accent5">
                            <a:hueOff val="-82419"/>
                            <a:satOff val="-9513"/>
                            <a:lumOff val="-16343"/>
                          </a:schemeClr>
                        </a:solidFill>
                        <a:custDash>
                          <a:ds d="200000" sp="200000"/>
                        </a:custDash>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grpSp>
              </p:grpSp>
              <p:sp>
                <p:nvSpPr>
                  <p:cNvPr id="661" name="Line"/>
                  <p:cNvSpPr/>
                  <p:nvPr/>
                </p:nvSpPr>
                <p:spPr>
                  <a:xfrm flipV="1">
                    <a:off x="-1" y="3482955"/>
                    <a:ext cx="2" cy="317501"/>
                  </a:xfrm>
                  <a:prstGeom prst="line">
                    <a:avLst/>
                  </a:prstGeom>
                  <a:noFill/>
                  <a:ln w="63500" cap="flat">
                    <a:solidFill>
                      <a:schemeClr val="accent5">
                        <a:hueOff val="-82419"/>
                        <a:satOff val="-9513"/>
                        <a:lumOff val="-16343"/>
                      </a:schemeClr>
                    </a:solidFill>
                    <a:custDash>
                      <a:ds d="200000" sp="200000"/>
                    </a:custDash>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662" name="Line"/>
                  <p:cNvSpPr/>
                  <p:nvPr/>
                </p:nvSpPr>
                <p:spPr>
                  <a:xfrm flipV="1">
                    <a:off x="174534" y="2892405"/>
                    <a:ext cx="1" cy="393701"/>
                  </a:xfrm>
                  <a:prstGeom prst="line">
                    <a:avLst/>
                  </a:prstGeom>
                  <a:noFill/>
                  <a:ln w="63500" cap="flat">
                    <a:solidFill>
                      <a:schemeClr val="accent5">
                        <a:hueOff val="-82419"/>
                        <a:satOff val="-9513"/>
                        <a:lumOff val="-16343"/>
                      </a:schemeClr>
                    </a:solidFill>
                    <a:custDash>
                      <a:ds d="200000" sp="200000"/>
                    </a:custDash>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grpSp>
          </p:grpSp>
        </p:grpSp>
      </p:grpSp>
      <p:sp>
        <p:nvSpPr>
          <p:cNvPr id="667" name="Group"/>
          <p:cNvSpPr/>
          <p:nvPr/>
        </p:nvSpPr>
        <p:spPr>
          <a:xfrm flipV="1">
            <a:off x="3236687" y="2828357"/>
            <a:ext cx="5162877" cy="6358628"/>
          </a:xfrm>
          <a:prstGeom prst="line">
            <a:avLst/>
          </a:prstGeom>
          <a:ln w="381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grpSp>
        <p:nvGrpSpPr>
          <p:cNvPr id="672" name="Group"/>
          <p:cNvGrpSpPr/>
          <p:nvPr/>
        </p:nvGrpSpPr>
        <p:grpSpPr>
          <a:xfrm>
            <a:off x="12541871" y="11439774"/>
            <a:ext cx="9999874" cy="1079782"/>
            <a:chOff x="0" y="0"/>
            <a:chExt cx="9999873" cy="1079780"/>
          </a:xfrm>
        </p:grpSpPr>
        <p:sp>
          <p:nvSpPr>
            <p:cNvPr id="668" name="Rectangle"/>
            <p:cNvSpPr/>
            <p:nvPr/>
          </p:nvSpPr>
          <p:spPr>
            <a:xfrm>
              <a:off x="3629042" y="0"/>
              <a:ext cx="2039285" cy="1079781"/>
            </a:xfrm>
            <a:prstGeom prst="rect">
              <a:avLst/>
            </a:prstGeom>
            <a:noFill/>
            <a:ln w="63500" cap="flat">
              <a:solidFill>
                <a:schemeClr val="accent5">
                  <a:hueOff val="-82419"/>
                  <a:satOff val="-9513"/>
                  <a:lumOff val="-16343"/>
                </a:schemeClr>
              </a:solidFill>
              <a:custDash>
                <a:ds d="200000" sp="200000"/>
              </a:custDash>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grpSp>
          <p:nvGrpSpPr>
            <p:cNvPr id="671" name="Group"/>
            <p:cNvGrpSpPr/>
            <p:nvPr/>
          </p:nvGrpSpPr>
          <p:grpSpPr>
            <a:xfrm>
              <a:off x="-1" y="58890"/>
              <a:ext cx="9999875" cy="914748"/>
              <a:chOff x="0" y="0"/>
              <a:chExt cx="9999873" cy="914746"/>
            </a:xfrm>
          </p:grpSpPr>
          <p:pic>
            <p:nvPicPr>
              <p:cNvPr id="669" name="hat_y_equiv_f_th.pdf" descr="hat_y_equiv_f_th.pdf"/>
              <p:cNvPicPr>
                <a:picLocks noChangeAspect="1"/>
              </p:cNvPicPr>
              <p:nvPr/>
            </p:nvPicPr>
            <p:blipFill>
              <a:blip r:embed="rId9">
                <a:extLst/>
              </a:blip>
              <a:stretch>
                <a:fillRect/>
              </a:stretch>
            </p:blipFill>
            <p:spPr>
              <a:xfrm>
                <a:off x="7031947" y="81300"/>
                <a:ext cx="2967927" cy="752146"/>
              </a:xfrm>
              <a:prstGeom prst="rect">
                <a:avLst/>
              </a:prstGeom>
              <a:ln w="12700" cap="flat">
                <a:noFill/>
                <a:miter lim="400000"/>
              </a:ln>
              <a:effectLst/>
            </p:spPr>
          </p:pic>
          <p:pic>
            <p:nvPicPr>
              <p:cNvPr id="670" name="mathcal_L_(_hat_.pdf" descr="mathcal_L_(_hat_.pdf"/>
              <p:cNvPicPr>
                <a:picLocks noChangeAspect="1"/>
              </p:cNvPicPr>
              <p:nvPr/>
            </p:nvPicPr>
            <p:blipFill>
              <a:blip r:embed="rId10">
                <a:extLst/>
              </a:blip>
              <a:stretch>
                <a:fillRect/>
              </a:stretch>
            </p:blipFill>
            <p:spPr>
              <a:xfrm>
                <a:off x="0" y="0"/>
                <a:ext cx="6157809" cy="914747"/>
              </a:xfrm>
              <a:prstGeom prst="rect">
                <a:avLst/>
              </a:prstGeom>
              <a:ln w="12700" cap="flat">
                <a:noFill/>
                <a:miter lim="400000"/>
              </a:ln>
              <a:effectLst/>
            </p:spPr>
          </p:pic>
        </p:grpSp>
      </p:grpSp>
      <p:pic>
        <p:nvPicPr>
          <p:cNvPr id="673" name="x^(i)_,_y^(i)_i=.pdf" descr="x^(i)_,_y^(i)_i=.pdf"/>
          <p:cNvPicPr>
            <a:picLocks noChangeAspect="1"/>
          </p:cNvPicPr>
          <p:nvPr/>
        </p:nvPicPr>
        <p:blipFill>
          <a:blip r:embed="rId11">
            <a:extLst/>
          </a:blip>
          <a:stretch>
            <a:fillRect/>
          </a:stretch>
        </p:blipFill>
        <p:spPr>
          <a:xfrm>
            <a:off x="7799490" y="8393009"/>
            <a:ext cx="2565401" cy="5461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6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35" grpId="1"/>
      <p:bldP build="whole" bldLvl="1" animBg="1" rev="0" advAuto="0" spid="672" grpId="2"/>
    </p:bldLst>
  </p:timing>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77" name="out1.pdf" descr="out1.pdf"/>
          <p:cNvPicPr>
            <a:picLocks noChangeAspect="1"/>
          </p:cNvPicPr>
          <p:nvPr/>
        </p:nvPicPr>
        <p:blipFill>
          <a:blip r:embed="rId3">
            <a:extLst/>
          </a:blip>
          <a:stretch>
            <a:fillRect/>
          </a:stretch>
        </p:blipFill>
        <p:spPr>
          <a:xfrm>
            <a:off x="822329" y="2368292"/>
            <a:ext cx="9991593" cy="7431159"/>
          </a:xfrm>
          <a:prstGeom prst="rect">
            <a:avLst/>
          </a:prstGeom>
          <a:ln w="12700">
            <a:miter lim="400000"/>
          </a:ln>
        </p:spPr>
      </p:pic>
      <p:grpSp>
        <p:nvGrpSpPr>
          <p:cNvPr id="680" name="Group"/>
          <p:cNvGrpSpPr/>
          <p:nvPr/>
        </p:nvGrpSpPr>
        <p:grpSpPr>
          <a:xfrm>
            <a:off x="3221953" y="731644"/>
            <a:ext cx="5192345" cy="1203712"/>
            <a:chOff x="0" y="0"/>
            <a:chExt cx="5192343" cy="1203711"/>
          </a:xfrm>
        </p:grpSpPr>
        <p:sp>
          <p:nvSpPr>
            <p:cNvPr id="678" name="Rectangle"/>
            <p:cNvSpPr/>
            <p:nvPr/>
          </p:nvSpPr>
          <p:spPr>
            <a:xfrm rot="5400000">
              <a:off x="1994316" y="-1994317"/>
              <a:ext cx="1203712" cy="5192345"/>
            </a:xfrm>
            <a:prstGeom prst="rect">
              <a:avLst/>
            </a:prstGeom>
            <a:solidFill>
              <a:srgbClr val="D6D5D5"/>
            </a:solidFill>
            <a:ln w="12700" cap="flat">
              <a:noFill/>
              <a:miter lim="400000"/>
            </a:ln>
            <a:effectLst/>
          </p:spPr>
          <p:txBody>
            <a:bodyPr wrap="square" lIns="50800" tIns="50800" rIns="50800" bIns="50800" numCol="1" anchor="ctr">
              <a:noAutofit/>
            </a:bodyPr>
            <a:lstStyle/>
            <a:p>
              <a:pPr defTabSz="584200">
                <a:defRPr b="0">
                  <a:latin typeface="+mn-lt"/>
                  <a:ea typeface="+mn-ea"/>
                  <a:cs typeface="+mn-cs"/>
                  <a:sym typeface="Helvetica Neue Medium"/>
                </a:defRPr>
              </a:pPr>
            </a:p>
          </p:txBody>
        </p:sp>
        <p:pic>
          <p:nvPicPr>
            <p:cNvPr id="679" name="Training_data.pdf" descr="Training_data.pdf"/>
            <p:cNvPicPr>
              <a:picLocks noChangeAspect="1"/>
            </p:cNvPicPr>
            <p:nvPr/>
          </p:nvPicPr>
          <p:blipFill>
            <a:blip r:embed="rId4">
              <a:extLst/>
            </a:blip>
            <a:stretch>
              <a:fillRect/>
            </a:stretch>
          </p:blipFill>
          <p:spPr>
            <a:xfrm>
              <a:off x="274225" y="242117"/>
              <a:ext cx="4643893" cy="719477"/>
            </a:xfrm>
            <a:prstGeom prst="rect">
              <a:avLst/>
            </a:prstGeom>
            <a:ln w="12700" cap="flat">
              <a:noFill/>
              <a:miter lim="400000"/>
            </a:ln>
            <a:effectLst/>
          </p:spPr>
        </p:pic>
      </p:grpSp>
      <p:pic>
        <p:nvPicPr>
          <p:cNvPr id="681" name="X.pdf" descr="X.pdf"/>
          <p:cNvPicPr>
            <a:picLocks noChangeAspect="1"/>
          </p:cNvPicPr>
          <p:nvPr/>
        </p:nvPicPr>
        <p:blipFill>
          <a:blip r:embed="rId5">
            <a:extLst/>
          </a:blip>
          <a:stretch>
            <a:fillRect/>
          </a:stretch>
        </p:blipFill>
        <p:spPr>
          <a:xfrm>
            <a:off x="10214400" y="9403808"/>
            <a:ext cx="381001" cy="317501"/>
          </a:xfrm>
          <a:prstGeom prst="rect">
            <a:avLst/>
          </a:prstGeom>
          <a:ln w="12700">
            <a:miter lim="400000"/>
          </a:ln>
        </p:spPr>
      </p:pic>
      <p:pic>
        <p:nvPicPr>
          <p:cNvPr id="682" name="Y.pdf" descr="Y.pdf"/>
          <p:cNvPicPr>
            <a:picLocks noChangeAspect="1"/>
          </p:cNvPicPr>
          <p:nvPr/>
        </p:nvPicPr>
        <p:blipFill>
          <a:blip r:embed="rId6">
            <a:extLst/>
          </a:blip>
          <a:stretch>
            <a:fillRect/>
          </a:stretch>
        </p:blipFill>
        <p:spPr>
          <a:xfrm>
            <a:off x="1278566" y="2489526"/>
            <a:ext cx="342901" cy="317501"/>
          </a:xfrm>
          <a:prstGeom prst="rect">
            <a:avLst/>
          </a:prstGeom>
          <a:ln w="12700">
            <a:miter lim="400000"/>
          </a:ln>
        </p:spPr>
      </p:pic>
      <p:sp>
        <p:nvSpPr>
          <p:cNvPr id="683" name="Best fit in what sense?"/>
          <p:cNvSpPr txBox="1"/>
          <p:nvPr/>
        </p:nvSpPr>
        <p:spPr>
          <a:xfrm>
            <a:off x="11296928" y="7230075"/>
            <a:ext cx="12254493" cy="76294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a:defRPr b="0" sz="4200"/>
            </a:lvl1pPr>
          </a:lstStyle>
          <a:p>
            <a:pPr>
              <a:defRPr b="1"/>
            </a:pPr>
            <a:r>
              <a:rPr b="0"/>
              <a:t>Best fit in what sense?</a:t>
            </a:r>
          </a:p>
        </p:txBody>
      </p:sp>
      <p:grpSp>
        <p:nvGrpSpPr>
          <p:cNvPr id="687" name="Group"/>
          <p:cNvGrpSpPr/>
          <p:nvPr/>
        </p:nvGrpSpPr>
        <p:grpSpPr>
          <a:xfrm>
            <a:off x="11296928" y="3483420"/>
            <a:ext cx="12254493" cy="2910982"/>
            <a:chOff x="0" y="0"/>
            <a:chExt cx="12254492" cy="2910981"/>
          </a:xfrm>
        </p:grpSpPr>
        <p:sp>
          <p:nvSpPr>
            <p:cNvPr id="684" name="Search for the parameters,                  ,…"/>
            <p:cNvSpPr txBox="1"/>
            <p:nvPr/>
          </p:nvSpPr>
          <p:spPr>
            <a:xfrm>
              <a:off x="0" y="-1"/>
              <a:ext cx="12254493" cy="1410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p>
              <a:pPr algn="l">
                <a:defRPr sz="4200"/>
              </a:pPr>
              <a:r>
                <a:rPr b="0"/>
                <a:t>Search for the </a:t>
              </a:r>
              <a:r>
                <a:t>parameters</a:t>
              </a:r>
              <a:r>
                <a:rPr b="0"/>
                <a:t>,                  ,</a:t>
              </a:r>
              <a:endParaRPr b="0"/>
            </a:p>
            <a:p>
              <a:pPr algn="l">
                <a:defRPr sz="4200"/>
              </a:pPr>
              <a:r>
                <a:rPr b="0"/>
                <a:t>that best fit the data.</a:t>
              </a:r>
            </a:p>
          </p:txBody>
        </p:sp>
        <p:pic>
          <p:nvPicPr>
            <p:cNvPr id="685" name="f_theta_(x)_=_th.pdf" descr="f_theta_(x)_=_th.pdf"/>
            <p:cNvPicPr>
              <a:picLocks noChangeAspect="1"/>
            </p:cNvPicPr>
            <p:nvPr/>
          </p:nvPicPr>
          <p:blipFill>
            <a:blip r:embed="rId7">
              <a:extLst/>
            </a:blip>
            <a:stretch>
              <a:fillRect/>
            </a:stretch>
          </p:blipFill>
          <p:spPr>
            <a:xfrm>
              <a:off x="2625795" y="2100892"/>
              <a:ext cx="5604941" cy="810090"/>
            </a:xfrm>
            <a:prstGeom prst="rect">
              <a:avLst/>
            </a:prstGeom>
            <a:ln w="12700" cap="flat">
              <a:noFill/>
              <a:miter lim="400000"/>
            </a:ln>
            <a:effectLst/>
          </p:spPr>
        </p:pic>
        <p:pic>
          <p:nvPicPr>
            <p:cNvPr id="686" name="theta_=_theta_0,.pdf" descr="theta_=_theta_0,.pdf"/>
            <p:cNvPicPr>
              <a:picLocks noChangeAspect="1"/>
            </p:cNvPicPr>
            <p:nvPr/>
          </p:nvPicPr>
          <p:blipFill>
            <a:blip r:embed="rId8">
              <a:extLst/>
            </a:blip>
            <a:stretch>
              <a:fillRect/>
            </a:stretch>
          </p:blipFill>
          <p:spPr>
            <a:xfrm>
              <a:off x="6910574" y="171896"/>
              <a:ext cx="2423192" cy="498102"/>
            </a:xfrm>
            <a:prstGeom prst="rect">
              <a:avLst/>
            </a:prstGeom>
            <a:ln w="12700" cap="flat">
              <a:noFill/>
              <a:miter lim="400000"/>
            </a:ln>
            <a:effectLst/>
          </p:spPr>
        </p:pic>
      </p:grpSp>
      <p:sp>
        <p:nvSpPr>
          <p:cNvPr id="688" name="The least-squares objective (aka loss) says the best fit is the function that minimizes the squared error between predictions and target values:"/>
          <p:cNvSpPr txBox="1"/>
          <p:nvPr/>
        </p:nvSpPr>
        <p:spPr>
          <a:xfrm>
            <a:off x="11296928" y="9063393"/>
            <a:ext cx="12254493" cy="204564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a:defRPr b="0" sz="4200"/>
            </a:pPr>
            <a:r>
              <a:t>The least-squares </a:t>
            </a:r>
            <a:r>
              <a:rPr b="1"/>
              <a:t>objective </a:t>
            </a:r>
            <a:r>
              <a:t>(aka </a:t>
            </a:r>
            <a:r>
              <a:rPr b="1"/>
              <a:t>loss</a:t>
            </a:r>
            <a:r>
              <a:t>) says the best fit is the function that minimizes the squared error between predictions and target values:</a:t>
            </a:r>
          </a:p>
        </p:txBody>
      </p:sp>
      <p:sp>
        <p:nvSpPr>
          <p:cNvPr id="689" name="Rectangle"/>
          <p:cNvSpPr/>
          <p:nvPr/>
        </p:nvSpPr>
        <p:spPr>
          <a:xfrm>
            <a:off x="16170913" y="11439774"/>
            <a:ext cx="2039285" cy="1079782"/>
          </a:xfrm>
          <a:prstGeom prst="rect">
            <a:avLst/>
          </a:prstGeom>
          <a:ln w="63500">
            <a:solidFill>
              <a:schemeClr val="accent5">
                <a:hueOff val="-82419"/>
                <a:satOff val="-9513"/>
                <a:lumOff val="-16343"/>
              </a:schemeClr>
            </a:solidFill>
            <a:custDash>
              <a:ds d="200000" sp="200000"/>
            </a:custDash>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690" name="Line"/>
          <p:cNvSpPr/>
          <p:nvPr/>
        </p:nvSpPr>
        <p:spPr>
          <a:xfrm flipV="1">
            <a:off x="2106031" y="2947252"/>
            <a:ext cx="8029556" cy="5800570"/>
          </a:xfrm>
          <a:prstGeom prst="line">
            <a:avLst/>
          </a:prstGeom>
          <a:ln w="381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691" name="Line"/>
          <p:cNvSpPr/>
          <p:nvPr/>
        </p:nvSpPr>
        <p:spPr>
          <a:xfrm flipV="1">
            <a:off x="8218204" y="4331733"/>
            <a:ext cx="1" cy="1573729"/>
          </a:xfrm>
          <a:prstGeom prst="line">
            <a:avLst/>
          </a:prstGeom>
          <a:ln w="63500">
            <a:solidFill>
              <a:schemeClr val="accent5">
                <a:hueOff val="-82419"/>
                <a:satOff val="-9513"/>
                <a:lumOff val="-16343"/>
              </a:schemeClr>
            </a:solidFill>
            <a:custDash>
              <a:ds d="200000" sp="200000"/>
            </a:custDash>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692" name="Line"/>
          <p:cNvSpPr/>
          <p:nvPr/>
        </p:nvSpPr>
        <p:spPr>
          <a:xfrm flipH="1" flipV="1">
            <a:off x="9577967" y="2944173"/>
            <a:ext cx="17092" cy="349722"/>
          </a:xfrm>
          <a:prstGeom prst="line">
            <a:avLst/>
          </a:prstGeom>
          <a:ln w="63500">
            <a:solidFill>
              <a:schemeClr val="accent5">
                <a:hueOff val="-82419"/>
                <a:satOff val="-9513"/>
                <a:lumOff val="-16343"/>
              </a:schemeClr>
            </a:solidFill>
            <a:custDash>
              <a:ds d="200000" sp="200000"/>
            </a:custDash>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693" name="Line"/>
          <p:cNvSpPr/>
          <p:nvPr/>
        </p:nvSpPr>
        <p:spPr>
          <a:xfrm flipV="1">
            <a:off x="6809608" y="5347807"/>
            <a:ext cx="1" cy="317501"/>
          </a:xfrm>
          <a:prstGeom prst="line">
            <a:avLst/>
          </a:prstGeom>
          <a:ln w="63500">
            <a:solidFill>
              <a:schemeClr val="accent5">
                <a:hueOff val="-82419"/>
                <a:satOff val="-9513"/>
                <a:lumOff val="-16343"/>
              </a:schemeClr>
            </a:solidFill>
            <a:custDash>
              <a:ds d="200000" sp="200000"/>
            </a:custDash>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694" name="Line"/>
          <p:cNvSpPr/>
          <p:nvPr/>
        </p:nvSpPr>
        <p:spPr>
          <a:xfrm flipV="1">
            <a:off x="7643482" y="4767461"/>
            <a:ext cx="1" cy="317501"/>
          </a:xfrm>
          <a:prstGeom prst="line">
            <a:avLst/>
          </a:prstGeom>
          <a:ln w="63500">
            <a:solidFill>
              <a:schemeClr val="accent5">
                <a:hueOff val="-82419"/>
                <a:satOff val="-9513"/>
                <a:lumOff val="-16343"/>
              </a:schemeClr>
            </a:solidFill>
            <a:custDash>
              <a:ds d="200000" sp="200000"/>
            </a:custDash>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695" name="Line"/>
          <p:cNvSpPr/>
          <p:nvPr/>
        </p:nvSpPr>
        <p:spPr>
          <a:xfrm flipV="1">
            <a:off x="7795095" y="4634608"/>
            <a:ext cx="1" cy="164664"/>
          </a:xfrm>
          <a:prstGeom prst="line">
            <a:avLst/>
          </a:prstGeom>
          <a:ln w="63500">
            <a:solidFill>
              <a:schemeClr val="accent5">
                <a:hueOff val="-82419"/>
                <a:satOff val="-9513"/>
                <a:lumOff val="-16343"/>
              </a:schemeClr>
            </a:solidFill>
            <a:custDash>
              <a:ds d="200000" sp="200000"/>
            </a:custDash>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696" name="Line"/>
          <p:cNvSpPr/>
          <p:nvPr/>
        </p:nvSpPr>
        <p:spPr>
          <a:xfrm flipV="1">
            <a:off x="6771508" y="4810398"/>
            <a:ext cx="1" cy="616399"/>
          </a:xfrm>
          <a:prstGeom prst="line">
            <a:avLst/>
          </a:prstGeom>
          <a:ln w="63500">
            <a:solidFill>
              <a:schemeClr val="accent5">
                <a:hueOff val="-82419"/>
                <a:satOff val="-9513"/>
                <a:lumOff val="-16343"/>
              </a:schemeClr>
            </a:solidFill>
            <a:custDash>
              <a:ds d="200000" sp="200000"/>
            </a:custDash>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697" name="Line"/>
          <p:cNvSpPr/>
          <p:nvPr/>
        </p:nvSpPr>
        <p:spPr>
          <a:xfrm flipV="1">
            <a:off x="6695308" y="5134858"/>
            <a:ext cx="1" cy="317501"/>
          </a:xfrm>
          <a:prstGeom prst="line">
            <a:avLst/>
          </a:prstGeom>
          <a:ln w="63500">
            <a:solidFill>
              <a:schemeClr val="accent5">
                <a:hueOff val="-82419"/>
                <a:satOff val="-9513"/>
                <a:lumOff val="-16343"/>
              </a:schemeClr>
            </a:solidFill>
            <a:custDash>
              <a:ds d="200000" sp="200000"/>
            </a:custDash>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698" name="Line"/>
          <p:cNvSpPr/>
          <p:nvPr/>
        </p:nvSpPr>
        <p:spPr>
          <a:xfrm flipV="1">
            <a:off x="6465490" y="4635387"/>
            <a:ext cx="1" cy="966421"/>
          </a:xfrm>
          <a:prstGeom prst="line">
            <a:avLst/>
          </a:prstGeom>
          <a:ln w="63500">
            <a:solidFill>
              <a:schemeClr val="accent5">
                <a:hueOff val="-82419"/>
                <a:satOff val="-9513"/>
                <a:lumOff val="-16343"/>
              </a:schemeClr>
            </a:solidFill>
            <a:custDash>
              <a:ds d="200000" sp="200000"/>
            </a:custDash>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699" name="Line"/>
          <p:cNvSpPr/>
          <p:nvPr/>
        </p:nvSpPr>
        <p:spPr>
          <a:xfrm flipV="1">
            <a:off x="5830825" y="5364327"/>
            <a:ext cx="1" cy="752146"/>
          </a:xfrm>
          <a:prstGeom prst="line">
            <a:avLst/>
          </a:prstGeom>
          <a:ln w="63500">
            <a:solidFill>
              <a:schemeClr val="accent5">
                <a:hueOff val="-82419"/>
                <a:satOff val="-9513"/>
                <a:lumOff val="-16343"/>
              </a:schemeClr>
            </a:solidFill>
            <a:custDash>
              <a:ds d="200000" sp="200000"/>
            </a:custDash>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700" name="Line"/>
          <p:cNvSpPr/>
          <p:nvPr/>
        </p:nvSpPr>
        <p:spPr>
          <a:xfrm flipV="1">
            <a:off x="5667319" y="6108663"/>
            <a:ext cx="1" cy="317501"/>
          </a:xfrm>
          <a:prstGeom prst="line">
            <a:avLst/>
          </a:prstGeom>
          <a:ln w="63500">
            <a:solidFill>
              <a:schemeClr val="accent5">
                <a:hueOff val="-82419"/>
                <a:satOff val="-9513"/>
                <a:lumOff val="-16343"/>
              </a:schemeClr>
            </a:solidFill>
            <a:custDash>
              <a:ds d="200000" sp="200000"/>
            </a:custDash>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701" name="Line"/>
          <p:cNvSpPr/>
          <p:nvPr/>
        </p:nvSpPr>
        <p:spPr>
          <a:xfrm flipV="1">
            <a:off x="6008625" y="6023375"/>
            <a:ext cx="1" cy="781824"/>
          </a:xfrm>
          <a:prstGeom prst="line">
            <a:avLst/>
          </a:prstGeom>
          <a:ln w="63500">
            <a:solidFill>
              <a:schemeClr val="accent5">
                <a:hueOff val="-82419"/>
                <a:satOff val="-9513"/>
                <a:lumOff val="-16343"/>
              </a:schemeClr>
            </a:solidFill>
            <a:custDash>
              <a:ds d="200000" sp="200000"/>
            </a:custDash>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702" name="Line"/>
          <p:cNvSpPr/>
          <p:nvPr/>
        </p:nvSpPr>
        <p:spPr>
          <a:xfrm flipV="1">
            <a:off x="5098965" y="6554381"/>
            <a:ext cx="1" cy="164665"/>
          </a:xfrm>
          <a:prstGeom prst="line">
            <a:avLst/>
          </a:prstGeom>
          <a:ln w="63500">
            <a:solidFill>
              <a:schemeClr val="accent5">
                <a:hueOff val="-82419"/>
                <a:satOff val="-9513"/>
                <a:lumOff val="-16343"/>
              </a:schemeClr>
            </a:solidFill>
            <a:custDash>
              <a:ds d="200000" sp="200000"/>
            </a:custDash>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703" name="Line"/>
          <p:cNvSpPr/>
          <p:nvPr/>
        </p:nvSpPr>
        <p:spPr>
          <a:xfrm flipV="1">
            <a:off x="4867574" y="6702023"/>
            <a:ext cx="1" cy="164665"/>
          </a:xfrm>
          <a:prstGeom prst="line">
            <a:avLst/>
          </a:prstGeom>
          <a:ln w="63500">
            <a:solidFill>
              <a:schemeClr val="accent5">
                <a:hueOff val="-82419"/>
                <a:satOff val="-9513"/>
                <a:lumOff val="-16343"/>
              </a:schemeClr>
            </a:solidFill>
            <a:custDash>
              <a:ds d="200000" sp="200000"/>
            </a:custDash>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704" name="Line"/>
          <p:cNvSpPr/>
          <p:nvPr/>
        </p:nvSpPr>
        <p:spPr>
          <a:xfrm flipV="1">
            <a:off x="4636183" y="6613517"/>
            <a:ext cx="1" cy="341678"/>
          </a:xfrm>
          <a:prstGeom prst="line">
            <a:avLst/>
          </a:prstGeom>
          <a:ln w="63500">
            <a:solidFill>
              <a:schemeClr val="accent5">
                <a:hueOff val="-82419"/>
                <a:satOff val="-9513"/>
                <a:lumOff val="-16343"/>
              </a:schemeClr>
            </a:solidFill>
            <a:custDash>
              <a:ds d="200000" sp="200000"/>
            </a:custDash>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705" name="Line"/>
          <p:cNvSpPr/>
          <p:nvPr/>
        </p:nvSpPr>
        <p:spPr>
          <a:xfrm flipV="1">
            <a:off x="4122601" y="6794501"/>
            <a:ext cx="1" cy="966421"/>
          </a:xfrm>
          <a:prstGeom prst="line">
            <a:avLst/>
          </a:prstGeom>
          <a:ln w="63500">
            <a:solidFill>
              <a:schemeClr val="accent5">
                <a:hueOff val="-82419"/>
                <a:satOff val="-9513"/>
                <a:lumOff val="-16343"/>
              </a:schemeClr>
            </a:solidFill>
            <a:custDash>
              <a:ds d="200000" sp="200000"/>
            </a:custDash>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706" name="Line"/>
          <p:cNvSpPr/>
          <p:nvPr/>
        </p:nvSpPr>
        <p:spPr>
          <a:xfrm flipV="1">
            <a:off x="4021001" y="7349762"/>
            <a:ext cx="1" cy="341678"/>
          </a:xfrm>
          <a:prstGeom prst="line">
            <a:avLst/>
          </a:prstGeom>
          <a:ln w="63500">
            <a:solidFill>
              <a:schemeClr val="accent5">
                <a:hueOff val="-82419"/>
                <a:satOff val="-9513"/>
                <a:lumOff val="-16343"/>
              </a:schemeClr>
            </a:solidFill>
            <a:custDash>
              <a:ds d="200000" sp="200000"/>
            </a:custDash>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707" name="Line"/>
          <p:cNvSpPr/>
          <p:nvPr/>
        </p:nvSpPr>
        <p:spPr>
          <a:xfrm flipV="1">
            <a:off x="3301427" y="7062790"/>
            <a:ext cx="1" cy="781825"/>
          </a:xfrm>
          <a:prstGeom prst="line">
            <a:avLst/>
          </a:prstGeom>
          <a:ln w="63500">
            <a:solidFill>
              <a:schemeClr val="accent5">
                <a:hueOff val="-82419"/>
                <a:satOff val="-9513"/>
                <a:lumOff val="-16343"/>
              </a:schemeClr>
            </a:solidFill>
            <a:custDash>
              <a:ds d="200000" sp="200000"/>
            </a:custDash>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708" name="Line"/>
          <p:cNvSpPr/>
          <p:nvPr/>
        </p:nvSpPr>
        <p:spPr>
          <a:xfrm flipV="1">
            <a:off x="3252645" y="5074147"/>
            <a:ext cx="10683" cy="2875074"/>
          </a:xfrm>
          <a:prstGeom prst="line">
            <a:avLst/>
          </a:prstGeom>
          <a:ln w="63500">
            <a:solidFill>
              <a:schemeClr val="accent5">
                <a:hueOff val="-82419"/>
                <a:satOff val="-9513"/>
                <a:lumOff val="-16343"/>
              </a:schemeClr>
            </a:solidFill>
            <a:custDash>
              <a:ds d="200000" sp="200000"/>
            </a:custDash>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709" name="Line"/>
          <p:cNvSpPr/>
          <p:nvPr/>
        </p:nvSpPr>
        <p:spPr>
          <a:xfrm flipH="1" flipV="1">
            <a:off x="3356591" y="7804208"/>
            <a:ext cx="11998" cy="290325"/>
          </a:xfrm>
          <a:prstGeom prst="line">
            <a:avLst/>
          </a:prstGeom>
          <a:ln w="63500">
            <a:solidFill>
              <a:schemeClr val="accent5">
                <a:hueOff val="-82419"/>
                <a:satOff val="-9513"/>
                <a:lumOff val="-16343"/>
              </a:schemeClr>
            </a:solidFill>
            <a:custDash>
              <a:ds d="200000" sp="200000"/>
            </a:custDash>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710" name="Line"/>
          <p:cNvSpPr/>
          <p:nvPr/>
        </p:nvSpPr>
        <p:spPr>
          <a:xfrm flipV="1">
            <a:off x="3461123" y="7764181"/>
            <a:ext cx="1" cy="562530"/>
          </a:xfrm>
          <a:prstGeom prst="line">
            <a:avLst/>
          </a:prstGeom>
          <a:ln w="63500">
            <a:solidFill>
              <a:schemeClr val="accent5">
                <a:hueOff val="-82419"/>
                <a:satOff val="-9513"/>
                <a:lumOff val="-16343"/>
              </a:schemeClr>
            </a:solidFill>
            <a:custDash>
              <a:ds d="200000" sp="200000"/>
            </a:custDash>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711" name="Line"/>
          <p:cNvSpPr/>
          <p:nvPr/>
        </p:nvSpPr>
        <p:spPr>
          <a:xfrm flipV="1">
            <a:off x="2886260" y="7619646"/>
            <a:ext cx="1" cy="562529"/>
          </a:xfrm>
          <a:prstGeom prst="line">
            <a:avLst/>
          </a:prstGeom>
          <a:ln w="63500">
            <a:solidFill>
              <a:schemeClr val="accent5">
                <a:hueOff val="-82419"/>
                <a:satOff val="-9513"/>
                <a:lumOff val="-16343"/>
              </a:schemeClr>
            </a:solidFill>
            <a:custDash>
              <a:ds d="200000" sp="200000"/>
            </a:custDash>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712" name="Line"/>
          <p:cNvSpPr/>
          <p:nvPr/>
        </p:nvSpPr>
        <p:spPr>
          <a:xfrm flipV="1">
            <a:off x="2638591" y="8367173"/>
            <a:ext cx="1" cy="341678"/>
          </a:xfrm>
          <a:prstGeom prst="line">
            <a:avLst/>
          </a:prstGeom>
          <a:ln w="63500">
            <a:solidFill>
              <a:schemeClr val="accent5">
                <a:hueOff val="-82419"/>
                <a:satOff val="-9513"/>
                <a:lumOff val="-16343"/>
              </a:schemeClr>
            </a:solidFill>
            <a:custDash>
              <a:ds d="200000" sp="200000"/>
            </a:custDash>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713" name="Line"/>
          <p:cNvSpPr/>
          <p:nvPr/>
        </p:nvSpPr>
        <p:spPr>
          <a:xfrm flipV="1">
            <a:off x="2394893" y="8522691"/>
            <a:ext cx="1" cy="341678"/>
          </a:xfrm>
          <a:prstGeom prst="line">
            <a:avLst/>
          </a:prstGeom>
          <a:ln w="63500">
            <a:solidFill>
              <a:schemeClr val="accent5">
                <a:hueOff val="-82419"/>
                <a:satOff val="-9513"/>
                <a:lumOff val="-16343"/>
              </a:schemeClr>
            </a:solidFill>
            <a:custDash>
              <a:ds d="200000" sp="200000"/>
            </a:custDash>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714" name="Line"/>
          <p:cNvSpPr/>
          <p:nvPr/>
        </p:nvSpPr>
        <p:spPr>
          <a:xfrm flipV="1">
            <a:off x="2125795" y="8339939"/>
            <a:ext cx="1" cy="396146"/>
          </a:xfrm>
          <a:prstGeom prst="line">
            <a:avLst/>
          </a:prstGeom>
          <a:ln w="63500">
            <a:solidFill>
              <a:schemeClr val="accent5">
                <a:hueOff val="-82419"/>
                <a:satOff val="-9513"/>
                <a:lumOff val="-16343"/>
              </a:schemeClr>
            </a:solidFill>
            <a:custDash>
              <a:ds d="200000" sp="200000"/>
            </a:custDash>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pic>
        <p:nvPicPr>
          <p:cNvPr id="715" name="hat_y_equiv_f_th.pdf" descr="hat_y_equiv_f_th.pdf"/>
          <p:cNvPicPr>
            <a:picLocks noChangeAspect="1"/>
          </p:cNvPicPr>
          <p:nvPr/>
        </p:nvPicPr>
        <p:blipFill>
          <a:blip r:embed="rId9">
            <a:extLst/>
          </a:blip>
          <a:stretch>
            <a:fillRect/>
          </a:stretch>
        </p:blipFill>
        <p:spPr>
          <a:xfrm>
            <a:off x="19573819" y="11579965"/>
            <a:ext cx="2967926" cy="752146"/>
          </a:xfrm>
          <a:prstGeom prst="rect">
            <a:avLst/>
          </a:prstGeom>
          <a:ln w="12700">
            <a:miter lim="400000"/>
          </a:ln>
        </p:spPr>
      </p:pic>
      <p:pic>
        <p:nvPicPr>
          <p:cNvPr id="716" name="mathcal_L_(_hat_.pdf" descr="mathcal_L_(_hat_.pdf"/>
          <p:cNvPicPr>
            <a:picLocks noChangeAspect="1"/>
          </p:cNvPicPr>
          <p:nvPr/>
        </p:nvPicPr>
        <p:blipFill>
          <a:blip r:embed="rId10">
            <a:extLst/>
          </a:blip>
          <a:stretch>
            <a:fillRect/>
          </a:stretch>
        </p:blipFill>
        <p:spPr>
          <a:xfrm>
            <a:off x="12541871" y="11498664"/>
            <a:ext cx="6157809" cy="914748"/>
          </a:xfrm>
          <a:prstGeom prst="rect">
            <a:avLst/>
          </a:prstGeom>
          <a:ln w="12700">
            <a:miter lim="400000"/>
          </a:ln>
        </p:spPr>
      </p:pic>
      <p:pic>
        <p:nvPicPr>
          <p:cNvPr id="717" name="x^(i)_,_y^(i)_i=.pdf" descr="x^(i)_,_y^(i)_i=.pdf"/>
          <p:cNvPicPr>
            <a:picLocks noChangeAspect="1"/>
          </p:cNvPicPr>
          <p:nvPr/>
        </p:nvPicPr>
        <p:blipFill>
          <a:blip r:embed="rId11">
            <a:extLst/>
          </a:blip>
          <a:stretch>
            <a:fillRect/>
          </a:stretch>
        </p:blipFill>
        <p:spPr>
          <a:xfrm>
            <a:off x="7799490" y="8393009"/>
            <a:ext cx="2565401" cy="546101"/>
          </a:xfrm>
          <a:prstGeom prst="rect">
            <a:avLst/>
          </a:prstGeom>
          <a:ln w="12700">
            <a:miter lim="400000"/>
          </a:ln>
        </p:spPr>
      </p:pic>
      <p:sp>
        <p:nvSpPr>
          <p:cNvPr id="718" name="Line"/>
          <p:cNvSpPr/>
          <p:nvPr/>
        </p:nvSpPr>
        <p:spPr>
          <a:xfrm flipV="1">
            <a:off x="4021001" y="7289172"/>
            <a:ext cx="1" cy="1512549"/>
          </a:xfrm>
          <a:prstGeom prst="line">
            <a:avLst/>
          </a:prstGeom>
          <a:ln w="63500">
            <a:solidFill>
              <a:schemeClr val="accent5">
                <a:hueOff val="-82419"/>
                <a:satOff val="-9513"/>
                <a:lumOff val="-16343"/>
              </a:schemeClr>
            </a:solidFill>
            <a:custDash>
              <a:ds d="200000" sp="200000"/>
            </a:custDash>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22" name="out2.pdf" descr="out2.pdf"/>
          <p:cNvPicPr>
            <a:picLocks noChangeAspect="1"/>
          </p:cNvPicPr>
          <p:nvPr/>
        </p:nvPicPr>
        <p:blipFill>
          <a:blip r:embed="rId3">
            <a:extLst/>
          </a:blip>
          <a:stretch>
            <a:fillRect/>
          </a:stretch>
        </p:blipFill>
        <p:spPr>
          <a:xfrm>
            <a:off x="822329" y="2368292"/>
            <a:ext cx="9991593" cy="7431159"/>
          </a:xfrm>
          <a:prstGeom prst="rect">
            <a:avLst/>
          </a:prstGeom>
          <a:ln w="12700">
            <a:miter lim="400000"/>
          </a:ln>
        </p:spPr>
      </p:pic>
      <p:grpSp>
        <p:nvGrpSpPr>
          <p:cNvPr id="725" name="Group"/>
          <p:cNvGrpSpPr/>
          <p:nvPr/>
        </p:nvGrpSpPr>
        <p:grpSpPr>
          <a:xfrm>
            <a:off x="3221953" y="731644"/>
            <a:ext cx="5192345" cy="1203712"/>
            <a:chOff x="0" y="0"/>
            <a:chExt cx="5192343" cy="1203711"/>
          </a:xfrm>
        </p:grpSpPr>
        <p:sp>
          <p:nvSpPr>
            <p:cNvPr id="723" name="Rectangle"/>
            <p:cNvSpPr/>
            <p:nvPr/>
          </p:nvSpPr>
          <p:spPr>
            <a:xfrm rot="5400000">
              <a:off x="1994316" y="-1994317"/>
              <a:ext cx="1203712" cy="5192345"/>
            </a:xfrm>
            <a:prstGeom prst="rect">
              <a:avLst/>
            </a:prstGeom>
            <a:solidFill>
              <a:srgbClr val="D6D5D5"/>
            </a:solidFill>
            <a:ln w="12700" cap="flat">
              <a:noFill/>
              <a:miter lim="400000"/>
            </a:ln>
            <a:effectLst/>
          </p:spPr>
          <p:txBody>
            <a:bodyPr wrap="square" lIns="50800" tIns="50800" rIns="50800" bIns="50800" numCol="1" anchor="ctr">
              <a:noAutofit/>
            </a:bodyPr>
            <a:lstStyle/>
            <a:p>
              <a:pPr defTabSz="584200">
                <a:defRPr b="0">
                  <a:latin typeface="+mn-lt"/>
                  <a:ea typeface="+mn-ea"/>
                  <a:cs typeface="+mn-cs"/>
                  <a:sym typeface="Helvetica Neue Medium"/>
                </a:defRPr>
              </a:pPr>
            </a:p>
          </p:txBody>
        </p:sp>
        <p:pic>
          <p:nvPicPr>
            <p:cNvPr id="724" name="Training_data.pdf" descr="Training_data.pdf"/>
            <p:cNvPicPr>
              <a:picLocks noChangeAspect="1"/>
            </p:cNvPicPr>
            <p:nvPr/>
          </p:nvPicPr>
          <p:blipFill>
            <a:blip r:embed="rId4">
              <a:extLst/>
            </a:blip>
            <a:stretch>
              <a:fillRect/>
            </a:stretch>
          </p:blipFill>
          <p:spPr>
            <a:xfrm>
              <a:off x="274225" y="242117"/>
              <a:ext cx="4643893" cy="719477"/>
            </a:xfrm>
            <a:prstGeom prst="rect">
              <a:avLst/>
            </a:prstGeom>
            <a:ln w="12700" cap="flat">
              <a:noFill/>
              <a:miter lim="400000"/>
            </a:ln>
            <a:effectLst/>
          </p:spPr>
        </p:pic>
      </p:grpSp>
      <p:sp>
        <p:nvSpPr>
          <p:cNvPr id="726" name="Complete learning problem:"/>
          <p:cNvSpPr txBox="1"/>
          <p:nvPr/>
        </p:nvSpPr>
        <p:spPr>
          <a:xfrm>
            <a:off x="11296928" y="3755067"/>
            <a:ext cx="12254493" cy="86179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a:defRPr sz="4800"/>
            </a:lvl1pPr>
          </a:lstStyle>
          <a:p>
            <a:pPr/>
            <a:r>
              <a:t>Complete learning problem:</a:t>
            </a:r>
          </a:p>
        </p:txBody>
      </p:sp>
      <p:pic>
        <p:nvPicPr>
          <p:cNvPr id="727" name="X.pdf" descr="X.pdf"/>
          <p:cNvPicPr>
            <a:picLocks noChangeAspect="1"/>
          </p:cNvPicPr>
          <p:nvPr/>
        </p:nvPicPr>
        <p:blipFill>
          <a:blip r:embed="rId5">
            <a:extLst/>
          </a:blip>
          <a:stretch>
            <a:fillRect/>
          </a:stretch>
        </p:blipFill>
        <p:spPr>
          <a:xfrm>
            <a:off x="10214400" y="9403808"/>
            <a:ext cx="381001" cy="317501"/>
          </a:xfrm>
          <a:prstGeom prst="rect">
            <a:avLst/>
          </a:prstGeom>
          <a:ln w="12700">
            <a:miter lim="400000"/>
          </a:ln>
        </p:spPr>
      </p:pic>
      <p:pic>
        <p:nvPicPr>
          <p:cNvPr id="728" name="Y.pdf" descr="Y.pdf"/>
          <p:cNvPicPr>
            <a:picLocks noChangeAspect="1"/>
          </p:cNvPicPr>
          <p:nvPr/>
        </p:nvPicPr>
        <p:blipFill>
          <a:blip r:embed="rId6">
            <a:extLst/>
          </a:blip>
          <a:stretch>
            <a:fillRect/>
          </a:stretch>
        </p:blipFill>
        <p:spPr>
          <a:xfrm>
            <a:off x="1278566" y="2489526"/>
            <a:ext cx="342901" cy="317501"/>
          </a:xfrm>
          <a:prstGeom prst="rect">
            <a:avLst/>
          </a:prstGeom>
          <a:ln w="12700">
            <a:miter lim="400000"/>
          </a:ln>
        </p:spPr>
      </p:pic>
      <p:pic>
        <p:nvPicPr>
          <p:cNvPr id="729" name="x^(i)_,_y^(i)_i=.pdf" descr="x^(i)_,_y^(i)_i=.pdf"/>
          <p:cNvPicPr>
            <a:picLocks noChangeAspect="1"/>
          </p:cNvPicPr>
          <p:nvPr/>
        </p:nvPicPr>
        <p:blipFill>
          <a:blip r:embed="rId7">
            <a:extLst/>
          </a:blip>
          <a:stretch>
            <a:fillRect/>
          </a:stretch>
        </p:blipFill>
        <p:spPr>
          <a:xfrm>
            <a:off x="7799490" y="8393009"/>
            <a:ext cx="2565401" cy="546101"/>
          </a:xfrm>
          <a:prstGeom prst="rect">
            <a:avLst/>
          </a:prstGeom>
          <a:ln w="12700">
            <a:miter lim="400000"/>
          </a:ln>
        </p:spPr>
      </p:pic>
      <p:pic>
        <p:nvPicPr>
          <p:cNvPr id="730" name="theta^*_&amp;=_argmi.pdf" descr="theta^*_&amp;=_argmi.pdf"/>
          <p:cNvPicPr>
            <a:picLocks noChangeAspect="1"/>
          </p:cNvPicPr>
          <p:nvPr/>
        </p:nvPicPr>
        <p:blipFill>
          <a:blip r:embed="rId8">
            <a:extLst/>
          </a:blip>
          <a:stretch>
            <a:fillRect/>
          </a:stretch>
        </p:blipFill>
        <p:spPr>
          <a:xfrm>
            <a:off x="12829085" y="5391150"/>
            <a:ext cx="9502675" cy="3933903"/>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34" name="out2.pdf" descr="out2.pdf"/>
          <p:cNvPicPr>
            <a:picLocks noChangeAspect="1"/>
          </p:cNvPicPr>
          <p:nvPr/>
        </p:nvPicPr>
        <p:blipFill>
          <a:blip r:embed="rId2">
            <a:extLst/>
          </a:blip>
          <a:stretch>
            <a:fillRect/>
          </a:stretch>
        </p:blipFill>
        <p:spPr>
          <a:xfrm>
            <a:off x="822329" y="2368292"/>
            <a:ext cx="9991593" cy="7431159"/>
          </a:xfrm>
          <a:prstGeom prst="rect">
            <a:avLst/>
          </a:prstGeom>
          <a:ln w="12700">
            <a:miter lim="400000"/>
          </a:ln>
        </p:spPr>
      </p:pic>
      <p:grpSp>
        <p:nvGrpSpPr>
          <p:cNvPr id="737" name="Group"/>
          <p:cNvGrpSpPr/>
          <p:nvPr/>
        </p:nvGrpSpPr>
        <p:grpSpPr>
          <a:xfrm>
            <a:off x="3221953" y="731644"/>
            <a:ext cx="5192345" cy="1203712"/>
            <a:chOff x="0" y="0"/>
            <a:chExt cx="5192343" cy="1203711"/>
          </a:xfrm>
        </p:grpSpPr>
        <p:sp>
          <p:nvSpPr>
            <p:cNvPr id="735" name="Rectangle"/>
            <p:cNvSpPr/>
            <p:nvPr/>
          </p:nvSpPr>
          <p:spPr>
            <a:xfrm rot="5400000">
              <a:off x="1994316" y="-1994317"/>
              <a:ext cx="1203712" cy="5192345"/>
            </a:xfrm>
            <a:prstGeom prst="rect">
              <a:avLst/>
            </a:prstGeom>
            <a:solidFill>
              <a:srgbClr val="D6D5D5"/>
            </a:solidFill>
            <a:ln w="12700" cap="flat">
              <a:noFill/>
              <a:miter lim="400000"/>
            </a:ln>
            <a:effectLst/>
          </p:spPr>
          <p:txBody>
            <a:bodyPr wrap="square" lIns="50800" tIns="50800" rIns="50800" bIns="50800" numCol="1" anchor="ctr">
              <a:noAutofit/>
            </a:bodyPr>
            <a:lstStyle/>
            <a:p>
              <a:pPr defTabSz="584200">
                <a:defRPr b="0">
                  <a:latin typeface="+mn-lt"/>
                  <a:ea typeface="+mn-ea"/>
                  <a:cs typeface="+mn-cs"/>
                  <a:sym typeface="Helvetica Neue Medium"/>
                </a:defRPr>
              </a:pPr>
            </a:p>
          </p:txBody>
        </p:sp>
        <p:pic>
          <p:nvPicPr>
            <p:cNvPr id="736" name="Training_data.pdf" descr="Training_data.pdf"/>
            <p:cNvPicPr>
              <a:picLocks noChangeAspect="1"/>
            </p:cNvPicPr>
            <p:nvPr/>
          </p:nvPicPr>
          <p:blipFill>
            <a:blip r:embed="rId3">
              <a:extLst/>
            </a:blip>
            <a:stretch>
              <a:fillRect/>
            </a:stretch>
          </p:blipFill>
          <p:spPr>
            <a:xfrm>
              <a:off x="274225" y="242117"/>
              <a:ext cx="4643893" cy="719477"/>
            </a:xfrm>
            <a:prstGeom prst="rect">
              <a:avLst/>
            </a:prstGeom>
            <a:ln w="12700" cap="flat">
              <a:noFill/>
              <a:miter lim="400000"/>
            </a:ln>
            <a:effectLst/>
          </p:spPr>
        </p:pic>
      </p:grpSp>
      <p:grpSp>
        <p:nvGrpSpPr>
          <p:cNvPr id="740" name="Group"/>
          <p:cNvGrpSpPr/>
          <p:nvPr/>
        </p:nvGrpSpPr>
        <p:grpSpPr>
          <a:xfrm>
            <a:off x="12374121" y="2368292"/>
            <a:ext cx="9991593" cy="7431159"/>
            <a:chOff x="0" y="0"/>
            <a:chExt cx="9991591" cy="7431158"/>
          </a:xfrm>
        </p:grpSpPr>
        <p:pic>
          <p:nvPicPr>
            <p:cNvPr id="738" name="out1.pdf" descr="out1.pdf"/>
            <p:cNvPicPr>
              <a:picLocks noChangeAspect="1"/>
            </p:cNvPicPr>
            <p:nvPr/>
          </p:nvPicPr>
          <p:blipFill>
            <a:blip r:embed="rId4">
              <a:extLst/>
            </a:blip>
            <a:stretch>
              <a:fillRect/>
            </a:stretch>
          </p:blipFill>
          <p:spPr>
            <a:xfrm>
              <a:off x="0" y="0"/>
              <a:ext cx="9991592" cy="7431159"/>
            </a:xfrm>
            <a:prstGeom prst="rect">
              <a:avLst/>
            </a:prstGeom>
            <a:ln w="12700" cap="flat">
              <a:noFill/>
              <a:miter lim="400000"/>
            </a:ln>
            <a:effectLst/>
          </p:spPr>
        </p:pic>
        <p:sp>
          <p:nvSpPr>
            <p:cNvPr id="739" name="Rectangle"/>
            <p:cNvSpPr/>
            <p:nvPr/>
          </p:nvSpPr>
          <p:spPr>
            <a:xfrm>
              <a:off x="974138" y="386058"/>
              <a:ext cx="8635904" cy="6342548"/>
            </a:xfrm>
            <a:prstGeom prst="rect">
              <a:avLst/>
            </a:prstGeom>
            <a:solidFill>
              <a:srgbClr val="FFFFFF"/>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grpSp>
      <p:sp>
        <p:nvSpPr>
          <p:cNvPr id="741" name="?"/>
          <p:cNvSpPr txBox="1"/>
          <p:nvPr/>
        </p:nvSpPr>
        <p:spPr>
          <a:xfrm>
            <a:off x="19559282" y="5426429"/>
            <a:ext cx="485737" cy="97386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b="0" sz="5600"/>
            </a:lvl1pPr>
          </a:lstStyle>
          <a:p>
            <a:pPr/>
            <a:r>
              <a:t>?</a:t>
            </a:r>
          </a:p>
        </p:txBody>
      </p:sp>
      <p:pic>
        <p:nvPicPr>
          <p:cNvPr id="742" name="x^prime.pdf" descr="x^prime.pdf"/>
          <p:cNvPicPr>
            <a:picLocks noChangeAspect="1"/>
          </p:cNvPicPr>
          <p:nvPr/>
        </p:nvPicPr>
        <p:blipFill>
          <a:blip r:embed="rId5">
            <a:extLst/>
          </a:blip>
          <a:stretch>
            <a:fillRect/>
          </a:stretch>
        </p:blipFill>
        <p:spPr>
          <a:xfrm>
            <a:off x="19065487" y="9625987"/>
            <a:ext cx="504837" cy="540897"/>
          </a:xfrm>
          <a:prstGeom prst="rect">
            <a:avLst/>
          </a:prstGeom>
          <a:ln w="12700">
            <a:miter lim="400000"/>
          </a:ln>
        </p:spPr>
      </p:pic>
      <p:sp>
        <p:nvSpPr>
          <p:cNvPr id="743" name="Line"/>
          <p:cNvSpPr/>
          <p:nvPr/>
        </p:nvSpPr>
        <p:spPr>
          <a:xfrm flipV="1">
            <a:off x="2106031" y="2947252"/>
            <a:ext cx="8029556" cy="5800570"/>
          </a:xfrm>
          <a:prstGeom prst="line">
            <a:avLst/>
          </a:prstGeom>
          <a:ln w="381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744" name="Line"/>
          <p:cNvSpPr/>
          <p:nvPr/>
        </p:nvSpPr>
        <p:spPr>
          <a:xfrm flipV="1">
            <a:off x="19308356" y="2584604"/>
            <a:ext cx="1" cy="6657512"/>
          </a:xfrm>
          <a:prstGeom prst="line">
            <a:avLst/>
          </a:prstGeom>
          <a:ln w="50800">
            <a:solidFill>
              <a:srgbClr val="000000"/>
            </a:solidFill>
            <a:custDash>
              <a:ds d="200000" sp="200000"/>
            </a:custDash>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grpSp>
        <p:nvGrpSpPr>
          <p:cNvPr id="747" name="Group"/>
          <p:cNvGrpSpPr/>
          <p:nvPr/>
        </p:nvGrpSpPr>
        <p:grpSpPr>
          <a:xfrm>
            <a:off x="19065487" y="8488872"/>
            <a:ext cx="1045394" cy="970499"/>
            <a:chOff x="0" y="0"/>
            <a:chExt cx="1045392" cy="970498"/>
          </a:xfrm>
        </p:grpSpPr>
        <p:sp>
          <p:nvSpPr>
            <p:cNvPr id="745" name="Circle"/>
            <p:cNvSpPr/>
            <p:nvPr/>
          </p:nvSpPr>
          <p:spPr>
            <a:xfrm>
              <a:off x="0" y="484761"/>
              <a:ext cx="485737" cy="485738"/>
            </a:xfrm>
            <a:prstGeom prst="ellipse">
              <a:avLst/>
            </a:prstGeom>
            <a:solidFill>
              <a:schemeClr val="accent1"/>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pic>
          <p:nvPicPr>
            <p:cNvPr id="746" name="y^prime.pdf" descr="y^prime.pdf"/>
            <p:cNvPicPr>
              <a:picLocks noChangeAspect="1"/>
            </p:cNvPicPr>
            <p:nvPr/>
          </p:nvPicPr>
          <p:blipFill>
            <a:blip r:embed="rId6">
              <a:extLst/>
            </a:blip>
            <a:stretch>
              <a:fillRect/>
            </a:stretch>
          </p:blipFill>
          <p:spPr>
            <a:xfrm>
              <a:off x="576615" y="0"/>
              <a:ext cx="468778" cy="667106"/>
            </a:xfrm>
            <a:prstGeom prst="rect">
              <a:avLst/>
            </a:prstGeom>
            <a:ln w="12700" cap="flat">
              <a:noFill/>
              <a:miter lim="400000"/>
            </a:ln>
            <a:effectLst/>
          </p:spPr>
        </p:pic>
      </p:grpSp>
      <p:grpSp>
        <p:nvGrpSpPr>
          <p:cNvPr id="750" name="Group"/>
          <p:cNvGrpSpPr/>
          <p:nvPr/>
        </p:nvGrpSpPr>
        <p:grpSpPr>
          <a:xfrm>
            <a:off x="14978940" y="731644"/>
            <a:ext cx="5192344" cy="1203712"/>
            <a:chOff x="0" y="0"/>
            <a:chExt cx="5192343" cy="1203711"/>
          </a:xfrm>
        </p:grpSpPr>
        <p:sp>
          <p:nvSpPr>
            <p:cNvPr id="748" name="Rectangle"/>
            <p:cNvSpPr/>
            <p:nvPr/>
          </p:nvSpPr>
          <p:spPr>
            <a:xfrm rot="5400000">
              <a:off x="1994316" y="-1994317"/>
              <a:ext cx="1203712" cy="5192345"/>
            </a:xfrm>
            <a:prstGeom prst="rect">
              <a:avLst/>
            </a:prstGeom>
            <a:solidFill>
              <a:srgbClr val="D6D5D5"/>
            </a:solidFill>
            <a:ln w="12700" cap="flat">
              <a:noFill/>
              <a:miter lim="400000"/>
            </a:ln>
            <a:effectLst/>
          </p:spPr>
          <p:txBody>
            <a:bodyPr wrap="square" lIns="50800" tIns="50800" rIns="50800" bIns="50800" numCol="1" anchor="ctr">
              <a:noAutofit/>
            </a:bodyPr>
            <a:lstStyle/>
            <a:p>
              <a:pPr defTabSz="584200">
                <a:defRPr b="0">
                  <a:latin typeface="+mn-lt"/>
                  <a:ea typeface="+mn-ea"/>
                  <a:cs typeface="+mn-cs"/>
                  <a:sym typeface="Helvetica Neue Medium"/>
                </a:defRPr>
              </a:pPr>
            </a:p>
          </p:txBody>
        </p:sp>
        <p:pic>
          <p:nvPicPr>
            <p:cNvPr id="749" name="Test_query.pdf" descr="Test_query.pdf"/>
            <p:cNvPicPr>
              <a:picLocks noChangeAspect="1"/>
            </p:cNvPicPr>
            <p:nvPr/>
          </p:nvPicPr>
          <p:blipFill>
            <a:blip r:embed="rId7">
              <a:extLst/>
            </a:blip>
            <a:stretch>
              <a:fillRect/>
            </a:stretch>
          </p:blipFill>
          <p:spPr>
            <a:xfrm>
              <a:off x="701571" y="222935"/>
              <a:ext cx="3789200" cy="757841"/>
            </a:xfrm>
            <a:prstGeom prst="rect">
              <a:avLst/>
            </a:prstGeom>
            <a:ln w="12700" cap="flat">
              <a:noFill/>
              <a:miter lim="400000"/>
            </a:ln>
            <a:effectLst/>
          </p:spPr>
        </p:pic>
      </p:grpSp>
      <p:pic>
        <p:nvPicPr>
          <p:cNvPr id="751" name="X.pdf" descr="X.pdf"/>
          <p:cNvPicPr>
            <a:picLocks noChangeAspect="1"/>
          </p:cNvPicPr>
          <p:nvPr/>
        </p:nvPicPr>
        <p:blipFill>
          <a:blip r:embed="rId8">
            <a:extLst/>
          </a:blip>
          <a:stretch>
            <a:fillRect/>
          </a:stretch>
        </p:blipFill>
        <p:spPr>
          <a:xfrm>
            <a:off x="10214400" y="9403808"/>
            <a:ext cx="381001" cy="317501"/>
          </a:xfrm>
          <a:prstGeom prst="rect">
            <a:avLst/>
          </a:prstGeom>
          <a:ln w="12700">
            <a:miter lim="400000"/>
          </a:ln>
        </p:spPr>
      </p:pic>
      <p:pic>
        <p:nvPicPr>
          <p:cNvPr id="752" name="Y.pdf" descr="Y.pdf"/>
          <p:cNvPicPr>
            <a:picLocks noChangeAspect="1"/>
          </p:cNvPicPr>
          <p:nvPr/>
        </p:nvPicPr>
        <p:blipFill>
          <a:blip r:embed="rId9">
            <a:extLst/>
          </a:blip>
          <a:stretch>
            <a:fillRect/>
          </a:stretch>
        </p:blipFill>
        <p:spPr>
          <a:xfrm>
            <a:off x="1278566" y="2489526"/>
            <a:ext cx="342901" cy="317501"/>
          </a:xfrm>
          <a:prstGeom prst="rect">
            <a:avLst/>
          </a:prstGeom>
          <a:ln w="12700">
            <a:miter lim="400000"/>
          </a:ln>
        </p:spPr>
      </p:pic>
      <p:pic>
        <p:nvPicPr>
          <p:cNvPr id="753" name="X.pdf" descr="X.pdf"/>
          <p:cNvPicPr>
            <a:picLocks noChangeAspect="1"/>
          </p:cNvPicPr>
          <p:nvPr/>
        </p:nvPicPr>
        <p:blipFill>
          <a:blip r:embed="rId8">
            <a:extLst/>
          </a:blip>
          <a:stretch>
            <a:fillRect/>
          </a:stretch>
        </p:blipFill>
        <p:spPr>
          <a:xfrm>
            <a:off x="21789029" y="9382262"/>
            <a:ext cx="381001" cy="317501"/>
          </a:xfrm>
          <a:prstGeom prst="rect">
            <a:avLst/>
          </a:prstGeom>
          <a:ln w="12700">
            <a:miter lim="400000"/>
          </a:ln>
        </p:spPr>
      </p:pic>
      <p:pic>
        <p:nvPicPr>
          <p:cNvPr id="754" name="Y.pdf" descr="Y.pdf"/>
          <p:cNvPicPr>
            <a:picLocks noChangeAspect="1"/>
          </p:cNvPicPr>
          <p:nvPr/>
        </p:nvPicPr>
        <p:blipFill>
          <a:blip r:embed="rId9">
            <a:extLst/>
          </a:blip>
          <a:stretch>
            <a:fillRect/>
          </a:stretch>
        </p:blipFill>
        <p:spPr>
          <a:xfrm>
            <a:off x="12853194" y="2467980"/>
            <a:ext cx="342901" cy="317501"/>
          </a:xfrm>
          <a:prstGeom prst="rect">
            <a:avLst/>
          </a:prstGeom>
          <a:ln w="12700">
            <a:miter lim="400000"/>
          </a:ln>
        </p:spPr>
      </p:pic>
      <p:pic>
        <p:nvPicPr>
          <p:cNvPr id="755" name="x^(i)_,_y^(i)_i=.pdf" descr="x^(i)_,_y^(i)_i=.pdf"/>
          <p:cNvPicPr>
            <a:picLocks noChangeAspect="1"/>
          </p:cNvPicPr>
          <p:nvPr/>
        </p:nvPicPr>
        <p:blipFill>
          <a:blip r:embed="rId10">
            <a:extLst/>
          </a:blip>
          <a:stretch>
            <a:fillRect/>
          </a:stretch>
        </p:blipFill>
        <p:spPr>
          <a:xfrm>
            <a:off x="7799490" y="8393009"/>
            <a:ext cx="2565401" cy="5461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L 0.473823 0.002082" origin="layout" pathEditMode="relative">
                                      <p:cBhvr>
                                        <p:cTn id="6" dur="1000" fill="hold"/>
                                        <p:tgtEl>
                                          <p:spTgt spid="743"/>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Class="exit" nodeType="clickEffect" presetSubtype="0" presetID="1" grpId="2" fill="hold">
                                  <p:stCondLst>
                                    <p:cond delay="0"/>
                                  </p:stCondLst>
                                  <p:iterate type="el" backwards="0">
                                    <p:tmAbs val="0"/>
                                  </p:iterate>
                                  <p:childTnLst>
                                    <p:set>
                                      <p:cBhvr>
                                        <p:cTn id="10" fill="hold">
                                          <p:stCondLst>
                                            <p:cond delay="0"/>
                                          </p:stCondLst>
                                        </p:cTn>
                                        <p:tgtEl>
                                          <p:spTgt spid="741"/>
                                        </p:tgtEl>
                                        <p:attrNameLst>
                                          <p:attrName>style.visibility</p:attrName>
                                        </p:attrNameLst>
                                      </p:cBhvr>
                                      <p:to>
                                        <p:strVal val="hidden"/>
                                      </p:to>
                                    </p:set>
                                  </p:childTnLst>
                                </p:cTn>
                              </p:par>
                            </p:childTnLst>
                          </p:cTn>
                        </p:par>
                        <p:par>
                          <p:cTn id="11" fill="hold">
                            <p:stCondLst>
                              <p:cond delay="0"/>
                            </p:stCondLst>
                            <p:childTnLst>
                              <p:par>
                                <p:cTn id="12" presetClass="path" nodeType="afterEffect" presetSubtype="0" presetID="-1" grpId="3" accel="50000" decel="50000" fill="hold">
                                  <p:stCondLst>
                                    <p:cond delay="0"/>
                                  </p:stCondLst>
                                  <p:childTnLst>
                                    <p:animMotion path="M 0.000000 0.000000 L 0.000574 -0.331089" origin="layout" pathEditMode="relative">
                                      <p:cBhvr>
                                        <p:cTn id="13" dur="1000" fill="hold"/>
                                        <p:tgtEl>
                                          <p:spTgt spid="747"/>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41" grpId="2"/>
    </p:bldLst>
  </p:timing>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57" name="out2.pdf" descr="out2.pdf"/>
          <p:cNvPicPr>
            <a:picLocks noChangeAspect="1"/>
          </p:cNvPicPr>
          <p:nvPr/>
        </p:nvPicPr>
        <p:blipFill>
          <a:blip r:embed="rId2">
            <a:extLst/>
          </a:blip>
          <a:stretch>
            <a:fillRect/>
          </a:stretch>
        </p:blipFill>
        <p:spPr>
          <a:xfrm>
            <a:off x="822329" y="2368292"/>
            <a:ext cx="9991593" cy="7431159"/>
          </a:xfrm>
          <a:prstGeom prst="rect">
            <a:avLst/>
          </a:prstGeom>
          <a:ln w="12700">
            <a:miter lim="400000"/>
          </a:ln>
        </p:spPr>
      </p:pic>
      <p:grpSp>
        <p:nvGrpSpPr>
          <p:cNvPr id="760" name="Group"/>
          <p:cNvGrpSpPr/>
          <p:nvPr/>
        </p:nvGrpSpPr>
        <p:grpSpPr>
          <a:xfrm>
            <a:off x="3221953" y="731644"/>
            <a:ext cx="5192345" cy="1203712"/>
            <a:chOff x="0" y="0"/>
            <a:chExt cx="5192343" cy="1203711"/>
          </a:xfrm>
        </p:grpSpPr>
        <p:sp>
          <p:nvSpPr>
            <p:cNvPr id="758" name="Rectangle"/>
            <p:cNvSpPr/>
            <p:nvPr/>
          </p:nvSpPr>
          <p:spPr>
            <a:xfrm rot="5400000">
              <a:off x="1994316" y="-1994317"/>
              <a:ext cx="1203712" cy="5192345"/>
            </a:xfrm>
            <a:prstGeom prst="rect">
              <a:avLst/>
            </a:prstGeom>
            <a:solidFill>
              <a:srgbClr val="D6D5D5"/>
            </a:solidFill>
            <a:ln w="12700" cap="flat">
              <a:noFill/>
              <a:miter lim="400000"/>
            </a:ln>
            <a:effectLst/>
          </p:spPr>
          <p:txBody>
            <a:bodyPr wrap="square" lIns="50800" tIns="50800" rIns="50800" bIns="50800" numCol="1" anchor="ctr">
              <a:noAutofit/>
            </a:bodyPr>
            <a:lstStyle/>
            <a:p>
              <a:pPr defTabSz="584200">
                <a:defRPr b="0">
                  <a:latin typeface="+mn-lt"/>
                  <a:ea typeface="+mn-ea"/>
                  <a:cs typeface="+mn-cs"/>
                  <a:sym typeface="Helvetica Neue Medium"/>
                </a:defRPr>
              </a:pPr>
            </a:p>
          </p:txBody>
        </p:sp>
        <p:pic>
          <p:nvPicPr>
            <p:cNvPr id="759" name="Training_data.pdf" descr="Training_data.pdf"/>
            <p:cNvPicPr>
              <a:picLocks noChangeAspect="1"/>
            </p:cNvPicPr>
            <p:nvPr/>
          </p:nvPicPr>
          <p:blipFill>
            <a:blip r:embed="rId3">
              <a:extLst/>
            </a:blip>
            <a:stretch>
              <a:fillRect/>
            </a:stretch>
          </p:blipFill>
          <p:spPr>
            <a:xfrm>
              <a:off x="274225" y="242117"/>
              <a:ext cx="4643893" cy="719477"/>
            </a:xfrm>
            <a:prstGeom prst="rect">
              <a:avLst/>
            </a:prstGeom>
            <a:ln w="12700" cap="flat">
              <a:noFill/>
              <a:miter lim="400000"/>
            </a:ln>
            <a:effectLst/>
          </p:spPr>
        </p:pic>
      </p:grpSp>
      <p:grpSp>
        <p:nvGrpSpPr>
          <p:cNvPr id="763" name="Group"/>
          <p:cNvGrpSpPr/>
          <p:nvPr/>
        </p:nvGrpSpPr>
        <p:grpSpPr>
          <a:xfrm>
            <a:off x="12374121" y="2368292"/>
            <a:ext cx="9991593" cy="7431159"/>
            <a:chOff x="0" y="0"/>
            <a:chExt cx="9991591" cy="7431158"/>
          </a:xfrm>
        </p:grpSpPr>
        <p:pic>
          <p:nvPicPr>
            <p:cNvPr id="761" name="out1.pdf" descr="out1.pdf"/>
            <p:cNvPicPr>
              <a:picLocks noChangeAspect="1"/>
            </p:cNvPicPr>
            <p:nvPr/>
          </p:nvPicPr>
          <p:blipFill>
            <a:blip r:embed="rId4">
              <a:extLst/>
            </a:blip>
            <a:stretch>
              <a:fillRect/>
            </a:stretch>
          </p:blipFill>
          <p:spPr>
            <a:xfrm>
              <a:off x="0" y="0"/>
              <a:ext cx="9991592" cy="7431159"/>
            </a:xfrm>
            <a:prstGeom prst="rect">
              <a:avLst/>
            </a:prstGeom>
            <a:ln w="12700" cap="flat">
              <a:noFill/>
              <a:miter lim="400000"/>
            </a:ln>
            <a:effectLst/>
          </p:spPr>
        </p:pic>
        <p:sp>
          <p:nvSpPr>
            <p:cNvPr id="762" name="Rectangle"/>
            <p:cNvSpPr/>
            <p:nvPr/>
          </p:nvSpPr>
          <p:spPr>
            <a:xfrm>
              <a:off x="974138" y="386058"/>
              <a:ext cx="8635904" cy="6342548"/>
            </a:xfrm>
            <a:prstGeom prst="rect">
              <a:avLst/>
            </a:prstGeom>
            <a:solidFill>
              <a:srgbClr val="FFFFFF"/>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grpSp>
      <p:pic>
        <p:nvPicPr>
          <p:cNvPr id="764" name="x^prime.pdf" descr="x^prime.pdf"/>
          <p:cNvPicPr>
            <a:picLocks noChangeAspect="1"/>
          </p:cNvPicPr>
          <p:nvPr/>
        </p:nvPicPr>
        <p:blipFill>
          <a:blip r:embed="rId5">
            <a:extLst/>
          </a:blip>
          <a:stretch>
            <a:fillRect/>
          </a:stretch>
        </p:blipFill>
        <p:spPr>
          <a:xfrm>
            <a:off x="19065487" y="9625987"/>
            <a:ext cx="504837" cy="540897"/>
          </a:xfrm>
          <a:prstGeom prst="rect">
            <a:avLst/>
          </a:prstGeom>
          <a:ln w="12700">
            <a:miter lim="400000"/>
          </a:ln>
        </p:spPr>
      </p:pic>
      <p:sp>
        <p:nvSpPr>
          <p:cNvPr id="765" name="Line"/>
          <p:cNvSpPr/>
          <p:nvPr/>
        </p:nvSpPr>
        <p:spPr>
          <a:xfrm flipV="1">
            <a:off x="19308355" y="4934230"/>
            <a:ext cx="1" cy="4307886"/>
          </a:xfrm>
          <a:prstGeom prst="line">
            <a:avLst/>
          </a:prstGeom>
          <a:ln w="50800">
            <a:solidFill>
              <a:srgbClr val="000000"/>
            </a:solidFill>
            <a:custDash>
              <a:ds d="200000" sp="200000"/>
            </a:custDash>
            <a:miter lim="400000"/>
            <a:tailEnd type="arrow"/>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766" name="Line"/>
          <p:cNvSpPr/>
          <p:nvPr/>
        </p:nvSpPr>
        <p:spPr>
          <a:xfrm flipH="1" flipV="1">
            <a:off x="13283584" y="4685603"/>
            <a:ext cx="5993824" cy="1"/>
          </a:xfrm>
          <a:prstGeom prst="line">
            <a:avLst/>
          </a:prstGeom>
          <a:ln w="50800">
            <a:solidFill>
              <a:srgbClr val="000000"/>
            </a:solidFill>
            <a:custDash>
              <a:ds d="200000" sp="200000"/>
            </a:custDash>
            <a:miter lim="400000"/>
            <a:tailEnd type="arrow"/>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767" name="Line"/>
          <p:cNvSpPr/>
          <p:nvPr/>
        </p:nvSpPr>
        <p:spPr>
          <a:xfrm flipV="1">
            <a:off x="13623834" y="2981141"/>
            <a:ext cx="8029556" cy="5800570"/>
          </a:xfrm>
          <a:prstGeom prst="line">
            <a:avLst/>
          </a:prstGeom>
          <a:ln w="381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768" name="Group"/>
          <p:cNvSpPr/>
          <p:nvPr/>
        </p:nvSpPr>
        <p:spPr>
          <a:xfrm>
            <a:off x="19065487" y="4438805"/>
            <a:ext cx="485737" cy="485737"/>
          </a:xfrm>
          <a:prstGeom prst="ellipse">
            <a:avLst/>
          </a:prstGeom>
          <a:solidFill>
            <a:schemeClr val="accent1"/>
          </a:solidFill>
          <a:ln w="12700">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grpSp>
        <p:nvGrpSpPr>
          <p:cNvPr id="771" name="Group"/>
          <p:cNvGrpSpPr/>
          <p:nvPr/>
        </p:nvGrpSpPr>
        <p:grpSpPr>
          <a:xfrm>
            <a:off x="14978940" y="731644"/>
            <a:ext cx="5192344" cy="1203712"/>
            <a:chOff x="0" y="0"/>
            <a:chExt cx="5192343" cy="1203711"/>
          </a:xfrm>
        </p:grpSpPr>
        <p:sp>
          <p:nvSpPr>
            <p:cNvPr id="769" name="Rectangle"/>
            <p:cNvSpPr/>
            <p:nvPr/>
          </p:nvSpPr>
          <p:spPr>
            <a:xfrm rot="5400000">
              <a:off x="1994316" y="-1994317"/>
              <a:ext cx="1203712" cy="5192345"/>
            </a:xfrm>
            <a:prstGeom prst="rect">
              <a:avLst/>
            </a:prstGeom>
            <a:solidFill>
              <a:srgbClr val="D6D5D5"/>
            </a:solidFill>
            <a:ln w="12700" cap="flat">
              <a:noFill/>
              <a:miter lim="400000"/>
            </a:ln>
            <a:effectLst/>
          </p:spPr>
          <p:txBody>
            <a:bodyPr wrap="square" lIns="50800" tIns="50800" rIns="50800" bIns="50800" numCol="1" anchor="ctr">
              <a:noAutofit/>
            </a:bodyPr>
            <a:lstStyle/>
            <a:p>
              <a:pPr defTabSz="584200">
                <a:defRPr b="0">
                  <a:latin typeface="+mn-lt"/>
                  <a:ea typeface="+mn-ea"/>
                  <a:cs typeface="+mn-cs"/>
                  <a:sym typeface="Helvetica Neue Medium"/>
                </a:defRPr>
              </a:pPr>
            </a:p>
          </p:txBody>
        </p:sp>
        <p:pic>
          <p:nvPicPr>
            <p:cNvPr id="770" name="Test_query.pdf" descr="Test_query.pdf"/>
            <p:cNvPicPr>
              <a:picLocks noChangeAspect="1"/>
            </p:cNvPicPr>
            <p:nvPr/>
          </p:nvPicPr>
          <p:blipFill>
            <a:blip r:embed="rId6">
              <a:extLst/>
            </a:blip>
            <a:stretch>
              <a:fillRect/>
            </a:stretch>
          </p:blipFill>
          <p:spPr>
            <a:xfrm>
              <a:off x="701571" y="222935"/>
              <a:ext cx="3789200" cy="757841"/>
            </a:xfrm>
            <a:prstGeom prst="rect">
              <a:avLst/>
            </a:prstGeom>
            <a:ln w="12700" cap="flat">
              <a:noFill/>
              <a:miter lim="400000"/>
            </a:ln>
            <a:effectLst/>
          </p:spPr>
        </p:pic>
      </p:grpSp>
      <p:pic>
        <p:nvPicPr>
          <p:cNvPr id="772" name="X.pdf" descr="X.pdf"/>
          <p:cNvPicPr>
            <a:picLocks noChangeAspect="1"/>
          </p:cNvPicPr>
          <p:nvPr/>
        </p:nvPicPr>
        <p:blipFill>
          <a:blip r:embed="rId7">
            <a:extLst/>
          </a:blip>
          <a:stretch>
            <a:fillRect/>
          </a:stretch>
        </p:blipFill>
        <p:spPr>
          <a:xfrm>
            <a:off x="10214400" y="9403808"/>
            <a:ext cx="381001" cy="317501"/>
          </a:xfrm>
          <a:prstGeom prst="rect">
            <a:avLst/>
          </a:prstGeom>
          <a:ln w="12700">
            <a:miter lim="400000"/>
          </a:ln>
        </p:spPr>
      </p:pic>
      <p:pic>
        <p:nvPicPr>
          <p:cNvPr id="773" name="Y.pdf" descr="Y.pdf"/>
          <p:cNvPicPr>
            <a:picLocks noChangeAspect="1"/>
          </p:cNvPicPr>
          <p:nvPr/>
        </p:nvPicPr>
        <p:blipFill>
          <a:blip r:embed="rId8">
            <a:extLst/>
          </a:blip>
          <a:stretch>
            <a:fillRect/>
          </a:stretch>
        </p:blipFill>
        <p:spPr>
          <a:xfrm>
            <a:off x="1278566" y="2489526"/>
            <a:ext cx="342901" cy="317501"/>
          </a:xfrm>
          <a:prstGeom prst="rect">
            <a:avLst/>
          </a:prstGeom>
          <a:ln w="12700">
            <a:miter lim="400000"/>
          </a:ln>
        </p:spPr>
      </p:pic>
      <p:pic>
        <p:nvPicPr>
          <p:cNvPr id="774" name="X.pdf" descr="X.pdf"/>
          <p:cNvPicPr>
            <a:picLocks noChangeAspect="1"/>
          </p:cNvPicPr>
          <p:nvPr/>
        </p:nvPicPr>
        <p:blipFill>
          <a:blip r:embed="rId7">
            <a:extLst/>
          </a:blip>
          <a:stretch>
            <a:fillRect/>
          </a:stretch>
        </p:blipFill>
        <p:spPr>
          <a:xfrm>
            <a:off x="21789029" y="9382262"/>
            <a:ext cx="381001" cy="317501"/>
          </a:xfrm>
          <a:prstGeom prst="rect">
            <a:avLst/>
          </a:prstGeom>
          <a:ln w="12700">
            <a:miter lim="400000"/>
          </a:ln>
        </p:spPr>
      </p:pic>
      <p:pic>
        <p:nvPicPr>
          <p:cNvPr id="775" name="Y.pdf" descr="Y.pdf"/>
          <p:cNvPicPr>
            <a:picLocks noChangeAspect="1"/>
          </p:cNvPicPr>
          <p:nvPr/>
        </p:nvPicPr>
        <p:blipFill>
          <a:blip r:embed="rId8">
            <a:extLst/>
          </a:blip>
          <a:stretch>
            <a:fillRect/>
          </a:stretch>
        </p:blipFill>
        <p:spPr>
          <a:xfrm>
            <a:off x="12853194" y="2467980"/>
            <a:ext cx="342901" cy="317501"/>
          </a:xfrm>
          <a:prstGeom prst="rect">
            <a:avLst/>
          </a:prstGeom>
          <a:ln w="12700">
            <a:miter lim="400000"/>
          </a:ln>
        </p:spPr>
      </p:pic>
      <p:grpSp>
        <p:nvGrpSpPr>
          <p:cNvPr id="778" name="Group"/>
          <p:cNvGrpSpPr/>
          <p:nvPr/>
        </p:nvGrpSpPr>
        <p:grpSpPr>
          <a:xfrm>
            <a:off x="17247700" y="5463788"/>
            <a:ext cx="781824" cy="781824"/>
            <a:chOff x="0" y="0"/>
            <a:chExt cx="781823" cy="781823"/>
          </a:xfrm>
        </p:grpSpPr>
        <p:sp>
          <p:nvSpPr>
            <p:cNvPr id="776" name="Group"/>
            <p:cNvSpPr/>
            <p:nvPr/>
          </p:nvSpPr>
          <p:spPr>
            <a:xfrm>
              <a:off x="0" y="0"/>
              <a:ext cx="781824" cy="781824"/>
            </a:xfrm>
            <a:prstGeom prst="rect">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pic>
          <p:nvPicPr>
            <p:cNvPr id="777" name="f_theta.pdf" descr="f_theta.pdf"/>
            <p:cNvPicPr>
              <a:picLocks noChangeAspect="1"/>
            </p:cNvPicPr>
            <p:nvPr/>
          </p:nvPicPr>
          <p:blipFill>
            <a:blip r:embed="rId9">
              <a:extLst/>
            </a:blip>
            <a:stretch>
              <a:fillRect/>
            </a:stretch>
          </p:blipFill>
          <p:spPr>
            <a:xfrm>
              <a:off x="124211" y="60711"/>
              <a:ext cx="570066" cy="646075"/>
            </a:xfrm>
            <a:prstGeom prst="rect">
              <a:avLst/>
            </a:prstGeom>
            <a:ln w="12700" cap="flat">
              <a:noFill/>
              <a:miter lim="400000"/>
            </a:ln>
            <a:effectLst/>
          </p:spPr>
        </p:pic>
      </p:grpSp>
      <p:pic>
        <p:nvPicPr>
          <p:cNvPr id="779" name="hat_y^prime.pdf" descr="hat_y^prime.pdf"/>
          <p:cNvPicPr>
            <a:picLocks noChangeAspect="1"/>
          </p:cNvPicPr>
          <p:nvPr/>
        </p:nvPicPr>
        <p:blipFill>
          <a:blip r:embed="rId10">
            <a:extLst/>
          </a:blip>
          <a:stretch>
            <a:fillRect/>
          </a:stretch>
        </p:blipFill>
        <p:spPr>
          <a:xfrm>
            <a:off x="11938605" y="4294691"/>
            <a:ext cx="549390" cy="781824"/>
          </a:xfrm>
          <a:prstGeom prst="rect">
            <a:avLst/>
          </a:prstGeom>
          <a:ln w="12700">
            <a:miter lim="400000"/>
          </a:ln>
        </p:spPr>
      </p:pic>
      <p:grpSp>
        <p:nvGrpSpPr>
          <p:cNvPr id="787" name="Group"/>
          <p:cNvGrpSpPr/>
          <p:nvPr/>
        </p:nvGrpSpPr>
        <p:grpSpPr>
          <a:xfrm>
            <a:off x="14506095" y="11167609"/>
            <a:ext cx="6206366" cy="961988"/>
            <a:chOff x="0" y="0"/>
            <a:chExt cx="6206364" cy="961986"/>
          </a:xfrm>
        </p:grpSpPr>
        <p:pic>
          <p:nvPicPr>
            <p:cNvPr id="780" name="x^prime.pdf" descr="x^prime.pdf"/>
            <p:cNvPicPr>
              <a:picLocks noChangeAspect="1"/>
            </p:cNvPicPr>
            <p:nvPr/>
          </p:nvPicPr>
          <p:blipFill>
            <a:blip r:embed="rId5">
              <a:extLst/>
            </a:blip>
            <a:stretch>
              <a:fillRect/>
            </a:stretch>
          </p:blipFill>
          <p:spPr>
            <a:xfrm>
              <a:off x="0" y="148223"/>
              <a:ext cx="621171" cy="665541"/>
            </a:xfrm>
            <a:prstGeom prst="rect">
              <a:avLst/>
            </a:prstGeom>
            <a:ln w="12700" cap="flat">
              <a:noFill/>
              <a:miter lim="400000"/>
            </a:ln>
            <a:effectLst/>
          </p:spPr>
        </p:pic>
        <p:grpSp>
          <p:nvGrpSpPr>
            <p:cNvPr id="783" name="Group"/>
            <p:cNvGrpSpPr/>
            <p:nvPr/>
          </p:nvGrpSpPr>
          <p:grpSpPr>
            <a:xfrm>
              <a:off x="2658079" y="0"/>
              <a:ext cx="961988" cy="961987"/>
              <a:chOff x="0" y="0"/>
              <a:chExt cx="961986" cy="961986"/>
            </a:xfrm>
          </p:grpSpPr>
          <p:sp>
            <p:nvSpPr>
              <p:cNvPr id="781" name="Group"/>
              <p:cNvSpPr/>
              <p:nvPr/>
            </p:nvSpPr>
            <p:spPr>
              <a:xfrm>
                <a:off x="0" y="0"/>
                <a:ext cx="961987" cy="961987"/>
              </a:xfrm>
              <a:prstGeom prst="rect">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pic>
            <p:nvPicPr>
              <p:cNvPr id="782" name="f_theta.pdf" descr="f_theta.pdf"/>
              <p:cNvPicPr>
                <a:picLocks noChangeAspect="1"/>
              </p:cNvPicPr>
              <p:nvPr/>
            </p:nvPicPr>
            <p:blipFill>
              <a:blip r:embed="rId9">
                <a:extLst/>
              </a:blip>
              <a:stretch>
                <a:fillRect/>
              </a:stretch>
            </p:blipFill>
            <p:spPr>
              <a:xfrm>
                <a:off x="152834" y="74701"/>
                <a:ext cx="701432" cy="794957"/>
              </a:xfrm>
              <a:prstGeom prst="rect">
                <a:avLst/>
              </a:prstGeom>
              <a:ln w="12700" cap="flat">
                <a:noFill/>
                <a:miter lim="400000"/>
              </a:ln>
              <a:effectLst/>
            </p:spPr>
          </p:pic>
        </p:grpSp>
        <p:sp>
          <p:nvSpPr>
            <p:cNvPr id="784" name="Line"/>
            <p:cNvSpPr/>
            <p:nvPr/>
          </p:nvSpPr>
          <p:spPr>
            <a:xfrm>
              <a:off x="930493" y="550847"/>
              <a:ext cx="1388574" cy="1"/>
            </a:xfrm>
            <a:prstGeom prst="line">
              <a:avLst/>
            </a:prstGeom>
            <a:noFill/>
            <a:ln w="50800" cap="flat">
              <a:solidFill>
                <a:srgbClr val="000000"/>
              </a:solidFill>
              <a:custDash>
                <a:ds d="200000" sp="200000"/>
              </a:custDash>
              <a:miter lim="400000"/>
              <a:tailEnd type="arrow" w="med" len="med"/>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785" name="Line"/>
            <p:cNvSpPr/>
            <p:nvPr/>
          </p:nvSpPr>
          <p:spPr>
            <a:xfrm>
              <a:off x="3960643" y="550847"/>
              <a:ext cx="1388574" cy="1"/>
            </a:xfrm>
            <a:prstGeom prst="line">
              <a:avLst/>
            </a:prstGeom>
            <a:noFill/>
            <a:ln w="50800" cap="flat">
              <a:solidFill>
                <a:srgbClr val="000000"/>
              </a:solidFill>
              <a:custDash>
                <a:ds d="200000" sp="200000"/>
              </a:custDash>
              <a:miter lim="400000"/>
              <a:tailEnd type="arrow" w="med" len="med"/>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pic>
          <p:nvPicPr>
            <p:cNvPr id="786" name="hat_y^prime.pdf" descr="hat_y^prime.pdf"/>
            <p:cNvPicPr>
              <a:picLocks noChangeAspect="1"/>
            </p:cNvPicPr>
            <p:nvPr/>
          </p:nvPicPr>
          <p:blipFill>
            <a:blip r:embed="rId10">
              <a:extLst/>
            </a:blip>
            <a:stretch>
              <a:fillRect/>
            </a:stretch>
          </p:blipFill>
          <p:spPr>
            <a:xfrm>
              <a:off x="5656975" y="159935"/>
              <a:ext cx="549390" cy="781825"/>
            </a:xfrm>
            <a:prstGeom prst="rect">
              <a:avLst/>
            </a:prstGeom>
            <a:ln w="12700" cap="flat">
              <a:noFill/>
              <a:miter lim="400000"/>
            </a:ln>
            <a:effectLst/>
          </p:spPr>
        </p:pic>
      </p:grpSp>
      <p:pic>
        <p:nvPicPr>
          <p:cNvPr id="788" name="x^(i)_,_y^(i)_i=.pdf" descr="x^(i)_,_y^(i)_i=.pdf"/>
          <p:cNvPicPr>
            <a:picLocks noChangeAspect="1"/>
          </p:cNvPicPr>
          <p:nvPr/>
        </p:nvPicPr>
        <p:blipFill>
          <a:blip r:embed="rId11">
            <a:extLst/>
          </a:blip>
          <a:stretch>
            <a:fillRect/>
          </a:stretch>
        </p:blipFill>
        <p:spPr>
          <a:xfrm>
            <a:off x="7799490" y="8393009"/>
            <a:ext cx="2565401" cy="5461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87" grpId="1"/>
    </p:bldLst>
  </p:timing>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790" name="Follows from two modeling assumptions…"/>
          <p:cNvSpPr txBox="1"/>
          <p:nvPr/>
        </p:nvSpPr>
        <p:spPr>
          <a:xfrm>
            <a:off x="11619074" y="2696952"/>
            <a:ext cx="12254493" cy="141064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a:defRPr sz="4200"/>
            </a:pPr>
            <a:r>
              <a:t>Follows from two </a:t>
            </a:r>
            <a:r>
              <a:rPr i="1"/>
              <a:t>modeling assumptions</a:t>
            </a:r>
          </a:p>
          <a:p>
            <a:pPr algn="l">
              <a:defRPr sz="4200"/>
            </a:pPr>
            <a:r>
              <a:rPr b="0"/>
              <a:t>1. Observed Y’s are corrupted by Gaussian noise:</a:t>
            </a:r>
          </a:p>
        </p:txBody>
      </p:sp>
      <p:pic>
        <p:nvPicPr>
          <p:cNvPr id="791" name="out2.pdf" descr="out2.pdf"/>
          <p:cNvPicPr>
            <a:picLocks noChangeAspect="1"/>
          </p:cNvPicPr>
          <p:nvPr/>
        </p:nvPicPr>
        <p:blipFill>
          <a:blip r:embed="rId3">
            <a:extLst/>
          </a:blip>
          <a:stretch>
            <a:fillRect/>
          </a:stretch>
        </p:blipFill>
        <p:spPr>
          <a:xfrm>
            <a:off x="822329" y="2368292"/>
            <a:ext cx="9991593" cy="7431159"/>
          </a:xfrm>
          <a:prstGeom prst="rect">
            <a:avLst/>
          </a:prstGeom>
          <a:ln w="12700">
            <a:miter lim="400000"/>
          </a:ln>
        </p:spPr>
      </p:pic>
      <p:sp>
        <p:nvSpPr>
          <p:cNvPr id="792" name="Why is squared error a good objective?"/>
          <p:cNvSpPr txBox="1"/>
          <p:nvPr/>
        </p:nvSpPr>
        <p:spPr>
          <a:xfrm>
            <a:off x="4557635" y="772385"/>
            <a:ext cx="15268729" cy="112223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a:defRPr b="0" sz="6500">
                <a:latin typeface="Helvetica Neue Light"/>
                <a:ea typeface="Helvetica Neue Light"/>
                <a:cs typeface="Helvetica Neue Light"/>
                <a:sym typeface="Helvetica Neue Light"/>
              </a:defRPr>
            </a:lvl1pPr>
          </a:lstStyle>
          <a:p>
            <a:pPr/>
            <a:r>
              <a:t>Why is squared error a good objective?</a:t>
            </a:r>
          </a:p>
        </p:txBody>
      </p:sp>
      <p:grpSp>
        <p:nvGrpSpPr>
          <p:cNvPr id="795" name="Group"/>
          <p:cNvGrpSpPr/>
          <p:nvPr/>
        </p:nvGrpSpPr>
        <p:grpSpPr>
          <a:xfrm>
            <a:off x="8147620" y="3230352"/>
            <a:ext cx="1337970" cy="2236174"/>
            <a:chOff x="0" y="0"/>
            <a:chExt cx="1337968" cy="2236173"/>
          </a:xfrm>
        </p:grpSpPr>
        <p:pic>
          <p:nvPicPr>
            <p:cNvPr id="793" name="Image" descr="Image"/>
            <p:cNvPicPr>
              <a:picLocks noChangeAspect="1"/>
            </p:cNvPicPr>
            <p:nvPr/>
          </p:nvPicPr>
          <p:blipFill>
            <a:blip r:embed="rId4">
              <a:extLst/>
            </a:blip>
            <a:stretch>
              <a:fillRect/>
            </a:stretch>
          </p:blipFill>
          <p:spPr>
            <a:xfrm rot="5545646">
              <a:off x="-423685" y="494821"/>
              <a:ext cx="2185339" cy="1246531"/>
            </a:xfrm>
            <a:prstGeom prst="rect">
              <a:avLst/>
            </a:prstGeom>
            <a:ln w="12700" cap="flat">
              <a:noFill/>
              <a:miter lim="400000"/>
            </a:ln>
            <a:effectLst/>
          </p:spPr>
        </p:pic>
        <p:sp>
          <p:nvSpPr>
            <p:cNvPr id="794" name="Line"/>
            <p:cNvSpPr/>
            <p:nvPr/>
          </p:nvSpPr>
          <p:spPr>
            <a:xfrm flipV="1">
              <a:off x="45777" y="242985"/>
              <a:ext cx="1" cy="1623202"/>
            </a:xfrm>
            <a:prstGeom prst="line">
              <a:avLst/>
            </a:prstGeom>
            <a:noFill/>
            <a:ln w="38100" cap="flat">
              <a:solidFill>
                <a:srgbClr val="000000"/>
              </a:solidFill>
              <a:custDash>
                <a:ds d="200000" sp="200000"/>
              </a:custDash>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grpSp>
      <p:sp>
        <p:nvSpPr>
          <p:cNvPr id="796" name="Line"/>
          <p:cNvSpPr/>
          <p:nvPr/>
        </p:nvSpPr>
        <p:spPr>
          <a:xfrm flipV="1">
            <a:off x="8128608" y="3402464"/>
            <a:ext cx="1371058" cy="980088"/>
          </a:xfrm>
          <a:prstGeom prst="line">
            <a:avLst/>
          </a:prstGeom>
          <a:ln w="127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pic>
        <p:nvPicPr>
          <p:cNvPr id="797" name="X.pdf" descr="X.pdf"/>
          <p:cNvPicPr>
            <a:picLocks noChangeAspect="1"/>
          </p:cNvPicPr>
          <p:nvPr/>
        </p:nvPicPr>
        <p:blipFill>
          <a:blip r:embed="rId5">
            <a:extLst/>
          </a:blip>
          <a:stretch>
            <a:fillRect/>
          </a:stretch>
        </p:blipFill>
        <p:spPr>
          <a:xfrm>
            <a:off x="10214400" y="9403808"/>
            <a:ext cx="381001" cy="317501"/>
          </a:xfrm>
          <a:prstGeom prst="rect">
            <a:avLst/>
          </a:prstGeom>
          <a:ln w="12700">
            <a:miter lim="400000"/>
          </a:ln>
        </p:spPr>
      </p:pic>
      <p:pic>
        <p:nvPicPr>
          <p:cNvPr id="798" name="Y.pdf" descr="Y.pdf"/>
          <p:cNvPicPr>
            <a:picLocks noChangeAspect="1"/>
          </p:cNvPicPr>
          <p:nvPr/>
        </p:nvPicPr>
        <p:blipFill>
          <a:blip r:embed="rId6">
            <a:extLst/>
          </a:blip>
          <a:stretch>
            <a:fillRect/>
          </a:stretch>
        </p:blipFill>
        <p:spPr>
          <a:xfrm>
            <a:off x="1278566" y="2489526"/>
            <a:ext cx="342901" cy="317501"/>
          </a:xfrm>
          <a:prstGeom prst="rect">
            <a:avLst/>
          </a:prstGeom>
          <a:ln w="12700">
            <a:miter lim="400000"/>
          </a:ln>
        </p:spPr>
      </p:pic>
      <p:grpSp>
        <p:nvGrpSpPr>
          <p:cNvPr id="801" name="Group"/>
          <p:cNvGrpSpPr/>
          <p:nvPr/>
        </p:nvGrpSpPr>
        <p:grpSpPr>
          <a:xfrm>
            <a:off x="12657449" y="5465731"/>
            <a:ext cx="8679235" cy="728281"/>
            <a:chOff x="0" y="0"/>
            <a:chExt cx="8679234" cy="728280"/>
          </a:xfrm>
        </p:grpSpPr>
        <p:pic>
          <p:nvPicPr>
            <p:cNvPr id="799" name="epsilon_sim_math.pdf" descr="epsilon_sim_math.pdf"/>
            <p:cNvPicPr>
              <a:picLocks noChangeAspect="1"/>
            </p:cNvPicPr>
            <p:nvPr/>
          </p:nvPicPr>
          <p:blipFill>
            <a:blip r:embed="rId7">
              <a:extLst/>
            </a:blip>
            <a:stretch>
              <a:fillRect/>
            </a:stretch>
          </p:blipFill>
          <p:spPr>
            <a:xfrm>
              <a:off x="5306145" y="0"/>
              <a:ext cx="3373090" cy="728281"/>
            </a:xfrm>
            <a:prstGeom prst="rect">
              <a:avLst/>
            </a:prstGeom>
            <a:ln w="12700" cap="flat">
              <a:noFill/>
              <a:miter lim="400000"/>
            </a:ln>
            <a:effectLst/>
          </p:spPr>
        </p:pic>
        <p:pic>
          <p:nvPicPr>
            <p:cNvPr id="800" name="epsilon_=_Y_-_f_.pdf" descr="epsilon_=_Y_-_f_.pdf"/>
            <p:cNvPicPr>
              <a:picLocks noChangeAspect="1"/>
            </p:cNvPicPr>
            <p:nvPr/>
          </p:nvPicPr>
          <p:blipFill>
            <a:blip r:embed="rId8">
              <a:extLst/>
            </a:blip>
            <a:stretch>
              <a:fillRect/>
            </a:stretch>
          </p:blipFill>
          <p:spPr>
            <a:xfrm>
              <a:off x="0" y="109377"/>
              <a:ext cx="3614354" cy="594361"/>
            </a:xfrm>
            <a:prstGeom prst="rect">
              <a:avLst/>
            </a:prstGeom>
            <a:ln w="12700" cap="flat">
              <a:noFill/>
              <a:miter lim="400000"/>
            </a:ln>
            <a:effectLst/>
          </p:spPr>
        </p:pic>
      </p:grpSp>
      <p:pic>
        <p:nvPicPr>
          <p:cNvPr id="802" name="Y_approx_f_theta.pdf" descr="Y_approx_f_theta.pdf"/>
          <p:cNvPicPr>
            <a:picLocks noChangeAspect="1"/>
          </p:cNvPicPr>
          <p:nvPr/>
        </p:nvPicPr>
        <p:blipFill>
          <a:blip r:embed="rId9">
            <a:extLst/>
          </a:blip>
          <a:stretch>
            <a:fillRect/>
          </a:stretch>
        </p:blipFill>
        <p:spPr>
          <a:xfrm>
            <a:off x="12657449" y="4493114"/>
            <a:ext cx="2682654" cy="594361"/>
          </a:xfrm>
          <a:prstGeom prst="rect">
            <a:avLst/>
          </a:prstGeom>
          <a:ln w="12700">
            <a:miter lim="400000"/>
          </a:ln>
        </p:spPr>
      </p:pic>
      <p:pic>
        <p:nvPicPr>
          <p:cNvPr id="803" name="Y_=_f_theta_(X)_.pdf" descr="Y_=_f_theta_(X)_.pdf"/>
          <p:cNvPicPr>
            <a:picLocks noChangeAspect="1"/>
          </p:cNvPicPr>
          <p:nvPr/>
        </p:nvPicPr>
        <p:blipFill>
          <a:blip r:embed="rId10">
            <a:extLst/>
          </a:blip>
          <a:stretch>
            <a:fillRect/>
          </a:stretch>
        </p:blipFill>
        <p:spPr>
          <a:xfrm>
            <a:off x="12657449" y="6752321"/>
            <a:ext cx="3662546" cy="594361"/>
          </a:xfrm>
          <a:prstGeom prst="rect">
            <a:avLst/>
          </a:prstGeom>
          <a:ln w="12700">
            <a:miter lim="400000"/>
          </a:ln>
        </p:spPr>
      </p:pic>
      <p:sp>
        <p:nvSpPr>
          <p:cNvPr id="804" name="2. Training datapoints are independently and identically distributed (iid):"/>
          <p:cNvSpPr txBox="1"/>
          <p:nvPr/>
        </p:nvSpPr>
        <p:spPr>
          <a:xfrm>
            <a:off x="11619074" y="9481697"/>
            <a:ext cx="12254493" cy="141010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a:defRPr sz="4200"/>
            </a:pPr>
            <a:r>
              <a:rPr b="0"/>
              <a:t>2. Training datapoints are independently and identically distributed (</a:t>
            </a:r>
            <a:r>
              <a:t>iid</a:t>
            </a:r>
            <a:r>
              <a:rPr b="0"/>
              <a:t>):</a:t>
            </a:r>
          </a:p>
        </p:txBody>
      </p:sp>
      <p:pic>
        <p:nvPicPr>
          <p:cNvPr id="805" name="P_theta_(Y_=_y_|.pdf" descr="P_theta_(Y_=_y_|.pdf"/>
          <p:cNvPicPr>
            <a:picLocks noChangeAspect="1"/>
          </p:cNvPicPr>
          <p:nvPr/>
        </p:nvPicPr>
        <p:blipFill>
          <a:blip r:embed="rId11">
            <a:extLst/>
          </a:blip>
          <a:stretch>
            <a:fillRect/>
          </a:stretch>
        </p:blipFill>
        <p:spPr>
          <a:xfrm>
            <a:off x="12664451" y="7581073"/>
            <a:ext cx="10051258" cy="1333501"/>
          </a:xfrm>
          <a:prstGeom prst="rect">
            <a:avLst/>
          </a:prstGeom>
          <a:ln w="12700">
            <a:miter lim="400000"/>
          </a:ln>
        </p:spPr>
      </p:pic>
      <p:pic>
        <p:nvPicPr>
          <p:cNvPr id="806" name="x^(i)_,_y^(i)_i=.pdf" descr="x^(i)_,_y^(i)_i=.pdf"/>
          <p:cNvPicPr>
            <a:picLocks noChangeAspect="1"/>
          </p:cNvPicPr>
          <p:nvPr/>
        </p:nvPicPr>
        <p:blipFill>
          <a:blip r:embed="rId12">
            <a:extLst/>
          </a:blip>
          <a:stretch>
            <a:fillRect/>
          </a:stretch>
        </p:blipFill>
        <p:spPr>
          <a:xfrm>
            <a:off x="7799490" y="8393009"/>
            <a:ext cx="2565401" cy="546101"/>
          </a:xfrm>
          <a:prstGeom prst="rect">
            <a:avLst/>
          </a:prstGeom>
          <a:ln w="12700">
            <a:miter lim="400000"/>
          </a:ln>
        </p:spPr>
      </p:pic>
      <p:pic>
        <p:nvPicPr>
          <p:cNvPr id="807" name="P_theta_(_y^(i)_.pdf" descr="P_theta_(_y^(i)_.pdf"/>
          <p:cNvPicPr>
            <a:picLocks noChangeAspect="1"/>
          </p:cNvPicPr>
          <p:nvPr/>
        </p:nvPicPr>
        <p:blipFill>
          <a:blip r:embed="rId13">
            <a:extLst/>
          </a:blip>
          <a:stretch>
            <a:fillRect/>
          </a:stretch>
        </p:blipFill>
        <p:spPr>
          <a:xfrm>
            <a:off x="12620108" y="11240960"/>
            <a:ext cx="10960405" cy="181235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9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79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79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2" fill="hold">
                                  <p:stCondLst>
                                    <p:cond delay="0"/>
                                  </p:stCondLst>
                                  <p:iterate type="el" backwards="0">
                                    <p:tmAbs val="0"/>
                                  </p:iterate>
                                  <p:childTnLst>
                                    <p:set>
                                      <p:cBhvr>
                                        <p:cTn id="16" fill="hold"/>
                                        <p:tgtEl>
                                          <p:spTgt spid="80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3" fill="hold">
                                  <p:stCondLst>
                                    <p:cond delay="0"/>
                                  </p:stCondLst>
                                  <p:iterate type="el" backwards="0">
                                    <p:tmAbs val="0"/>
                                  </p:iterate>
                                  <p:childTnLst>
                                    <p:set>
                                      <p:cBhvr>
                                        <p:cTn id="20" fill="hold"/>
                                        <p:tgtEl>
                                          <p:spTgt spid="80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4" fill="hold">
                                  <p:stCondLst>
                                    <p:cond delay="0"/>
                                  </p:stCondLst>
                                  <p:iterate type="el" backwards="0">
                                    <p:tmAbs val="0"/>
                                  </p:iterate>
                                  <p:childTnLst>
                                    <p:set>
                                      <p:cBhvr>
                                        <p:cTn id="24" fill="hold"/>
                                        <p:tgtEl>
                                          <p:spTgt spid="803"/>
                                        </p:tgtEl>
                                        <p:attrNameLst>
                                          <p:attrName>style.visibility</p:attrName>
                                        </p:attrNameLst>
                                      </p:cBhvr>
                                      <p:to>
                                        <p:strVal val="visible"/>
                                      </p:to>
                                    </p:set>
                                  </p:childTnLst>
                                </p:cTn>
                              </p:par>
                            </p:childTnLst>
                          </p:cTn>
                        </p:par>
                        <p:par>
                          <p:cTn id="25" fill="hold">
                            <p:stCondLst>
                              <p:cond delay="0"/>
                            </p:stCondLst>
                            <p:childTnLst>
                              <p:par>
                                <p:cTn id="26" presetClass="entr" nodeType="afterEffect" presetSubtype="0" presetID="1" grpId="5" fill="hold">
                                  <p:stCondLst>
                                    <p:cond delay="0"/>
                                  </p:stCondLst>
                                  <p:iterate type="el" backwards="0">
                                    <p:tmAbs val="0"/>
                                  </p:iterate>
                                  <p:childTnLst>
                                    <p:set>
                                      <p:cBhvr>
                                        <p:cTn id="27" fill="hold"/>
                                        <p:tgtEl>
                                          <p:spTgt spid="79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0" presetID="1" grpId="6" fill="hold">
                                  <p:stCondLst>
                                    <p:cond delay="0"/>
                                  </p:stCondLst>
                                  <p:iterate type="el" backwards="0">
                                    <p:tmAbs val="0"/>
                                  </p:iterate>
                                  <p:childTnLst>
                                    <p:set>
                                      <p:cBhvr>
                                        <p:cTn id="31" fill="hold"/>
                                        <p:tgtEl>
                                          <p:spTgt spid="80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Class="entr" nodeType="clickEffect" presetSubtype="0" presetID="1" grpId="7" fill="hold">
                                  <p:stCondLst>
                                    <p:cond delay="0"/>
                                  </p:stCondLst>
                                  <p:iterate type="el" backwards="0">
                                    <p:tmAbs val="0"/>
                                  </p:iterate>
                                  <p:childTnLst>
                                    <p:set>
                                      <p:cBhvr>
                                        <p:cTn id="35" fill="hold"/>
                                        <p:tgtEl>
                                          <p:spTgt spid="80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0" presetID="1" grpId="8" fill="hold">
                                  <p:stCondLst>
                                    <p:cond delay="0"/>
                                  </p:stCondLst>
                                  <p:iterate type="el" backwards="0">
                                    <p:tmAbs val="0"/>
                                  </p:iterate>
                                  <p:childTnLst>
                                    <p:set>
                                      <p:cBhvr>
                                        <p:cTn id="39" fill="hold"/>
                                        <p:tgtEl>
                                          <p:spTgt spid="80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02" grpId="2"/>
      <p:bldP build="whole" bldLvl="1" animBg="1" rev="0" advAuto="0" spid="801" grpId="3"/>
      <p:bldP build="whole" bldLvl="1" animBg="1" rev="0" advAuto="0" spid="803" grpId="4"/>
      <p:bldP build="p" bldLvl="5" animBg="1" rev="0" advAuto="0" spid="790" grpId="1"/>
      <p:bldP build="whole" bldLvl="1" animBg="1" rev="0" advAuto="0" spid="807" grpId="8"/>
      <p:bldP build="whole" bldLvl="1" animBg="1" rev="0" advAuto="0" spid="804" grpId="7"/>
      <p:bldP build="whole" bldLvl="1" animBg="1" rev="0" advAuto="0" spid="805" grpId="6"/>
      <p:bldP build="whole" bldLvl="1" animBg="1" rev="0" advAuto="0" spid="795" grpId="5"/>
    </p:bldLst>
  </p:timing>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811" name="out2.pdf" descr="out2.pdf"/>
          <p:cNvPicPr>
            <a:picLocks noChangeAspect="1"/>
          </p:cNvPicPr>
          <p:nvPr/>
        </p:nvPicPr>
        <p:blipFill>
          <a:blip r:embed="rId3">
            <a:extLst/>
          </a:blip>
          <a:stretch>
            <a:fillRect/>
          </a:stretch>
        </p:blipFill>
        <p:spPr>
          <a:xfrm>
            <a:off x="822329" y="2368292"/>
            <a:ext cx="9991593" cy="7431159"/>
          </a:xfrm>
          <a:prstGeom prst="rect">
            <a:avLst/>
          </a:prstGeom>
          <a:ln w="12700">
            <a:miter lim="400000"/>
          </a:ln>
        </p:spPr>
      </p:pic>
      <p:grpSp>
        <p:nvGrpSpPr>
          <p:cNvPr id="814" name="Group"/>
          <p:cNvGrpSpPr/>
          <p:nvPr/>
        </p:nvGrpSpPr>
        <p:grpSpPr>
          <a:xfrm>
            <a:off x="8147620" y="3230352"/>
            <a:ext cx="1337970" cy="2236174"/>
            <a:chOff x="0" y="0"/>
            <a:chExt cx="1337968" cy="2236173"/>
          </a:xfrm>
        </p:grpSpPr>
        <p:pic>
          <p:nvPicPr>
            <p:cNvPr id="812" name="Image" descr="Image"/>
            <p:cNvPicPr>
              <a:picLocks noChangeAspect="1"/>
            </p:cNvPicPr>
            <p:nvPr/>
          </p:nvPicPr>
          <p:blipFill>
            <a:blip r:embed="rId4">
              <a:extLst/>
            </a:blip>
            <a:stretch>
              <a:fillRect/>
            </a:stretch>
          </p:blipFill>
          <p:spPr>
            <a:xfrm rot="5545646">
              <a:off x="-423685" y="494821"/>
              <a:ext cx="2185339" cy="1246531"/>
            </a:xfrm>
            <a:prstGeom prst="rect">
              <a:avLst/>
            </a:prstGeom>
            <a:ln w="12700" cap="flat">
              <a:noFill/>
              <a:miter lim="400000"/>
            </a:ln>
            <a:effectLst/>
          </p:spPr>
        </p:pic>
        <p:sp>
          <p:nvSpPr>
            <p:cNvPr id="813" name="Line"/>
            <p:cNvSpPr/>
            <p:nvPr/>
          </p:nvSpPr>
          <p:spPr>
            <a:xfrm flipV="1">
              <a:off x="45777" y="242985"/>
              <a:ext cx="1" cy="1623202"/>
            </a:xfrm>
            <a:prstGeom prst="line">
              <a:avLst/>
            </a:prstGeom>
            <a:noFill/>
            <a:ln w="38100" cap="flat">
              <a:solidFill>
                <a:srgbClr val="000000"/>
              </a:solidFill>
              <a:custDash>
                <a:ds d="200000" sp="200000"/>
              </a:custDash>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grpSp>
      <p:sp>
        <p:nvSpPr>
          <p:cNvPr id="815" name="Line"/>
          <p:cNvSpPr/>
          <p:nvPr/>
        </p:nvSpPr>
        <p:spPr>
          <a:xfrm flipV="1">
            <a:off x="8128608" y="3402464"/>
            <a:ext cx="1371058" cy="980088"/>
          </a:xfrm>
          <a:prstGeom prst="line">
            <a:avLst/>
          </a:prstGeom>
          <a:ln w="127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pic>
        <p:nvPicPr>
          <p:cNvPr id="816" name="X.pdf" descr="X.pdf"/>
          <p:cNvPicPr>
            <a:picLocks noChangeAspect="1"/>
          </p:cNvPicPr>
          <p:nvPr/>
        </p:nvPicPr>
        <p:blipFill>
          <a:blip r:embed="rId5">
            <a:extLst/>
          </a:blip>
          <a:stretch>
            <a:fillRect/>
          </a:stretch>
        </p:blipFill>
        <p:spPr>
          <a:xfrm>
            <a:off x="10214400" y="9403808"/>
            <a:ext cx="381001" cy="317501"/>
          </a:xfrm>
          <a:prstGeom prst="rect">
            <a:avLst/>
          </a:prstGeom>
          <a:ln w="12700">
            <a:miter lim="400000"/>
          </a:ln>
        </p:spPr>
      </p:pic>
      <p:pic>
        <p:nvPicPr>
          <p:cNvPr id="817" name="Y.pdf" descr="Y.pdf"/>
          <p:cNvPicPr>
            <a:picLocks noChangeAspect="1"/>
          </p:cNvPicPr>
          <p:nvPr/>
        </p:nvPicPr>
        <p:blipFill>
          <a:blip r:embed="rId6">
            <a:extLst/>
          </a:blip>
          <a:stretch>
            <a:fillRect/>
          </a:stretch>
        </p:blipFill>
        <p:spPr>
          <a:xfrm>
            <a:off x="1278566" y="2489526"/>
            <a:ext cx="342901" cy="317501"/>
          </a:xfrm>
          <a:prstGeom prst="rect">
            <a:avLst/>
          </a:prstGeom>
          <a:ln w="12700">
            <a:miter lim="400000"/>
          </a:ln>
        </p:spPr>
      </p:pic>
      <p:sp>
        <p:nvSpPr>
          <p:cNvPr id="818" name="Why is squared error a good objective?"/>
          <p:cNvSpPr txBox="1"/>
          <p:nvPr/>
        </p:nvSpPr>
        <p:spPr>
          <a:xfrm>
            <a:off x="4557635" y="772385"/>
            <a:ext cx="15268729" cy="112223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a:defRPr b="0" sz="6500">
                <a:latin typeface="Helvetica Neue Light"/>
                <a:ea typeface="Helvetica Neue Light"/>
                <a:cs typeface="Helvetica Neue Light"/>
                <a:sym typeface="Helvetica Neue Light"/>
              </a:defRPr>
            </a:lvl1pPr>
          </a:lstStyle>
          <a:p>
            <a:pPr/>
            <a:r>
              <a:t>Why is squared error a good objective?</a:t>
            </a:r>
          </a:p>
        </p:txBody>
      </p:sp>
      <p:pic>
        <p:nvPicPr>
          <p:cNvPr id="819" name="x^(i)_,_y^(i)_i=.pdf" descr="x^(i)_,_y^(i)_i=.pdf"/>
          <p:cNvPicPr>
            <a:picLocks noChangeAspect="1"/>
          </p:cNvPicPr>
          <p:nvPr/>
        </p:nvPicPr>
        <p:blipFill>
          <a:blip r:embed="rId7">
            <a:extLst/>
          </a:blip>
          <a:stretch>
            <a:fillRect/>
          </a:stretch>
        </p:blipFill>
        <p:spPr>
          <a:xfrm>
            <a:off x="7799490" y="8393009"/>
            <a:ext cx="2565401" cy="546101"/>
          </a:xfrm>
          <a:prstGeom prst="rect">
            <a:avLst/>
          </a:prstGeom>
          <a:ln w="12700">
            <a:miter lim="400000"/>
          </a:ln>
        </p:spPr>
      </p:pic>
      <p:pic>
        <p:nvPicPr>
          <p:cNvPr id="820" name="theta^*_&amp;=_argma.pdf" descr="theta^*_&amp;=_argma.pdf"/>
          <p:cNvPicPr>
            <a:picLocks noChangeAspect="1"/>
          </p:cNvPicPr>
          <p:nvPr/>
        </p:nvPicPr>
        <p:blipFill>
          <a:blip r:embed="rId8">
            <a:extLst/>
          </a:blip>
          <a:stretch>
            <a:fillRect/>
          </a:stretch>
        </p:blipFill>
        <p:spPr>
          <a:xfrm>
            <a:off x="12953624" y="2298305"/>
            <a:ext cx="6413791" cy="1513367"/>
          </a:xfrm>
          <a:prstGeom prst="rect">
            <a:avLst/>
          </a:prstGeom>
          <a:ln w="12700">
            <a:miter lim="400000"/>
          </a:ln>
        </p:spPr>
      </p:pic>
      <p:pic>
        <p:nvPicPr>
          <p:cNvPr id="821" name="&amp;=_argmax_theta_.pdf" descr="&amp;=_argmax_theta_.pdf"/>
          <p:cNvPicPr>
            <a:picLocks noChangeAspect="1"/>
          </p:cNvPicPr>
          <p:nvPr/>
        </p:nvPicPr>
        <p:blipFill>
          <a:blip r:embed="rId9">
            <a:extLst/>
          </a:blip>
          <a:stretch>
            <a:fillRect/>
          </a:stretch>
        </p:blipFill>
        <p:spPr>
          <a:xfrm>
            <a:off x="13641224" y="4180286"/>
            <a:ext cx="8201005" cy="1513368"/>
          </a:xfrm>
          <a:prstGeom prst="rect">
            <a:avLst/>
          </a:prstGeom>
          <a:ln w="12700">
            <a:miter lim="400000"/>
          </a:ln>
        </p:spPr>
      </p:pic>
      <p:pic>
        <p:nvPicPr>
          <p:cNvPr id="822" name="&amp;=_argmax_theta_.pdf" descr="&amp;=_argmax_theta_.pdf"/>
          <p:cNvPicPr>
            <a:picLocks noChangeAspect="1"/>
          </p:cNvPicPr>
          <p:nvPr/>
        </p:nvPicPr>
        <p:blipFill>
          <a:blip r:embed="rId10">
            <a:extLst/>
          </a:blip>
          <a:stretch>
            <a:fillRect/>
          </a:stretch>
        </p:blipFill>
        <p:spPr>
          <a:xfrm>
            <a:off x="13641224" y="6062267"/>
            <a:ext cx="8964895" cy="1513368"/>
          </a:xfrm>
          <a:prstGeom prst="rect">
            <a:avLst/>
          </a:prstGeom>
          <a:ln w="12700">
            <a:miter lim="400000"/>
          </a:ln>
        </p:spPr>
      </p:pic>
      <p:pic>
        <p:nvPicPr>
          <p:cNvPr id="823" name="&amp;=_argmax_theta_.pdf" descr="&amp;=_argmax_theta_.pdf"/>
          <p:cNvPicPr>
            <a:picLocks noChangeAspect="1"/>
          </p:cNvPicPr>
          <p:nvPr/>
        </p:nvPicPr>
        <p:blipFill>
          <a:blip r:embed="rId11">
            <a:extLst/>
          </a:blip>
          <a:stretch>
            <a:fillRect/>
          </a:stretch>
        </p:blipFill>
        <p:spPr>
          <a:xfrm>
            <a:off x="13641224" y="7944249"/>
            <a:ext cx="7408289" cy="1513367"/>
          </a:xfrm>
          <a:prstGeom prst="rect">
            <a:avLst/>
          </a:prstGeom>
          <a:ln w="12700">
            <a:miter lim="400000"/>
          </a:ln>
        </p:spPr>
      </p:pic>
      <p:pic>
        <p:nvPicPr>
          <p:cNvPr id="824" name="&amp;=_argmin_theta_.pdf" descr="&amp;=_argmin_theta_.pdf"/>
          <p:cNvPicPr>
            <a:picLocks noChangeAspect="1"/>
          </p:cNvPicPr>
          <p:nvPr/>
        </p:nvPicPr>
        <p:blipFill>
          <a:blip r:embed="rId12">
            <a:extLst/>
          </a:blip>
          <a:stretch>
            <a:fillRect/>
          </a:stretch>
        </p:blipFill>
        <p:spPr>
          <a:xfrm>
            <a:off x="13641224" y="9826230"/>
            <a:ext cx="6889421" cy="1513367"/>
          </a:xfrm>
          <a:prstGeom prst="rect">
            <a:avLst/>
          </a:prstGeom>
          <a:ln w="12700">
            <a:miter lim="400000"/>
          </a:ln>
        </p:spPr>
      </p:pic>
      <p:pic>
        <p:nvPicPr>
          <p:cNvPr id="825" name="&amp;=_argmin_theta_.pdf" descr="&amp;=_argmin_theta_.pdf"/>
          <p:cNvPicPr>
            <a:picLocks noChangeAspect="1"/>
          </p:cNvPicPr>
          <p:nvPr/>
        </p:nvPicPr>
        <p:blipFill>
          <a:blip r:embed="rId13">
            <a:extLst/>
          </a:blip>
          <a:stretch>
            <a:fillRect/>
          </a:stretch>
        </p:blipFill>
        <p:spPr>
          <a:xfrm>
            <a:off x="13641224" y="11708211"/>
            <a:ext cx="6702052" cy="1513368"/>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8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8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8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8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21" grpId="1"/>
      <p:bldP build="whole" bldLvl="1" animBg="1" rev="0" advAuto="0" spid="824" grpId="4"/>
      <p:bldP build="whole" bldLvl="1" animBg="1" rev="0" advAuto="0" spid="823" grpId="3"/>
      <p:bldP build="whole" bldLvl="1" animBg="1" rev="0" advAuto="0" spid="822" grpId="2"/>
      <p:bldP build="whole" bldLvl="1" animBg="1" rev="0" advAuto="0" spid="825" grpId="5"/>
    </p:bldLst>
  </p:timing>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829" name="out2.pdf" descr="out2.pdf"/>
          <p:cNvPicPr>
            <a:picLocks noChangeAspect="1"/>
          </p:cNvPicPr>
          <p:nvPr/>
        </p:nvPicPr>
        <p:blipFill>
          <a:blip r:embed="rId3">
            <a:extLst/>
          </a:blip>
          <a:stretch>
            <a:fillRect/>
          </a:stretch>
        </p:blipFill>
        <p:spPr>
          <a:xfrm>
            <a:off x="822329" y="2368292"/>
            <a:ext cx="9991593" cy="7431159"/>
          </a:xfrm>
          <a:prstGeom prst="rect">
            <a:avLst/>
          </a:prstGeom>
          <a:ln w="12700">
            <a:miter lim="400000"/>
          </a:ln>
        </p:spPr>
      </p:pic>
      <p:grpSp>
        <p:nvGrpSpPr>
          <p:cNvPr id="832" name="Group"/>
          <p:cNvGrpSpPr/>
          <p:nvPr/>
        </p:nvGrpSpPr>
        <p:grpSpPr>
          <a:xfrm>
            <a:off x="1172277" y="2499219"/>
            <a:ext cx="9520298" cy="7194705"/>
            <a:chOff x="0" y="0"/>
            <a:chExt cx="9520296" cy="7194704"/>
          </a:xfrm>
        </p:grpSpPr>
        <p:pic>
          <p:nvPicPr>
            <p:cNvPr id="830" name="x.pdf" descr="x.pdf"/>
            <p:cNvPicPr>
              <a:picLocks noChangeAspect="1"/>
            </p:cNvPicPr>
            <p:nvPr/>
          </p:nvPicPr>
          <p:blipFill>
            <a:blip r:embed="rId4">
              <a:extLst/>
            </a:blip>
            <a:stretch>
              <a:fillRect/>
            </a:stretch>
          </p:blipFill>
          <p:spPr>
            <a:xfrm>
              <a:off x="9198319" y="6906620"/>
              <a:ext cx="321978" cy="288085"/>
            </a:xfrm>
            <a:prstGeom prst="rect">
              <a:avLst/>
            </a:prstGeom>
            <a:ln w="12700" cap="flat">
              <a:noFill/>
              <a:miter lim="400000"/>
            </a:ln>
            <a:effectLst/>
          </p:spPr>
        </p:pic>
        <p:pic>
          <p:nvPicPr>
            <p:cNvPr id="831" name="y.pdf" descr="y.pdf"/>
            <p:cNvPicPr>
              <a:picLocks noChangeAspect="1"/>
            </p:cNvPicPr>
            <p:nvPr/>
          </p:nvPicPr>
          <p:blipFill>
            <a:blip r:embed="rId5">
              <a:extLst/>
            </a:blip>
            <a:stretch>
              <a:fillRect/>
            </a:stretch>
          </p:blipFill>
          <p:spPr>
            <a:xfrm>
              <a:off x="0" y="0"/>
              <a:ext cx="243712" cy="344064"/>
            </a:xfrm>
            <a:prstGeom prst="rect">
              <a:avLst/>
            </a:prstGeom>
            <a:ln w="12700" cap="flat">
              <a:noFill/>
              <a:miter lim="400000"/>
            </a:ln>
            <a:effectLst/>
          </p:spPr>
        </p:pic>
      </p:grpSp>
      <p:sp>
        <p:nvSpPr>
          <p:cNvPr id="833" name="This is called the max likelihood estimator of θ."/>
          <p:cNvSpPr txBox="1"/>
          <p:nvPr/>
        </p:nvSpPr>
        <p:spPr>
          <a:xfrm>
            <a:off x="11519952" y="11546800"/>
            <a:ext cx="12254493" cy="77510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a:defRPr b="0" sz="4200"/>
            </a:pPr>
            <a:r>
              <a:t>This is called the </a:t>
            </a:r>
            <a:r>
              <a:rPr b="1"/>
              <a:t>max likelihood </a:t>
            </a:r>
            <a:r>
              <a:t>estimator of θ.</a:t>
            </a:r>
          </a:p>
        </p:txBody>
      </p:sp>
      <p:grpSp>
        <p:nvGrpSpPr>
          <p:cNvPr id="836" name="Group"/>
          <p:cNvGrpSpPr/>
          <p:nvPr/>
        </p:nvGrpSpPr>
        <p:grpSpPr>
          <a:xfrm>
            <a:off x="8147620" y="3230352"/>
            <a:ext cx="1337970" cy="2236174"/>
            <a:chOff x="0" y="0"/>
            <a:chExt cx="1337968" cy="2236173"/>
          </a:xfrm>
        </p:grpSpPr>
        <p:pic>
          <p:nvPicPr>
            <p:cNvPr id="834" name="Image" descr="Image"/>
            <p:cNvPicPr>
              <a:picLocks noChangeAspect="1"/>
            </p:cNvPicPr>
            <p:nvPr/>
          </p:nvPicPr>
          <p:blipFill>
            <a:blip r:embed="rId6">
              <a:extLst/>
            </a:blip>
            <a:stretch>
              <a:fillRect/>
            </a:stretch>
          </p:blipFill>
          <p:spPr>
            <a:xfrm rot="5545646">
              <a:off x="-423685" y="494821"/>
              <a:ext cx="2185339" cy="1246531"/>
            </a:xfrm>
            <a:prstGeom prst="rect">
              <a:avLst/>
            </a:prstGeom>
            <a:ln w="12700" cap="flat">
              <a:noFill/>
              <a:miter lim="400000"/>
            </a:ln>
            <a:effectLst/>
          </p:spPr>
        </p:pic>
        <p:sp>
          <p:nvSpPr>
            <p:cNvPr id="835" name="Line"/>
            <p:cNvSpPr/>
            <p:nvPr/>
          </p:nvSpPr>
          <p:spPr>
            <a:xfrm flipV="1">
              <a:off x="45777" y="242985"/>
              <a:ext cx="1" cy="1623202"/>
            </a:xfrm>
            <a:prstGeom prst="line">
              <a:avLst/>
            </a:prstGeom>
            <a:noFill/>
            <a:ln w="38100" cap="flat">
              <a:solidFill>
                <a:srgbClr val="000000"/>
              </a:solidFill>
              <a:custDash>
                <a:ds d="200000" sp="200000"/>
              </a:custDash>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grpSp>
      <p:sp>
        <p:nvSpPr>
          <p:cNvPr id="837" name="Line"/>
          <p:cNvSpPr/>
          <p:nvPr/>
        </p:nvSpPr>
        <p:spPr>
          <a:xfrm flipV="1">
            <a:off x="8128608" y="3402464"/>
            <a:ext cx="1371058" cy="980088"/>
          </a:xfrm>
          <a:prstGeom prst="line">
            <a:avLst/>
          </a:prstGeom>
          <a:ln w="127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838" name="Why is squared error a good objective?"/>
          <p:cNvSpPr txBox="1"/>
          <p:nvPr/>
        </p:nvSpPr>
        <p:spPr>
          <a:xfrm>
            <a:off x="4557635" y="772385"/>
            <a:ext cx="15268729" cy="112223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a:defRPr b="0" sz="6500">
                <a:latin typeface="Helvetica Neue Light"/>
                <a:ea typeface="Helvetica Neue Light"/>
                <a:cs typeface="Helvetica Neue Light"/>
                <a:sym typeface="Helvetica Neue Light"/>
              </a:defRPr>
            </a:lvl1pPr>
          </a:lstStyle>
          <a:p>
            <a:pPr/>
            <a:r>
              <a:t>Why is squared error a good objective?</a:t>
            </a:r>
          </a:p>
        </p:txBody>
      </p:sp>
      <p:pic>
        <p:nvPicPr>
          <p:cNvPr id="839" name="x^(i)_,_y^(i)_i=.pdf" descr="x^(i)_,_y^(i)_i=.pdf"/>
          <p:cNvPicPr>
            <a:picLocks noChangeAspect="1"/>
          </p:cNvPicPr>
          <p:nvPr/>
        </p:nvPicPr>
        <p:blipFill>
          <a:blip r:embed="rId7">
            <a:extLst/>
          </a:blip>
          <a:stretch>
            <a:fillRect/>
          </a:stretch>
        </p:blipFill>
        <p:spPr>
          <a:xfrm>
            <a:off x="7799490" y="8393009"/>
            <a:ext cx="2565401" cy="546101"/>
          </a:xfrm>
          <a:prstGeom prst="rect">
            <a:avLst/>
          </a:prstGeom>
          <a:ln w="12700">
            <a:miter lim="400000"/>
          </a:ln>
        </p:spPr>
      </p:pic>
      <p:grpSp>
        <p:nvGrpSpPr>
          <p:cNvPr id="844" name="Group"/>
          <p:cNvGrpSpPr/>
          <p:nvPr/>
        </p:nvGrpSpPr>
        <p:grpSpPr>
          <a:xfrm>
            <a:off x="11519952" y="3274802"/>
            <a:ext cx="12745070" cy="3515833"/>
            <a:chOff x="0" y="0"/>
            <a:chExt cx="12745068" cy="3515832"/>
          </a:xfrm>
        </p:grpSpPr>
        <p:sp>
          <p:nvSpPr>
            <p:cNvPr id="840" name="Under the assumption that the data is distributed as:"/>
            <p:cNvSpPr txBox="1"/>
            <p:nvPr/>
          </p:nvSpPr>
          <p:spPr>
            <a:xfrm>
              <a:off x="0" y="0"/>
              <a:ext cx="12745069" cy="7629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lvl1pPr algn="l">
                <a:defRPr b="0" sz="4200"/>
              </a:lvl1pPr>
            </a:lstStyle>
            <a:p>
              <a:pPr/>
              <a:r>
                <a:t>Under the assumption that the data is distributed as:</a:t>
              </a:r>
            </a:p>
          </p:txBody>
        </p:sp>
        <p:pic>
          <p:nvPicPr>
            <p:cNvPr id="841" name="epsilon_sim_math.pdf" descr="epsilon_sim_math.pdf"/>
            <p:cNvPicPr>
              <a:picLocks noChangeAspect="1"/>
            </p:cNvPicPr>
            <p:nvPr/>
          </p:nvPicPr>
          <p:blipFill>
            <a:blip r:embed="rId8">
              <a:extLst/>
            </a:blip>
            <a:stretch>
              <a:fillRect/>
            </a:stretch>
          </p:blipFill>
          <p:spPr>
            <a:xfrm>
              <a:off x="6959316" y="995640"/>
              <a:ext cx="3373089" cy="728281"/>
            </a:xfrm>
            <a:prstGeom prst="rect">
              <a:avLst/>
            </a:prstGeom>
            <a:ln w="12700" cap="flat">
              <a:noFill/>
              <a:miter lim="400000"/>
            </a:ln>
            <a:effectLst/>
          </p:spPr>
        </p:pic>
        <p:pic>
          <p:nvPicPr>
            <p:cNvPr id="842" name="Y_=_f_theta_(X)_.pdf" descr="Y_=_f_theta_(X)_.pdf"/>
            <p:cNvPicPr>
              <a:picLocks noChangeAspect="1"/>
            </p:cNvPicPr>
            <p:nvPr/>
          </p:nvPicPr>
          <p:blipFill>
            <a:blip r:embed="rId9">
              <a:extLst/>
            </a:blip>
            <a:stretch>
              <a:fillRect/>
            </a:stretch>
          </p:blipFill>
          <p:spPr>
            <a:xfrm>
              <a:off x="1063828" y="1062600"/>
              <a:ext cx="3662546" cy="594361"/>
            </a:xfrm>
            <a:prstGeom prst="rect">
              <a:avLst/>
            </a:prstGeom>
            <a:ln w="12700" cap="flat">
              <a:noFill/>
              <a:miter lim="400000"/>
            </a:ln>
            <a:effectLst/>
          </p:spPr>
        </p:pic>
        <p:pic>
          <p:nvPicPr>
            <p:cNvPr id="843" name="P_theta_(_y^(i)_.pdf" descr="P_theta_(_y^(i)_.pdf"/>
            <p:cNvPicPr>
              <a:picLocks noChangeAspect="1"/>
            </p:cNvPicPr>
            <p:nvPr/>
          </p:nvPicPr>
          <p:blipFill>
            <a:blip r:embed="rId10">
              <a:extLst/>
            </a:blip>
            <a:stretch>
              <a:fillRect/>
            </a:stretch>
          </p:blipFill>
          <p:spPr>
            <a:xfrm>
              <a:off x="1052061" y="2007421"/>
              <a:ext cx="9122301" cy="1508412"/>
            </a:xfrm>
            <a:prstGeom prst="rect">
              <a:avLst/>
            </a:prstGeom>
            <a:ln w="12700" cap="flat">
              <a:noFill/>
              <a:miter lim="400000"/>
            </a:ln>
            <a:effectLst/>
          </p:spPr>
        </p:pic>
      </p:grpSp>
      <p:grpSp>
        <p:nvGrpSpPr>
          <p:cNvPr id="847" name="Group"/>
          <p:cNvGrpSpPr/>
          <p:nvPr/>
        </p:nvGrpSpPr>
        <p:grpSpPr>
          <a:xfrm>
            <a:off x="11519952" y="7733830"/>
            <a:ext cx="12254493" cy="2839291"/>
            <a:chOff x="0" y="0"/>
            <a:chExt cx="12254492" cy="2839290"/>
          </a:xfrm>
        </p:grpSpPr>
        <p:sp>
          <p:nvSpPr>
            <p:cNvPr id="845" name="The most probable estimate of θ is:"/>
            <p:cNvSpPr txBox="1"/>
            <p:nvPr/>
          </p:nvSpPr>
          <p:spPr>
            <a:xfrm>
              <a:off x="0" y="0"/>
              <a:ext cx="12254493" cy="7629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lvl1pPr algn="l">
                <a:defRPr b="0" sz="4200"/>
              </a:lvl1pPr>
            </a:lstStyle>
            <a:p>
              <a:pPr/>
              <a:r>
                <a:t>The most probable estimate of θ is:</a:t>
              </a:r>
            </a:p>
          </p:txBody>
        </p:sp>
        <p:pic>
          <p:nvPicPr>
            <p:cNvPr id="846" name="theta^*_=_argmin.pdf" descr="theta^*_=_argmin.pdf"/>
            <p:cNvPicPr>
              <a:picLocks noChangeAspect="1"/>
            </p:cNvPicPr>
            <p:nvPr/>
          </p:nvPicPr>
          <p:blipFill>
            <a:blip r:embed="rId11">
              <a:extLst/>
            </a:blip>
            <a:stretch>
              <a:fillRect/>
            </a:stretch>
          </p:blipFill>
          <p:spPr>
            <a:xfrm>
              <a:off x="1242701" y="1071135"/>
              <a:ext cx="8588181" cy="1768156"/>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8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8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47" grpId="2"/>
      <p:bldP build="whole" bldLvl="1" animBg="1" rev="0" advAuto="0" spid="833" grpId="3"/>
      <p:bldP build="whole" bldLvl="1" animBg="1" rev="0" advAuto="0" spid="844"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4" name="teaser_original" descr="teaser_original"/>
          <p:cNvPicPr>
            <a:picLocks noChangeAspect="1"/>
          </p:cNvPicPr>
          <p:nvPr/>
        </p:nvPicPr>
        <p:blipFill>
          <a:blip r:embed="rId3">
            <a:extLst/>
          </a:blip>
          <a:stretch>
            <a:fillRect/>
          </a:stretch>
        </p:blipFill>
        <p:spPr>
          <a:xfrm>
            <a:off x="3483390" y="-8016"/>
            <a:ext cx="16852586" cy="12635705"/>
          </a:xfrm>
          <a:prstGeom prst="rect">
            <a:avLst/>
          </a:prstGeom>
          <a:ln w="12700">
            <a:miter lim="400000"/>
          </a:ln>
        </p:spPr>
      </p:pic>
      <p:sp>
        <p:nvSpPr>
          <p:cNvPr id="295" name="[Slide credit: Alexei Efros]"/>
          <p:cNvSpPr txBox="1"/>
          <p:nvPr/>
        </p:nvSpPr>
        <p:spPr>
          <a:xfrm>
            <a:off x="18276290" y="12714086"/>
            <a:ext cx="5865420" cy="7338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b="0" sz="4200">
                <a:latin typeface="Helvetica Neue Light"/>
                <a:ea typeface="Helvetica Neue Light"/>
                <a:cs typeface="Helvetica Neue Light"/>
                <a:sym typeface="Helvetica Neue Light"/>
              </a:defRPr>
            </a:lvl1pPr>
          </a:lstStyle>
          <a:p>
            <a:pPr/>
            <a:r>
              <a:t>[Slide credit: Alexei Efros]</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1" name="How to minimize the objective w.r.t. θ?"/>
          <p:cNvSpPr txBox="1"/>
          <p:nvPr/>
        </p:nvSpPr>
        <p:spPr>
          <a:xfrm>
            <a:off x="4557635" y="772385"/>
            <a:ext cx="15268729" cy="112223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b="0" sz="6500">
                <a:latin typeface="Helvetica Neue Light"/>
                <a:ea typeface="Helvetica Neue Light"/>
                <a:cs typeface="Helvetica Neue Light"/>
                <a:sym typeface="Helvetica Neue Light"/>
              </a:defRPr>
            </a:lvl1pPr>
          </a:lstStyle>
          <a:p>
            <a:pPr/>
            <a:r>
              <a:t>How to minimize the objective w.r.t. θ?</a:t>
            </a:r>
          </a:p>
        </p:txBody>
      </p:sp>
      <p:sp>
        <p:nvSpPr>
          <p:cNvPr id="852" name="Use an optimizer!"/>
          <p:cNvSpPr txBox="1"/>
          <p:nvPr/>
        </p:nvSpPr>
        <p:spPr>
          <a:xfrm>
            <a:off x="2664970" y="4818047"/>
            <a:ext cx="5426517" cy="81246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a:defRPr b="0" sz="4400"/>
            </a:pPr>
            <a:r>
              <a:rPr>
                <a:latin typeface="Helvetica Neue Light"/>
                <a:ea typeface="Helvetica Neue Light"/>
                <a:cs typeface="Helvetica Neue Light"/>
                <a:sym typeface="Helvetica Neue Light"/>
              </a:rPr>
              <a:t>Use an </a:t>
            </a:r>
            <a:r>
              <a:rPr b="1"/>
              <a:t>optimizer</a:t>
            </a:r>
            <a:r>
              <a:t>!</a:t>
            </a:r>
          </a:p>
        </p:txBody>
      </p:sp>
      <p:grpSp>
        <p:nvGrpSpPr>
          <p:cNvPr id="865" name="Group"/>
          <p:cNvGrpSpPr/>
          <p:nvPr/>
        </p:nvGrpSpPr>
        <p:grpSpPr>
          <a:xfrm>
            <a:off x="5117497" y="6370469"/>
            <a:ext cx="14149007" cy="4287060"/>
            <a:chOff x="0" y="0"/>
            <a:chExt cx="14149006" cy="4287058"/>
          </a:xfrm>
        </p:grpSpPr>
        <p:sp>
          <p:nvSpPr>
            <p:cNvPr id="853" name="Square"/>
            <p:cNvSpPr/>
            <p:nvPr/>
          </p:nvSpPr>
          <p:spPr>
            <a:xfrm>
              <a:off x="3263523" y="0"/>
              <a:ext cx="3258524" cy="3258523"/>
            </a:xfrm>
            <a:prstGeom prst="rect">
              <a:avLst/>
            </a:prstGeom>
            <a:solidFill>
              <a:srgbClr val="323232"/>
            </a:solidFill>
            <a:ln w="12700" cap="flat">
              <a:solidFill>
                <a:srgbClr val="0B0B0B"/>
              </a:solidFill>
              <a:prstDash val="solid"/>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854" name="Line"/>
            <p:cNvSpPr/>
            <p:nvPr/>
          </p:nvSpPr>
          <p:spPr>
            <a:xfrm>
              <a:off x="6677690" y="1676197"/>
              <a:ext cx="1219738" cy="1"/>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855" name="Output"/>
            <p:cNvSpPr txBox="1"/>
            <p:nvPr/>
          </p:nvSpPr>
          <p:spPr>
            <a:xfrm>
              <a:off x="8135020" y="1222556"/>
              <a:ext cx="2155509" cy="9072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defRPr sz="4200"/>
              </a:lvl1pPr>
            </a:lstStyle>
            <a:p>
              <a:pPr/>
              <a:r>
                <a:t>Output</a:t>
              </a:r>
            </a:p>
          </p:txBody>
        </p:sp>
        <p:sp>
          <p:nvSpPr>
            <p:cNvPr id="856" name="Line"/>
            <p:cNvSpPr/>
            <p:nvPr/>
          </p:nvSpPr>
          <p:spPr>
            <a:xfrm>
              <a:off x="1958163" y="1629260"/>
              <a:ext cx="1219738" cy="1"/>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857" name="Line"/>
            <p:cNvSpPr/>
            <p:nvPr/>
          </p:nvSpPr>
          <p:spPr>
            <a:xfrm>
              <a:off x="10659426" y="1676197"/>
              <a:ext cx="1219738" cy="1"/>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858" name="Score"/>
            <p:cNvSpPr txBox="1"/>
            <p:nvPr/>
          </p:nvSpPr>
          <p:spPr>
            <a:xfrm>
              <a:off x="12287820" y="1222556"/>
              <a:ext cx="1861187" cy="9072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defRPr sz="4200"/>
              </a:lvl1pPr>
            </a:lstStyle>
            <a:p>
              <a:pPr/>
              <a:r>
                <a:t>Score</a:t>
              </a:r>
            </a:p>
          </p:txBody>
        </p:sp>
        <p:sp>
          <p:nvSpPr>
            <p:cNvPr id="859" name="Input"/>
            <p:cNvSpPr txBox="1"/>
            <p:nvPr/>
          </p:nvSpPr>
          <p:spPr>
            <a:xfrm>
              <a:off x="0" y="1175619"/>
              <a:ext cx="1663990" cy="9072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defRPr sz="4200"/>
              </a:lvl1pPr>
            </a:lstStyle>
            <a:p>
              <a:pPr/>
              <a:r>
                <a:t>Input</a:t>
              </a:r>
            </a:p>
          </p:txBody>
        </p:sp>
        <p:sp>
          <p:nvSpPr>
            <p:cNvPr id="860" name="Machine with knobs"/>
            <p:cNvSpPr txBox="1"/>
            <p:nvPr/>
          </p:nvSpPr>
          <p:spPr>
            <a:xfrm>
              <a:off x="1962857" y="3379776"/>
              <a:ext cx="5859854" cy="9072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defRPr sz="4200"/>
              </a:lvl1pPr>
            </a:lstStyle>
            <a:p>
              <a:pPr/>
              <a:r>
                <a:t>Machine with knobs</a:t>
              </a:r>
            </a:p>
          </p:txBody>
        </p:sp>
        <p:grpSp>
          <p:nvGrpSpPr>
            <p:cNvPr id="864" name="Group"/>
            <p:cNvGrpSpPr/>
            <p:nvPr/>
          </p:nvGrpSpPr>
          <p:grpSpPr>
            <a:xfrm>
              <a:off x="4490457" y="146332"/>
              <a:ext cx="804541" cy="2914224"/>
              <a:chOff x="0" y="-8"/>
              <a:chExt cx="804539" cy="2914222"/>
            </a:xfrm>
          </p:grpSpPr>
          <p:pic>
            <p:nvPicPr>
              <p:cNvPr id="861" name="Image" descr="Image"/>
              <p:cNvPicPr>
                <a:picLocks noChangeAspect="1"/>
              </p:cNvPicPr>
              <p:nvPr/>
            </p:nvPicPr>
            <p:blipFill>
              <a:blip r:embed="rId3">
                <a:extLst/>
              </a:blip>
              <a:srcRect l="9649" t="6903" r="9796" b="7560"/>
              <a:stretch>
                <a:fillRect/>
              </a:stretch>
            </p:blipFill>
            <p:spPr>
              <a:xfrm>
                <a:off x="0" y="-9"/>
                <a:ext cx="804540" cy="886911"/>
              </a:xfrm>
              <a:custGeom>
                <a:avLst/>
                <a:gdLst/>
                <a:ahLst/>
                <a:cxnLst>
                  <a:cxn ang="0">
                    <a:pos x="wd2" y="hd2"/>
                  </a:cxn>
                  <a:cxn ang="5400000">
                    <a:pos x="wd2" y="hd2"/>
                  </a:cxn>
                  <a:cxn ang="10800000">
                    <a:pos x="wd2" y="hd2"/>
                  </a:cxn>
                  <a:cxn ang="16200000">
                    <a:pos x="wd2" y="hd2"/>
                  </a:cxn>
                </a:cxnLst>
                <a:rect l="0" t="0" r="r" b="b"/>
                <a:pathLst>
                  <a:path w="21573" h="21567" fill="norm" stroke="1" extrusionOk="0">
                    <a:moveTo>
                      <a:pt x="11035" y="1"/>
                    </a:moveTo>
                    <a:cubicBezTo>
                      <a:pt x="10864" y="4"/>
                      <a:pt x="10701" y="21"/>
                      <a:pt x="10546" y="49"/>
                    </a:cubicBezTo>
                    <a:cubicBezTo>
                      <a:pt x="10234" y="265"/>
                      <a:pt x="9732" y="478"/>
                      <a:pt x="9609" y="367"/>
                    </a:cubicBezTo>
                    <a:cubicBezTo>
                      <a:pt x="9544" y="308"/>
                      <a:pt x="9332" y="317"/>
                      <a:pt x="9130" y="396"/>
                    </a:cubicBezTo>
                    <a:cubicBezTo>
                      <a:pt x="8929" y="475"/>
                      <a:pt x="8668" y="554"/>
                      <a:pt x="8556" y="570"/>
                    </a:cubicBezTo>
                    <a:cubicBezTo>
                      <a:pt x="8250" y="613"/>
                      <a:pt x="7625" y="839"/>
                      <a:pt x="6747" y="1236"/>
                    </a:cubicBezTo>
                    <a:cubicBezTo>
                      <a:pt x="6315" y="1431"/>
                      <a:pt x="5839" y="1593"/>
                      <a:pt x="5693" y="1593"/>
                    </a:cubicBezTo>
                    <a:cubicBezTo>
                      <a:pt x="5547" y="1593"/>
                      <a:pt x="5375" y="1720"/>
                      <a:pt x="5310" y="1873"/>
                    </a:cubicBezTo>
                    <a:cubicBezTo>
                      <a:pt x="5245" y="2026"/>
                      <a:pt x="5093" y="2153"/>
                      <a:pt x="4970" y="2153"/>
                    </a:cubicBezTo>
                    <a:cubicBezTo>
                      <a:pt x="4846" y="2153"/>
                      <a:pt x="4442" y="2447"/>
                      <a:pt x="4065" y="2809"/>
                    </a:cubicBezTo>
                    <a:cubicBezTo>
                      <a:pt x="4020" y="2853"/>
                      <a:pt x="3965" y="2883"/>
                      <a:pt x="3916" y="2925"/>
                    </a:cubicBezTo>
                    <a:cubicBezTo>
                      <a:pt x="3984" y="3093"/>
                      <a:pt x="3909" y="3201"/>
                      <a:pt x="3650" y="3378"/>
                    </a:cubicBezTo>
                    <a:cubicBezTo>
                      <a:pt x="3425" y="3533"/>
                      <a:pt x="3260" y="3738"/>
                      <a:pt x="3288" y="3832"/>
                    </a:cubicBezTo>
                    <a:cubicBezTo>
                      <a:pt x="3315" y="3922"/>
                      <a:pt x="3169" y="4088"/>
                      <a:pt x="2969" y="4208"/>
                    </a:cubicBezTo>
                    <a:cubicBezTo>
                      <a:pt x="2931" y="4320"/>
                      <a:pt x="2867" y="4459"/>
                      <a:pt x="2735" y="4701"/>
                    </a:cubicBezTo>
                    <a:cubicBezTo>
                      <a:pt x="2266" y="5555"/>
                      <a:pt x="2041" y="6071"/>
                      <a:pt x="2022" y="6341"/>
                    </a:cubicBezTo>
                    <a:cubicBezTo>
                      <a:pt x="2014" y="6455"/>
                      <a:pt x="1916" y="6663"/>
                      <a:pt x="1798" y="6804"/>
                    </a:cubicBezTo>
                    <a:cubicBezTo>
                      <a:pt x="1681" y="6946"/>
                      <a:pt x="1595" y="7192"/>
                      <a:pt x="1607" y="7345"/>
                    </a:cubicBezTo>
                    <a:cubicBezTo>
                      <a:pt x="1619" y="7498"/>
                      <a:pt x="1414" y="7853"/>
                      <a:pt x="1160" y="8136"/>
                    </a:cubicBezTo>
                    <a:cubicBezTo>
                      <a:pt x="595" y="8767"/>
                      <a:pt x="322" y="9642"/>
                      <a:pt x="149" y="11292"/>
                    </a:cubicBezTo>
                    <a:cubicBezTo>
                      <a:pt x="117" y="11600"/>
                      <a:pt x="73" y="11800"/>
                      <a:pt x="32" y="12006"/>
                    </a:cubicBezTo>
                    <a:cubicBezTo>
                      <a:pt x="58" y="12465"/>
                      <a:pt x="52" y="12936"/>
                      <a:pt x="0" y="13242"/>
                    </a:cubicBezTo>
                    <a:cubicBezTo>
                      <a:pt x="25" y="13312"/>
                      <a:pt x="71" y="13414"/>
                      <a:pt x="85" y="13464"/>
                    </a:cubicBezTo>
                    <a:cubicBezTo>
                      <a:pt x="632" y="15401"/>
                      <a:pt x="2282" y="18017"/>
                      <a:pt x="3384" y="18695"/>
                    </a:cubicBezTo>
                    <a:cubicBezTo>
                      <a:pt x="3713" y="18897"/>
                      <a:pt x="3775" y="19020"/>
                      <a:pt x="3650" y="19167"/>
                    </a:cubicBezTo>
                    <a:cubicBezTo>
                      <a:pt x="4724" y="19884"/>
                      <a:pt x="6086" y="20596"/>
                      <a:pt x="6821" y="20789"/>
                    </a:cubicBezTo>
                    <a:cubicBezTo>
                      <a:pt x="7102" y="20863"/>
                      <a:pt x="7457" y="21016"/>
                      <a:pt x="7609" y="21127"/>
                    </a:cubicBezTo>
                    <a:cubicBezTo>
                      <a:pt x="7760" y="21237"/>
                      <a:pt x="8235" y="21299"/>
                      <a:pt x="8662" y="21271"/>
                    </a:cubicBezTo>
                    <a:cubicBezTo>
                      <a:pt x="9089" y="21243"/>
                      <a:pt x="9500" y="21313"/>
                      <a:pt x="9577" y="21426"/>
                    </a:cubicBezTo>
                    <a:cubicBezTo>
                      <a:pt x="9655" y="21539"/>
                      <a:pt x="9869" y="21599"/>
                      <a:pt x="10056" y="21551"/>
                    </a:cubicBezTo>
                    <a:cubicBezTo>
                      <a:pt x="10244" y="21503"/>
                      <a:pt x="10996" y="21400"/>
                      <a:pt x="11727" y="21329"/>
                    </a:cubicBezTo>
                    <a:cubicBezTo>
                      <a:pt x="13394" y="21169"/>
                      <a:pt x="14812" y="20699"/>
                      <a:pt x="16388" y="19775"/>
                    </a:cubicBezTo>
                    <a:cubicBezTo>
                      <a:pt x="17064" y="19379"/>
                      <a:pt x="17699" y="19109"/>
                      <a:pt x="17793" y="19177"/>
                    </a:cubicBezTo>
                    <a:cubicBezTo>
                      <a:pt x="17887" y="19246"/>
                      <a:pt x="17895" y="19229"/>
                      <a:pt x="17814" y="19138"/>
                    </a:cubicBezTo>
                    <a:cubicBezTo>
                      <a:pt x="17733" y="19048"/>
                      <a:pt x="18010" y="18617"/>
                      <a:pt x="18431" y="18183"/>
                    </a:cubicBezTo>
                    <a:cubicBezTo>
                      <a:pt x="19598" y="16981"/>
                      <a:pt x="20320" y="15510"/>
                      <a:pt x="20858" y="13222"/>
                    </a:cubicBezTo>
                    <a:cubicBezTo>
                      <a:pt x="21299" y="11345"/>
                      <a:pt x="21600" y="9592"/>
                      <a:pt x="21571" y="9101"/>
                    </a:cubicBezTo>
                    <a:cubicBezTo>
                      <a:pt x="21517" y="8216"/>
                      <a:pt x="21284" y="7057"/>
                      <a:pt x="21124" y="6882"/>
                    </a:cubicBezTo>
                    <a:cubicBezTo>
                      <a:pt x="21015" y="6763"/>
                      <a:pt x="20990" y="6607"/>
                      <a:pt x="21060" y="6544"/>
                    </a:cubicBezTo>
                    <a:cubicBezTo>
                      <a:pt x="21205" y="6412"/>
                      <a:pt x="20603" y="5190"/>
                      <a:pt x="20315" y="5029"/>
                    </a:cubicBezTo>
                    <a:cubicBezTo>
                      <a:pt x="20210" y="4970"/>
                      <a:pt x="20172" y="4808"/>
                      <a:pt x="20230" y="4672"/>
                    </a:cubicBezTo>
                    <a:cubicBezTo>
                      <a:pt x="20287" y="4535"/>
                      <a:pt x="20192" y="4375"/>
                      <a:pt x="20017" y="4315"/>
                    </a:cubicBezTo>
                    <a:cubicBezTo>
                      <a:pt x="19842" y="4254"/>
                      <a:pt x="19698" y="4083"/>
                      <a:pt x="19698" y="3938"/>
                    </a:cubicBezTo>
                    <a:cubicBezTo>
                      <a:pt x="19698" y="3793"/>
                      <a:pt x="19558" y="3630"/>
                      <a:pt x="19389" y="3571"/>
                    </a:cubicBezTo>
                    <a:cubicBezTo>
                      <a:pt x="19220" y="3513"/>
                      <a:pt x="19080" y="3332"/>
                      <a:pt x="19080" y="3176"/>
                    </a:cubicBezTo>
                    <a:cubicBezTo>
                      <a:pt x="19080" y="3020"/>
                      <a:pt x="18984" y="2896"/>
                      <a:pt x="18857" y="2896"/>
                    </a:cubicBezTo>
                    <a:cubicBezTo>
                      <a:pt x="18730" y="2896"/>
                      <a:pt x="18335" y="2619"/>
                      <a:pt x="17984" y="2288"/>
                    </a:cubicBezTo>
                    <a:cubicBezTo>
                      <a:pt x="17634" y="1956"/>
                      <a:pt x="17077" y="1568"/>
                      <a:pt x="16739" y="1419"/>
                    </a:cubicBezTo>
                    <a:cubicBezTo>
                      <a:pt x="16402" y="1271"/>
                      <a:pt x="15975" y="1034"/>
                      <a:pt x="15792" y="898"/>
                    </a:cubicBezTo>
                    <a:cubicBezTo>
                      <a:pt x="15609" y="762"/>
                      <a:pt x="15380" y="665"/>
                      <a:pt x="15281" y="686"/>
                    </a:cubicBezTo>
                    <a:cubicBezTo>
                      <a:pt x="15092" y="725"/>
                      <a:pt x="14572" y="575"/>
                      <a:pt x="13845" y="261"/>
                    </a:cubicBezTo>
                    <a:cubicBezTo>
                      <a:pt x="13602" y="156"/>
                      <a:pt x="13311" y="119"/>
                      <a:pt x="13196" y="184"/>
                    </a:cubicBezTo>
                    <a:cubicBezTo>
                      <a:pt x="13099" y="238"/>
                      <a:pt x="12990" y="229"/>
                      <a:pt x="12919" y="174"/>
                    </a:cubicBezTo>
                    <a:cubicBezTo>
                      <a:pt x="12810" y="177"/>
                      <a:pt x="12700" y="157"/>
                      <a:pt x="12621" y="97"/>
                    </a:cubicBezTo>
                    <a:cubicBezTo>
                      <a:pt x="12574" y="62"/>
                      <a:pt x="12534" y="63"/>
                      <a:pt x="12493" y="49"/>
                    </a:cubicBezTo>
                    <a:cubicBezTo>
                      <a:pt x="12442" y="43"/>
                      <a:pt x="12370" y="43"/>
                      <a:pt x="12312" y="39"/>
                    </a:cubicBezTo>
                    <a:cubicBezTo>
                      <a:pt x="12286" y="57"/>
                      <a:pt x="12260" y="84"/>
                      <a:pt x="12238" y="116"/>
                    </a:cubicBezTo>
                    <a:cubicBezTo>
                      <a:pt x="12149" y="247"/>
                      <a:pt x="12018" y="249"/>
                      <a:pt x="11865" y="136"/>
                    </a:cubicBezTo>
                    <a:cubicBezTo>
                      <a:pt x="11759" y="56"/>
                      <a:pt x="11519" y="23"/>
                      <a:pt x="11259" y="10"/>
                    </a:cubicBezTo>
                    <a:cubicBezTo>
                      <a:pt x="11185" y="7"/>
                      <a:pt x="11112" y="-1"/>
                      <a:pt x="11035" y="1"/>
                    </a:cubicBezTo>
                    <a:close/>
                  </a:path>
                </a:pathLst>
              </a:custGeom>
              <a:ln w="12700" cap="flat">
                <a:noFill/>
                <a:miter lim="400000"/>
              </a:ln>
              <a:effectLst/>
            </p:spPr>
          </p:pic>
          <p:pic>
            <p:nvPicPr>
              <p:cNvPr id="862" name="Image" descr="Image"/>
              <p:cNvPicPr>
                <a:picLocks noChangeAspect="1"/>
              </p:cNvPicPr>
              <p:nvPr/>
            </p:nvPicPr>
            <p:blipFill>
              <a:blip r:embed="rId3">
                <a:extLst/>
              </a:blip>
              <a:srcRect l="9649" t="6903" r="9796" b="7560"/>
              <a:stretch>
                <a:fillRect/>
              </a:stretch>
            </p:blipFill>
            <p:spPr>
              <a:xfrm>
                <a:off x="0" y="1013648"/>
                <a:ext cx="804540" cy="886911"/>
              </a:xfrm>
              <a:custGeom>
                <a:avLst/>
                <a:gdLst/>
                <a:ahLst/>
                <a:cxnLst>
                  <a:cxn ang="0">
                    <a:pos x="wd2" y="hd2"/>
                  </a:cxn>
                  <a:cxn ang="5400000">
                    <a:pos x="wd2" y="hd2"/>
                  </a:cxn>
                  <a:cxn ang="10800000">
                    <a:pos x="wd2" y="hd2"/>
                  </a:cxn>
                  <a:cxn ang="16200000">
                    <a:pos x="wd2" y="hd2"/>
                  </a:cxn>
                </a:cxnLst>
                <a:rect l="0" t="0" r="r" b="b"/>
                <a:pathLst>
                  <a:path w="21573" h="21567" fill="norm" stroke="1" extrusionOk="0">
                    <a:moveTo>
                      <a:pt x="11035" y="1"/>
                    </a:moveTo>
                    <a:cubicBezTo>
                      <a:pt x="10864" y="4"/>
                      <a:pt x="10701" y="21"/>
                      <a:pt x="10546" y="49"/>
                    </a:cubicBezTo>
                    <a:cubicBezTo>
                      <a:pt x="10234" y="265"/>
                      <a:pt x="9732" y="478"/>
                      <a:pt x="9609" y="367"/>
                    </a:cubicBezTo>
                    <a:cubicBezTo>
                      <a:pt x="9544" y="308"/>
                      <a:pt x="9332" y="317"/>
                      <a:pt x="9130" y="396"/>
                    </a:cubicBezTo>
                    <a:cubicBezTo>
                      <a:pt x="8929" y="475"/>
                      <a:pt x="8668" y="554"/>
                      <a:pt x="8556" y="570"/>
                    </a:cubicBezTo>
                    <a:cubicBezTo>
                      <a:pt x="8250" y="613"/>
                      <a:pt x="7625" y="839"/>
                      <a:pt x="6747" y="1236"/>
                    </a:cubicBezTo>
                    <a:cubicBezTo>
                      <a:pt x="6315" y="1431"/>
                      <a:pt x="5839" y="1593"/>
                      <a:pt x="5693" y="1593"/>
                    </a:cubicBezTo>
                    <a:cubicBezTo>
                      <a:pt x="5547" y="1593"/>
                      <a:pt x="5375" y="1720"/>
                      <a:pt x="5310" y="1873"/>
                    </a:cubicBezTo>
                    <a:cubicBezTo>
                      <a:pt x="5245" y="2026"/>
                      <a:pt x="5093" y="2153"/>
                      <a:pt x="4970" y="2153"/>
                    </a:cubicBezTo>
                    <a:cubicBezTo>
                      <a:pt x="4846" y="2153"/>
                      <a:pt x="4442" y="2447"/>
                      <a:pt x="4065" y="2809"/>
                    </a:cubicBezTo>
                    <a:cubicBezTo>
                      <a:pt x="4020" y="2853"/>
                      <a:pt x="3965" y="2883"/>
                      <a:pt x="3916" y="2925"/>
                    </a:cubicBezTo>
                    <a:cubicBezTo>
                      <a:pt x="3984" y="3093"/>
                      <a:pt x="3909" y="3201"/>
                      <a:pt x="3650" y="3378"/>
                    </a:cubicBezTo>
                    <a:cubicBezTo>
                      <a:pt x="3425" y="3533"/>
                      <a:pt x="3260" y="3738"/>
                      <a:pt x="3288" y="3832"/>
                    </a:cubicBezTo>
                    <a:cubicBezTo>
                      <a:pt x="3315" y="3922"/>
                      <a:pt x="3169" y="4088"/>
                      <a:pt x="2969" y="4208"/>
                    </a:cubicBezTo>
                    <a:cubicBezTo>
                      <a:pt x="2931" y="4320"/>
                      <a:pt x="2867" y="4459"/>
                      <a:pt x="2735" y="4701"/>
                    </a:cubicBezTo>
                    <a:cubicBezTo>
                      <a:pt x="2266" y="5555"/>
                      <a:pt x="2041" y="6071"/>
                      <a:pt x="2022" y="6341"/>
                    </a:cubicBezTo>
                    <a:cubicBezTo>
                      <a:pt x="2014" y="6455"/>
                      <a:pt x="1916" y="6663"/>
                      <a:pt x="1798" y="6804"/>
                    </a:cubicBezTo>
                    <a:cubicBezTo>
                      <a:pt x="1681" y="6946"/>
                      <a:pt x="1595" y="7192"/>
                      <a:pt x="1607" y="7345"/>
                    </a:cubicBezTo>
                    <a:cubicBezTo>
                      <a:pt x="1619" y="7498"/>
                      <a:pt x="1414" y="7853"/>
                      <a:pt x="1160" y="8136"/>
                    </a:cubicBezTo>
                    <a:cubicBezTo>
                      <a:pt x="595" y="8767"/>
                      <a:pt x="322" y="9642"/>
                      <a:pt x="149" y="11292"/>
                    </a:cubicBezTo>
                    <a:cubicBezTo>
                      <a:pt x="117" y="11600"/>
                      <a:pt x="73" y="11800"/>
                      <a:pt x="32" y="12006"/>
                    </a:cubicBezTo>
                    <a:cubicBezTo>
                      <a:pt x="58" y="12465"/>
                      <a:pt x="52" y="12936"/>
                      <a:pt x="0" y="13242"/>
                    </a:cubicBezTo>
                    <a:cubicBezTo>
                      <a:pt x="25" y="13312"/>
                      <a:pt x="71" y="13414"/>
                      <a:pt x="85" y="13464"/>
                    </a:cubicBezTo>
                    <a:cubicBezTo>
                      <a:pt x="632" y="15401"/>
                      <a:pt x="2282" y="18017"/>
                      <a:pt x="3384" y="18695"/>
                    </a:cubicBezTo>
                    <a:cubicBezTo>
                      <a:pt x="3713" y="18897"/>
                      <a:pt x="3775" y="19020"/>
                      <a:pt x="3650" y="19167"/>
                    </a:cubicBezTo>
                    <a:cubicBezTo>
                      <a:pt x="4724" y="19884"/>
                      <a:pt x="6086" y="20596"/>
                      <a:pt x="6821" y="20789"/>
                    </a:cubicBezTo>
                    <a:cubicBezTo>
                      <a:pt x="7102" y="20863"/>
                      <a:pt x="7457" y="21016"/>
                      <a:pt x="7609" y="21127"/>
                    </a:cubicBezTo>
                    <a:cubicBezTo>
                      <a:pt x="7760" y="21237"/>
                      <a:pt x="8235" y="21299"/>
                      <a:pt x="8662" y="21271"/>
                    </a:cubicBezTo>
                    <a:cubicBezTo>
                      <a:pt x="9089" y="21243"/>
                      <a:pt x="9500" y="21313"/>
                      <a:pt x="9577" y="21426"/>
                    </a:cubicBezTo>
                    <a:cubicBezTo>
                      <a:pt x="9655" y="21539"/>
                      <a:pt x="9869" y="21599"/>
                      <a:pt x="10056" y="21551"/>
                    </a:cubicBezTo>
                    <a:cubicBezTo>
                      <a:pt x="10244" y="21503"/>
                      <a:pt x="10996" y="21400"/>
                      <a:pt x="11727" y="21329"/>
                    </a:cubicBezTo>
                    <a:cubicBezTo>
                      <a:pt x="13394" y="21169"/>
                      <a:pt x="14812" y="20699"/>
                      <a:pt x="16388" y="19775"/>
                    </a:cubicBezTo>
                    <a:cubicBezTo>
                      <a:pt x="17064" y="19379"/>
                      <a:pt x="17699" y="19109"/>
                      <a:pt x="17793" y="19177"/>
                    </a:cubicBezTo>
                    <a:cubicBezTo>
                      <a:pt x="17887" y="19246"/>
                      <a:pt x="17895" y="19229"/>
                      <a:pt x="17814" y="19138"/>
                    </a:cubicBezTo>
                    <a:cubicBezTo>
                      <a:pt x="17733" y="19048"/>
                      <a:pt x="18010" y="18617"/>
                      <a:pt x="18431" y="18183"/>
                    </a:cubicBezTo>
                    <a:cubicBezTo>
                      <a:pt x="19598" y="16981"/>
                      <a:pt x="20320" y="15510"/>
                      <a:pt x="20858" y="13222"/>
                    </a:cubicBezTo>
                    <a:cubicBezTo>
                      <a:pt x="21299" y="11345"/>
                      <a:pt x="21600" y="9592"/>
                      <a:pt x="21571" y="9101"/>
                    </a:cubicBezTo>
                    <a:cubicBezTo>
                      <a:pt x="21517" y="8216"/>
                      <a:pt x="21284" y="7057"/>
                      <a:pt x="21124" y="6882"/>
                    </a:cubicBezTo>
                    <a:cubicBezTo>
                      <a:pt x="21015" y="6763"/>
                      <a:pt x="20990" y="6607"/>
                      <a:pt x="21060" y="6544"/>
                    </a:cubicBezTo>
                    <a:cubicBezTo>
                      <a:pt x="21205" y="6412"/>
                      <a:pt x="20603" y="5190"/>
                      <a:pt x="20315" y="5029"/>
                    </a:cubicBezTo>
                    <a:cubicBezTo>
                      <a:pt x="20210" y="4970"/>
                      <a:pt x="20172" y="4808"/>
                      <a:pt x="20230" y="4672"/>
                    </a:cubicBezTo>
                    <a:cubicBezTo>
                      <a:pt x="20287" y="4535"/>
                      <a:pt x="20192" y="4375"/>
                      <a:pt x="20017" y="4315"/>
                    </a:cubicBezTo>
                    <a:cubicBezTo>
                      <a:pt x="19842" y="4254"/>
                      <a:pt x="19698" y="4083"/>
                      <a:pt x="19698" y="3938"/>
                    </a:cubicBezTo>
                    <a:cubicBezTo>
                      <a:pt x="19698" y="3793"/>
                      <a:pt x="19558" y="3630"/>
                      <a:pt x="19389" y="3571"/>
                    </a:cubicBezTo>
                    <a:cubicBezTo>
                      <a:pt x="19220" y="3513"/>
                      <a:pt x="19080" y="3332"/>
                      <a:pt x="19080" y="3176"/>
                    </a:cubicBezTo>
                    <a:cubicBezTo>
                      <a:pt x="19080" y="3020"/>
                      <a:pt x="18984" y="2896"/>
                      <a:pt x="18857" y="2896"/>
                    </a:cubicBezTo>
                    <a:cubicBezTo>
                      <a:pt x="18730" y="2896"/>
                      <a:pt x="18335" y="2619"/>
                      <a:pt x="17984" y="2288"/>
                    </a:cubicBezTo>
                    <a:cubicBezTo>
                      <a:pt x="17634" y="1956"/>
                      <a:pt x="17077" y="1568"/>
                      <a:pt x="16739" y="1419"/>
                    </a:cubicBezTo>
                    <a:cubicBezTo>
                      <a:pt x="16402" y="1271"/>
                      <a:pt x="15975" y="1034"/>
                      <a:pt x="15792" y="898"/>
                    </a:cubicBezTo>
                    <a:cubicBezTo>
                      <a:pt x="15609" y="762"/>
                      <a:pt x="15380" y="665"/>
                      <a:pt x="15281" y="686"/>
                    </a:cubicBezTo>
                    <a:cubicBezTo>
                      <a:pt x="15092" y="725"/>
                      <a:pt x="14572" y="575"/>
                      <a:pt x="13845" y="261"/>
                    </a:cubicBezTo>
                    <a:cubicBezTo>
                      <a:pt x="13602" y="156"/>
                      <a:pt x="13311" y="119"/>
                      <a:pt x="13196" y="184"/>
                    </a:cubicBezTo>
                    <a:cubicBezTo>
                      <a:pt x="13099" y="238"/>
                      <a:pt x="12990" y="229"/>
                      <a:pt x="12919" y="174"/>
                    </a:cubicBezTo>
                    <a:cubicBezTo>
                      <a:pt x="12810" y="177"/>
                      <a:pt x="12700" y="157"/>
                      <a:pt x="12621" y="97"/>
                    </a:cubicBezTo>
                    <a:cubicBezTo>
                      <a:pt x="12574" y="62"/>
                      <a:pt x="12534" y="63"/>
                      <a:pt x="12493" y="49"/>
                    </a:cubicBezTo>
                    <a:cubicBezTo>
                      <a:pt x="12442" y="43"/>
                      <a:pt x="12370" y="43"/>
                      <a:pt x="12312" y="39"/>
                    </a:cubicBezTo>
                    <a:cubicBezTo>
                      <a:pt x="12286" y="57"/>
                      <a:pt x="12260" y="84"/>
                      <a:pt x="12238" y="116"/>
                    </a:cubicBezTo>
                    <a:cubicBezTo>
                      <a:pt x="12149" y="247"/>
                      <a:pt x="12018" y="249"/>
                      <a:pt x="11865" y="136"/>
                    </a:cubicBezTo>
                    <a:cubicBezTo>
                      <a:pt x="11759" y="56"/>
                      <a:pt x="11519" y="23"/>
                      <a:pt x="11259" y="10"/>
                    </a:cubicBezTo>
                    <a:cubicBezTo>
                      <a:pt x="11185" y="7"/>
                      <a:pt x="11112" y="-1"/>
                      <a:pt x="11035" y="1"/>
                    </a:cubicBezTo>
                    <a:close/>
                  </a:path>
                </a:pathLst>
              </a:custGeom>
              <a:ln w="12700" cap="flat">
                <a:noFill/>
                <a:miter lim="400000"/>
              </a:ln>
              <a:effectLst/>
            </p:spPr>
          </p:pic>
          <p:pic>
            <p:nvPicPr>
              <p:cNvPr id="863" name="Image" descr="Image"/>
              <p:cNvPicPr>
                <a:picLocks noChangeAspect="1"/>
              </p:cNvPicPr>
              <p:nvPr/>
            </p:nvPicPr>
            <p:blipFill>
              <a:blip r:embed="rId3">
                <a:extLst/>
              </a:blip>
              <a:srcRect l="9649" t="6903" r="9796" b="7560"/>
              <a:stretch>
                <a:fillRect/>
              </a:stretch>
            </p:blipFill>
            <p:spPr>
              <a:xfrm>
                <a:off x="0" y="2027304"/>
                <a:ext cx="804540" cy="886911"/>
              </a:xfrm>
              <a:custGeom>
                <a:avLst/>
                <a:gdLst/>
                <a:ahLst/>
                <a:cxnLst>
                  <a:cxn ang="0">
                    <a:pos x="wd2" y="hd2"/>
                  </a:cxn>
                  <a:cxn ang="5400000">
                    <a:pos x="wd2" y="hd2"/>
                  </a:cxn>
                  <a:cxn ang="10800000">
                    <a:pos x="wd2" y="hd2"/>
                  </a:cxn>
                  <a:cxn ang="16200000">
                    <a:pos x="wd2" y="hd2"/>
                  </a:cxn>
                </a:cxnLst>
                <a:rect l="0" t="0" r="r" b="b"/>
                <a:pathLst>
                  <a:path w="21573" h="21567" fill="norm" stroke="1" extrusionOk="0">
                    <a:moveTo>
                      <a:pt x="11035" y="1"/>
                    </a:moveTo>
                    <a:cubicBezTo>
                      <a:pt x="10864" y="4"/>
                      <a:pt x="10701" y="21"/>
                      <a:pt x="10546" y="49"/>
                    </a:cubicBezTo>
                    <a:cubicBezTo>
                      <a:pt x="10234" y="265"/>
                      <a:pt x="9732" y="478"/>
                      <a:pt x="9609" y="367"/>
                    </a:cubicBezTo>
                    <a:cubicBezTo>
                      <a:pt x="9544" y="308"/>
                      <a:pt x="9332" y="317"/>
                      <a:pt x="9130" y="396"/>
                    </a:cubicBezTo>
                    <a:cubicBezTo>
                      <a:pt x="8929" y="475"/>
                      <a:pt x="8668" y="554"/>
                      <a:pt x="8556" y="570"/>
                    </a:cubicBezTo>
                    <a:cubicBezTo>
                      <a:pt x="8250" y="613"/>
                      <a:pt x="7625" y="839"/>
                      <a:pt x="6747" y="1236"/>
                    </a:cubicBezTo>
                    <a:cubicBezTo>
                      <a:pt x="6315" y="1431"/>
                      <a:pt x="5839" y="1593"/>
                      <a:pt x="5693" y="1593"/>
                    </a:cubicBezTo>
                    <a:cubicBezTo>
                      <a:pt x="5547" y="1593"/>
                      <a:pt x="5375" y="1720"/>
                      <a:pt x="5310" y="1873"/>
                    </a:cubicBezTo>
                    <a:cubicBezTo>
                      <a:pt x="5245" y="2026"/>
                      <a:pt x="5093" y="2153"/>
                      <a:pt x="4970" y="2153"/>
                    </a:cubicBezTo>
                    <a:cubicBezTo>
                      <a:pt x="4846" y="2153"/>
                      <a:pt x="4442" y="2447"/>
                      <a:pt x="4065" y="2809"/>
                    </a:cubicBezTo>
                    <a:cubicBezTo>
                      <a:pt x="4020" y="2853"/>
                      <a:pt x="3965" y="2883"/>
                      <a:pt x="3916" y="2925"/>
                    </a:cubicBezTo>
                    <a:cubicBezTo>
                      <a:pt x="3984" y="3093"/>
                      <a:pt x="3909" y="3201"/>
                      <a:pt x="3650" y="3378"/>
                    </a:cubicBezTo>
                    <a:cubicBezTo>
                      <a:pt x="3425" y="3533"/>
                      <a:pt x="3260" y="3738"/>
                      <a:pt x="3288" y="3832"/>
                    </a:cubicBezTo>
                    <a:cubicBezTo>
                      <a:pt x="3315" y="3922"/>
                      <a:pt x="3169" y="4088"/>
                      <a:pt x="2969" y="4208"/>
                    </a:cubicBezTo>
                    <a:cubicBezTo>
                      <a:pt x="2931" y="4320"/>
                      <a:pt x="2867" y="4459"/>
                      <a:pt x="2735" y="4701"/>
                    </a:cubicBezTo>
                    <a:cubicBezTo>
                      <a:pt x="2266" y="5555"/>
                      <a:pt x="2041" y="6071"/>
                      <a:pt x="2022" y="6341"/>
                    </a:cubicBezTo>
                    <a:cubicBezTo>
                      <a:pt x="2014" y="6455"/>
                      <a:pt x="1916" y="6663"/>
                      <a:pt x="1798" y="6804"/>
                    </a:cubicBezTo>
                    <a:cubicBezTo>
                      <a:pt x="1681" y="6946"/>
                      <a:pt x="1595" y="7192"/>
                      <a:pt x="1607" y="7345"/>
                    </a:cubicBezTo>
                    <a:cubicBezTo>
                      <a:pt x="1619" y="7498"/>
                      <a:pt x="1414" y="7853"/>
                      <a:pt x="1160" y="8136"/>
                    </a:cubicBezTo>
                    <a:cubicBezTo>
                      <a:pt x="595" y="8767"/>
                      <a:pt x="322" y="9642"/>
                      <a:pt x="149" y="11292"/>
                    </a:cubicBezTo>
                    <a:cubicBezTo>
                      <a:pt x="117" y="11600"/>
                      <a:pt x="73" y="11800"/>
                      <a:pt x="32" y="12006"/>
                    </a:cubicBezTo>
                    <a:cubicBezTo>
                      <a:pt x="58" y="12465"/>
                      <a:pt x="52" y="12936"/>
                      <a:pt x="0" y="13242"/>
                    </a:cubicBezTo>
                    <a:cubicBezTo>
                      <a:pt x="25" y="13312"/>
                      <a:pt x="71" y="13414"/>
                      <a:pt x="85" y="13464"/>
                    </a:cubicBezTo>
                    <a:cubicBezTo>
                      <a:pt x="632" y="15401"/>
                      <a:pt x="2282" y="18017"/>
                      <a:pt x="3384" y="18695"/>
                    </a:cubicBezTo>
                    <a:cubicBezTo>
                      <a:pt x="3713" y="18897"/>
                      <a:pt x="3775" y="19020"/>
                      <a:pt x="3650" y="19167"/>
                    </a:cubicBezTo>
                    <a:cubicBezTo>
                      <a:pt x="4724" y="19884"/>
                      <a:pt x="6086" y="20596"/>
                      <a:pt x="6821" y="20789"/>
                    </a:cubicBezTo>
                    <a:cubicBezTo>
                      <a:pt x="7102" y="20863"/>
                      <a:pt x="7457" y="21016"/>
                      <a:pt x="7609" y="21127"/>
                    </a:cubicBezTo>
                    <a:cubicBezTo>
                      <a:pt x="7760" y="21237"/>
                      <a:pt x="8235" y="21299"/>
                      <a:pt x="8662" y="21271"/>
                    </a:cubicBezTo>
                    <a:cubicBezTo>
                      <a:pt x="9089" y="21243"/>
                      <a:pt x="9500" y="21313"/>
                      <a:pt x="9577" y="21426"/>
                    </a:cubicBezTo>
                    <a:cubicBezTo>
                      <a:pt x="9655" y="21539"/>
                      <a:pt x="9869" y="21599"/>
                      <a:pt x="10056" y="21551"/>
                    </a:cubicBezTo>
                    <a:cubicBezTo>
                      <a:pt x="10244" y="21503"/>
                      <a:pt x="10996" y="21400"/>
                      <a:pt x="11727" y="21329"/>
                    </a:cubicBezTo>
                    <a:cubicBezTo>
                      <a:pt x="13394" y="21169"/>
                      <a:pt x="14812" y="20699"/>
                      <a:pt x="16388" y="19775"/>
                    </a:cubicBezTo>
                    <a:cubicBezTo>
                      <a:pt x="17064" y="19379"/>
                      <a:pt x="17699" y="19109"/>
                      <a:pt x="17793" y="19177"/>
                    </a:cubicBezTo>
                    <a:cubicBezTo>
                      <a:pt x="17887" y="19246"/>
                      <a:pt x="17895" y="19229"/>
                      <a:pt x="17814" y="19138"/>
                    </a:cubicBezTo>
                    <a:cubicBezTo>
                      <a:pt x="17733" y="19048"/>
                      <a:pt x="18010" y="18617"/>
                      <a:pt x="18431" y="18183"/>
                    </a:cubicBezTo>
                    <a:cubicBezTo>
                      <a:pt x="19598" y="16981"/>
                      <a:pt x="20320" y="15510"/>
                      <a:pt x="20858" y="13222"/>
                    </a:cubicBezTo>
                    <a:cubicBezTo>
                      <a:pt x="21299" y="11345"/>
                      <a:pt x="21600" y="9592"/>
                      <a:pt x="21571" y="9101"/>
                    </a:cubicBezTo>
                    <a:cubicBezTo>
                      <a:pt x="21517" y="8216"/>
                      <a:pt x="21284" y="7057"/>
                      <a:pt x="21124" y="6882"/>
                    </a:cubicBezTo>
                    <a:cubicBezTo>
                      <a:pt x="21015" y="6763"/>
                      <a:pt x="20990" y="6607"/>
                      <a:pt x="21060" y="6544"/>
                    </a:cubicBezTo>
                    <a:cubicBezTo>
                      <a:pt x="21205" y="6412"/>
                      <a:pt x="20603" y="5190"/>
                      <a:pt x="20315" y="5029"/>
                    </a:cubicBezTo>
                    <a:cubicBezTo>
                      <a:pt x="20210" y="4970"/>
                      <a:pt x="20172" y="4808"/>
                      <a:pt x="20230" y="4672"/>
                    </a:cubicBezTo>
                    <a:cubicBezTo>
                      <a:pt x="20287" y="4535"/>
                      <a:pt x="20192" y="4375"/>
                      <a:pt x="20017" y="4315"/>
                    </a:cubicBezTo>
                    <a:cubicBezTo>
                      <a:pt x="19842" y="4254"/>
                      <a:pt x="19698" y="4083"/>
                      <a:pt x="19698" y="3938"/>
                    </a:cubicBezTo>
                    <a:cubicBezTo>
                      <a:pt x="19698" y="3793"/>
                      <a:pt x="19558" y="3630"/>
                      <a:pt x="19389" y="3571"/>
                    </a:cubicBezTo>
                    <a:cubicBezTo>
                      <a:pt x="19220" y="3513"/>
                      <a:pt x="19080" y="3332"/>
                      <a:pt x="19080" y="3176"/>
                    </a:cubicBezTo>
                    <a:cubicBezTo>
                      <a:pt x="19080" y="3020"/>
                      <a:pt x="18984" y="2896"/>
                      <a:pt x="18857" y="2896"/>
                    </a:cubicBezTo>
                    <a:cubicBezTo>
                      <a:pt x="18730" y="2896"/>
                      <a:pt x="18335" y="2619"/>
                      <a:pt x="17984" y="2288"/>
                    </a:cubicBezTo>
                    <a:cubicBezTo>
                      <a:pt x="17634" y="1956"/>
                      <a:pt x="17077" y="1568"/>
                      <a:pt x="16739" y="1419"/>
                    </a:cubicBezTo>
                    <a:cubicBezTo>
                      <a:pt x="16402" y="1271"/>
                      <a:pt x="15975" y="1034"/>
                      <a:pt x="15792" y="898"/>
                    </a:cubicBezTo>
                    <a:cubicBezTo>
                      <a:pt x="15609" y="762"/>
                      <a:pt x="15380" y="665"/>
                      <a:pt x="15281" y="686"/>
                    </a:cubicBezTo>
                    <a:cubicBezTo>
                      <a:pt x="15092" y="725"/>
                      <a:pt x="14572" y="575"/>
                      <a:pt x="13845" y="261"/>
                    </a:cubicBezTo>
                    <a:cubicBezTo>
                      <a:pt x="13602" y="156"/>
                      <a:pt x="13311" y="119"/>
                      <a:pt x="13196" y="184"/>
                    </a:cubicBezTo>
                    <a:cubicBezTo>
                      <a:pt x="13099" y="238"/>
                      <a:pt x="12990" y="229"/>
                      <a:pt x="12919" y="174"/>
                    </a:cubicBezTo>
                    <a:cubicBezTo>
                      <a:pt x="12810" y="177"/>
                      <a:pt x="12700" y="157"/>
                      <a:pt x="12621" y="97"/>
                    </a:cubicBezTo>
                    <a:cubicBezTo>
                      <a:pt x="12574" y="62"/>
                      <a:pt x="12534" y="63"/>
                      <a:pt x="12493" y="49"/>
                    </a:cubicBezTo>
                    <a:cubicBezTo>
                      <a:pt x="12442" y="43"/>
                      <a:pt x="12370" y="43"/>
                      <a:pt x="12312" y="39"/>
                    </a:cubicBezTo>
                    <a:cubicBezTo>
                      <a:pt x="12286" y="57"/>
                      <a:pt x="12260" y="84"/>
                      <a:pt x="12238" y="116"/>
                    </a:cubicBezTo>
                    <a:cubicBezTo>
                      <a:pt x="12149" y="247"/>
                      <a:pt x="12018" y="249"/>
                      <a:pt x="11865" y="136"/>
                    </a:cubicBezTo>
                    <a:cubicBezTo>
                      <a:pt x="11759" y="56"/>
                      <a:pt x="11519" y="23"/>
                      <a:pt x="11259" y="10"/>
                    </a:cubicBezTo>
                    <a:cubicBezTo>
                      <a:pt x="11185" y="7"/>
                      <a:pt x="11112" y="-1"/>
                      <a:pt x="11035" y="1"/>
                    </a:cubicBezTo>
                    <a:close/>
                  </a:path>
                </a:pathLst>
              </a:custGeom>
              <a:ln w="12700" cap="flat">
                <a:noFill/>
                <a:miter lim="400000"/>
              </a:ln>
              <a:effectLst/>
            </p:spPr>
          </p:pic>
        </p:grpSp>
      </p:grpSp>
      <p:pic>
        <p:nvPicPr>
          <p:cNvPr id="866" name="theta^*_=_argmin.pdf" descr="theta^*_=_argmin.pdf"/>
          <p:cNvPicPr>
            <a:picLocks noChangeAspect="1"/>
          </p:cNvPicPr>
          <p:nvPr/>
        </p:nvPicPr>
        <p:blipFill>
          <a:blip r:embed="rId4">
            <a:extLst/>
          </a:blip>
          <a:stretch>
            <a:fillRect/>
          </a:stretch>
        </p:blipFill>
        <p:spPr>
          <a:xfrm>
            <a:off x="7472240" y="2340158"/>
            <a:ext cx="9871391" cy="203234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86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65" grpId="2"/>
      <p:bldP build="whole" bldLvl="1" animBg="1" rev="0" advAuto="0" spid="852" grpId="1"/>
    </p:bldLst>
  </p:timing>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0" name="How to minimize the objective w.r.t. θ?"/>
          <p:cNvSpPr txBox="1"/>
          <p:nvPr/>
        </p:nvSpPr>
        <p:spPr>
          <a:xfrm>
            <a:off x="4557635" y="772385"/>
            <a:ext cx="15268729" cy="112223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b="0" sz="6500">
                <a:latin typeface="Helvetica Neue Light"/>
                <a:ea typeface="Helvetica Neue Light"/>
                <a:cs typeface="Helvetica Neue Light"/>
                <a:sym typeface="Helvetica Neue Light"/>
              </a:defRPr>
            </a:lvl1pPr>
          </a:lstStyle>
          <a:p>
            <a:pPr/>
            <a:r>
              <a:t>How to minimize the objective w.r.t. θ?</a:t>
            </a:r>
          </a:p>
        </p:txBody>
      </p:sp>
      <p:pic>
        <p:nvPicPr>
          <p:cNvPr id="871" name="mathbf_X^T_mathb.pdf" descr="mathbf_X^T_mathb.pdf"/>
          <p:cNvPicPr>
            <a:picLocks noChangeAspect="1"/>
          </p:cNvPicPr>
          <p:nvPr/>
        </p:nvPicPr>
        <p:blipFill>
          <a:blip r:embed="rId3">
            <a:extLst/>
          </a:blip>
          <a:stretch>
            <a:fillRect/>
          </a:stretch>
        </p:blipFill>
        <p:spPr>
          <a:xfrm>
            <a:off x="14486680" y="10588586"/>
            <a:ext cx="3073401" cy="508001"/>
          </a:xfrm>
          <a:prstGeom prst="rect">
            <a:avLst/>
          </a:prstGeom>
          <a:ln w="12700">
            <a:miter lim="400000"/>
          </a:ln>
        </p:spPr>
      </p:pic>
      <p:pic>
        <p:nvPicPr>
          <p:cNvPr id="872" name="2(_mathbf_X^T_ma.pdf" descr="2(_mathbf_X^T_ma.pdf"/>
          <p:cNvPicPr>
            <a:picLocks noChangeAspect="1"/>
          </p:cNvPicPr>
          <p:nvPr/>
        </p:nvPicPr>
        <p:blipFill>
          <a:blip r:embed="rId4">
            <a:extLst/>
          </a:blip>
          <a:stretch>
            <a:fillRect/>
          </a:stretch>
        </p:blipFill>
        <p:spPr>
          <a:xfrm>
            <a:off x="12372878" y="9769329"/>
            <a:ext cx="4419601" cy="520701"/>
          </a:xfrm>
          <a:prstGeom prst="rect">
            <a:avLst/>
          </a:prstGeom>
          <a:ln w="12700">
            <a:miter lim="400000"/>
          </a:ln>
        </p:spPr>
      </p:pic>
      <p:sp>
        <p:nvSpPr>
          <p:cNvPr id="873" name="In the linear case:"/>
          <p:cNvSpPr txBox="1"/>
          <p:nvPr/>
        </p:nvSpPr>
        <p:spPr>
          <a:xfrm>
            <a:off x="2653049" y="2668678"/>
            <a:ext cx="4344366" cy="76294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b="0" sz="4200"/>
            </a:lvl1pPr>
          </a:lstStyle>
          <a:p>
            <a:pPr/>
            <a:r>
              <a:t>In the linear case:</a:t>
            </a:r>
          </a:p>
        </p:txBody>
      </p:sp>
      <p:sp>
        <p:nvSpPr>
          <p:cNvPr id="874" name="Rectangle"/>
          <p:cNvSpPr/>
          <p:nvPr/>
        </p:nvSpPr>
        <p:spPr>
          <a:xfrm>
            <a:off x="3427801" y="3707286"/>
            <a:ext cx="8427560" cy="1840954"/>
          </a:xfrm>
          <a:prstGeom prst="rect">
            <a:avLst/>
          </a:prstGeom>
          <a:ln w="25400">
            <a:solidFill>
              <a:srgbClr val="000000"/>
            </a:solidFill>
            <a:custDash>
              <a:ds d="200000" sp="200000"/>
            </a:custDash>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875" name="Learning problem"/>
          <p:cNvSpPr txBox="1"/>
          <p:nvPr/>
        </p:nvSpPr>
        <p:spPr>
          <a:xfrm>
            <a:off x="11800406" y="2668678"/>
            <a:ext cx="4344900" cy="76294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b="0" sz="4200"/>
            </a:lvl1pPr>
          </a:lstStyle>
          <a:p>
            <a:pPr/>
            <a:r>
              <a:t>Learning problem</a:t>
            </a:r>
          </a:p>
        </p:txBody>
      </p:sp>
      <p:sp>
        <p:nvSpPr>
          <p:cNvPr id="892" name="Connection Line"/>
          <p:cNvSpPr/>
          <p:nvPr/>
        </p:nvSpPr>
        <p:spPr>
          <a:xfrm>
            <a:off x="12046931" y="3495872"/>
            <a:ext cx="1270001" cy="1270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13417" y="19544"/>
                  <a:pt x="20617" y="12344"/>
                  <a:pt x="21600" y="0"/>
                </a:cubicBezTo>
              </a:path>
            </a:pathLst>
          </a:custGeom>
          <a:ln w="25400">
            <a:solidFill>
              <a:srgbClr val="000000"/>
            </a:solidFill>
            <a:miter lim="400000"/>
            <a:headEnd type="arrow"/>
          </a:ln>
        </p:spPr>
        <p:txBody>
          <a:bodyPr/>
          <a:lstStyle/>
          <a:p>
            <a:pPr/>
          </a:p>
        </p:txBody>
      </p:sp>
      <p:grpSp>
        <p:nvGrpSpPr>
          <p:cNvPr id="881" name="Group"/>
          <p:cNvGrpSpPr/>
          <p:nvPr/>
        </p:nvGrpSpPr>
        <p:grpSpPr>
          <a:xfrm>
            <a:off x="15388380" y="9594994"/>
            <a:ext cx="7082783" cy="2530055"/>
            <a:chOff x="0" y="0"/>
            <a:chExt cx="7082782" cy="2530054"/>
          </a:xfrm>
        </p:grpSpPr>
        <p:pic>
          <p:nvPicPr>
            <p:cNvPr id="877" name="theta^*_=_(_math.pdf" descr="theta^*_=_(_math.pdf"/>
            <p:cNvPicPr>
              <a:picLocks noChangeAspect="1"/>
            </p:cNvPicPr>
            <p:nvPr/>
          </p:nvPicPr>
          <p:blipFill>
            <a:blip r:embed="rId5">
              <a:extLst/>
            </a:blip>
            <a:stretch>
              <a:fillRect/>
            </a:stretch>
          </p:blipFill>
          <p:spPr>
            <a:xfrm>
              <a:off x="145589" y="1800149"/>
              <a:ext cx="4252525" cy="566083"/>
            </a:xfrm>
            <a:prstGeom prst="rect">
              <a:avLst/>
            </a:prstGeom>
            <a:ln w="12700" cap="flat">
              <a:noFill/>
              <a:miter lim="400000"/>
            </a:ln>
            <a:effectLst/>
          </p:spPr>
        </p:pic>
        <p:sp>
          <p:nvSpPr>
            <p:cNvPr id="878" name="Rectangle"/>
            <p:cNvSpPr/>
            <p:nvPr/>
          </p:nvSpPr>
          <p:spPr>
            <a:xfrm>
              <a:off x="0" y="1636325"/>
              <a:ext cx="4543702" cy="893730"/>
            </a:xfrm>
            <a:prstGeom prst="rect">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879" name="Solution"/>
            <p:cNvSpPr txBox="1"/>
            <p:nvPr/>
          </p:nvSpPr>
          <p:spPr>
            <a:xfrm>
              <a:off x="4971229" y="0"/>
              <a:ext cx="2111554" cy="7629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a:defRPr b="0" sz="4200"/>
              </a:lvl1pPr>
            </a:lstStyle>
            <a:p>
              <a:pPr/>
              <a:r>
                <a:t>Solution</a:t>
              </a:r>
            </a:p>
          </p:txBody>
        </p:sp>
        <p:sp>
          <p:nvSpPr>
            <p:cNvPr id="893" name="Connection Line"/>
            <p:cNvSpPr/>
            <p:nvPr/>
          </p:nvSpPr>
          <p:spPr>
            <a:xfrm>
              <a:off x="4579301" y="907706"/>
              <a:ext cx="1270043" cy="1270001"/>
            </a:xfrm>
            <a:custGeom>
              <a:avLst/>
              <a:gdLst/>
              <a:ahLst/>
              <a:cxnLst>
                <a:cxn ang="0">
                  <a:pos x="wd2" y="hd2"/>
                </a:cxn>
                <a:cxn ang="5400000">
                  <a:pos x="wd2" y="hd2"/>
                </a:cxn>
                <a:cxn ang="10800000">
                  <a:pos x="wd2" y="hd2"/>
                </a:cxn>
                <a:cxn ang="16200000">
                  <a:pos x="wd2" y="hd2"/>
                </a:cxn>
              </a:cxnLst>
              <a:rect l="0" t="0" r="r" b="b"/>
              <a:pathLst>
                <a:path w="21518" h="21600" fill="norm" stroke="1" extrusionOk="0">
                  <a:moveTo>
                    <a:pt x="0" y="21600"/>
                  </a:moveTo>
                  <a:cubicBezTo>
                    <a:pt x="14427" y="16527"/>
                    <a:pt x="21600" y="9327"/>
                    <a:pt x="21518" y="0"/>
                  </a:cubicBezTo>
                </a:path>
              </a:pathLst>
            </a:custGeom>
            <a:noFill/>
            <a:ln w="25400" cap="flat">
              <a:solidFill>
                <a:srgbClr val="000000"/>
              </a:solidFill>
              <a:prstDash val="solid"/>
              <a:miter lim="400000"/>
              <a:headEnd type="arrow" w="med" len="med"/>
            </a:ln>
            <a:effectLst/>
          </p:spPr>
          <p:txBody>
            <a:bodyPr/>
            <a:lstStyle/>
            <a:p>
              <a:pPr/>
            </a:p>
          </p:txBody>
        </p:sp>
      </p:grpSp>
      <p:pic>
        <p:nvPicPr>
          <p:cNvPr id="882" name="E(_theta)_&amp;=_sum.pdf" descr="E(_theta)_&amp;=_sum.pdf"/>
          <p:cNvPicPr>
            <a:picLocks noChangeAspect="1"/>
          </p:cNvPicPr>
          <p:nvPr/>
        </p:nvPicPr>
        <p:blipFill>
          <a:blip r:embed="rId6">
            <a:extLst/>
          </a:blip>
          <a:srcRect l="0" t="73439" r="0" b="0"/>
          <a:stretch>
            <a:fillRect/>
          </a:stretch>
        </p:blipFill>
        <p:spPr>
          <a:xfrm>
            <a:off x="3614703" y="7891200"/>
            <a:ext cx="7181680" cy="727499"/>
          </a:xfrm>
          <a:prstGeom prst="rect">
            <a:avLst/>
          </a:prstGeom>
          <a:ln w="12700">
            <a:miter lim="400000"/>
          </a:ln>
        </p:spPr>
      </p:pic>
      <p:pic>
        <p:nvPicPr>
          <p:cNvPr id="883" name="frac_partial_J(_.pdf" descr="frac_partial_J(_.pdf"/>
          <p:cNvPicPr>
            <a:picLocks noChangeAspect="1"/>
          </p:cNvPicPr>
          <p:nvPr/>
        </p:nvPicPr>
        <p:blipFill>
          <a:blip r:embed="rId7">
            <a:extLst/>
          </a:blip>
          <a:stretch>
            <a:fillRect/>
          </a:stretch>
        </p:blipFill>
        <p:spPr>
          <a:xfrm>
            <a:off x="3789895" y="12200115"/>
            <a:ext cx="5181601" cy="977901"/>
          </a:xfrm>
          <a:prstGeom prst="rect">
            <a:avLst/>
          </a:prstGeom>
          <a:ln w="12700">
            <a:miter lim="400000"/>
          </a:ln>
        </p:spPr>
      </p:pic>
      <p:pic>
        <p:nvPicPr>
          <p:cNvPr id="884" name="theta^*_=_argmin.pdf" descr="theta^*_=_argmin.pdf"/>
          <p:cNvPicPr>
            <a:picLocks noChangeAspect="1"/>
          </p:cNvPicPr>
          <p:nvPr/>
        </p:nvPicPr>
        <p:blipFill>
          <a:blip r:embed="rId8">
            <a:extLst/>
          </a:blip>
          <a:stretch>
            <a:fillRect/>
          </a:stretch>
        </p:blipFill>
        <p:spPr>
          <a:xfrm>
            <a:off x="3434103" y="9594994"/>
            <a:ext cx="4458562" cy="977901"/>
          </a:xfrm>
          <a:prstGeom prst="rect">
            <a:avLst/>
          </a:prstGeom>
          <a:ln w="12700">
            <a:miter lim="400000"/>
          </a:ln>
        </p:spPr>
      </p:pic>
      <p:pic>
        <p:nvPicPr>
          <p:cNvPr id="885" name="frac_partial_J(_.pdf" descr="frac_partial_J(_.pdf"/>
          <p:cNvPicPr>
            <a:picLocks noChangeAspect="1"/>
          </p:cNvPicPr>
          <p:nvPr/>
        </p:nvPicPr>
        <p:blipFill>
          <a:blip r:embed="rId9">
            <a:extLst/>
          </a:blip>
          <a:stretch>
            <a:fillRect/>
          </a:stretch>
        </p:blipFill>
        <p:spPr>
          <a:xfrm>
            <a:off x="3789895" y="10752126"/>
            <a:ext cx="2032001" cy="977901"/>
          </a:xfrm>
          <a:prstGeom prst="rect">
            <a:avLst/>
          </a:prstGeom>
          <a:ln w="12700">
            <a:miter lim="400000"/>
          </a:ln>
        </p:spPr>
      </p:pic>
      <p:pic>
        <p:nvPicPr>
          <p:cNvPr id="886" name="theta^*_=_argmin.pdf" descr="theta^*_=_argmin.pdf"/>
          <p:cNvPicPr>
            <a:picLocks noChangeAspect="1"/>
          </p:cNvPicPr>
          <p:nvPr/>
        </p:nvPicPr>
        <p:blipFill>
          <a:blip r:embed="rId10">
            <a:extLst/>
          </a:blip>
          <a:stretch>
            <a:fillRect/>
          </a:stretch>
        </p:blipFill>
        <p:spPr>
          <a:xfrm>
            <a:off x="3649628" y="3910212"/>
            <a:ext cx="7983906" cy="1502349"/>
          </a:xfrm>
          <a:prstGeom prst="rect">
            <a:avLst/>
          </a:prstGeom>
          <a:ln w="12700">
            <a:miter lim="400000"/>
          </a:ln>
        </p:spPr>
      </p:pic>
      <p:grpSp>
        <p:nvGrpSpPr>
          <p:cNvPr id="890" name="Group"/>
          <p:cNvGrpSpPr/>
          <p:nvPr/>
        </p:nvGrpSpPr>
        <p:grpSpPr>
          <a:xfrm>
            <a:off x="12987353" y="6006943"/>
            <a:ext cx="9220197" cy="2319322"/>
            <a:chOff x="0" y="0"/>
            <a:chExt cx="9220195" cy="2319321"/>
          </a:xfrm>
        </p:grpSpPr>
        <p:pic>
          <p:nvPicPr>
            <p:cNvPr id="887" name="theta_=_theta_1_.pdf" descr="theta_=_theta_1_.pdf"/>
            <p:cNvPicPr>
              <a:picLocks noChangeAspect="1"/>
            </p:cNvPicPr>
            <p:nvPr/>
          </p:nvPicPr>
          <p:blipFill>
            <a:blip r:embed="rId11">
              <a:extLst/>
            </a:blip>
            <a:stretch>
              <a:fillRect/>
            </a:stretch>
          </p:blipFill>
          <p:spPr>
            <a:xfrm>
              <a:off x="3710768" y="880260"/>
              <a:ext cx="2463801" cy="558801"/>
            </a:xfrm>
            <a:prstGeom prst="rect">
              <a:avLst/>
            </a:prstGeom>
            <a:ln w="12700" cap="flat">
              <a:noFill/>
              <a:miter lim="400000"/>
            </a:ln>
            <a:effectLst/>
          </p:spPr>
        </p:pic>
        <p:pic>
          <p:nvPicPr>
            <p:cNvPr id="888" name="mathbf_X_=_x^(1).pdf" descr="mathbf_X_=_x^(1).pdf"/>
            <p:cNvPicPr>
              <a:picLocks noChangeAspect="1"/>
            </p:cNvPicPr>
            <p:nvPr/>
          </p:nvPicPr>
          <p:blipFill>
            <a:blip r:embed="rId12">
              <a:extLst/>
            </a:blip>
            <a:stretch>
              <a:fillRect/>
            </a:stretch>
          </p:blipFill>
          <p:spPr>
            <a:xfrm>
              <a:off x="0" y="0"/>
              <a:ext cx="2987005" cy="2319322"/>
            </a:xfrm>
            <a:prstGeom prst="rect">
              <a:avLst/>
            </a:prstGeom>
            <a:ln w="12700" cap="flat">
              <a:noFill/>
              <a:miter lim="400000"/>
            </a:ln>
            <a:effectLst/>
          </p:spPr>
        </p:pic>
        <p:pic>
          <p:nvPicPr>
            <p:cNvPr id="889" name="mathbf_y_=_y^(1).pdf" descr="mathbf_y_=_y^(1).pdf"/>
            <p:cNvPicPr>
              <a:picLocks noChangeAspect="1"/>
            </p:cNvPicPr>
            <p:nvPr/>
          </p:nvPicPr>
          <p:blipFill>
            <a:blip r:embed="rId13">
              <a:extLst/>
            </a:blip>
            <a:stretch>
              <a:fillRect/>
            </a:stretch>
          </p:blipFill>
          <p:spPr>
            <a:xfrm>
              <a:off x="6982870" y="0"/>
              <a:ext cx="2237326" cy="2319322"/>
            </a:xfrm>
            <a:prstGeom prst="rect">
              <a:avLst/>
            </a:prstGeom>
            <a:ln w="12700" cap="flat">
              <a:noFill/>
              <a:miter lim="400000"/>
            </a:ln>
            <a:effectLst/>
          </p:spPr>
        </p:pic>
      </p:grpSp>
      <p:pic>
        <p:nvPicPr>
          <p:cNvPr id="891" name="J(_theta)_=_sum_.pdf" descr="J(_theta)_=_sum_.pdf"/>
          <p:cNvPicPr>
            <a:picLocks noChangeAspect="1"/>
          </p:cNvPicPr>
          <p:nvPr/>
        </p:nvPicPr>
        <p:blipFill>
          <a:blip r:embed="rId14">
            <a:extLst/>
          </a:blip>
          <a:stretch>
            <a:fillRect/>
          </a:stretch>
        </p:blipFill>
        <p:spPr>
          <a:xfrm>
            <a:off x="3658482" y="5819271"/>
            <a:ext cx="8217518" cy="183974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8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88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88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88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88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87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8" fill="hold">
                                  <p:stCondLst>
                                    <p:cond delay="0"/>
                                  </p:stCondLst>
                                  <p:iterate type="el" backwards="0">
                                    <p:tmAbs val="0"/>
                                  </p:iterate>
                                  <p:childTnLst>
                                    <p:set>
                                      <p:cBhvr>
                                        <p:cTn id="34" fill="hold"/>
                                        <p:tgtEl>
                                          <p:spTgt spid="87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9" fill="hold">
                                  <p:stCondLst>
                                    <p:cond delay="0"/>
                                  </p:stCondLst>
                                  <p:iterate type="el" backwards="0">
                                    <p:tmAbs val="0"/>
                                  </p:iterate>
                                  <p:childTnLst>
                                    <p:set>
                                      <p:cBhvr>
                                        <p:cTn id="38" fill="hold"/>
                                        <p:tgtEl>
                                          <p:spTgt spid="8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90" grpId="2"/>
      <p:bldP build="whole" bldLvl="1" animBg="1" rev="0" advAuto="0" spid="882" grpId="3"/>
      <p:bldP build="whole" bldLvl="1" animBg="1" rev="0" advAuto="0" spid="891" grpId="1"/>
      <p:bldP build="whole" bldLvl="1" animBg="1" rev="0" advAuto="0" spid="883" grpId="6"/>
      <p:bldP build="whole" bldLvl="1" animBg="1" rev="0" advAuto="0" spid="884" grpId="4"/>
      <p:bldP build="whole" bldLvl="1" animBg="1" rev="0" advAuto="0" spid="872" grpId="7"/>
      <p:bldP build="whole" bldLvl="1" animBg="1" rev="0" advAuto="0" spid="885" grpId="5"/>
      <p:bldP build="whole" bldLvl="1" animBg="1" rev="0" advAuto="0" spid="871" grpId="8"/>
      <p:bldP build="whole" bldLvl="1" animBg="1" rev="0" advAuto="0" spid="881" grpId="9"/>
    </p:bldLst>
  </p:timing>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7" name="Empirical Risk Minimization…"/>
          <p:cNvSpPr txBox="1"/>
          <p:nvPr/>
        </p:nvSpPr>
        <p:spPr>
          <a:xfrm>
            <a:off x="5485384" y="670673"/>
            <a:ext cx="13413233" cy="215940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b="0" sz="9000">
                <a:latin typeface="Helvetica Neue Light"/>
                <a:ea typeface="Helvetica Neue Light"/>
                <a:cs typeface="Helvetica Neue Light"/>
                <a:sym typeface="Helvetica Neue Light"/>
              </a:defRPr>
            </a:pPr>
            <a:r>
              <a:t>Empirical Risk Minimization</a:t>
            </a:r>
          </a:p>
          <a:p>
            <a:pPr>
              <a:defRPr b="0" sz="4200">
                <a:latin typeface="Helvetica Neue Light"/>
                <a:ea typeface="Helvetica Neue Light"/>
                <a:cs typeface="Helvetica Neue Light"/>
                <a:sym typeface="Helvetica Neue Light"/>
              </a:defRPr>
            </a:pPr>
            <a:r>
              <a:t>(formalization of supervised learning)</a:t>
            </a:r>
          </a:p>
        </p:txBody>
      </p:sp>
      <p:sp>
        <p:nvSpPr>
          <p:cNvPr id="898" name="Rectangle"/>
          <p:cNvSpPr/>
          <p:nvPr/>
        </p:nvSpPr>
        <p:spPr>
          <a:xfrm>
            <a:off x="3261461" y="6414062"/>
            <a:ext cx="13323721" cy="3082030"/>
          </a:xfrm>
          <a:prstGeom prst="rect">
            <a:avLst/>
          </a:prstGeom>
          <a:ln w="50800">
            <a:solidFill>
              <a:srgbClr val="000000"/>
            </a:solidFill>
            <a:custDash>
              <a:ds d="200000" sp="200000"/>
            </a:custDash>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899" name="Linear least squares learning problem"/>
          <p:cNvSpPr txBox="1"/>
          <p:nvPr/>
        </p:nvSpPr>
        <p:spPr>
          <a:xfrm>
            <a:off x="11990945" y="4675278"/>
            <a:ext cx="11732303" cy="1277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l">
              <a:defRPr b="0" sz="5000"/>
            </a:lvl1pPr>
          </a:lstStyle>
          <a:p>
            <a:pPr/>
            <a:r>
              <a:t>Linear least squares learning problem</a:t>
            </a:r>
          </a:p>
        </p:txBody>
      </p:sp>
      <p:sp>
        <p:nvSpPr>
          <p:cNvPr id="902" name="Connection Line"/>
          <p:cNvSpPr/>
          <p:nvPr/>
        </p:nvSpPr>
        <p:spPr>
          <a:xfrm>
            <a:off x="16861959" y="6060124"/>
            <a:ext cx="2126170" cy="21261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13417" y="19544"/>
                  <a:pt x="20617" y="12344"/>
                  <a:pt x="21600" y="0"/>
                </a:cubicBezTo>
              </a:path>
            </a:pathLst>
          </a:custGeom>
          <a:ln w="50800">
            <a:solidFill>
              <a:srgbClr val="000000"/>
            </a:solidFill>
            <a:miter lim="400000"/>
            <a:headEnd type="arrow"/>
          </a:ln>
        </p:spPr>
        <p:txBody>
          <a:bodyPr/>
          <a:lstStyle/>
          <a:p>
            <a:pPr/>
          </a:p>
        </p:txBody>
      </p:sp>
      <p:pic>
        <p:nvPicPr>
          <p:cNvPr id="901" name="theta^*_=_argmin.pdf" descr="theta^*_=_argmin.pdf"/>
          <p:cNvPicPr>
            <a:picLocks noChangeAspect="1"/>
          </p:cNvPicPr>
          <p:nvPr/>
        </p:nvPicPr>
        <p:blipFill>
          <a:blip r:embed="rId3">
            <a:extLst/>
          </a:blip>
          <a:stretch>
            <a:fillRect/>
          </a:stretch>
        </p:blipFill>
        <p:spPr>
          <a:xfrm>
            <a:off x="3625581" y="6770018"/>
            <a:ext cx="12595481" cy="2370118"/>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6" name="Empirical Risk Minimization…"/>
          <p:cNvSpPr txBox="1"/>
          <p:nvPr/>
        </p:nvSpPr>
        <p:spPr>
          <a:xfrm>
            <a:off x="5485384" y="670673"/>
            <a:ext cx="13413233" cy="215940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b="0" sz="9000">
                <a:latin typeface="Helvetica Neue Light"/>
                <a:ea typeface="Helvetica Neue Light"/>
                <a:cs typeface="Helvetica Neue Light"/>
                <a:sym typeface="Helvetica Neue Light"/>
              </a:defRPr>
            </a:pPr>
            <a:r>
              <a:t>Empirical Risk Minimization</a:t>
            </a:r>
          </a:p>
          <a:p>
            <a:pPr>
              <a:defRPr b="0" sz="4200">
                <a:latin typeface="Helvetica Neue Light"/>
                <a:ea typeface="Helvetica Neue Light"/>
                <a:cs typeface="Helvetica Neue Light"/>
                <a:sym typeface="Helvetica Neue Light"/>
              </a:defRPr>
            </a:pPr>
            <a:r>
              <a:t>(formalization of supervised learning)</a:t>
            </a:r>
          </a:p>
        </p:txBody>
      </p:sp>
      <p:grpSp>
        <p:nvGrpSpPr>
          <p:cNvPr id="909" name="Group"/>
          <p:cNvGrpSpPr/>
          <p:nvPr/>
        </p:nvGrpSpPr>
        <p:grpSpPr>
          <a:xfrm>
            <a:off x="11356366" y="3962485"/>
            <a:ext cx="6634583" cy="3041586"/>
            <a:chOff x="0" y="0"/>
            <a:chExt cx="6634581" cy="3041584"/>
          </a:xfrm>
        </p:grpSpPr>
        <p:sp>
          <p:nvSpPr>
            <p:cNvPr id="907" name="Objective function…"/>
            <p:cNvSpPr txBox="1"/>
            <p:nvPr/>
          </p:nvSpPr>
          <p:spPr>
            <a:xfrm>
              <a:off x="0" y="0"/>
              <a:ext cx="6634582" cy="201618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p>
              <a:pPr>
                <a:defRPr b="0" sz="5000">
                  <a:latin typeface="Helvetica Light"/>
                  <a:ea typeface="Helvetica Light"/>
                  <a:cs typeface="Helvetica Light"/>
                  <a:sym typeface="Helvetica Light"/>
                </a:defRPr>
              </a:pPr>
              <a:r>
                <a:t>Objective function</a:t>
              </a:r>
            </a:p>
            <a:p>
              <a:pPr>
                <a:defRPr b="0" sz="5000">
                  <a:latin typeface="Helvetica Light"/>
                  <a:ea typeface="Helvetica Light"/>
                  <a:cs typeface="Helvetica Light"/>
                  <a:sym typeface="Helvetica Light"/>
                </a:defRPr>
              </a:pPr>
              <a:r>
                <a:t>(loss)</a:t>
              </a:r>
            </a:p>
          </p:txBody>
        </p:sp>
        <p:sp>
          <p:nvSpPr>
            <p:cNvPr id="908" name="Line"/>
            <p:cNvSpPr/>
            <p:nvPr/>
          </p:nvSpPr>
          <p:spPr>
            <a:xfrm flipH="1">
              <a:off x="2163313" y="2012726"/>
              <a:ext cx="583775" cy="1028859"/>
            </a:xfrm>
            <a:prstGeom prst="line">
              <a:avLst/>
            </a:prstGeom>
            <a:noFill/>
            <a:ln w="63500" cap="flat">
              <a:solidFill>
                <a:srgbClr val="000000"/>
              </a:solidFill>
              <a:prstDash val="solid"/>
              <a:miter lim="400000"/>
              <a:tailEnd type="triangle" w="med" len="med"/>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grpSp>
      <p:grpSp>
        <p:nvGrpSpPr>
          <p:cNvPr id="912" name="Group"/>
          <p:cNvGrpSpPr/>
          <p:nvPr/>
        </p:nvGrpSpPr>
        <p:grpSpPr>
          <a:xfrm>
            <a:off x="5008037" y="9169514"/>
            <a:ext cx="6377279" cy="1996815"/>
            <a:chOff x="0" y="0"/>
            <a:chExt cx="6377278" cy="1996814"/>
          </a:xfrm>
        </p:grpSpPr>
        <p:sp>
          <p:nvSpPr>
            <p:cNvPr id="910" name="Hypothesis space"/>
            <p:cNvSpPr txBox="1"/>
            <p:nvPr/>
          </p:nvSpPr>
          <p:spPr>
            <a:xfrm>
              <a:off x="0" y="902315"/>
              <a:ext cx="6377279" cy="1094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defRPr b="0" sz="5000">
                  <a:latin typeface="Helvetica Light"/>
                  <a:ea typeface="Helvetica Light"/>
                  <a:cs typeface="Helvetica Light"/>
                  <a:sym typeface="Helvetica Light"/>
                </a:defRPr>
              </a:lvl1pPr>
            </a:lstStyle>
            <a:p>
              <a:pPr/>
              <a:r>
                <a:t>Hypothesis space</a:t>
              </a:r>
            </a:p>
          </p:txBody>
        </p:sp>
        <p:sp>
          <p:nvSpPr>
            <p:cNvPr id="911" name="Line"/>
            <p:cNvSpPr/>
            <p:nvPr/>
          </p:nvSpPr>
          <p:spPr>
            <a:xfrm flipV="1">
              <a:off x="4312115" y="-1"/>
              <a:ext cx="526576" cy="990980"/>
            </a:xfrm>
            <a:prstGeom prst="line">
              <a:avLst/>
            </a:prstGeom>
            <a:noFill/>
            <a:ln w="63500" cap="flat">
              <a:solidFill>
                <a:srgbClr val="000000"/>
              </a:solidFill>
              <a:prstDash val="solid"/>
              <a:miter lim="400000"/>
              <a:tailEnd type="triangle" w="med" len="med"/>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grpSp>
      <p:grpSp>
        <p:nvGrpSpPr>
          <p:cNvPr id="916" name="Group"/>
          <p:cNvGrpSpPr/>
          <p:nvPr/>
        </p:nvGrpSpPr>
        <p:grpSpPr>
          <a:xfrm>
            <a:off x="14733752" y="8524367"/>
            <a:ext cx="4642212" cy="1779475"/>
            <a:chOff x="0" y="0"/>
            <a:chExt cx="4642210" cy="1779474"/>
          </a:xfrm>
        </p:grpSpPr>
        <p:sp>
          <p:nvSpPr>
            <p:cNvPr id="913" name="Training data"/>
            <p:cNvSpPr txBox="1"/>
            <p:nvPr/>
          </p:nvSpPr>
          <p:spPr>
            <a:xfrm>
              <a:off x="0" y="684975"/>
              <a:ext cx="4642211" cy="1094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defRPr b="0" sz="5000">
                  <a:latin typeface="Helvetica Light"/>
                  <a:ea typeface="Helvetica Light"/>
                  <a:cs typeface="Helvetica Light"/>
                  <a:sym typeface="Helvetica Light"/>
                </a:defRPr>
              </a:lvl1pPr>
            </a:lstStyle>
            <a:p>
              <a:pPr/>
              <a:r>
                <a:t>Training data</a:t>
              </a:r>
            </a:p>
          </p:txBody>
        </p:sp>
        <p:sp>
          <p:nvSpPr>
            <p:cNvPr id="914" name="Line"/>
            <p:cNvSpPr/>
            <p:nvPr/>
          </p:nvSpPr>
          <p:spPr>
            <a:xfrm flipH="1" flipV="1">
              <a:off x="614790" y="0"/>
              <a:ext cx="400292" cy="755320"/>
            </a:xfrm>
            <a:prstGeom prst="line">
              <a:avLst/>
            </a:prstGeom>
            <a:noFill/>
            <a:ln w="63500" cap="flat">
              <a:solidFill>
                <a:srgbClr val="000000"/>
              </a:solidFill>
              <a:prstDash val="solid"/>
              <a:miter lim="400000"/>
              <a:tailEnd type="triangle" w="med" len="med"/>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sp>
          <p:nvSpPr>
            <p:cNvPr id="915" name="Line"/>
            <p:cNvSpPr/>
            <p:nvPr/>
          </p:nvSpPr>
          <p:spPr>
            <a:xfrm flipV="1">
              <a:off x="1713756" y="0"/>
              <a:ext cx="400292" cy="755321"/>
            </a:xfrm>
            <a:prstGeom prst="line">
              <a:avLst/>
            </a:prstGeom>
            <a:noFill/>
            <a:ln w="63500" cap="flat">
              <a:solidFill>
                <a:srgbClr val="000000"/>
              </a:solidFill>
              <a:prstDash val="solid"/>
              <a:miter lim="400000"/>
              <a:tailEnd type="triangle" w="med" len="med"/>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grpSp>
      <p:pic>
        <p:nvPicPr>
          <p:cNvPr id="917" name="f^*_=_argmin_f_i.pdf" descr="f^*_=_argmin_f_i.pdf"/>
          <p:cNvPicPr>
            <a:picLocks noChangeAspect="1"/>
          </p:cNvPicPr>
          <p:nvPr/>
        </p:nvPicPr>
        <p:blipFill>
          <a:blip r:embed="rId3">
            <a:extLst/>
          </a:blip>
          <a:stretch>
            <a:fillRect/>
          </a:stretch>
        </p:blipFill>
        <p:spPr>
          <a:xfrm>
            <a:off x="6058350" y="6450939"/>
            <a:ext cx="12611925" cy="269157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9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90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9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16" grpId="1"/>
      <p:bldP build="whole" bldLvl="1" animBg="1" rev="0" advAuto="0" spid="909" grpId="2"/>
      <p:bldP build="whole" bldLvl="1" animBg="1" rev="0" advAuto="0" spid="912" grpId="3"/>
    </p:bldLst>
  </p:timing>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1" name="Rectangle"/>
          <p:cNvSpPr/>
          <p:nvPr/>
        </p:nvSpPr>
        <p:spPr>
          <a:xfrm rot="5400000">
            <a:off x="12170411" y="219297"/>
            <a:ext cx="1099122" cy="7396806"/>
          </a:xfrm>
          <a:prstGeom prst="rect">
            <a:avLst/>
          </a:prstGeom>
          <a:solidFill>
            <a:srgbClr val="D6D5D5"/>
          </a:solidFill>
          <a:ln w="12700">
            <a:miter lim="400000"/>
          </a:ln>
        </p:spPr>
        <p:txBody>
          <a:bodyPr lIns="50800" tIns="50800" rIns="50800" bIns="50800" anchor="ctr"/>
          <a:lstStyle/>
          <a:p>
            <a:pPr defTabSz="584200">
              <a:defRPr b="0">
                <a:latin typeface="+mn-lt"/>
                <a:ea typeface="+mn-ea"/>
                <a:cs typeface="+mn-cs"/>
                <a:sym typeface="Helvetica Neue Medium"/>
              </a:defRPr>
            </a:pPr>
          </a:p>
        </p:txBody>
      </p:sp>
      <p:sp>
        <p:nvSpPr>
          <p:cNvPr id="922" name="Rectangle"/>
          <p:cNvSpPr/>
          <p:nvPr/>
        </p:nvSpPr>
        <p:spPr>
          <a:xfrm>
            <a:off x="8881134" y="3245216"/>
            <a:ext cx="7677675" cy="8999847"/>
          </a:xfrm>
          <a:prstGeom prst="rect">
            <a:avLst/>
          </a:prstGeom>
          <a:ln w="38100">
            <a:solidFill>
              <a:srgbClr val="000000"/>
            </a:solidFill>
            <a:miter lim="400000"/>
          </a:ln>
        </p:spPr>
        <p:txBody>
          <a:bodyPr lIns="50800" tIns="50800" rIns="50800" bIns="50800" anchor="ctr"/>
          <a:lstStyle/>
          <a:p>
            <a:pPr defTabSz="584200">
              <a:defRPr b="0">
                <a:latin typeface="+mn-lt"/>
                <a:ea typeface="+mn-ea"/>
                <a:cs typeface="+mn-cs"/>
                <a:sym typeface="Helvetica Neue Medium"/>
              </a:defRPr>
            </a:pPr>
          </a:p>
        </p:txBody>
      </p:sp>
      <p:pic>
        <p:nvPicPr>
          <p:cNvPr id="923" name="rightarrow.pdf" descr="rightarrow.pdf"/>
          <p:cNvPicPr>
            <a:picLocks noChangeAspect="1"/>
          </p:cNvPicPr>
          <p:nvPr/>
        </p:nvPicPr>
        <p:blipFill>
          <a:blip r:embed="rId3">
            <a:extLst/>
          </a:blip>
          <a:stretch>
            <a:fillRect/>
          </a:stretch>
        </p:blipFill>
        <p:spPr>
          <a:xfrm>
            <a:off x="16964964" y="7988748"/>
            <a:ext cx="932379" cy="565078"/>
          </a:xfrm>
          <a:prstGeom prst="rect">
            <a:avLst/>
          </a:prstGeom>
          <a:ln w="12700">
            <a:miter lim="400000"/>
          </a:ln>
        </p:spPr>
      </p:pic>
      <p:pic>
        <p:nvPicPr>
          <p:cNvPr id="924" name="Learner.pdf" descr="Learner.pdf"/>
          <p:cNvPicPr>
            <a:picLocks noChangeAspect="1"/>
          </p:cNvPicPr>
          <p:nvPr/>
        </p:nvPicPr>
        <p:blipFill>
          <a:blip r:embed="rId4">
            <a:extLst/>
          </a:blip>
          <a:stretch>
            <a:fillRect/>
          </a:stretch>
        </p:blipFill>
        <p:spPr>
          <a:xfrm>
            <a:off x="11426813" y="3635161"/>
            <a:ext cx="2586318" cy="565079"/>
          </a:xfrm>
          <a:prstGeom prst="rect">
            <a:avLst/>
          </a:prstGeom>
          <a:ln w="12700">
            <a:miter lim="400000"/>
          </a:ln>
        </p:spPr>
      </p:pic>
      <p:pic>
        <p:nvPicPr>
          <p:cNvPr id="925" name="f.pdf" descr="f.pdf"/>
          <p:cNvPicPr>
            <a:picLocks noChangeAspect="1"/>
          </p:cNvPicPr>
          <p:nvPr/>
        </p:nvPicPr>
        <p:blipFill>
          <a:blip r:embed="rId5">
            <a:extLst/>
          </a:blip>
          <a:stretch>
            <a:fillRect/>
          </a:stretch>
        </p:blipFill>
        <p:spPr>
          <a:xfrm>
            <a:off x="18357205" y="7710060"/>
            <a:ext cx="669763" cy="1198523"/>
          </a:xfrm>
          <a:prstGeom prst="rect">
            <a:avLst/>
          </a:prstGeom>
          <a:ln w="12700">
            <a:miter lim="400000"/>
          </a:ln>
        </p:spPr>
      </p:pic>
      <p:pic>
        <p:nvPicPr>
          <p:cNvPr id="926" name="Data.pdf" descr="Data.pdf"/>
          <p:cNvPicPr>
            <a:picLocks noChangeAspect="1"/>
          </p:cNvPicPr>
          <p:nvPr/>
        </p:nvPicPr>
        <p:blipFill>
          <a:blip r:embed="rId6">
            <a:extLst/>
          </a:blip>
          <a:stretch>
            <a:fillRect/>
          </a:stretch>
        </p:blipFill>
        <p:spPr>
          <a:xfrm>
            <a:off x="4206708" y="6954564"/>
            <a:ext cx="1651766" cy="565079"/>
          </a:xfrm>
          <a:prstGeom prst="rect">
            <a:avLst/>
          </a:prstGeom>
          <a:ln w="12700">
            <a:miter lim="400000"/>
          </a:ln>
        </p:spPr>
      </p:pic>
      <p:sp>
        <p:nvSpPr>
          <p:cNvPr id="927" name="Case study #1: Linear least squares"/>
          <p:cNvSpPr txBox="1"/>
          <p:nvPr>
            <p:ph type="title"/>
          </p:nvPr>
        </p:nvSpPr>
        <p:spPr>
          <a:xfrm>
            <a:off x="3110104" y="-184547"/>
            <a:ext cx="18870783" cy="3036094"/>
          </a:xfrm>
          <a:prstGeom prst="rect">
            <a:avLst/>
          </a:prstGeom>
        </p:spPr>
        <p:txBody>
          <a:bodyPr/>
          <a:lstStyle>
            <a:lvl1pPr defTabSz="780454">
              <a:defRPr sz="9500">
                <a:latin typeface="Helvetica Neue Light"/>
                <a:ea typeface="Helvetica Neue Light"/>
                <a:cs typeface="Helvetica Neue Light"/>
                <a:sym typeface="Helvetica Neue Light"/>
              </a:defRPr>
            </a:lvl1pPr>
          </a:lstStyle>
          <a:p>
            <a:pPr/>
            <a:r>
              <a:t>Case study #1: Linear least squares</a:t>
            </a:r>
          </a:p>
        </p:txBody>
      </p:sp>
      <p:grpSp>
        <p:nvGrpSpPr>
          <p:cNvPr id="930" name="Group"/>
          <p:cNvGrpSpPr/>
          <p:nvPr/>
        </p:nvGrpSpPr>
        <p:grpSpPr>
          <a:xfrm>
            <a:off x="10088547" y="10067452"/>
            <a:ext cx="4913896" cy="1645840"/>
            <a:chOff x="0" y="0"/>
            <a:chExt cx="4913895" cy="1645838"/>
          </a:xfrm>
        </p:grpSpPr>
        <p:pic>
          <p:nvPicPr>
            <p:cNvPr id="928" name="Group" descr="Group"/>
            <p:cNvPicPr>
              <a:picLocks noChangeAspect="1"/>
            </p:cNvPicPr>
            <p:nvPr/>
          </p:nvPicPr>
          <p:blipFill>
            <a:blip r:embed="rId7">
              <a:extLst/>
            </a:blip>
            <a:stretch>
              <a:fillRect/>
            </a:stretch>
          </p:blipFill>
          <p:spPr>
            <a:xfrm>
              <a:off x="1089885" y="0"/>
              <a:ext cx="2734126" cy="578373"/>
            </a:xfrm>
            <a:prstGeom prst="rect">
              <a:avLst/>
            </a:prstGeom>
            <a:ln w="12700" cap="flat">
              <a:noFill/>
              <a:miter lim="400000"/>
            </a:ln>
            <a:effectLst/>
          </p:spPr>
        </p:pic>
        <p:pic>
          <p:nvPicPr>
            <p:cNvPr id="929" name="theta^*_=_(_math.pdf" descr="theta^*_=_(_math.pdf"/>
            <p:cNvPicPr>
              <a:picLocks noChangeAspect="1"/>
            </p:cNvPicPr>
            <p:nvPr/>
          </p:nvPicPr>
          <p:blipFill>
            <a:blip r:embed="rId8">
              <a:extLst/>
            </a:blip>
            <a:stretch>
              <a:fillRect/>
            </a:stretch>
          </p:blipFill>
          <p:spPr>
            <a:xfrm>
              <a:off x="0" y="991716"/>
              <a:ext cx="4913896" cy="654123"/>
            </a:xfrm>
            <a:prstGeom prst="rect">
              <a:avLst/>
            </a:prstGeom>
            <a:ln w="12700" cap="flat">
              <a:noFill/>
              <a:miter lim="400000"/>
            </a:ln>
            <a:effectLst/>
          </p:spPr>
        </p:pic>
      </p:grpSp>
      <p:grpSp>
        <p:nvGrpSpPr>
          <p:cNvPr id="933" name="Group"/>
          <p:cNvGrpSpPr/>
          <p:nvPr/>
        </p:nvGrpSpPr>
        <p:grpSpPr>
          <a:xfrm>
            <a:off x="9341109" y="5229706"/>
            <a:ext cx="6757726" cy="1398924"/>
            <a:chOff x="0" y="0"/>
            <a:chExt cx="6757724" cy="1398923"/>
          </a:xfrm>
        </p:grpSpPr>
        <p:pic>
          <p:nvPicPr>
            <p:cNvPr id="931" name="Objective.pdf" descr="Objective.pdf"/>
            <p:cNvPicPr>
              <a:picLocks noChangeAspect="1"/>
            </p:cNvPicPr>
            <p:nvPr/>
          </p:nvPicPr>
          <p:blipFill>
            <a:blip r:embed="rId9">
              <a:extLst/>
            </a:blip>
            <a:srcRect l="0" t="0" r="0" b="0"/>
            <a:stretch>
              <a:fillRect/>
            </a:stretch>
          </p:blipFill>
          <p:spPr>
            <a:xfrm>
              <a:off x="1898667" y="0"/>
              <a:ext cx="2611440" cy="578373"/>
            </a:xfrm>
            <a:prstGeom prst="rect">
              <a:avLst/>
            </a:prstGeom>
            <a:ln w="12700" cap="flat">
              <a:noFill/>
              <a:miter lim="400000"/>
            </a:ln>
            <a:effectLst/>
          </p:spPr>
        </p:pic>
        <p:pic>
          <p:nvPicPr>
            <p:cNvPr id="932" name="mathcal_L_(f_the.pdf" descr="mathcal_L_(f_the.pdf"/>
            <p:cNvPicPr>
              <a:picLocks noChangeAspect="1"/>
            </p:cNvPicPr>
            <p:nvPr/>
          </p:nvPicPr>
          <p:blipFill>
            <a:blip r:embed="rId10">
              <a:extLst/>
            </a:blip>
            <a:stretch>
              <a:fillRect/>
            </a:stretch>
          </p:blipFill>
          <p:spPr>
            <a:xfrm>
              <a:off x="0" y="711413"/>
              <a:ext cx="6757725" cy="687511"/>
            </a:xfrm>
            <a:prstGeom prst="rect">
              <a:avLst/>
            </a:prstGeom>
            <a:ln w="12700" cap="flat">
              <a:noFill/>
              <a:miter lim="400000"/>
            </a:ln>
            <a:effectLst/>
          </p:spPr>
        </p:pic>
      </p:grpSp>
      <p:grpSp>
        <p:nvGrpSpPr>
          <p:cNvPr id="936" name="Group"/>
          <p:cNvGrpSpPr/>
          <p:nvPr/>
        </p:nvGrpSpPr>
        <p:grpSpPr>
          <a:xfrm>
            <a:off x="10263023" y="7570253"/>
            <a:ext cx="4913896" cy="1635041"/>
            <a:chOff x="0" y="0"/>
            <a:chExt cx="4913895" cy="1635040"/>
          </a:xfrm>
        </p:grpSpPr>
        <p:pic>
          <p:nvPicPr>
            <p:cNvPr id="934" name="Group" descr="Group"/>
            <p:cNvPicPr>
              <a:picLocks noChangeAspect="1"/>
            </p:cNvPicPr>
            <p:nvPr/>
          </p:nvPicPr>
          <p:blipFill>
            <a:blip r:embed="rId11">
              <a:extLst/>
            </a:blip>
            <a:srcRect l="0" t="0" r="0" b="0"/>
            <a:stretch>
              <a:fillRect/>
            </a:stretch>
          </p:blipFill>
          <p:spPr>
            <a:xfrm>
              <a:off x="117168" y="-1"/>
              <a:ext cx="4679560" cy="578374"/>
            </a:xfrm>
            <a:prstGeom prst="rect">
              <a:avLst/>
            </a:prstGeom>
            <a:ln w="12700" cap="flat">
              <a:noFill/>
              <a:miter lim="400000"/>
            </a:ln>
            <a:effectLst/>
          </p:spPr>
        </p:pic>
        <p:pic>
          <p:nvPicPr>
            <p:cNvPr id="935" name="f_theta_(x)_=_th.pdf" descr="f_theta_(x)_=_th.pdf"/>
            <p:cNvPicPr>
              <a:picLocks noChangeAspect="1"/>
            </p:cNvPicPr>
            <p:nvPr/>
          </p:nvPicPr>
          <p:blipFill>
            <a:blip r:embed="rId12">
              <a:extLst/>
            </a:blip>
            <a:stretch>
              <a:fillRect/>
            </a:stretch>
          </p:blipFill>
          <p:spPr>
            <a:xfrm>
              <a:off x="0" y="924828"/>
              <a:ext cx="4913896" cy="710213"/>
            </a:xfrm>
            <a:prstGeom prst="rect">
              <a:avLst/>
            </a:prstGeom>
            <a:ln w="12700" cap="flat">
              <a:noFill/>
              <a:miter lim="400000"/>
            </a:ln>
            <a:effectLst/>
          </p:spPr>
        </p:pic>
      </p:grpSp>
      <p:pic>
        <p:nvPicPr>
          <p:cNvPr id="937" name="x^(i)_,_y^(i)_i=.pdf" descr="x^(i)_,_y^(i)_i=.pdf"/>
          <p:cNvPicPr>
            <a:picLocks noChangeAspect="1"/>
          </p:cNvPicPr>
          <p:nvPr/>
        </p:nvPicPr>
        <p:blipFill>
          <a:blip r:embed="rId13">
            <a:extLst/>
          </a:blip>
          <a:stretch>
            <a:fillRect/>
          </a:stretch>
        </p:blipFill>
        <p:spPr>
          <a:xfrm>
            <a:off x="2982472" y="7951358"/>
            <a:ext cx="4100267" cy="872830"/>
          </a:xfrm>
          <a:prstGeom prst="rect">
            <a:avLst/>
          </a:prstGeom>
          <a:ln w="12700">
            <a:miter lim="400000"/>
          </a:ln>
        </p:spPr>
      </p:pic>
      <p:pic>
        <p:nvPicPr>
          <p:cNvPr id="938" name="rightarrow.pdf" descr="rightarrow.pdf"/>
          <p:cNvPicPr>
            <a:picLocks noChangeAspect="1"/>
          </p:cNvPicPr>
          <p:nvPr/>
        </p:nvPicPr>
        <p:blipFill>
          <a:blip r:embed="rId3">
            <a:extLst/>
          </a:blip>
          <a:stretch>
            <a:fillRect/>
          </a:stretch>
        </p:blipFill>
        <p:spPr>
          <a:xfrm>
            <a:off x="7506222" y="7988748"/>
            <a:ext cx="932379" cy="565078"/>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9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9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9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30" grpId="3"/>
      <p:bldP build="whole" bldLvl="1" animBg="1" rev="0" advAuto="0" spid="933" grpId="1"/>
      <p:bldP build="whole" bldLvl="1" animBg="1" rev="0" advAuto="0" spid="936" grpId="2"/>
    </p:bldLst>
  </p:timing>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2" name="Rectangle"/>
          <p:cNvSpPr/>
          <p:nvPr/>
        </p:nvSpPr>
        <p:spPr>
          <a:xfrm rot="5400000">
            <a:off x="11226500" y="322027"/>
            <a:ext cx="1099122" cy="5930253"/>
          </a:xfrm>
          <a:prstGeom prst="rect">
            <a:avLst/>
          </a:prstGeom>
          <a:solidFill>
            <a:srgbClr val="D6D5D5"/>
          </a:solidFill>
          <a:ln w="12700">
            <a:miter lim="400000"/>
          </a:ln>
        </p:spPr>
        <p:txBody>
          <a:bodyPr lIns="50800" tIns="50800" rIns="50800" bIns="50800" anchor="ctr"/>
          <a:lstStyle/>
          <a:p>
            <a:pPr defTabSz="584200">
              <a:defRPr b="0">
                <a:latin typeface="+mn-lt"/>
                <a:ea typeface="+mn-ea"/>
                <a:cs typeface="+mn-cs"/>
                <a:sym typeface="Helvetica Neue Medium"/>
              </a:defRPr>
            </a:pPr>
          </a:p>
        </p:txBody>
      </p:sp>
      <p:pic>
        <p:nvPicPr>
          <p:cNvPr id="943" name="Data.pdf" descr="Data.pdf"/>
          <p:cNvPicPr>
            <a:picLocks noChangeAspect="1"/>
          </p:cNvPicPr>
          <p:nvPr/>
        </p:nvPicPr>
        <p:blipFill>
          <a:blip r:embed="rId3">
            <a:extLst/>
          </a:blip>
          <a:stretch>
            <a:fillRect/>
          </a:stretch>
        </p:blipFill>
        <p:spPr>
          <a:xfrm>
            <a:off x="4871416" y="5721333"/>
            <a:ext cx="1651766" cy="565079"/>
          </a:xfrm>
          <a:prstGeom prst="rect">
            <a:avLst/>
          </a:prstGeom>
          <a:ln w="12700">
            <a:miter lim="400000"/>
          </a:ln>
        </p:spPr>
      </p:pic>
      <p:sp>
        <p:nvSpPr>
          <p:cNvPr id="944" name="Rectangle"/>
          <p:cNvSpPr/>
          <p:nvPr/>
        </p:nvSpPr>
        <p:spPr>
          <a:xfrm>
            <a:off x="8670500" y="2614164"/>
            <a:ext cx="6211122" cy="6855484"/>
          </a:xfrm>
          <a:prstGeom prst="rect">
            <a:avLst/>
          </a:prstGeom>
          <a:ln w="38100">
            <a:solidFill>
              <a:srgbClr val="000000"/>
            </a:solidFill>
            <a:miter lim="400000"/>
          </a:ln>
        </p:spPr>
        <p:txBody>
          <a:bodyPr lIns="50800" tIns="50800" rIns="50800" bIns="50800" anchor="ctr"/>
          <a:lstStyle/>
          <a:p>
            <a:pPr defTabSz="584200">
              <a:defRPr b="0">
                <a:latin typeface="+mn-lt"/>
                <a:ea typeface="+mn-ea"/>
                <a:cs typeface="+mn-cs"/>
                <a:sym typeface="Helvetica Neue Medium"/>
              </a:defRPr>
            </a:pPr>
          </a:p>
        </p:txBody>
      </p:sp>
      <p:pic>
        <p:nvPicPr>
          <p:cNvPr id="945" name="rightarrow.pdf" descr="rightarrow.pdf"/>
          <p:cNvPicPr>
            <a:picLocks noChangeAspect="1"/>
          </p:cNvPicPr>
          <p:nvPr/>
        </p:nvPicPr>
        <p:blipFill>
          <a:blip r:embed="rId4">
            <a:extLst/>
          </a:blip>
          <a:stretch>
            <a:fillRect/>
          </a:stretch>
        </p:blipFill>
        <p:spPr>
          <a:xfrm>
            <a:off x="7245659" y="5838948"/>
            <a:ext cx="669763" cy="405918"/>
          </a:xfrm>
          <a:prstGeom prst="rect">
            <a:avLst/>
          </a:prstGeom>
          <a:ln w="12700">
            <a:miter lim="400000"/>
          </a:ln>
        </p:spPr>
      </p:pic>
      <p:pic>
        <p:nvPicPr>
          <p:cNvPr id="946" name="rightarrow.pdf" descr="rightarrow.pdf"/>
          <p:cNvPicPr>
            <a:picLocks noChangeAspect="1"/>
          </p:cNvPicPr>
          <p:nvPr/>
        </p:nvPicPr>
        <p:blipFill>
          <a:blip r:embed="rId4">
            <a:extLst/>
          </a:blip>
          <a:stretch>
            <a:fillRect/>
          </a:stretch>
        </p:blipFill>
        <p:spPr>
          <a:xfrm>
            <a:off x="15499284" y="5721333"/>
            <a:ext cx="932380" cy="565079"/>
          </a:xfrm>
          <a:prstGeom prst="rect">
            <a:avLst/>
          </a:prstGeom>
          <a:ln w="12700">
            <a:miter lim="400000"/>
          </a:ln>
        </p:spPr>
      </p:pic>
      <p:grpSp>
        <p:nvGrpSpPr>
          <p:cNvPr id="949" name="Group"/>
          <p:cNvGrpSpPr/>
          <p:nvPr/>
        </p:nvGrpSpPr>
        <p:grpSpPr>
          <a:xfrm>
            <a:off x="10232964" y="9914278"/>
            <a:ext cx="3086194" cy="2061624"/>
            <a:chOff x="0" y="0"/>
            <a:chExt cx="3086193" cy="2061622"/>
          </a:xfrm>
        </p:grpSpPr>
        <p:pic>
          <p:nvPicPr>
            <p:cNvPr id="947" name="Compute.pdf" descr="Compute.pdf"/>
            <p:cNvPicPr>
              <a:picLocks noChangeAspect="1"/>
            </p:cNvPicPr>
            <p:nvPr/>
          </p:nvPicPr>
          <p:blipFill>
            <a:blip r:embed="rId5">
              <a:extLst/>
            </a:blip>
            <a:stretch>
              <a:fillRect/>
            </a:stretch>
          </p:blipFill>
          <p:spPr>
            <a:xfrm>
              <a:off x="0" y="1344408"/>
              <a:ext cx="3086194" cy="717215"/>
            </a:xfrm>
            <a:prstGeom prst="rect">
              <a:avLst/>
            </a:prstGeom>
            <a:ln w="12700" cap="flat">
              <a:noFill/>
              <a:miter lim="400000"/>
            </a:ln>
            <a:effectLst/>
          </p:spPr>
        </p:pic>
        <p:pic>
          <p:nvPicPr>
            <p:cNvPr id="948" name="rightarrow.pdf" descr="rightarrow.pdf"/>
            <p:cNvPicPr>
              <a:picLocks noChangeAspect="1"/>
            </p:cNvPicPr>
            <p:nvPr/>
          </p:nvPicPr>
          <p:blipFill>
            <a:blip r:embed="rId4">
              <a:extLst/>
            </a:blip>
            <a:stretch>
              <a:fillRect/>
            </a:stretch>
          </p:blipFill>
          <p:spPr>
            <a:xfrm rot="16200000">
              <a:off x="1076907" y="183650"/>
              <a:ext cx="932379" cy="565078"/>
            </a:xfrm>
            <a:prstGeom prst="rect">
              <a:avLst/>
            </a:prstGeom>
            <a:ln w="12700" cap="flat">
              <a:noFill/>
              <a:miter lim="400000"/>
            </a:ln>
            <a:effectLst/>
          </p:spPr>
        </p:pic>
      </p:grpSp>
      <p:pic>
        <p:nvPicPr>
          <p:cNvPr id="950" name="Objective.pdf" descr="Objective.pdf"/>
          <p:cNvPicPr>
            <a:picLocks noChangeAspect="1"/>
          </p:cNvPicPr>
          <p:nvPr/>
        </p:nvPicPr>
        <p:blipFill>
          <a:blip r:embed="rId6">
            <a:extLst/>
          </a:blip>
          <a:srcRect l="0" t="0" r="0" b="0"/>
          <a:stretch>
            <a:fillRect/>
          </a:stretch>
        </p:blipFill>
        <p:spPr>
          <a:xfrm>
            <a:off x="10401744" y="4844360"/>
            <a:ext cx="2611440" cy="578373"/>
          </a:xfrm>
          <a:prstGeom prst="rect">
            <a:avLst/>
          </a:prstGeom>
          <a:ln w="12700">
            <a:miter lim="400000"/>
          </a:ln>
        </p:spPr>
      </p:pic>
      <p:pic>
        <p:nvPicPr>
          <p:cNvPr id="951" name="Optimizer.pdf" descr="Optimizer.pdf"/>
          <p:cNvPicPr>
            <a:picLocks noChangeAspect="1"/>
          </p:cNvPicPr>
          <p:nvPr/>
        </p:nvPicPr>
        <p:blipFill>
          <a:blip r:embed="rId7">
            <a:extLst/>
          </a:blip>
          <a:stretch>
            <a:fillRect/>
          </a:stretch>
        </p:blipFill>
        <p:spPr>
          <a:xfrm>
            <a:off x="10340400" y="8061238"/>
            <a:ext cx="2734126" cy="578373"/>
          </a:xfrm>
          <a:prstGeom prst="rect">
            <a:avLst/>
          </a:prstGeom>
          <a:ln w="12700">
            <a:miter lim="400000"/>
          </a:ln>
        </p:spPr>
      </p:pic>
      <p:pic>
        <p:nvPicPr>
          <p:cNvPr id="952" name="Hypothesis_space.pdf" descr="Hypothesis_space.pdf"/>
          <p:cNvPicPr>
            <a:picLocks noChangeAspect="1"/>
          </p:cNvPicPr>
          <p:nvPr/>
        </p:nvPicPr>
        <p:blipFill>
          <a:blip r:embed="rId8">
            <a:extLst/>
          </a:blip>
          <a:srcRect l="0" t="0" r="0" b="0"/>
          <a:stretch>
            <a:fillRect/>
          </a:stretch>
        </p:blipFill>
        <p:spPr>
          <a:xfrm>
            <a:off x="9367686" y="6452799"/>
            <a:ext cx="4679561" cy="578373"/>
          </a:xfrm>
          <a:prstGeom prst="rect">
            <a:avLst/>
          </a:prstGeom>
          <a:ln w="12700">
            <a:miter lim="400000"/>
          </a:ln>
        </p:spPr>
      </p:pic>
      <p:pic>
        <p:nvPicPr>
          <p:cNvPr id="953" name="Learner.pdf" descr="Learner.pdf"/>
          <p:cNvPicPr>
            <a:picLocks noChangeAspect="1"/>
          </p:cNvPicPr>
          <p:nvPr/>
        </p:nvPicPr>
        <p:blipFill>
          <a:blip r:embed="rId9">
            <a:extLst/>
          </a:blip>
          <a:stretch>
            <a:fillRect/>
          </a:stretch>
        </p:blipFill>
        <p:spPr>
          <a:xfrm>
            <a:off x="10482901" y="3004614"/>
            <a:ext cx="2586318" cy="565079"/>
          </a:xfrm>
          <a:prstGeom prst="rect">
            <a:avLst/>
          </a:prstGeom>
          <a:ln w="12700">
            <a:miter lim="400000"/>
          </a:ln>
        </p:spPr>
      </p:pic>
      <p:pic>
        <p:nvPicPr>
          <p:cNvPr id="954" name="f.pdf" descr="f.pdf"/>
          <p:cNvPicPr>
            <a:picLocks noChangeAspect="1"/>
          </p:cNvPicPr>
          <p:nvPr/>
        </p:nvPicPr>
        <p:blipFill>
          <a:blip r:embed="rId10">
            <a:extLst/>
          </a:blip>
          <a:stretch>
            <a:fillRect/>
          </a:stretch>
        </p:blipFill>
        <p:spPr>
          <a:xfrm>
            <a:off x="16891525" y="5442645"/>
            <a:ext cx="669763" cy="1198523"/>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9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49" grpId="1"/>
    </p:bldLst>
  </p:timing>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8" name="Rectangle"/>
          <p:cNvSpPr/>
          <p:nvPr/>
        </p:nvSpPr>
        <p:spPr>
          <a:xfrm>
            <a:off x="1349207" y="9032563"/>
            <a:ext cx="1198842" cy="4156251"/>
          </a:xfrm>
          <a:prstGeom prst="rect">
            <a:avLst/>
          </a:prstGeom>
          <a:solidFill>
            <a:srgbClr val="D6D5D5"/>
          </a:solidFill>
          <a:ln w="12700">
            <a:miter lim="400000"/>
          </a:ln>
        </p:spPr>
        <p:txBody>
          <a:bodyPr lIns="50800" tIns="50800" rIns="50800" bIns="50800" anchor="ctr"/>
          <a:lstStyle/>
          <a:p>
            <a:pPr defTabSz="584200">
              <a:defRPr b="0">
                <a:latin typeface="+mn-lt"/>
                <a:ea typeface="+mn-ea"/>
                <a:cs typeface="+mn-cs"/>
                <a:sym typeface="Helvetica Neue Medium"/>
              </a:defRPr>
            </a:pPr>
          </a:p>
        </p:txBody>
      </p:sp>
      <p:sp>
        <p:nvSpPr>
          <p:cNvPr id="959" name="Rectangle"/>
          <p:cNvSpPr/>
          <p:nvPr/>
        </p:nvSpPr>
        <p:spPr>
          <a:xfrm>
            <a:off x="1325501" y="2791617"/>
            <a:ext cx="1198843" cy="4156251"/>
          </a:xfrm>
          <a:prstGeom prst="rect">
            <a:avLst/>
          </a:prstGeom>
          <a:solidFill>
            <a:srgbClr val="D6D5D5"/>
          </a:solidFill>
          <a:ln w="12700">
            <a:miter lim="400000"/>
          </a:ln>
        </p:spPr>
        <p:txBody>
          <a:bodyPr lIns="50800" tIns="50800" rIns="50800" bIns="50800" anchor="ctr"/>
          <a:lstStyle/>
          <a:p>
            <a:pPr defTabSz="584200">
              <a:defRPr b="0">
                <a:latin typeface="+mn-lt"/>
                <a:ea typeface="+mn-ea"/>
                <a:cs typeface="+mn-cs"/>
                <a:sym typeface="Helvetica Neue Medium"/>
              </a:defRPr>
            </a:pPr>
          </a:p>
        </p:txBody>
      </p:sp>
      <p:sp>
        <p:nvSpPr>
          <p:cNvPr id="960" name="Rectangle"/>
          <p:cNvSpPr/>
          <p:nvPr/>
        </p:nvSpPr>
        <p:spPr>
          <a:xfrm>
            <a:off x="14460177" y="9074855"/>
            <a:ext cx="3942825" cy="4156251"/>
          </a:xfrm>
          <a:prstGeom prst="rect">
            <a:avLst/>
          </a:prstGeom>
          <a:ln w="38100">
            <a:solidFill>
              <a:srgbClr val="000000"/>
            </a:solidFill>
            <a:miter lim="400000"/>
          </a:ln>
        </p:spPr>
        <p:txBody>
          <a:bodyPr lIns="50800" tIns="50800" rIns="50800" bIns="50800" anchor="ctr"/>
          <a:lstStyle/>
          <a:p>
            <a:pPr defTabSz="584200">
              <a:defRPr b="0">
                <a:latin typeface="+mn-lt"/>
                <a:ea typeface="+mn-ea"/>
                <a:cs typeface="+mn-cs"/>
                <a:sym typeface="Helvetica Neue Medium"/>
              </a:defRPr>
            </a:pPr>
          </a:p>
        </p:txBody>
      </p:sp>
      <p:sp>
        <p:nvSpPr>
          <p:cNvPr id="961" name="Rectangle"/>
          <p:cNvSpPr/>
          <p:nvPr/>
        </p:nvSpPr>
        <p:spPr>
          <a:xfrm>
            <a:off x="8262279" y="2770894"/>
            <a:ext cx="3942824" cy="4156252"/>
          </a:xfrm>
          <a:prstGeom prst="rect">
            <a:avLst/>
          </a:prstGeom>
          <a:ln w="38100">
            <a:solidFill>
              <a:srgbClr val="000000"/>
            </a:solidFill>
            <a:miter lim="400000"/>
          </a:ln>
        </p:spPr>
        <p:txBody>
          <a:bodyPr lIns="50800" tIns="50800" rIns="50800" bIns="50800" anchor="ctr"/>
          <a:lstStyle/>
          <a:p>
            <a:pPr defTabSz="584200">
              <a:defRPr b="0">
                <a:latin typeface="+mn-lt"/>
                <a:ea typeface="+mn-ea"/>
                <a:cs typeface="+mn-cs"/>
                <a:sym typeface="Helvetica Neue Medium"/>
              </a:defRPr>
            </a:pPr>
          </a:p>
        </p:txBody>
      </p:sp>
      <p:sp>
        <p:nvSpPr>
          <p:cNvPr id="962" name="Line"/>
          <p:cNvSpPr/>
          <p:nvPr/>
        </p:nvSpPr>
        <p:spPr>
          <a:xfrm flipV="1">
            <a:off x="14422480" y="5985886"/>
            <a:ext cx="1424356" cy="3141244"/>
          </a:xfrm>
          <a:prstGeom prst="line">
            <a:avLst/>
          </a:prstGeom>
          <a:ln w="25400">
            <a:solidFill>
              <a:srgbClr val="000000"/>
            </a:solidFill>
            <a:custDash>
              <a:ds d="200000" sp="200000"/>
            </a:custDash>
            <a:miter lim="400000"/>
          </a:ln>
        </p:spPr>
        <p:txBody>
          <a:bodyPr lIns="50800" tIns="50800" rIns="50800" bIns="50800" anchor="ctr"/>
          <a:lstStyle/>
          <a:p>
            <a:pPr defTabSz="584200">
              <a:defRPr b="0" sz="2200">
                <a:solidFill>
                  <a:srgbClr val="FFFFFF"/>
                </a:solidFill>
                <a:latin typeface="+mn-lt"/>
                <a:ea typeface="+mn-ea"/>
                <a:cs typeface="+mn-cs"/>
                <a:sym typeface="Helvetica Neue Medium"/>
              </a:defRPr>
            </a:pPr>
          </a:p>
        </p:txBody>
      </p:sp>
      <p:sp>
        <p:nvSpPr>
          <p:cNvPr id="963" name="Line"/>
          <p:cNvSpPr/>
          <p:nvPr/>
        </p:nvSpPr>
        <p:spPr>
          <a:xfrm flipH="1" flipV="1">
            <a:off x="16756502" y="6009591"/>
            <a:ext cx="1667435" cy="3093833"/>
          </a:xfrm>
          <a:prstGeom prst="line">
            <a:avLst/>
          </a:prstGeom>
          <a:ln w="25400">
            <a:solidFill>
              <a:srgbClr val="000000"/>
            </a:solidFill>
            <a:custDash>
              <a:ds d="200000" sp="200000"/>
            </a:custDash>
            <a:miter lim="400000"/>
          </a:ln>
        </p:spPr>
        <p:txBody>
          <a:bodyPr lIns="50800" tIns="50800" rIns="50800" bIns="50800" anchor="ctr"/>
          <a:lstStyle/>
          <a:p>
            <a:pPr defTabSz="584200">
              <a:defRPr b="0" sz="2200">
                <a:solidFill>
                  <a:srgbClr val="FFFFFF"/>
                </a:solidFill>
                <a:latin typeface="+mn-lt"/>
                <a:ea typeface="+mn-ea"/>
                <a:cs typeface="+mn-cs"/>
                <a:sym typeface="Helvetica Neue Medium"/>
              </a:defRPr>
            </a:pPr>
          </a:p>
        </p:txBody>
      </p:sp>
      <p:sp>
        <p:nvSpPr>
          <p:cNvPr id="964" name="Line"/>
          <p:cNvSpPr/>
          <p:nvPr/>
        </p:nvSpPr>
        <p:spPr>
          <a:xfrm>
            <a:off x="1094214" y="7990215"/>
            <a:ext cx="22195573" cy="1"/>
          </a:xfrm>
          <a:prstGeom prst="line">
            <a:avLst/>
          </a:prstGeom>
          <a:ln w="12700">
            <a:solidFill>
              <a:srgbClr val="000000"/>
            </a:solidFill>
            <a:miter lim="400000"/>
          </a:ln>
        </p:spPr>
        <p:txBody>
          <a:bodyPr lIns="50800" tIns="50800" rIns="50800" bIns="50800" anchor="ctr"/>
          <a:lstStyle/>
          <a:p>
            <a:pPr defTabSz="584200">
              <a:defRPr b="0" sz="2200">
                <a:solidFill>
                  <a:srgbClr val="FFFFFF"/>
                </a:solidFill>
                <a:latin typeface="+mn-lt"/>
                <a:ea typeface="+mn-ea"/>
                <a:cs typeface="+mn-cs"/>
                <a:sym typeface="Helvetica Neue Medium"/>
              </a:defRPr>
            </a:pPr>
          </a:p>
        </p:txBody>
      </p:sp>
      <p:pic>
        <p:nvPicPr>
          <p:cNvPr id="965" name="Input.pdf" descr="Input.pdf"/>
          <p:cNvPicPr>
            <a:picLocks noChangeAspect="1"/>
          </p:cNvPicPr>
          <p:nvPr/>
        </p:nvPicPr>
        <p:blipFill>
          <a:blip r:embed="rId2">
            <a:extLst/>
          </a:blip>
          <a:stretch>
            <a:fillRect/>
          </a:stretch>
        </p:blipFill>
        <p:spPr>
          <a:xfrm>
            <a:off x="10533232" y="10813850"/>
            <a:ext cx="1801626" cy="678260"/>
          </a:xfrm>
          <a:prstGeom prst="rect">
            <a:avLst/>
          </a:prstGeom>
          <a:ln w="12700">
            <a:miter lim="400000"/>
          </a:ln>
        </p:spPr>
      </p:pic>
      <p:pic>
        <p:nvPicPr>
          <p:cNvPr id="966" name="Output.pdf" descr="Output.pdf"/>
          <p:cNvPicPr>
            <a:picLocks noChangeAspect="1"/>
          </p:cNvPicPr>
          <p:nvPr/>
        </p:nvPicPr>
        <p:blipFill>
          <a:blip r:embed="rId3">
            <a:extLst/>
          </a:blip>
          <a:stretch>
            <a:fillRect/>
          </a:stretch>
        </p:blipFill>
        <p:spPr>
          <a:xfrm>
            <a:off x="20528320" y="10761838"/>
            <a:ext cx="2403696" cy="701965"/>
          </a:xfrm>
          <a:prstGeom prst="rect">
            <a:avLst/>
          </a:prstGeom>
          <a:ln w="12700">
            <a:miter lim="400000"/>
          </a:ln>
        </p:spPr>
      </p:pic>
      <p:pic>
        <p:nvPicPr>
          <p:cNvPr id="967" name="rightarrow.pdf" descr="rightarrow.pdf"/>
          <p:cNvPicPr>
            <a:picLocks noChangeAspect="1"/>
          </p:cNvPicPr>
          <p:nvPr/>
        </p:nvPicPr>
        <p:blipFill>
          <a:blip r:embed="rId4">
            <a:extLst/>
          </a:blip>
          <a:stretch>
            <a:fillRect/>
          </a:stretch>
        </p:blipFill>
        <p:spPr>
          <a:xfrm>
            <a:off x="6490256" y="4540847"/>
            <a:ext cx="1016972" cy="616346"/>
          </a:xfrm>
          <a:prstGeom prst="rect">
            <a:avLst/>
          </a:prstGeom>
          <a:ln w="12700">
            <a:miter lim="400000"/>
          </a:ln>
        </p:spPr>
      </p:pic>
      <p:pic>
        <p:nvPicPr>
          <p:cNvPr id="968" name="rightarrow.pdf" descr="rightarrow.pdf"/>
          <p:cNvPicPr>
            <a:picLocks noChangeAspect="1"/>
          </p:cNvPicPr>
          <p:nvPr/>
        </p:nvPicPr>
        <p:blipFill>
          <a:blip r:embed="rId4">
            <a:extLst/>
          </a:blip>
          <a:stretch>
            <a:fillRect/>
          </a:stretch>
        </p:blipFill>
        <p:spPr>
          <a:xfrm>
            <a:off x="12960156" y="4540846"/>
            <a:ext cx="1016971" cy="616347"/>
          </a:xfrm>
          <a:prstGeom prst="rect">
            <a:avLst/>
          </a:prstGeom>
          <a:ln w="12700">
            <a:miter lim="400000"/>
          </a:ln>
        </p:spPr>
      </p:pic>
      <p:pic>
        <p:nvPicPr>
          <p:cNvPr id="969" name="rightarrow.pdf" descr="rightarrow.pdf"/>
          <p:cNvPicPr>
            <a:picLocks noChangeAspect="1"/>
          </p:cNvPicPr>
          <p:nvPr/>
        </p:nvPicPr>
        <p:blipFill>
          <a:blip r:embed="rId4">
            <a:extLst/>
          </a:blip>
          <a:stretch>
            <a:fillRect/>
          </a:stretch>
        </p:blipFill>
        <p:spPr>
          <a:xfrm>
            <a:off x="12960156" y="10844807"/>
            <a:ext cx="1016971" cy="616346"/>
          </a:xfrm>
          <a:prstGeom prst="rect">
            <a:avLst/>
          </a:prstGeom>
          <a:ln w="12700">
            <a:miter lim="400000"/>
          </a:ln>
        </p:spPr>
      </p:pic>
      <p:pic>
        <p:nvPicPr>
          <p:cNvPr id="970" name="rightarrow.pdf" descr="rightarrow.pdf"/>
          <p:cNvPicPr>
            <a:picLocks noChangeAspect="1"/>
          </p:cNvPicPr>
          <p:nvPr/>
        </p:nvPicPr>
        <p:blipFill>
          <a:blip r:embed="rId4">
            <a:extLst/>
          </a:blip>
          <a:stretch>
            <a:fillRect/>
          </a:stretch>
        </p:blipFill>
        <p:spPr>
          <a:xfrm>
            <a:off x="18886053" y="10844807"/>
            <a:ext cx="1016971" cy="616347"/>
          </a:xfrm>
          <a:prstGeom prst="rect">
            <a:avLst/>
          </a:prstGeom>
          <a:ln w="12700">
            <a:miter lim="400000"/>
          </a:ln>
        </p:spPr>
      </p:pic>
      <p:pic>
        <p:nvPicPr>
          <p:cNvPr id="971" name="Learner.pdf" descr="Learner.pdf"/>
          <p:cNvPicPr>
            <a:picLocks noChangeAspect="1"/>
          </p:cNvPicPr>
          <p:nvPr/>
        </p:nvPicPr>
        <p:blipFill>
          <a:blip r:embed="rId5">
            <a:extLst/>
          </a:blip>
          <a:stretch>
            <a:fillRect/>
          </a:stretch>
        </p:blipFill>
        <p:spPr>
          <a:xfrm>
            <a:off x="8993517" y="4561570"/>
            <a:ext cx="2631274" cy="574900"/>
          </a:xfrm>
          <a:prstGeom prst="rect">
            <a:avLst/>
          </a:prstGeom>
          <a:ln w="12700">
            <a:miter lim="400000"/>
          </a:ln>
        </p:spPr>
      </p:pic>
      <p:pic>
        <p:nvPicPr>
          <p:cNvPr id="972" name="Testing.pdf" descr="Testing.pdf"/>
          <p:cNvPicPr>
            <a:picLocks noChangeAspect="1"/>
          </p:cNvPicPr>
          <p:nvPr/>
        </p:nvPicPr>
        <p:blipFill>
          <a:blip r:embed="rId6">
            <a:extLst/>
          </a:blip>
          <a:stretch>
            <a:fillRect/>
          </a:stretch>
        </p:blipFill>
        <p:spPr>
          <a:xfrm rot="16200000">
            <a:off x="597408" y="10761838"/>
            <a:ext cx="2702440" cy="782286"/>
          </a:xfrm>
          <a:prstGeom prst="rect">
            <a:avLst/>
          </a:prstGeom>
          <a:ln w="12700">
            <a:miter lim="400000"/>
          </a:ln>
        </p:spPr>
      </p:pic>
      <p:pic>
        <p:nvPicPr>
          <p:cNvPr id="973" name="Training.pdf" descr="Training.pdf"/>
          <p:cNvPicPr>
            <a:picLocks noChangeAspect="1"/>
          </p:cNvPicPr>
          <p:nvPr/>
        </p:nvPicPr>
        <p:blipFill>
          <a:blip r:embed="rId7">
            <a:extLst/>
          </a:blip>
          <a:stretch>
            <a:fillRect/>
          </a:stretch>
        </p:blipFill>
        <p:spPr>
          <a:xfrm rot="16200000">
            <a:off x="395911" y="4478600"/>
            <a:ext cx="3105434" cy="782286"/>
          </a:xfrm>
          <a:prstGeom prst="rect">
            <a:avLst/>
          </a:prstGeom>
          <a:ln w="12700">
            <a:miter lim="400000"/>
          </a:ln>
        </p:spPr>
      </p:pic>
      <p:grpSp>
        <p:nvGrpSpPr>
          <p:cNvPr id="977" name="Group"/>
          <p:cNvGrpSpPr/>
          <p:nvPr/>
        </p:nvGrpSpPr>
        <p:grpSpPr>
          <a:xfrm>
            <a:off x="15379202" y="10083734"/>
            <a:ext cx="2104776" cy="2138493"/>
            <a:chOff x="0" y="0"/>
            <a:chExt cx="2104774" cy="2138492"/>
          </a:xfrm>
        </p:grpSpPr>
        <p:sp>
          <p:nvSpPr>
            <p:cNvPr id="974" name="Line"/>
            <p:cNvSpPr/>
            <p:nvPr/>
          </p:nvSpPr>
          <p:spPr>
            <a:xfrm flipV="1">
              <a:off x="-1" y="324789"/>
              <a:ext cx="1810922" cy="1813703"/>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975" name="Line"/>
            <p:cNvSpPr/>
            <p:nvPr/>
          </p:nvSpPr>
          <p:spPr>
            <a:xfrm flipV="1">
              <a:off x="3718" y="-1"/>
              <a:ext cx="1" cy="2121534"/>
            </a:xfrm>
            <a:prstGeom prst="line">
              <a:avLst/>
            </a:prstGeom>
            <a:noFill/>
            <a:ln w="25400" cap="flat">
              <a:solidFill>
                <a:srgbClr val="000000"/>
              </a:solidFill>
              <a:prstDash val="solid"/>
              <a:miter lim="400000"/>
              <a:tailEnd type="arrow" w="med" len="med"/>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976" name="Line"/>
            <p:cNvSpPr/>
            <p:nvPr/>
          </p:nvSpPr>
          <p:spPr>
            <a:xfrm>
              <a:off x="28275" y="2124909"/>
              <a:ext cx="2076500" cy="1"/>
            </a:xfrm>
            <a:prstGeom prst="line">
              <a:avLst/>
            </a:prstGeom>
            <a:noFill/>
            <a:ln w="25400" cap="flat">
              <a:solidFill>
                <a:srgbClr val="000000"/>
              </a:solidFill>
              <a:prstDash val="solid"/>
              <a:miter lim="400000"/>
              <a:tailEnd type="arrow" w="med" len="med"/>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grpSp>
      <p:grpSp>
        <p:nvGrpSpPr>
          <p:cNvPr id="981" name="Group"/>
          <p:cNvGrpSpPr/>
          <p:nvPr/>
        </p:nvGrpSpPr>
        <p:grpSpPr>
          <a:xfrm>
            <a:off x="15109087" y="3760678"/>
            <a:ext cx="2104775" cy="2138493"/>
            <a:chOff x="0" y="0"/>
            <a:chExt cx="2104774" cy="2138492"/>
          </a:xfrm>
        </p:grpSpPr>
        <p:sp>
          <p:nvSpPr>
            <p:cNvPr id="978" name="Line"/>
            <p:cNvSpPr/>
            <p:nvPr/>
          </p:nvSpPr>
          <p:spPr>
            <a:xfrm flipV="1">
              <a:off x="-1" y="324789"/>
              <a:ext cx="1810922" cy="1813703"/>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979" name="Line"/>
            <p:cNvSpPr/>
            <p:nvPr/>
          </p:nvSpPr>
          <p:spPr>
            <a:xfrm flipV="1">
              <a:off x="3718" y="-1"/>
              <a:ext cx="1" cy="2121534"/>
            </a:xfrm>
            <a:prstGeom prst="line">
              <a:avLst/>
            </a:prstGeom>
            <a:noFill/>
            <a:ln w="25400" cap="flat">
              <a:solidFill>
                <a:srgbClr val="000000"/>
              </a:solidFill>
              <a:prstDash val="solid"/>
              <a:miter lim="400000"/>
              <a:tailEnd type="arrow" w="med" len="med"/>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980" name="Line"/>
            <p:cNvSpPr/>
            <p:nvPr/>
          </p:nvSpPr>
          <p:spPr>
            <a:xfrm>
              <a:off x="28275" y="2124909"/>
              <a:ext cx="2076500" cy="1"/>
            </a:xfrm>
            <a:prstGeom prst="line">
              <a:avLst/>
            </a:prstGeom>
            <a:noFill/>
            <a:ln w="25400" cap="flat">
              <a:solidFill>
                <a:srgbClr val="000000"/>
              </a:solidFill>
              <a:prstDash val="solid"/>
              <a:miter lim="400000"/>
              <a:tailEnd type="arrow" w="med" len="med"/>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grpSp>
      <p:grpSp>
        <p:nvGrpSpPr>
          <p:cNvPr id="984" name="Group"/>
          <p:cNvGrpSpPr/>
          <p:nvPr/>
        </p:nvGrpSpPr>
        <p:grpSpPr>
          <a:xfrm>
            <a:off x="15694362" y="4515212"/>
            <a:ext cx="781825" cy="781824"/>
            <a:chOff x="0" y="0"/>
            <a:chExt cx="781823" cy="781823"/>
          </a:xfrm>
        </p:grpSpPr>
        <p:sp>
          <p:nvSpPr>
            <p:cNvPr id="982" name="Group"/>
            <p:cNvSpPr/>
            <p:nvPr/>
          </p:nvSpPr>
          <p:spPr>
            <a:xfrm>
              <a:off x="0" y="0"/>
              <a:ext cx="781824" cy="781824"/>
            </a:xfrm>
            <a:prstGeom prst="rect">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pic>
          <p:nvPicPr>
            <p:cNvPr id="983" name="f_theta.pdf" descr="f_theta.pdf"/>
            <p:cNvPicPr>
              <a:picLocks noChangeAspect="1"/>
            </p:cNvPicPr>
            <p:nvPr/>
          </p:nvPicPr>
          <p:blipFill>
            <a:blip r:embed="rId8">
              <a:extLst/>
            </a:blip>
            <a:stretch>
              <a:fillRect/>
            </a:stretch>
          </p:blipFill>
          <p:spPr>
            <a:xfrm>
              <a:off x="124211" y="60711"/>
              <a:ext cx="570066" cy="646075"/>
            </a:xfrm>
            <a:prstGeom prst="rect">
              <a:avLst/>
            </a:prstGeom>
            <a:ln w="12700" cap="flat">
              <a:noFill/>
              <a:miter lim="400000"/>
            </a:ln>
            <a:effectLst/>
          </p:spPr>
        </p:pic>
      </p:grpSp>
      <p:sp>
        <p:nvSpPr>
          <p:cNvPr id="985" name="Example 1: Linear least squares"/>
          <p:cNvSpPr txBox="1"/>
          <p:nvPr>
            <p:ph type="title"/>
          </p:nvPr>
        </p:nvSpPr>
        <p:spPr>
          <a:xfrm>
            <a:off x="3284581" y="-184547"/>
            <a:ext cx="18420228" cy="3036094"/>
          </a:xfrm>
          <a:prstGeom prst="rect">
            <a:avLst/>
          </a:prstGeom>
        </p:spPr>
        <p:txBody>
          <a:bodyPr/>
          <a:lstStyle>
            <a:lvl1pPr>
              <a:defRPr sz="10000">
                <a:latin typeface="Helvetica Neue Light"/>
                <a:ea typeface="Helvetica Neue Light"/>
                <a:cs typeface="Helvetica Neue Light"/>
                <a:sym typeface="Helvetica Neue Light"/>
              </a:defRPr>
            </a:lvl1pPr>
          </a:lstStyle>
          <a:p>
            <a:pPr/>
            <a:r>
              <a:t>Example 1: Linear least squares</a:t>
            </a:r>
          </a:p>
        </p:txBody>
      </p:sp>
      <p:pic>
        <p:nvPicPr>
          <p:cNvPr id="986" name="Data.pdf" descr="Data.pdf"/>
          <p:cNvPicPr>
            <a:picLocks noChangeAspect="1"/>
          </p:cNvPicPr>
          <p:nvPr/>
        </p:nvPicPr>
        <p:blipFill>
          <a:blip r:embed="rId9">
            <a:extLst/>
          </a:blip>
          <a:stretch>
            <a:fillRect/>
          </a:stretch>
        </p:blipFill>
        <p:spPr>
          <a:xfrm>
            <a:off x="4058474" y="3017028"/>
            <a:ext cx="1690031" cy="578169"/>
          </a:xfrm>
          <a:prstGeom prst="rect">
            <a:avLst/>
          </a:prstGeom>
          <a:ln w="12700">
            <a:miter lim="400000"/>
          </a:ln>
        </p:spPr>
      </p:pic>
      <p:pic>
        <p:nvPicPr>
          <p:cNvPr id="987" name="y.pdf" descr="y.pdf"/>
          <p:cNvPicPr>
            <a:picLocks noChangeAspect="1"/>
          </p:cNvPicPr>
          <p:nvPr/>
        </p:nvPicPr>
        <p:blipFill>
          <a:blip r:embed="rId10">
            <a:extLst/>
          </a:blip>
          <a:stretch>
            <a:fillRect/>
          </a:stretch>
        </p:blipFill>
        <p:spPr>
          <a:xfrm>
            <a:off x="14713129" y="3758284"/>
            <a:ext cx="215901" cy="304801"/>
          </a:xfrm>
          <a:prstGeom prst="rect">
            <a:avLst/>
          </a:prstGeom>
          <a:ln w="12700">
            <a:miter lim="400000"/>
          </a:ln>
        </p:spPr>
      </p:pic>
      <p:pic>
        <p:nvPicPr>
          <p:cNvPr id="988" name="out1.pdf" descr="out1.pdf"/>
          <p:cNvPicPr>
            <a:picLocks noChangeAspect="0"/>
          </p:cNvPicPr>
          <p:nvPr/>
        </p:nvPicPr>
        <p:blipFill>
          <a:blip r:embed="rId11">
            <a:extLst/>
          </a:blip>
          <a:stretch>
            <a:fillRect/>
          </a:stretch>
        </p:blipFill>
        <p:spPr>
          <a:xfrm>
            <a:off x="3524198" y="3758284"/>
            <a:ext cx="2710238" cy="2420386"/>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90" name="Image" descr="Image"/>
          <p:cNvPicPr>
            <a:picLocks noChangeAspect="1"/>
          </p:cNvPicPr>
          <p:nvPr/>
        </p:nvPicPr>
        <p:blipFill>
          <a:blip r:embed="rId2">
            <a:extLst/>
          </a:blip>
          <a:stretch>
            <a:fillRect/>
          </a:stretch>
        </p:blipFill>
        <p:spPr>
          <a:xfrm>
            <a:off x="14245646" y="3807079"/>
            <a:ext cx="5551524" cy="1915276"/>
          </a:xfrm>
          <a:prstGeom prst="rect">
            <a:avLst/>
          </a:prstGeom>
          <a:ln w="25400">
            <a:solidFill>
              <a:srgbClr val="000000"/>
            </a:solidFill>
            <a:miter lim="400000"/>
          </a:ln>
        </p:spPr>
      </p:pic>
      <p:sp>
        <p:nvSpPr>
          <p:cNvPr id="991" name="Rectangle"/>
          <p:cNvSpPr/>
          <p:nvPr/>
        </p:nvSpPr>
        <p:spPr>
          <a:xfrm>
            <a:off x="1349207" y="9032563"/>
            <a:ext cx="1198842" cy="4156251"/>
          </a:xfrm>
          <a:prstGeom prst="rect">
            <a:avLst/>
          </a:prstGeom>
          <a:solidFill>
            <a:srgbClr val="D6D5D5"/>
          </a:solidFill>
          <a:ln w="12700">
            <a:miter lim="400000"/>
          </a:ln>
        </p:spPr>
        <p:txBody>
          <a:bodyPr lIns="50800" tIns="50800" rIns="50800" bIns="50800" anchor="ctr"/>
          <a:lstStyle/>
          <a:p>
            <a:pPr defTabSz="584200">
              <a:defRPr b="0">
                <a:latin typeface="+mn-lt"/>
                <a:ea typeface="+mn-ea"/>
                <a:cs typeface="+mn-cs"/>
                <a:sym typeface="Helvetica Neue Medium"/>
              </a:defRPr>
            </a:pPr>
          </a:p>
        </p:txBody>
      </p:sp>
      <p:sp>
        <p:nvSpPr>
          <p:cNvPr id="992" name="Rectangle"/>
          <p:cNvSpPr/>
          <p:nvPr/>
        </p:nvSpPr>
        <p:spPr>
          <a:xfrm>
            <a:off x="1325501" y="2791617"/>
            <a:ext cx="1198843" cy="4156251"/>
          </a:xfrm>
          <a:prstGeom prst="rect">
            <a:avLst/>
          </a:prstGeom>
          <a:solidFill>
            <a:srgbClr val="D6D5D5"/>
          </a:solidFill>
          <a:ln w="12700">
            <a:miter lim="400000"/>
          </a:ln>
        </p:spPr>
        <p:txBody>
          <a:bodyPr lIns="50800" tIns="50800" rIns="50800" bIns="50800" anchor="ctr"/>
          <a:lstStyle/>
          <a:p>
            <a:pPr defTabSz="584200">
              <a:defRPr b="0">
                <a:latin typeface="+mn-lt"/>
                <a:ea typeface="+mn-ea"/>
                <a:cs typeface="+mn-cs"/>
                <a:sym typeface="Helvetica Neue Medium"/>
              </a:defRPr>
            </a:pPr>
          </a:p>
        </p:txBody>
      </p:sp>
      <p:sp>
        <p:nvSpPr>
          <p:cNvPr id="993" name="Rectangle"/>
          <p:cNvSpPr/>
          <p:nvPr/>
        </p:nvSpPr>
        <p:spPr>
          <a:xfrm>
            <a:off x="14206177" y="9074855"/>
            <a:ext cx="6260084" cy="4156251"/>
          </a:xfrm>
          <a:prstGeom prst="rect">
            <a:avLst/>
          </a:prstGeom>
          <a:ln w="38100">
            <a:solidFill>
              <a:srgbClr val="000000"/>
            </a:solidFill>
            <a:miter lim="400000"/>
          </a:ln>
        </p:spPr>
        <p:txBody>
          <a:bodyPr lIns="50800" tIns="50800" rIns="50800" bIns="50800" anchor="ctr"/>
          <a:lstStyle/>
          <a:p>
            <a:pPr defTabSz="584200">
              <a:defRPr b="0">
                <a:latin typeface="+mn-lt"/>
                <a:ea typeface="+mn-ea"/>
                <a:cs typeface="+mn-cs"/>
                <a:sym typeface="Helvetica Neue Medium"/>
              </a:defRPr>
            </a:pPr>
          </a:p>
        </p:txBody>
      </p:sp>
      <p:sp>
        <p:nvSpPr>
          <p:cNvPr id="994" name="Rectangle"/>
          <p:cNvSpPr/>
          <p:nvPr/>
        </p:nvSpPr>
        <p:spPr>
          <a:xfrm>
            <a:off x="8262279" y="2770894"/>
            <a:ext cx="3942824" cy="4156252"/>
          </a:xfrm>
          <a:prstGeom prst="rect">
            <a:avLst/>
          </a:prstGeom>
          <a:ln w="38100">
            <a:solidFill>
              <a:srgbClr val="000000"/>
            </a:solidFill>
            <a:miter lim="400000"/>
          </a:ln>
        </p:spPr>
        <p:txBody>
          <a:bodyPr lIns="50800" tIns="50800" rIns="50800" bIns="50800" anchor="ctr"/>
          <a:lstStyle/>
          <a:p>
            <a:pPr defTabSz="584200">
              <a:defRPr b="0">
                <a:latin typeface="+mn-lt"/>
                <a:ea typeface="+mn-ea"/>
                <a:cs typeface="+mn-cs"/>
                <a:sym typeface="Helvetica Neue Medium"/>
              </a:defRPr>
            </a:pPr>
          </a:p>
        </p:txBody>
      </p:sp>
      <p:sp>
        <p:nvSpPr>
          <p:cNvPr id="995" name="Line"/>
          <p:cNvSpPr/>
          <p:nvPr/>
        </p:nvSpPr>
        <p:spPr>
          <a:xfrm flipV="1">
            <a:off x="14226033" y="5960486"/>
            <a:ext cx="1424356" cy="3141244"/>
          </a:xfrm>
          <a:prstGeom prst="line">
            <a:avLst/>
          </a:prstGeom>
          <a:ln w="25400">
            <a:solidFill>
              <a:srgbClr val="000000"/>
            </a:solidFill>
            <a:custDash>
              <a:ds d="200000" sp="200000"/>
            </a:custDash>
            <a:miter lim="400000"/>
          </a:ln>
        </p:spPr>
        <p:txBody>
          <a:bodyPr lIns="50800" tIns="50800" rIns="50800" bIns="50800" anchor="ctr"/>
          <a:lstStyle/>
          <a:p>
            <a:pPr defTabSz="584200">
              <a:defRPr b="0" sz="2200">
                <a:solidFill>
                  <a:srgbClr val="FFFFFF"/>
                </a:solidFill>
                <a:latin typeface="+mn-lt"/>
                <a:ea typeface="+mn-ea"/>
                <a:cs typeface="+mn-cs"/>
                <a:sym typeface="Helvetica Neue Medium"/>
              </a:defRPr>
            </a:pPr>
          </a:p>
        </p:txBody>
      </p:sp>
      <p:sp>
        <p:nvSpPr>
          <p:cNvPr id="996" name="Line"/>
          <p:cNvSpPr/>
          <p:nvPr/>
        </p:nvSpPr>
        <p:spPr>
          <a:xfrm flipH="1" flipV="1">
            <a:off x="18789421" y="6009591"/>
            <a:ext cx="1667435" cy="3093833"/>
          </a:xfrm>
          <a:prstGeom prst="line">
            <a:avLst/>
          </a:prstGeom>
          <a:ln w="25400">
            <a:solidFill>
              <a:srgbClr val="000000"/>
            </a:solidFill>
            <a:custDash>
              <a:ds d="200000" sp="200000"/>
            </a:custDash>
            <a:miter lim="400000"/>
          </a:ln>
        </p:spPr>
        <p:txBody>
          <a:bodyPr lIns="50800" tIns="50800" rIns="50800" bIns="50800" anchor="ctr"/>
          <a:lstStyle/>
          <a:p>
            <a:pPr defTabSz="584200">
              <a:defRPr b="0" sz="2200">
                <a:solidFill>
                  <a:srgbClr val="FFFFFF"/>
                </a:solidFill>
                <a:latin typeface="+mn-lt"/>
                <a:ea typeface="+mn-ea"/>
                <a:cs typeface="+mn-cs"/>
                <a:sym typeface="Helvetica Neue Medium"/>
              </a:defRPr>
            </a:pPr>
          </a:p>
        </p:txBody>
      </p:sp>
      <p:sp>
        <p:nvSpPr>
          <p:cNvPr id="997" name="Line"/>
          <p:cNvSpPr/>
          <p:nvPr/>
        </p:nvSpPr>
        <p:spPr>
          <a:xfrm>
            <a:off x="1094214" y="7990215"/>
            <a:ext cx="22195573" cy="1"/>
          </a:xfrm>
          <a:prstGeom prst="line">
            <a:avLst/>
          </a:prstGeom>
          <a:ln w="12700">
            <a:solidFill>
              <a:srgbClr val="000000"/>
            </a:solidFill>
            <a:miter lim="400000"/>
          </a:ln>
        </p:spPr>
        <p:txBody>
          <a:bodyPr lIns="50800" tIns="50800" rIns="50800" bIns="50800" anchor="ctr"/>
          <a:lstStyle/>
          <a:p>
            <a:pPr defTabSz="584200">
              <a:defRPr b="0" sz="2200">
                <a:solidFill>
                  <a:srgbClr val="FFFFFF"/>
                </a:solidFill>
                <a:latin typeface="+mn-lt"/>
                <a:ea typeface="+mn-ea"/>
                <a:cs typeface="+mn-cs"/>
                <a:sym typeface="Helvetica Neue Medium"/>
              </a:defRPr>
            </a:pPr>
          </a:p>
        </p:txBody>
      </p:sp>
      <p:pic>
        <p:nvPicPr>
          <p:cNvPr id="998" name="Input.pdf" descr="Input.pdf"/>
          <p:cNvPicPr>
            <a:picLocks noChangeAspect="1"/>
          </p:cNvPicPr>
          <p:nvPr/>
        </p:nvPicPr>
        <p:blipFill>
          <a:blip r:embed="rId3">
            <a:extLst/>
          </a:blip>
          <a:stretch>
            <a:fillRect/>
          </a:stretch>
        </p:blipFill>
        <p:spPr>
          <a:xfrm>
            <a:off x="10533232" y="10813850"/>
            <a:ext cx="1801626" cy="678260"/>
          </a:xfrm>
          <a:prstGeom prst="rect">
            <a:avLst/>
          </a:prstGeom>
          <a:ln w="12700">
            <a:miter lim="400000"/>
          </a:ln>
        </p:spPr>
      </p:pic>
      <p:pic>
        <p:nvPicPr>
          <p:cNvPr id="999" name="Output.pdf" descr="Output.pdf"/>
          <p:cNvPicPr>
            <a:picLocks noChangeAspect="1"/>
          </p:cNvPicPr>
          <p:nvPr/>
        </p:nvPicPr>
        <p:blipFill>
          <a:blip r:embed="rId4">
            <a:extLst/>
          </a:blip>
          <a:stretch>
            <a:fillRect/>
          </a:stretch>
        </p:blipFill>
        <p:spPr>
          <a:xfrm>
            <a:off x="21834003" y="10759706"/>
            <a:ext cx="2403696" cy="701965"/>
          </a:xfrm>
          <a:prstGeom prst="rect">
            <a:avLst/>
          </a:prstGeom>
          <a:ln w="12700">
            <a:miter lim="400000"/>
          </a:ln>
        </p:spPr>
      </p:pic>
      <p:pic>
        <p:nvPicPr>
          <p:cNvPr id="1000" name="rightarrow.pdf" descr="rightarrow.pdf"/>
          <p:cNvPicPr>
            <a:picLocks noChangeAspect="1"/>
          </p:cNvPicPr>
          <p:nvPr/>
        </p:nvPicPr>
        <p:blipFill>
          <a:blip r:embed="rId5">
            <a:extLst/>
          </a:blip>
          <a:stretch>
            <a:fillRect/>
          </a:stretch>
        </p:blipFill>
        <p:spPr>
          <a:xfrm>
            <a:off x="6490256" y="4540847"/>
            <a:ext cx="1016972" cy="616346"/>
          </a:xfrm>
          <a:prstGeom prst="rect">
            <a:avLst/>
          </a:prstGeom>
          <a:ln w="12700">
            <a:miter lim="400000"/>
          </a:ln>
        </p:spPr>
      </p:pic>
      <p:pic>
        <p:nvPicPr>
          <p:cNvPr id="1001" name="rightarrow.pdf" descr="rightarrow.pdf"/>
          <p:cNvPicPr>
            <a:picLocks noChangeAspect="1"/>
          </p:cNvPicPr>
          <p:nvPr/>
        </p:nvPicPr>
        <p:blipFill>
          <a:blip r:embed="rId5">
            <a:extLst/>
          </a:blip>
          <a:stretch>
            <a:fillRect/>
          </a:stretch>
        </p:blipFill>
        <p:spPr>
          <a:xfrm>
            <a:off x="12960156" y="4540846"/>
            <a:ext cx="1016971" cy="616347"/>
          </a:xfrm>
          <a:prstGeom prst="rect">
            <a:avLst/>
          </a:prstGeom>
          <a:ln w="12700">
            <a:miter lim="400000"/>
          </a:ln>
        </p:spPr>
      </p:pic>
      <p:pic>
        <p:nvPicPr>
          <p:cNvPr id="1002" name="rightarrow.pdf" descr="rightarrow.pdf"/>
          <p:cNvPicPr>
            <a:picLocks noChangeAspect="1"/>
          </p:cNvPicPr>
          <p:nvPr/>
        </p:nvPicPr>
        <p:blipFill>
          <a:blip r:embed="rId5">
            <a:extLst/>
          </a:blip>
          <a:stretch>
            <a:fillRect/>
          </a:stretch>
        </p:blipFill>
        <p:spPr>
          <a:xfrm>
            <a:off x="12960156" y="10844807"/>
            <a:ext cx="1016971" cy="616346"/>
          </a:xfrm>
          <a:prstGeom prst="rect">
            <a:avLst/>
          </a:prstGeom>
          <a:ln w="12700">
            <a:miter lim="400000"/>
          </a:ln>
        </p:spPr>
      </p:pic>
      <p:pic>
        <p:nvPicPr>
          <p:cNvPr id="1003" name="rightarrow.pdf" descr="rightarrow.pdf"/>
          <p:cNvPicPr>
            <a:picLocks noChangeAspect="1"/>
          </p:cNvPicPr>
          <p:nvPr/>
        </p:nvPicPr>
        <p:blipFill>
          <a:blip r:embed="rId5">
            <a:extLst/>
          </a:blip>
          <a:stretch>
            <a:fillRect/>
          </a:stretch>
        </p:blipFill>
        <p:spPr>
          <a:xfrm>
            <a:off x="20694747" y="10802515"/>
            <a:ext cx="1016971" cy="616347"/>
          </a:xfrm>
          <a:prstGeom prst="rect">
            <a:avLst/>
          </a:prstGeom>
          <a:ln w="12700">
            <a:miter lim="400000"/>
          </a:ln>
        </p:spPr>
      </p:pic>
      <p:pic>
        <p:nvPicPr>
          <p:cNvPr id="1004" name="Learner.pdf" descr="Learner.pdf"/>
          <p:cNvPicPr>
            <a:picLocks noChangeAspect="1"/>
          </p:cNvPicPr>
          <p:nvPr/>
        </p:nvPicPr>
        <p:blipFill>
          <a:blip r:embed="rId6">
            <a:extLst/>
          </a:blip>
          <a:stretch>
            <a:fillRect/>
          </a:stretch>
        </p:blipFill>
        <p:spPr>
          <a:xfrm>
            <a:off x="8993517" y="4561570"/>
            <a:ext cx="2631274" cy="574900"/>
          </a:xfrm>
          <a:prstGeom prst="rect">
            <a:avLst/>
          </a:prstGeom>
          <a:ln w="12700">
            <a:miter lim="400000"/>
          </a:ln>
        </p:spPr>
      </p:pic>
      <p:pic>
        <p:nvPicPr>
          <p:cNvPr id="1005" name="Testing.pdf" descr="Testing.pdf"/>
          <p:cNvPicPr>
            <a:picLocks noChangeAspect="1"/>
          </p:cNvPicPr>
          <p:nvPr/>
        </p:nvPicPr>
        <p:blipFill>
          <a:blip r:embed="rId7">
            <a:extLst/>
          </a:blip>
          <a:stretch>
            <a:fillRect/>
          </a:stretch>
        </p:blipFill>
        <p:spPr>
          <a:xfrm rot="16200000">
            <a:off x="597408" y="10761838"/>
            <a:ext cx="2702440" cy="782286"/>
          </a:xfrm>
          <a:prstGeom prst="rect">
            <a:avLst/>
          </a:prstGeom>
          <a:ln w="12700">
            <a:miter lim="400000"/>
          </a:ln>
        </p:spPr>
      </p:pic>
      <p:pic>
        <p:nvPicPr>
          <p:cNvPr id="1006" name="Training.pdf" descr="Training.pdf"/>
          <p:cNvPicPr>
            <a:picLocks noChangeAspect="1"/>
          </p:cNvPicPr>
          <p:nvPr/>
        </p:nvPicPr>
        <p:blipFill>
          <a:blip r:embed="rId8">
            <a:extLst/>
          </a:blip>
          <a:stretch>
            <a:fillRect/>
          </a:stretch>
        </p:blipFill>
        <p:spPr>
          <a:xfrm rot="16200000">
            <a:off x="395911" y="4478600"/>
            <a:ext cx="3105434" cy="782286"/>
          </a:xfrm>
          <a:prstGeom prst="rect">
            <a:avLst/>
          </a:prstGeom>
          <a:ln w="12700">
            <a:miter lim="400000"/>
          </a:ln>
        </p:spPr>
      </p:pic>
      <p:sp>
        <p:nvSpPr>
          <p:cNvPr id="1007" name="Example 2: Program induction"/>
          <p:cNvSpPr txBox="1"/>
          <p:nvPr>
            <p:ph type="title"/>
          </p:nvPr>
        </p:nvSpPr>
        <p:spPr>
          <a:xfrm>
            <a:off x="3284581" y="-184547"/>
            <a:ext cx="18420228" cy="3036094"/>
          </a:xfrm>
          <a:prstGeom prst="rect">
            <a:avLst/>
          </a:prstGeom>
        </p:spPr>
        <p:txBody>
          <a:bodyPr/>
          <a:lstStyle>
            <a:lvl1pPr>
              <a:defRPr sz="10000">
                <a:latin typeface="Helvetica Neue Light"/>
                <a:ea typeface="Helvetica Neue Light"/>
                <a:cs typeface="Helvetica Neue Light"/>
                <a:sym typeface="Helvetica Neue Light"/>
              </a:defRPr>
            </a:lvl1pPr>
          </a:lstStyle>
          <a:p>
            <a:pPr/>
            <a:r>
              <a:t>Example 2: Program induction</a:t>
            </a:r>
          </a:p>
        </p:txBody>
      </p:sp>
      <p:pic>
        <p:nvPicPr>
          <p:cNvPr id="1008" name="Image" descr="Image"/>
          <p:cNvPicPr>
            <a:picLocks noChangeAspect="1"/>
          </p:cNvPicPr>
          <p:nvPr/>
        </p:nvPicPr>
        <p:blipFill>
          <a:blip r:embed="rId2">
            <a:extLst/>
          </a:blip>
          <a:stretch>
            <a:fillRect/>
          </a:stretch>
        </p:blipFill>
        <p:spPr>
          <a:xfrm>
            <a:off x="14560458" y="10258075"/>
            <a:ext cx="5551524" cy="1915276"/>
          </a:xfrm>
          <a:prstGeom prst="rect">
            <a:avLst/>
          </a:prstGeom>
          <a:ln w="25400">
            <a:solidFill>
              <a:srgbClr val="000000"/>
            </a:solidFill>
            <a:miter lim="400000"/>
          </a:ln>
        </p:spPr>
      </p:pic>
      <p:pic>
        <p:nvPicPr>
          <p:cNvPr id="1009" name="Data.pdf" descr="Data.pdf"/>
          <p:cNvPicPr>
            <a:picLocks noChangeAspect="1"/>
          </p:cNvPicPr>
          <p:nvPr/>
        </p:nvPicPr>
        <p:blipFill>
          <a:blip r:embed="rId9">
            <a:extLst/>
          </a:blip>
          <a:stretch>
            <a:fillRect/>
          </a:stretch>
        </p:blipFill>
        <p:spPr>
          <a:xfrm>
            <a:off x="4058474" y="3017028"/>
            <a:ext cx="1690031" cy="578169"/>
          </a:xfrm>
          <a:prstGeom prst="rect">
            <a:avLst/>
          </a:prstGeom>
          <a:ln w="12700">
            <a:miter lim="400000"/>
          </a:ln>
        </p:spPr>
      </p:pic>
      <p:pic>
        <p:nvPicPr>
          <p:cNvPr id="1010" name="out1.pdf" descr="out1.pdf"/>
          <p:cNvPicPr>
            <a:picLocks noChangeAspect="0"/>
          </p:cNvPicPr>
          <p:nvPr/>
        </p:nvPicPr>
        <p:blipFill>
          <a:blip r:embed="rId10">
            <a:extLst/>
          </a:blip>
          <a:stretch>
            <a:fillRect/>
          </a:stretch>
        </p:blipFill>
        <p:spPr>
          <a:xfrm>
            <a:off x="3524198" y="3758284"/>
            <a:ext cx="2710238" cy="2420386"/>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2" name="Rectangle"/>
          <p:cNvSpPr/>
          <p:nvPr/>
        </p:nvSpPr>
        <p:spPr>
          <a:xfrm>
            <a:off x="1349207" y="9032563"/>
            <a:ext cx="1198842" cy="4156251"/>
          </a:xfrm>
          <a:prstGeom prst="rect">
            <a:avLst/>
          </a:prstGeom>
          <a:solidFill>
            <a:srgbClr val="D6D5D5"/>
          </a:solidFill>
          <a:ln w="12700">
            <a:miter lim="400000"/>
          </a:ln>
        </p:spPr>
        <p:txBody>
          <a:bodyPr lIns="50800" tIns="50800" rIns="50800" bIns="50800" anchor="ctr"/>
          <a:lstStyle/>
          <a:p>
            <a:pPr defTabSz="584200">
              <a:defRPr b="0">
                <a:latin typeface="+mn-lt"/>
                <a:ea typeface="+mn-ea"/>
                <a:cs typeface="+mn-cs"/>
                <a:sym typeface="Helvetica Neue Medium"/>
              </a:defRPr>
            </a:pPr>
          </a:p>
        </p:txBody>
      </p:sp>
      <p:sp>
        <p:nvSpPr>
          <p:cNvPr id="1013" name="Rectangle"/>
          <p:cNvSpPr/>
          <p:nvPr/>
        </p:nvSpPr>
        <p:spPr>
          <a:xfrm>
            <a:off x="1325501" y="2791617"/>
            <a:ext cx="1198843" cy="4156251"/>
          </a:xfrm>
          <a:prstGeom prst="rect">
            <a:avLst/>
          </a:prstGeom>
          <a:solidFill>
            <a:srgbClr val="D6D5D5"/>
          </a:solidFill>
          <a:ln w="12700">
            <a:miter lim="400000"/>
          </a:ln>
        </p:spPr>
        <p:txBody>
          <a:bodyPr lIns="50800" tIns="50800" rIns="50800" bIns="50800" anchor="ctr"/>
          <a:lstStyle/>
          <a:p>
            <a:pPr defTabSz="584200">
              <a:defRPr b="0">
                <a:latin typeface="+mn-lt"/>
                <a:ea typeface="+mn-ea"/>
                <a:cs typeface="+mn-cs"/>
                <a:sym typeface="Helvetica Neue Medium"/>
              </a:defRPr>
            </a:pPr>
          </a:p>
        </p:txBody>
      </p:sp>
      <p:sp>
        <p:nvSpPr>
          <p:cNvPr id="1014" name="Rectangle"/>
          <p:cNvSpPr/>
          <p:nvPr/>
        </p:nvSpPr>
        <p:spPr>
          <a:xfrm>
            <a:off x="13761677" y="9074855"/>
            <a:ext cx="4429682" cy="4156251"/>
          </a:xfrm>
          <a:prstGeom prst="rect">
            <a:avLst/>
          </a:prstGeom>
          <a:ln w="38100">
            <a:solidFill>
              <a:srgbClr val="000000"/>
            </a:solidFill>
            <a:miter lim="400000"/>
          </a:ln>
        </p:spPr>
        <p:txBody>
          <a:bodyPr lIns="50800" tIns="50800" rIns="50800" bIns="50800" anchor="ctr"/>
          <a:lstStyle/>
          <a:p>
            <a:pPr defTabSz="584200">
              <a:defRPr b="0">
                <a:latin typeface="+mn-lt"/>
                <a:ea typeface="+mn-ea"/>
                <a:cs typeface="+mn-cs"/>
                <a:sym typeface="Helvetica Neue Medium"/>
              </a:defRPr>
            </a:pPr>
          </a:p>
        </p:txBody>
      </p:sp>
      <p:sp>
        <p:nvSpPr>
          <p:cNvPr id="1015" name="Rectangle"/>
          <p:cNvSpPr/>
          <p:nvPr/>
        </p:nvSpPr>
        <p:spPr>
          <a:xfrm>
            <a:off x="8262279" y="2770894"/>
            <a:ext cx="3942824" cy="4156252"/>
          </a:xfrm>
          <a:prstGeom prst="rect">
            <a:avLst/>
          </a:prstGeom>
          <a:ln w="38100">
            <a:solidFill>
              <a:srgbClr val="000000"/>
            </a:solidFill>
            <a:miter lim="400000"/>
          </a:ln>
        </p:spPr>
        <p:txBody>
          <a:bodyPr lIns="50800" tIns="50800" rIns="50800" bIns="50800" anchor="ctr"/>
          <a:lstStyle/>
          <a:p>
            <a:pPr defTabSz="584200">
              <a:defRPr b="0">
                <a:latin typeface="+mn-lt"/>
                <a:ea typeface="+mn-ea"/>
                <a:cs typeface="+mn-cs"/>
                <a:sym typeface="Helvetica Neue Medium"/>
              </a:defRPr>
            </a:pPr>
          </a:p>
        </p:txBody>
      </p:sp>
      <p:sp>
        <p:nvSpPr>
          <p:cNvPr id="1016" name="Line"/>
          <p:cNvSpPr/>
          <p:nvPr/>
        </p:nvSpPr>
        <p:spPr>
          <a:xfrm flipV="1">
            <a:off x="13781533" y="5960486"/>
            <a:ext cx="1424356" cy="3141244"/>
          </a:xfrm>
          <a:prstGeom prst="line">
            <a:avLst/>
          </a:prstGeom>
          <a:ln w="25400">
            <a:solidFill>
              <a:srgbClr val="000000"/>
            </a:solidFill>
            <a:custDash>
              <a:ds d="200000" sp="200000"/>
            </a:custDash>
            <a:miter lim="400000"/>
          </a:ln>
        </p:spPr>
        <p:txBody>
          <a:bodyPr lIns="50800" tIns="50800" rIns="50800" bIns="50800" anchor="ctr"/>
          <a:lstStyle/>
          <a:p>
            <a:pPr defTabSz="584200">
              <a:defRPr b="0" sz="2200">
                <a:solidFill>
                  <a:srgbClr val="FFFFFF"/>
                </a:solidFill>
                <a:latin typeface="+mn-lt"/>
                <a:ea typeface="+mn-ea"/>
                <a:cs typeface="+mn-cs"/>
                <a:sym typeface="Helvetica Neue Medium"/>
              </a:defRPr>
            </a:pPr>
          </a:p>
        </p:txBody>
      </p:sp>
      <p:sp>
        <p:nvSpPr>
          <p:cNvPr id="1017" name="Line"/>
          <p:cNvSpPr/>
          <p:nvPr/>
        </p:nvSpPr>
        <p:spPr>
          <a:xfrm flipH="1" flipV="1">
            <a:off x="16510805" y="5984191"/>
            <a:ext cx="1667435" cy="3093833"/>
          </a:xfrm>
          <a:prstGeom prst="line">
            <a:avLst/>
          </a:prstGeom>
          <a:ln w="25400">
            <a:solidFill>
              <a:srgbClr val="000000"/>
            </a:solidFill>
            <a:custDash>
              <a:ds d="200000" sp="200000"/>
            </a:custDash>
            <a:miter lim="400000"/>
          </a:ln>
        </p:spPr>
        <p:txBody>
          <a:bodyPr lIns="50800" tIns="50800" rIns="50800" bIns="50800" anchor="ctr"/>
          <a:lstStyle/>
          <a:p>
            <a:pPr defTabSz="584200">
              <a:defRPr b="0" sz="2200">
                <a:solidFill>
                  <a:srgbClr val="FFFFFF"/>
                </a:solidFill>
                <a:latin typeface="+mn-lt"/>
                <a:ea typeface="+mn-ea"/>
                <a:cs typeface="+mn-cs"/>
                <a:sym typeface="Helvetica Neue Medium"/>
              </a:defRPr>
            </a:pPr>
          </a:p>
        </p:txBody>
      </p:sp>
      <p:sp>
        <p:nvSpPr>
          <p:cNvPr id="1018" name="Line"/>
          <p:cNvSpPr/>
          <p:nvPr/>
        </p:nvSpPr>
        <p:spPr>
          <a:xfrm>
            <a:off x="1094214" y="7990215"/>
            <a:ext cx="22195573" cy="1"/>
          </a:xfrm>
          <a:prstGeom prst="line">
            <a:avLst/>
          </a:prstGeom>
          <a:ln w="12700">
            <a:solidFill>
              <a:srgbClr val="000000"/>
            </a:solidFill>
            <a:miter lim="400000"/>
          </a:ln>
        </p:spPr>
        <p:txBody>
          <a:bodyPr lIns="50800" tIns="50800" rIns="50800" bIns="50800" anchor="ctr"/>
          <a:lstStyle/>
          <a:p>
            <a:pPr defTabSz="584200">
              <a:defRPr b="0" sz="2200">
                <a:solidFill>
                  <a:srgbClr val="FFFFFF"/>
                </a:solidFill>
                <a:latin typeface="+mn-lt"/>
                <a:ea typeface="+mn-ea"/>
                <a:cs typeface="+mn-cs"/>
                <a:sym typeface="Helvetica Neue Medium"/>
              </a:defRPr>
            </a:pPr>
          </a:p>
        </p:txBody>
      </p:sp>
      <p:pic>
        <p:nvPicPr>
          <p:cNvPr id="1019" name="Input.pdf" descr="Input.pdf"/>
          <p:cNvPicPr>
            <a:picLocks noChangeAspect="1"/>
          </p:cNvPicPr>
          <p:nvPr/>
        </p:nvPicPr>
        <p:blipFill>
          <a:blip r:embed="rId2">
            <a:extLst/>
          </a:blip>
          <a:stretch>
            <a:fillRect/>
          </a:stretch>
        </p:blipFill>
        <p:spPr>
          <a:xfrm>
            <a:off x="10088732" y="10813850"/>
            <a:ext cx="1801626" cy="678260"/>
          </a:xfrm>
          <a:prstGeom prst="rect">
            <a:avLst/>
          </a:prstGeom>
          <a:ln w="12700">
            <a:miter lim="400000"/>
          </a:ln>
        </p:spPr>
      </p:pic>
      <p:pic>
        <p:nvPicPr>
          <p:cNvPr id="1020" name="Output.pdf" descr="Output.pdf"/>
          <p:cNvPicPr>
            <a:picLocks noChangeAspect="1"/>
          </p:cNvPicPr>
          <p:nvPr/>
        </p:nvPicPr>
        <p:blipFill>
          <a:blip r:embed="rId3">
            <a:extLst/>
          </a:blip>
          <a:stretch>
            <a:fillRect/>
          </a:stretch>
        </p:blipFill>
        <p:spPr>
          <a:xfrm>
            <a:off x="19623166" y="10861415"/>
            <a:ext cx="2403696" cy="701965"/>
          </a:xfrm>
          <a:prstGeom prst="rect">
            <a:avLst/>
          </a:prstGeom>
          <a:ln w="12700">
            <a:miter lim="400000"/>
          </a:ln>
        </p:spPr>
      </p:pic>
      <p:pic>
        <p:nvPicPr>
          <p:cNvPr id="1021" name="rightarrow.pdf" descr="rightarrow.pdf"/>
          <p:cNvPicPr>
            <a:picLocks noChangeAspect="1"/>
          </p:cNvPicPr>
          <p:nvPr/>
        </p:nvPicPr>
        <p:blipFill>
          <a:blip r:embed="rId4">
            <a:extLst/>
          </a:blip>
          <a:stretch>
            <a:fillRect/>
          </a:stretch>
        </p:blipFill>
        <p:spPr>
          <a:xfrm>
            <a:off x="6490256" y="4540847"/>
            <a:ext cx="1016972" cy="616346"/>
          </a:xfrm>
          <a:prstGeom prst="rect">
            <a:avLst/>
          </a:prstGeom>
          <a:ln w="12700">
            <a:miter lim="400000"/>
          </a:ln>
        </p:spPr>
      </p:pic>
      <p:pic>
        <p:nvPicPr>
          <p:cNvPr id="1022" name="rightarrow.pdf" descr="rightarrow.pdf"/>
          <p:cNvPicPr>
            <a:picLocks noChangeAspect="1"/>
          </p:cNvPicPr>
          <p:nvPr/>
        </p:nvPicPr>
        <p:blipFill>
          <a:blip r:embed="rId4">
            <a:extLst/>
          </a:blip>
          <a:stretch>
            <a:fillRect/>
          </a:stretch>
        </p:blipFill>
        <p:spPr>
          <a:xfrm>
            <a:off x="12744256" y="4540846"/>
            <a:ext cx="1016971" cy="616347"/>
          </a:xfrm>
          <a:prstGeom prst="rect">
            <a:avLst/>
          </a:prstGeom>
          <a:ln w="12700">
            <a:miter lim="400000"/>
          </a:ln>
        </p:spPr>
      </p:pic>
      <p:pic>
        <p:nvPicPr>
          <p:cNvPr id="1023" name="rightarrow.pdf" descr="rightarrow.pdf"/>
          <p:cNvPicPr>
            <a:picLocks noChangeAspect="1"/>
          </p:cNvPicPr>
          <p:nvPr/>
        </p:nvPicPr>
        <p:blipFill>
          <a:blip r:embed="rId4">
            <a:extLst/>
          </a:blip>
          <a:stretch>
            <a:fillRect/>
          </a:stretch>
        </p:blipFill>
        <p:spPr>
          <a:xfrm>
            <a:off x="12308008" y="10843960"/>
            <a:ext cx="1016971" cy="616347"/>
          </a:xfrm>
          <a:prstGeom prst="rect">
            <a:avLst/>
          </a:prstGeom>
          <a:ln w="12700">
            <a:miter lim="400000"/>
          </a:ln>
        </p:spPr>
      </p:pic>
      <p:pic>
        <p:nvPicPr>
          <p:cNvPr id="1024" name="rightarrow.pdf" descr="rightarrow.pdf"/>
          <p:cNvPicPr>
            <a:picLocks noChangeAspect="1"/>
          </p:cNvPicPr>
          <p:nvPr/>
        </p:nvPicPr>
        <p:blipFill>
          <a:blip r:embed="rId4">
            <a:extLst/>
          </a:blip>
          <a:stretch>
            <a:fillRect/>
          </a:stretch>
        </p:blipFill>
        <p:spPr>
          <a:xfrm>
            <a:off x="18420410" y="10878824"/>
            <a:ext cx="1016971" cy="616346"/>
          </a:xfrm>
          <a:prstGeom prst="rect">
            <a:avLst/>
          </a:prstGeom>
          <a:ln w="12700">
            <a:miter lim="400000"/>
          </a:ln>
        </p:spPr>
      </p:pic>
      <p:pic>
        <p:nvPicPr>
          <p:cNvPr id="1025" name="Learner.pdf" descr="Learner.pdf"/>
          <p:cNvPicPr>
            <a:picLocks noChangeAspect="1"/>
          </p:cNvPicPr>
          <p:nvPr/>
        </p:nvPicPr>
        <p:blipFill>
          <a:blip r:embed="rId5">
            <a:extLst/>
          </a:blip>
          <a:stretch>
            <a:fillRect/>
          </a:stretch>
        </p:blipFill>
        <p:spPr>
          <a:xfrm>
            <a:off x="8993517" y="4561570"/>
            <a:ext cx="2631274" cy="574900"/>
          </a:xfrm>
          <a:prstGeom prst="rect">
            <a:avLst/>
          </a:prstGeom>
          <a:ln w="12700">
            <a:miter lim="400000"/>
          </a:ln>
        </p:spPr>
      </p:pic>
      <p:pic>
        <p:nvPicPr>
          <p:cNvPr id="1026" name="Testing.pdf" descr="Testing.pdf"/>
          <p:cNvPicPr>
            <a:picLocks noChangeAspect="1"/>
          </p:cNvPicPr>
          <p:nvPr/>
        </p:nvPicPr>
        <p:blipFill>
          <a:blip r:embed="rId6">
            <a:extLst/>
          </a:blip>
          <a:stretch>
            <a:fillRect/>
          </a:stretch>
        </p:blipFill>
        <p:spPr>
          <a:xfrm rot="16200000">
            <a:off x="597408" y="10761838"/>
            <a:ext cx="2702440" cy="782286"/>
          </a:xfrm>
          <a:prstGeom prst="rect">
            <a:avLst/>
          </a:prstGeom>
          <a:ln w="12700">
            <a:miter lim="400000"/>
          </a:ln>
        </p:spPr>
      </p:pic>
      <p:pic>
        <p:nvPicPr>
          <p:cNvPr id="1027" name="Training.pdf" descr="Training.pdf"/>
          <p:cNvPicPr>
            <a:picLocks noChangeAspect="1"/>
          </p:cNvPicPr>
          <p:nvPr/>
        </p:nvPicPr>
        <p:blipFill>
          <a:blip r:embed="rId7">
            <a:extLst/>
          </a:blip>
          <a:stretch>
            <a:fillRect/>
          </a:stretch>
        </p:blipFill>
        <p:spPr>
          <a:xfrm rot="16200000">
            <a:off x="395911" y="4478600"/>
            <a:ext cx="3105434" cy="782286"/>
          </a:xfrm>
          <a:prstGeom prst="rect">
            <a:avLst/>
          </a:prstGeom>
          <a:ln w="12700">
            <a:miter lim="400000"/>
          </a:ln>
        </p:spPr>
      </p:pic>
      <p:sp>
        <p:nvSpPr>
          <p:cNvPr id="1028" name="Example 3: Deep learning"/>
          <p:cNvSpPr txBox="1"/>
          <p:nvPr>
            <p:ph type="title"/>
          </p:nvPr>
        </p:nvSpPr>
        <p:spPr>
          <a:xfrm>
            <a:off x="3284581" y="-184547"/>
            <a:ext cx="18420228" cy="3036094"/>
          </a:xfrm>
          <a:prstGeom prst="rect">
            <a:avLst/>
          </a:prstGeom>
        </p:spPr>
        <p:txBody>
          <a:bodyPr/>
          <a:lstStyle>
            <a:lvl1pPr>
              <a:defRPr sz="10000">
                <a:latin typeface="Helvetica Neue Light"/>
                <a:ea typeface="Helvetica Neue Light"/>
                <a:cs typeface="Helvetica Neue Light"/>
                <a:sym typeface="Helvetica Neue Light"/>
              </a:defRPr>
            </a:lvl1pPr>
          </a:lstStyle>
          <a:p>
            <a:pPr/>
            <a:r>
              <a:t>Example 3: Deep learning</a:t>
            </a:r>
          </a:p>
        </p:txBody>
      </p:sp>
      <p:pic>
        <p:nvPicPr>
          <p:cNvPr id="1029" name="Data.pdf" descr="Data.pdf"/>
          <p:cNvPicPr>
            <a:picLocks noChangeAspect="1"/>
          </p:cNvPicPr>
          <p:nvPr/>
        </p:nvPicPr>
        <p:blipFill>
          <a:blip r:embed="rId8">
            <a:extLst/>
          </a:blip>
          <a:stretch>
            <a:fillRect/>
          </a:stretch>
        </p:blipFill>
        <p:spPr>
          <a:xfrm>
            <a:off x="4058474" y="3017028"/>
            <a:ext cx="1690031" cy="578169"/>
          </a:xfrm>
          <a:prstGeom prst="rect">
            <a:avLst/>
          </a:prstGeom>
          <a:ln w="12700">
            <a:miter lim="400000"/>
          </a:ln>
        </p:spPr>
      </p:pic>
      <p:grpSp>
        <p:nvGrpSpPr>
          <p:cNvPr id="1040" name="Group"/>
          <p:cNvGrpSpPr/>
          <p:nvPr/>
        </p:nvGrpSpPr>
        <p:grpSpPr>
          <a:xfrm>
            <a:off x="14423493" y="3992592"/>
            <a:ext cx="2852053" cy="1475496"/>
            <a:chOff x="0" y="0"/>
            <a:chExt cx="2852052" cy="1475494"/>
          </a:xfrm>
        </p:grpSpPr>
        <p:sp>
          <p:nvSpPr>
            <p:cNvPr id="1030" name="Line"/>
            <p:cNvSpPr/>
            <p:nvPr/>
          </p:nvSpPr>
          <p:spPr>
            <a:xfrm flipV="1">
              <a:off x="439728" y="380363"/>
              <a:ext cx="780995" cy="398355"/>
            </a:xfrm>
            <a:prstGeom prst="line">
              <a:avLst/>
            </a:prstGeom>
            <a:noFill/>
            <a:ln w="38100" cap="flat">
              <a:solidFill>
                <a:srgbClr val="000000"/>
              </a:solidFill>
              <a:prstDash val="solid"/>
              <a:miter lim="400000"/>
              <a:tailEnd type="triangle" w="med" len="med"/>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1031" name="Line"/>
            <p:cNvSpPr/>
            <p:nvPr/>
          </p:nvSpPr>
          <p:spPr>
            <a:xfrm>
              <a:off x="440948" y="876033"/>
              <a:ext cx="804687" cy="375561"/>
            </a:xfrm>
            <a:prstGeom prst="line">
              <a:avLst/>
            </a:prstGeom>
            <a:noFill/>
            <a:ln w="38100" cap="flat">
              <a:solidFill>
                <a:srgbClr val="000000"/>
              </a:solidFill>
              <a:prstDash val="solid"/>
              <a:miter lim="400000"/>
              <a:tailEnd type="triangle" w="med" len="med"/>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1032" name="Line"/>
            <p:cNvSpPr/>
            <p:nvPr/>
          </p:nvSpPr>
          <p:spPr>
            <a:xfrm>
              <a:off x="1617950" y="395393"/>
              <a:ext cx="786034" cy="299761"/>
            </a:xfrm>
            <a:prstGeom prst="line">
              <a:avLst/>
            </a:prstGeom>
            <a:noFill/>
            <a:ln w="38100" cap="flat">
              <a:solidFill>
                <a:srgbClr val="000000"/>
              </a:solidFill>
              <a:prstDash val="solid"/>
              <a:miter lim="400000"/>
              <a:tailEnd type="triangle" w="med" len="med"/>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1033" name="Line"/>
            <p:cNvSpPr/>
            <p:nvPr/>
          </p:nvSpPr>
          <p:spPr>
            <a:xfrm flipV="1">
              <a:off x="1599055" y="930637"/>
              <a:ext cx="804930" cy="325468"/>
            </a:xfrm>
            <a:prstGeom prst="line">
              <a:avLst/>
            </a:prstGeom>
            <a:noFill/>
            <a:ln w="38100" cap="flat">
              <a:solidFill>
                <a:srgbClr val="000000"/>
              </a:solidFill>
              <a:prstDash val="solid"/>
              <a:miter lim="400000"/>
              <a:tailEnd type="triangle" w="med" len="med"/>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1034" name="Circle"/>
            <p:cNvSpPr/>
            <p:nvPr/>
          </p:nvSpPr>
          <p:spPr>
            <a:xfrm>
              <a:off x="1203010" y="106144"/>
              <a:ext cx="496831" cy="496831"/>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1035" name="Circle"/>
            <p:cNvSpPr/>
            <p:nvPr/>
          </p:nvSpPr>
          <p:spPr>
            <a:xfrm>
              <a:off x="1215710" y="978665"/>
              <a:ext cx="496831" cy="496830"/>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1036" name="Circle"/>
            <p:cNvSpPr/>
            <p:nvPr/>
          </p:nvSpPr>
          <p:spPr>
            <a:xfrm>
              <a:off x="2355222" y="536785"/>
              <a:ext cx="496831" cy="496831"/>
            </a:xfrm>
            <a:prstGeom prst="ellipse">
              <a:avLst/>
            </a:prstGeom>
            <a:solidFill>
              <a:srgbClr val="D6D5D5"/>
            </a:solid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1037" name="Circle"/>
            <p:cNvSpPr/>
            <p:nvPr/>
          </p:nvSpPr>
          <p:spPr>
            <a:xfrm>
              <a:off x="0" y="574276"/>
              <a:ext cx="496830" cy="496831"/>
            </a:xfrm>
            <a:prstGeom prst="ellipse">
              <a:avLst/>
            </a:prstGeom>
            <a:solidFill>
              <a:srgbClr val="D6D5D5"/>
            </a:solid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pic>
          <p:nvPicPr>
            <p:cNvPr id="1038" name="y.pdf" descr="y.pdf"/>
            <p:cNvPicPr>
              <a:picLocks noChangeAspect="1"/>
            </p:cNvPicPr>
            <p:nvPr/>
          </p:nvPicPr>
          <p:blipFill>
            <a:blip r:embed="rId9">
              <a:extLst/>
            </a:blip>
            <a:stretch>
              <a:fillRect/>
            </a:stretch>
          </p:blipFill>
          <p:spPr>
            <a:xfrm>
              <a:off x="2447757" y="0"/>
              <a:ext cx="240906" cy="340102"/>
            </a:xfrm>
            <a:prstGeom prst="rect">
              <a:avLst/>
            </a:prstGeom>
            <a:ln w="12700" cap="flat">
              <a:noFill/>
              <a:miter lim="400000"/>
            </a:ln>
            <a:effectLst/>
          </p:spPr>
        </p:pic>
        <p:pic>
          <p:nvPicPr>
            <p:cNvPr id="1039" name="x.pdf" descr="x.pdf"/>
            <p:cNvPicPr>
              <a:picLocks noChangeAspect="1"/>
            </p:cNvPicPr>
            <p:nvPr/>
          </p:nvPicPr>
          <p:blipFill>
            <a:blip r:embed="rId10">
              <a:extLst/>
            </a:blip>
            <a:stretch>
              <a:fillRect/>
            </a:stretch>
          </p:blipFill>
          <p:spPr>
            <a:xfrm>
              <a:off x="127765" y="113259"/>
              <a:ext cx="241301" cy="215901"/>
            </a:xfrm>
            <a:prstGeom prst="rect">
              <a:avLst/>
            </a:prstGeom>
            <a:ln w="12700" cap="flat">
              <a:noFill/>
              <a:miter lim="400000"/>
            </a:ln>
            <a:effectLst/>
          </p:spPr>
        </p:pic>
      </p:grpSp>
      <p:grpSp>
        <p:nvGrpSpPr>
          <p:cNvPr id="1051" name="Group"/>
          <p:cNvGrpSpPr/>
          <p:nvPr/>
        </p:nvGrpSpPr>
        <p:grpSpPr>
          <a:xfrm>
            <a:off x="14550491" y="10372941"/>
            <a:ext cx="2852053" cy="1475496"/>
            <a:chOff x="0" y="0"/>
            <a:chExt cx="2852052" cy="1475494"/>
          </a:xfrm>
        </p:grpSpPr>
        <p:sp>
          <p:nvSpPr>
            <p:cNvPr id="1041" name="Line"/>
            <p:cNvSpPr/>
            <p:nvPr/>
          </p:nvSpPr>
          <p:spPr>
            <a:xfrm flipV="1">
              <a:off x="439728" y="380363"/>
              <a:ext cx="780995" cy="398355"/>
            </a:xfrm>
            <a:prstGeom prst="line">
              <a:avLst/>
            </a:prstGeom>
            <a:noFill/>
            <a:ln w="38100" cap="flat">
              <a:solidFill>
                <a:srgbClr val="000000"/>
              </a:solidFill>
              <a:prstDash val="solid"/>
              <a:miter lim="400000"/>
              <a:tailEnd type="triangle" w="med" len="med"/>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1042" name="Line"/>
            <p:cNvSpPr/>
            <p:nvPr/>
          </p:nvSpPr>
          <p:spPr>
            <a:xfrm>
              <a:off x="440948" y="876033"/>
              <a:ext cx="804687" cy="375561"/>
            </a:xfrm>
            <a:prstGeom prst="line">
              <a:avLst/>
            </a:prstGeom>
            <a:noFill/>
            <a:ln w="38100" cap="flat">
              <a:solidFill>
                <a:srgbClr val="000000"/>
              </a:solidFill>
              <a:prstDash val="solid"/>
              <a:miter lim="400000"/>
              <a:tailEnd type="triangle" w="med" len="med"/>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1043" name="Line"/>
            <p:cNvSpPr/>
            <p:nvPr/>
          </p:nvSpPr>
          <p:spPr>
            <a:xfrm>
              <a:off x="1617950" y="395393"/>
              <a:ext cx="786034" cy="299761"/>
            </a:xfrm>
            <a:prstGeom prst="line">
              <a:avLst/>
            </a:prstGeom>
            <a:noFill/>
            <a:ln w="38100" cap="flat">
              <a:solidFill>
                <a:srgbClr val="000000"/>
              </a:solidFill>
              <a:prstDash val="solid"/>
              <a:miter lim="400000"/>
              <a:tailEnd type="triangle" w="med" len="med"/>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1044" name="Line"/>
            <p:cNvSpPr/>
            <p:nvPr/>
          </p:nvSpPr>
          <p:spPr>
            <a:xfrm flipV="1">
              <a:off x="1599055" y="930637"/>
              <a:ext cx="804930" cy="325468"/>
            </a:xfrm>
            <a:prstGeom prst="line">
              <a:avLst/>
            </a:prstGeom>
            <a:noFill/>
            <a:ln w="38100" cap="flat">
              <a:solidFill>
                <a:srgbClr val="000000"/>
              </a:solidFill>
              <a:prstDash val="solid"/>
              <a:miter lim="400000"/>
              <a:tailEnd type="triangle" w="med" len="med"/>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1045" name="Circle"/>
            <p:cNvSpPr/>
            <p:nvPr/>
          </p:nvSpPr>
          <p:spPr>
            <a:xfrm>
              <a:off x="1203010" y="106144"/>
              <a:ext cx="496831" cy="496831"/>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1046" name="Circle"/>
            <p:cNvSpPr/>
            <p:nvPr/>
          </p:nvSpPr>
          <p:spPr>
            <a:xfrm>
              <a:off x="1215710" y="978665"/>
              <a:ext cx="496831" cy="496830"/>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1047" name="Circle"/>
            <p:cNvSpPr/>
            <p:nvPr/>
          </p:nvSpPr>
          <p:spPr>
            <a:xfrm>
              <a:off x="2355222" y="536785"/>
              <a:ext cx="496831" cy="496831"/>
            </a:xfrm>
            <a:prstGeom prst="ellipse">
              <a:avLst/>
            </a:prstGeom>
            <a:solidFill>
              <a:srgbClr val="D6D5D5"/>
            </a:solid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1048" name="Circle"/>
            <p:cNvSpPr/>
            <p:nvPr/>
          </p:nvSpPr>
          <p:spPr>
            <a:xfrm>
              <a:off x="0" y="574276"/>
              <a:ext cx="496830" cy="496831"/>
            </a:xfrm>
            <a:prstGeom prst="ellipse">
              <a:avLst/>
            </a:prstGeom>
            <a:solidFill>
              <a:srgbClr val="D6D5D5"/>
            </a:solid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pic>
          <p:nvPicPr>
            <p:cNvPr id="1049" name="y.pdf" descr="y.pdf"/>
            <p:cNvPicPr>
              <a:picLocks noChangeAspect="1"/>
            </p:cNvPicPr>
            <p:nvPr/>
          </p:nvPicPr>
          <p:blipFill>
            <a:blip r:embed="rId9">
              <a:extLst/>
            </a:blip>
            <a:stretch>
              <a:fillRect/>
            </a:stretch>
          </p:blipFill>
          <p:spPr>
            <a:xfrm>
              <a:off x="2447757" y="0"/>
              <a:ext cx="240906" cy="340102"/>
            </a:xfrm>
            <a:prstGeom prst="rect">
              <a:avLst/>
            </a:prstGeom>
            <a:ln w="12700" cap="flat">
              <a:noFill/>
              <a:miter lim="400000"/>
            </a:ln>
            <a:effectLst/>
          </p:spPr>
        </p:pic>
        <p:pic>
          <p:nvPicPr>
            <p:cNvPr id="1050" name="x.pdf" descr="x.pdf"/>
            <p:cNvPicPr>
              <a:picLocks noChangeAspect="1"/>
            </p:cNvPicPr>
            <p:nvPr/>
          </p:nvPicPr>
          <p:blipFill>
            <a:blip r:embed="rId10">
              <a:extLst/>
            </a:blip>
            <a:stretch>
              <a:fillRect/>
            </a:stretch>
          </p:blipFill>
          <p:spPr>
            <a:xfrm>
              <a:off x="127765" y="113259"/>
              <a:ext cx="241301" cy="215901"/>
            </a:xfrm>
            <a:prstGeom prst="rect">
              <a:avLst/>
            </a:prstGeom>
            <a:ln w="12700" cap="flat">
              <a:noFill/>
              <a:miter lim="400000"/>
            </a:ln>
            <a:effectLst/>
          </p:spPr>
        </p:pic>
      </p:grpSp>
      <p:pic>
        <p:nvPicPr>
          <p:cNvPr id="1052" name="out1.pdf" descr="out1.pdf"/>
          <p:cNvPicPr>
            <a:picLocks noChangeAspect="0"/>
          </p:cNvPicPr>
          <p:nvPr/>
        </p:nvPicPr>
        <p:blipFill>
          <a:blip r:embed="rId11">
            <a:extLst/>
          </a:blip>
          <a:stretch>
            <a:fillRect/>
          </a:stretch>
        </p:blipFill>
        <p:spPr>
          <a:xfrm>
            <a:off x="3524198" y="3758284"/>
            <a:ext cx="2710238" cy="2420386"/>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4" name="Square"/>
          <p:cNvSpPr/>
          <p:nvPr/>
        </p:nvSpPr>
        <p:spPr>
          <a:xfrm>
            <a:off x="1199488" y="372021"/>
            <a:ext cx="12971958" cy="12971958"/>
          </a:xfrm>
          <a:prstGeom prst="rect">
            <a:avLst/>
          </a:prstGeom>
          <a:solidFill>
            <a:srgbClr val="F3F1F4"/>
          </a:solidFill>
          <a:ln w="508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055" name="Shape"/>
          <p:cNvSpPr/>
          <p:nvPr/>
        </p:nvSpPr>
        <p:spPr>
          <a:xfrm>
            <a:off x="2187569" y="2899997"/>
            <a:ext cx="11377981" cy="8754077"/>
          </a:xfrm>
          <a:custGeom>
            <a:avLst/>
            <a:gdLst/>
            <a:ahLst/>
            <a:cxnLst>
              <a:cxn ang="0">
                <a:pos x="wd2" y="hd2"/>
              </a:cxn>
              <a:cxn ang="5400000">
                <a:pos x="wd2" y="hd2"/>
              </a:cxn>
              <a:cxn ang="10800000">
                <a:pos x="wd2" y="hd2"/>
              </a:cxn>
              <a:cxn ang="16200000">
                <a:pos x="wd2" y="hd2"/>
              </a:cxn>
            </a:cxnLst>
            <a:rect l="0" t="0" r="r" b="b"/>
            <a:pathLst>
              <a:path w="17241" h="17472" fill="norm" stroke="1" extrusionOk="0">
                <a:moveTo>
                  <a:pt x="13065" y="3241"/>
                </a:moveTo>
                <a:cubicBezTo>
                  <a:pt x="16920" y="6826"/>
                  <a:pt x="18797" y="12784"/>
                  <a:pt x="15660" y="16444"/>
                </a:cubicBezTo>
                <a:cubicBezTo>
                  <a:pt x="12580" y="20037"/>
                  <a:pt x="8822" y="13131"/>
                  <a:pt x="4096" y="12129"/>
                </a:cubicBezTo>
                <a:cubicBezTo>
                  <a:pt x="-2803" y="10666"/>
                  <a:pt x="696" y="5342"/>
                  <a:pt x="2536" y="2244"/>
                </a:cubicBezTo>
                <a:cubicBezTo>
                  <a:pt x="4797" y="-1563"/>
                  <a:pt x="9525" y="-50"/>
                  <a:pt x="13065" y="3241"/>
                </a:cubicBezTo>
                <a:close/>
              </a:path>
            </a:pathLst>
          </a:custGeom>
          <a:solidFill>
            <a:srgbClr val="EFD361"/>
          </a:solidFill>
          <a:ln w="508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056" name="Space of all functions"/>
          <p:cNvSpPr txBox="1"/>
          <p:nvPr/>
        </p:nvSpPr>
        <p:spPr>
          <a:xfrm>
            <a:off x="1466585" y="583437"/>
            <a:ext cx="5470907" cy="866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4200">
                <a:latin typeface="Avenir Heavy"/>
                <a:ea typeface="Avenir Heavy"/>
                <a:cs typeface="Avenir Heavy"/>
                <a:sym typeface="Avenir Heavy"/>
              </a:defRPr>
            </a:lvl1pPr>
          </a:lstStyle>
          <a:p>
            <a:pPr/>
            <a:r>
              <a:t>Space of all functions</a:t>
            </a:r>
          </a:p>
        </p:txBody>
      </p:sp>
      <p:sp>
        <p:nvSpPr>
          <p:cNvPr id="1057" name="Shape"/>
          <p:cNvSpPr/>
          <p:nvPr/>
        </p:nvSpPr>
        <p:spPr>
          <a:xfrm>
            <a:off x="10016853" y="7889519"/>
            <a:ext cx="534052" cy="523224"/>
          </a:xfrm>
          <a:custGeom>
            <a:avLst/>
            <a:gdLst/>
            <a:ahLst/>
            <a:cxnLst>
              <a:cxn ang="0">
                <a:pos x="wd2" y="hd2"/>
              </a:cxn>
              <a:cxn ang="5400000">
                <a:pos x="wd2" y="hd2"/>
              </a:cxn>
              <a:cxn ang="10800000">
                <a:pos x="wd2" y="hd2"/>
              </a:cxn>
              <a:cxn ang="16200000">
                <a:pos x="wd2" y="hd2"/>
              </a:cxn>
            </a:cxnLst>
            <a:rect l="0" t="0" r="r" b="b"/>
            <a:pathLst>
              <a:path w="21468" h="20643" fill="norm" stroke="1" extrusionOk="0">
                <a:moveTo>
                  <a:pt x="21468" y="0"/>
                </a:moveTo>
                <a:cubicBezTo>
                  <a:pt x="20600" y="2789"/>
                  <a:pt x="19231" y="5397"/>
                  <a:pt x="17447" y="7717"/>
                </a:cubicBezTo>
                <a:cubicBezTo>
                  <a:pt x="15733" y="9946"/>
                  <a:pt x="13634" y="11868"/>
                  <a:pt x="12066" y="14205"/>
                </a:cubicBezTo>
                <a:cubicBezTo>
                  <a:pt x="10542" y="16476"/>
                  <a:pt x="9329" y="19168"/>
                  <a:pt x="6832" y="20204"/>
                </a:cubicBezTo>
                <a:cubicBezTo>
                  <a:pt x="3468" y="21600"/>
                  <a:pt x="-132" y="19501"/>
                  <a:pt x="4" y="16224"/>
                </a:cubicBezTo>
                <a:cubicBezTo>
                  <a:pt x="119" y="13449"/>
                  <a:pt x="2601" y="12328"/>
                  <a:pt x="5028" y="10967"/>
                </a:cubicBezTo>
                <a:cubicBezTo>
                  <a:pt x="7817" y="9403"/>
                  <a:pt x="10420" y="6725"/>
                  <a:pt x="13300" y="4683"/>
                </a:cubicBezTo>
                <a:cubicBezTo>
                  <a:pt x="15869" y="2861"/>
                  <a:pt x="18590" y="1291"/>
                  <a:pt x="21468" y="0"/>
                </a:cubicBezTo>
                <a:close/>
              </a:path>
            </a:pathLst>
          </a:custGeom>
          <a:solidFill>
            <a:srgbClr val="D6D5D5"/>
          </a:solidFill>
          <a:ln w="508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058" name="True solution (needle)"/>
          <p:cNvSpPr txBox="1"/>
          <p:nvPr/>
        </p:nvSpPr>
        <p:spPr>
          <a:xfrm>
            <a:off x="15788515" y="1924189"/>
            <a:ext cx="4794809" cy="803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3800">
                <a:latin typeface="Avenir Book"/>
                <a:ea typeface="Avenir Book"/>
                <a:cs typeface="Avenir Book"/>
                <a:sym typeface="Avenir Book"/>
              </a:defRPr>
            </a:lvl1pPr>
          </a:lstStyle>
          <a:p>
            <a:pPr/>
            <a:r>
              <a:t>True solution (needle)</a:t>
            </a:r>
          </a:p>
        </p:txBody>
      </p:sp>
      <p:sp>
        <p:nvSpPr>
          <p:cNvPr id="1059" name="Hypothesis space (haystack)"/>
          <p:cNvSpPr txBox="1"/>
          <p:nvPr/>
        </p:nvSpPr>
        <p:spPr>
          <a:xfrm>
            <a:off x="15788515" y="738019"/>
            <a:ext cx="6145607" cy="803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3800">
                <a:latin typeface="Avenir Book"/>
                <a:ea typeface="Avenir Book"/>
                <a:cs typeface="Avenir Book"/>
                <a:sym typeface="Avenir Book"/>
              </a:defRPr>
            </a:lvl1pPr>
          </a:lstStyle>
          <a:p>
            <a:pPr/>
            <a:r>
              <a:t>Hypothesis space (haystack)</a:t>
            </a:r>
          </a:p>
        </p:txBody>
      </p:sp>
      <p:sp>
        <p:nvSpPr>
          <p:cNvPr id="1060" name="Circle"/>
          <p:cNvSpPr/>
          <p:nvPr/>
        </p:nvSpPr>
        <p:spPr>
          <a:xfrm>
            <a:off x="14678586" y="825563"/>
            <a:ext cx="628188" cy="628189"/>
          </a:xfrm>
          <a:prstGeom prst="ellipse">
            <a:avLst/>
          </a:prstGeom>
          <a:solidFill>
            <a:srgbClr val="EFD361"/>
          </a:solidFill>
          <a:ln w="508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061" name="Space we will search"/>
          <p:cNvSpPr txBox="1"/>
          <p:nvPr/>
        </p:nvSpPr>
        <p:spPr>
          <a:xfrm>
            <a:off x="4488555" y="3563959"/>
            <a:ext cx="3774306" cy="1590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b="0" sz="4200">
                <a:latin typeface="Avenir Heavy"/>
                <a:ea typeface="Avenir Heavy"/>
                <a:cs typeface="Avenir Heavy"/>
                <a:sym typeface="Avenir Heavy"/>
              </a:defRPr>
            </a:lvl1pPr>
          </a:lstStyle>
          <a:p>
            <a:pPr/>
            <a:r>
              <a:t>Space we will search</a:t>
            </a:r>
          </a:p>
        </p:txBody>
      </p:sp>
      <p:sp>
        <p:nvSpPr>
          <p:cNvPr id="1062" name="Shape"/>
          <p:cNvSpPr/>
          <p:nvPr/>
        </p:nvSpPr>
        <p:spPr>
          <a:xfrm>
            <a:off x="14717963" y="2074797"/>
            <a:ext cx="534052" cy="523224"/>
          </a:xfrm>
          <a:custGeom>
            <a:avLst/>
            <a:gdLst/>
            <a:ahLst/>
            <a:cxnLst>
              <a:cxn ang="0">
                <a:pos x="wd2" y="hd2"/>
              </a:cxn>
              <a:cxn ang="5400000">
                <a:pos x="wd2" y="hd2"/>
              </a:cxn>
              <a:cxn ang="10800000">
                <a:pos x="wd2" y="hd2"/>
              </a:cxn>
              <a:cxn ang="16200000">
                <a:pos x="wd2" y="hd2"/>
              </a:cxn>
            </a:cxnLst>
            <a:rect l="0" t="0" r="r" b="b"/>
            <a:pathLst>
              <a:path w="21468" h="20643" fill="norm" stroke="1" extrusionOk="0">
                <a:moveTo>
                  <a:pt x="21468" y="0"/>
                </a:moveTo>
                <a:cubicBezTo>
                  <a:pt x="20600" y="2789"/>
                  <a:pt x="19231" y="5397"/>
                  <a:pt x="17447" y="7717"/>
                </a:cubicBezTo>
                <a:cubicBezTo>
                  <a:pt x="15733" y="9946"/>
                  <a:pt x="13634" y="11868"/>
                  <a:pt x="12066" y="14205"/>
                </a:cubicBezTo>
                <a:cubicBezTo>
                  <a:pt x="10542" y="16476"/>
                  <a:pt x="9329" y="19168"/>
                  <a:pt x="6832" y="20204"/>
                </a:cubicBezTo>
                <a:cubicBezTo>
                  <a:pt x="3468" y="21600"/>
                  <a:pt x="-132" y="19501"/>
                  <a:pt x="4" y="16224"/>
                </a:cubicBezTo>
                <a:cubicBezTo>
                  <a:pt x="119" y="13449"/>
                  <a:pt x="2601" y="12328"/>
                  <a:pt x="5028" y="10967"/>
                </a:cubicBezTo>
                <a:cubicBezTo>
                  <a:pt x="7817" y="9403"/>
                  <a:pt x="10420" y="6725"/>
                  <a:pt x="13300" y="4683"/>
                </a:cubicBezTo>
                <a:cubicBezTo>
                  <a:pt x="15869" y="2861"/>
                  <a:pt x="18590" y="1291"/>
                  <a:pt x="21468" y="0"/>
                </a:cubicBezTo>
                <a:close/>
              </a:path>
            </a:pathLst>
          </a:custGeom>
          <a:solidFill>
            <a:srgbClr val="D6D5D5"/>
          </a:solidFill>
          <a:ln w="508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9" name="teaser_input" descr="teaser_input"/>
          <p:cNvPicPr>
            <a:picLocks noChangeAspect="1"/>
          </p:cNvPicPr>
          <p:nvPr/>
        </p:nvPicPr>
        <p:blipFill>
          <a:blip r:embed="rId3">
            <a:extLst/>
          </a:blip>
          <a:stretch>
            <a:fillRect/>
          </a:stretch>
        </p:blipFill>
        <p:spPr>
          <a:xfrm>
            <a:off x="3900568" y="73025"/>
            <a:ext cx="16582864" cy="12444518"/>
          </a:xfrm>
          <a:prstGeom prst="rect">
            <a:avLst/>
          </a:prstGeom>
          <a:ln w="12700">
            <a:miter lim="400000"/>
          </a:ln>
        </p:spPr>
      </p:pic>
      <p:sp>
        <p:nvSpPr>
          <p:cNvPr id="300" name="[Hays and Efros. Scene Completion Using Millions of Photographs. SIGGRAPH 2007 and CACM October 2008.]"/>
          <p:cNvSpPr txBox="1"/>
          <p:nvPr/>
        </p:nvSpPr>
        <p:spPr>
          <a:xfrm>
            <a:off x="4018727" y="10723865"/>
            <a:ext cx="15914123" cy="1512872"/>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indent="342900" algn="l" defTabSz="1828800">
              <a:spcBef>
                <a:spcPts val="1100"/>
              </a:spcBef>
              <a:defRPr b="0" sz="4400">
                <a:latin typeface="Helvetica Neue Light"/>
                <a:ea typeface="Helvetica Neue Light"/>
                <a:cs typeface="Helvetica Neue Light"/>
                <a:sym typeface="Helvetica Neue Light"/>
              </a:defRPr>
            </a:lvl1pPr>
          </a:lstStyle>
          <a:p>
            <a:pPr/>
            <a:r>
              <a:t>[Hays and Efros. Scene Completion Using Millions of Photographs. SIGGRAPH 2007 and CACM October 2008.]</a:t>
            </a:r>
          </a:p>
        </p:txBody>
      </p:sp>
      <p:sp>
        <p:nvSpPr>
          <p:cNvPr id="301" name="[Slide credit: Alexei Efros]"/>
          <p:cNvSpPr txBox="1"/>
          <p:nvPr/>
        </p:nvSpPr>
        <p:spPr>
          <a:xfrm>
            <a:off x="18276290" y="12714086"/>
            <a:ext cx="5865420" cy="7338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b="0" sz="4200">
                <a:latin typeface="Helvetica Neue Light"/>
                <a:ea typeface="Helvetica Neue Light"/>
                <a:cs typeface="Helvetica Neue Light"/>
                <a:sym typeface="Helvetica Neue Light"/>
              </a:defRPr>
            </a:lvl1pPr>
          </a:lstStyle>
          <a:p>
            <a:pPr/>
            <a:r>
              <a:t>[Slide credit: Alexei Efros]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0" grpId="1"/>
    </p:bldLst>
  </p:timing>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4" name="Square"/>
          <p:cNvSpPr/>
          <p:nvPr/>
        </p:nvSpPr>
        <p:spPr>
          <a:xfrm>
            <a:off x="1199488" y="372021"/>
            <a:ext cx="12971958" cy="12971958"/>
          </a:xfrm>
          <a:prstGeom prst="rect">
            <a:avLst/>
          </a:prstGeom>
          <a:solidFill>
            <a:srgbClr val="F3F1F4"/>
          </a:solidFill>
          <a:ln w="508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065" name="Shape"/>
          <p:cNvSpPr/>
          <p:nvPr/>
        </p:nvSpPr>
        <p:spPr>
          <a:xfrm>
            <a:off x="1155441" y="1794114"/>
            <a:ext cx="13033851" cy="10729413"/>
          </a:xfrm>
          <a:custGeom>
            <a:avLst/>
            <a:gdLst/>
            <a:ahLst/>
            <a:cxnLst>
              <a:cxn ang="0">
                <a:pos x="wd2" y="hd2"/>
              </a:cxn>
              <a:cxn ang="5400000">
                <a:pos x="wd2" y="hd2"/>
              </a:cxn>
              <a:cxn ang="10800000">
                <a:pos x="wd2" y="hd2"/>
              </a:cxn>
              <a:cxn ang="16200000">
                <a:pos x="wd2" y="hd2"/>
              </a:cxn>
            </a:cxnLst>
            <a:rect l="0" t="0" r="r" b="b"/>
            <a:pathLst>
              <a:path w="21600" h="21089" fill="norm" stroke="1" extrusionOk="0">
                <a:moveTo>
                  <a:pt x="16517" y="650"/>
                </a:moveTo>
                <a:cubicBezTo>
                  <a:pt x="18230" y="1011"/>
                  <a:pt x="19926" y="1473"/>
                  <a:pt x="21600" y="2035"/>
                </a:cubicBezTo>
                <a:lnTo>
                  <a:pt x="21555" y="19798"/>
                </a:lnTo>
                <a:cubicBezTo>
                  <a:pt x="18689" y="20597"/>
                  <a:pt x="15807" y="21019"/>
                  <a:pt x="12929" y="21081"/>
                </a:cubicBezTo>
                <a:cubicBezTo>
                  <a:pt x="9694" y="21151"/>
                  <a:pt x="6315" y="20767"/>
                  <a:pt x="3453" y="18666"/>
                </a:cubicBezTo>
                <a:cubicBezTo>
                  <a:pt x="1922" y="17542"/>
                  <a:pt x="775" y="16080"/>
                  <a:pt x="0" y="14323"/>
                </a:cubicBezTo>
                <a:lnTo>
                  <a:pt x="38" y="5082"/>
                </a:lnTo>
                <a:cubicBezTo>
                  <a:pt x="1392" y="3408"/>
                  <a:pt x="3036" y="2105"/>
                  <a:pt x="4857" y="1261"/>
                </a:cubicBezTo>
                <a:cubicBezTo>
                  <a:pt x="8545" y="-449"/>
                  <a:pt x="12604" y="-176"/>
                  <a:pt x="16517" y="650"/>
                </a:cubicBezTo>
                <a:close/>
              </a:path>
            </a:pathLst>
          </a:custGeom>
          <a:solidFill>
            <a:srgbClr val="EFD361"/>
          </a:solidFill>
          <a:ln w="508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066" name="Space of all functions"/>
          <p:cNvSpPr txBox="1"/>
          <p:nvPr/>
        </p:nvSpPr>
        <p:spPr>
          <a:xfrm>
            <a:off x="1466585" y="583437"/>
            <a:ext cx="5470907" cy="866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4200">
                <a:latin typeface="Avenir Heavy"/>
                <a:ea typeface="Avenir Heavy"/>
                <a:cs typeface="Avenir Heavy"/>
                <a:sym typeface="Avenir Heavy"/>
              </a:defRPr>
            </a:lvl1pPr>
          </a:lstStyle>
          <a:p>
            <a:pPr/>
            <a:r>
              <a:t>Space of all functions</a:t>
            </a:r>
          </a:p>
        </p:txBody>
      </p:sp>
      <p:sp>
        <p:nvSpPr>
          <p:cNvPr id="1067" name="Shape"/>
          <p:cNvSpPr/>
          <p:nvPr/>
        </p:nvSpPr>
        <p:spPr>
          <a:xfrm>
            <a:off x="10016853" y="7889519"/>
            <a:ext cx="534052" cy="523224"/>
          </a:xfrm>
          <a:custGeom>
            <a:avLst/>
            <a:gdLst/>
            <a:ahLst/>
            <a:cxnLst>
              <a:cxn ang="0">
                <a:pos x="wd2" y="hd2"/>
              </a:cxn>
              <a:cxn ang="5400000">
                <a:pos x="wd2" y="hd2"/>
              </a:cxn>
              <a:cxn ang="10800000">
                <a:pos x="wd2" y="hd2"/>
              </a:cxn>
              <a:cxn ang="16200000">
                <a:pos x="wd2" y="hd2"/>
              </a:cxn>
            </a:cxnLst>
            <a:rect l="0" t="0" r="r" b="b"/>
            <a:pathLst>
              <a:path w="21468" h="20643" fill="norm" stroke="1" extrusionOk="0">
                <a:moveTo>
                  <a:pt x="21468" y="0"/>
                </a:moveTo>
                <a:cubicBezTo>
                  <a:pt x="20600" y="2789"/>
                  <a:pt x="19231" y="5397"/>
                  <a:pt x="17447" y="7717"/>
                </a:cubicBezTo>
                <a:cubicBezTo>
                  <a:pt x="15733" y="9946"/>
                  <a:pt x="13634" y="11868"/>
                  <a:pt x="12066" y="14205"/>
                </a:cubicBezTo>
                <a:cubicBezTo>
                  <a:pt x="10542" y="16476"/>
                  <a:pt x="9329" y="19168"/>
                  <a:pt x="6832" y="20204"/>
                </a:cubicBezTo>
                <a:cubicBezTo>
                  <a:pt x="3468" y="21600"/>
                  <a:pt x="-132" y="19501"/>
                  <a:pt x="4" y="16224"/>
                </a:cubicBezTo>
                <a:cubicBezTo>
                  <a:pt x="119" y="13449"/>
                  <a:pt x="2601" y="12328"/>
                  <a:pt x="5028" y="10967"/>
                </a:cubicBezTo>
                <a:cubicBezTo>
                  <a:pt x="7817" y="9403"/>
                  <a:pt x="10420" y="6725"/>
                  <a:pt x="13300" y="4683"/>
                </a:cubicBezTo>
                <a:cubicBezTo>
                  <a:pt x="15869" y="2861"/>
                  <a:pt x="18590" y="1291"/>
                  <a:pt x="21468" y="0"/>
                </a:cubicBezTo>
                <a:close/>
              </a:path>
            </a:pathLst>
          </a:custGeom>
          <a:solidFill>
            <a:srgbClr val="D6D5D5"/>
          </a:solidFill>
          <a:ln w="508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068" name="True solution (needle)"/>
          <p:cNvSpPr txBox="1"/>
          <p:nvPr/>
        </p:nvSpPr>
        <p:spPr>
          <a:xfrm>
            <a:off x="15788515" y="1924189"/>
            <a:ext cx="4794809" cy="803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3800">
                <a:latin typeface="Avenir Book"/>
                <a:ea typeface="Avenir Book"/>
                <a:cs typeface="Avenir Book"/>
                <a:sym typeface="Avenir Book"/>
              </a:defRPr>
            </a:lvl1pPr>
          </a:lstStyle>
          <a:p>
            <a:pPr/>
            <a:r>
              <a:t>True solution (needle)</a:t>
            </a:r>
          </a:p>
        </p:txBody>
      </p:sp>
      <p:sp>
        <p:nvSpPr>
          <p:cNvPr id="1069" name="Hypothesis space (haystack)"/>
          <p:cNvSpPr txBox="1"/>
          <p:nvPr/>
        </p:nvSpPr>
        <p:spPr>
          <a:xfrm>
            <a:off x="15788515" y="738019"/>
            <a:ext cx="6145607" cy="803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3800">
                <a:latin typeface="Avenir Book"/>
                <a:ea typeface="Avenir Book"/>
                <a:cs typeface="Avenir Book"/>
                <a:sym typeface="Avenir Book"/>
              </a:defRPr>
            </a:lvl1pPr>
          </a:lstStyle>
          <a:p>
            <a:pPr/>
            <a:r>
              <a:t>Hypothesis space (haystack)</a:t>
            </a:r>
          </a:p>
        </p:txBody>
      </p:sp>
      <p:sp>
        <p:nvSpPr>
          <p:cNvPr id="1070" name="Circle"/>
          <p:cNvSpPr/>
          <p:nvPr/>
        </p:nvSpPr>
        <p:spPr>
          <a:xfrm>
            <a:off x="14678586" y="825563"/>
            <a:ext cx="628188" cy="628189"/>
          </a:xfrm>
          <a:prstGeom prst="ellipse">
            <a:avLst/>
          </a:prstGeom>
          <a:solidFill>
            <a:srgbClr val="EFD361"/>
          </a:solidFill>
          <a:ln w="508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071" name="Space we will search"/>
          <p:cNvSpPr txBox="1"/>
          <p:nvPr/>
        </p:nvSpPr>
        <p:spPr>
          <a:xfrm>
            <a:off x="4488555" y="3563959"/>
            <a:ext cx="3774306" cy="1590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b="0" sz="4200">
                <a:latin typeface="Avenir Heavy"/>
                <a:ea typeface="Avenir Heavy"/>
                <a:cs typeface="Avenir Heavy"/>
                <a:sym typeface="Avenir Heavy"/>
              </a:defRPr>
            </a:lvl1pPr>
          </a:lstStyle>
          <a:p>
            <a:pPr/>
            <a:r>
              <a:t>Space we will search</a:t>
            </a:r>
          </a:p>
        </p:txBody>
      </p:sp>
      <p:sp>
        <p:nvSpPr>
          <p:cNvPr id="1072" name="Shape"/>
          <p:cNvSpPr/>
          <p:nvPr/>
        </p:nvSpPr>
        <p:spPr>
          <a:xfrm>
            <a:off x="14717963" y="2074797"/>
            <a:ext cx="534052" cy="523224"/>
          </a:xfrm>
          <a:custGeom>
            <a:avLst/>
            <a:gdLst/>
            <a:ahLst/>
            <a:cxnLst>
              <a:cxn ang="0">
                <a:pos x="wd2" y="hd2"/>
              </a:cxn>
              <a:cxn ang="5400000">
                <a:pos x="wd2" y="hd2"/>
              </a:cxn>
              <a:cxn ang="10800000">
                <a:pos x="wd2" y="hd2"/>
              </a:cxn>
              <a:cxn ang="16200000">
                <a:pos x="wd2" y="hd2"/>
              </a:cxn>
            </a:cxnLst>
            <a:rect l="0" t="0" r="r" b="b"/>
            <a:pathLst>
              <a:path w="21468" h="20643" fill="norm" stroke="1" extrusionOk="0">
                <a:moveTo>
                  <a:pt x="21468" y="0"/>
                </a:moveTo>
                <a:cubicBezTo>
                  <a:pt x="20600" y="2789"/>
                  <a:pt x="19231" y="5397"/>
                  <a:pt x="17447" y="7717"/>
                </a:cubicBezTo>
                <a:cubicBezTo>
                  <a:pt x="15733" y="9946"/>
                  <a:pt x="13634" y="11868"/>
                  <a:pt x="12066" y="14205"/>
                </a:cubicBezTo>
                <a:cubicBezTo>
                  <a:pt x="10542" y="16476"/>
                  <a:pt x="9329" y="19168"/>
                  <a:pt x="6832" y="20204"/>
                </a:cubicBezTo>
                <a:cubicBezTo>
                  <a:pt x="3468" y="21600"/>
                  <a:pt x="-132" y="19501"/>
                  <a:pt x="4" y="16224"/>
                </a:cubicBezTo>
                <a:cubicBezTo>
                  <a:pt x="119" y="13449"/>
                  <a:pt x="2601" y="12328"/>
                  <a:pt x="5028" y="10967"/>
                </a:cubicBezTo>
                <a:cubicBezTo>
                  <a:pt x="7817" y="9403"/>
                  <a:pt x="10420" y="6725"/>
                  <a:pt x="13300" y="4683"/>
                </a:cubicBezTo>
                <a:cubicBezTo>
                  <a:pt x="15869" y="2861"/>
                  <a:pt x="18590" y="1291"/>
                  <a:pt x="21468" y="0"/>
                </a:cubicBezTo>
                <a:close/>
              </a:path>
            </a:pathLst>
          </a:custGeom>
          <a:solidFill>
            <a:srgbClr val="D6D5D5"/>
          </a:solidFill>
          <a:ln w="508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073" name="Deep nets"/>
          <p:cNvSpPr txBox="1"/>
          <p:nvPr/>
        </p:nvSpPr>
        <p:spPr>
          <a:xfrm>
            <a:off x="15050614" y="6773798"/>
            <a:ext cx="8263775" cy="1006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b="0" sz="5000">
                <a:latin typeface="Avenir Heavy"/>
                <a:ea typeface="Avenir Heavy"/>
                <a:cs typeface="Avenir Heavy"/>
                <a:sym typeface="Avenir Heavy"/>
              </a:defRPr>
            </a:lvl1pPr>
          </a:lstStyle>
          <a:p>
            <a:pPr/>
            <a:r>
              <a:t>Deep nets</a:t>
            </a:r>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5" name="Square"/>
          <p:cNvSpPr/>
          <p:nvPr/>
        </p:nvSpPr>
        <p:spPr>
          <a:xfrm>
            <a:off x="1199488" y="372021"/>
            <a:ext cx="12971958" cy="12971958"/>
          </a:xfrm>
          <a:prstGeom prst="rect">
            <a:avLst/>
          </a:prstGeom>
          <a:solidFill>
            <a:srgbClr val="F3F1F4"/>
          </a:solidFill>
          <a:ln w="508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076" name="Shape"/>
          <p:cNvSpPr/>
          <p:nvPr/>
        </p:nvSpPr>
        <p:spPr>
          <a:xfrm rot="18351">
            <a:off x="2240072" y="8064732"/>
            <a:ext cx="11377982" cy="544388"/>
          </a:xfrm>
          <a:custGeom>
            <a:avLst/>
            <a:gdLst/>
            <a:ahLst/>
            <a:cxnLst>
              <a:cxn ang="0">
                <a:pos x="wd2" y="hd2"/>
              </a:cxn>
              <a:cxn ang="5400000">
                <a:pos x="wd2" y="hd2"/>
              </a:cxn>
              <a:cxn ang="10800000">
                <a:pos x="wd2" y="hd2"/>
              </a:cxn>
              <a:cxn ang="16200000">
                <a:pos x="wd2" y="hd2"/>
              </a:cxn>
            </a:cxnLst>
            <a:rect l="0" t="0" r="r" b="b"/>
            <a:pathLst>
              <a:path w="17241" h="17472" fill="norm" stroke="1" extrusionOk="0">
                <a:moveTo>
                  <a:pt x="13065" y="3241"/>
                </a:moveTo>
                <a:cubicBezTo>
                  <a:pt x="16920" y="6826"/>
                  <a:pt x="18797" y="12784"/>
                  <a:pt x="15660" y="16444"/>
                </a:cubicBezTo>
                <a:cubicBezTo>
                  <a:pt x="12580" y="20037"/>
                  <a:pt x="8822" y="13131"/>
                  <a:pt x="4096" y="12129"/>
                </a:cubicBezTo>
                <a:cubicBezTo>
                  <a:pt x="-2803" y="10666"/>
                  <a:pt x="696" y="5342"/>
                  <a:pt x="2536" y="2244"/>
                </a:cubicBezTo>
                <a:cubicBezTo>
                  <a:pt x="4797" y="-1563"/>
                  <a:pt x="9525" y="-50"/>
                  <a:pt x="13065" y="3241"/>
                </a:cubicBezTo>
                <a:close/>
              </a:path>
            </a:pathLst>
          </a:custGeom>
          <a:solidFill>
            <a:srgbClr val="EFD361"/>
          </a:solidFill>
          <a:ln w="508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077" name="Space of all functions"/>
          <p:cNvSpPr txBox="1"/>
          <p:nvPr/>
        </p:nvSpPr>
        <p:spPr>
          <a:xfrm>
            <a:off x="1466585" y="583437"/>
            <a:ext cx="5470907" cy="866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4200">
                <a:latin typeface="Avenir Heavy"/>
                <a:ea typeface="Avenir Heavy"/>
                <a:cs typeface="Avenir Heavy"/>
                <a:sym typeface="Avenir Heavy"/>
              </a:defRPr>
            </a:lvl1pPr>
          </a:lstStyle>
          <a:p>
            <a:pPr/>
            <a:r>
              <a:t>Space of all functions</a:t>
            </a:r>
          </a:p>
        </p:txBody>
      </p:sp>
      <p:sp>
        <p:nvSpPr>
          <p:cNvPr id="1078" name="Shape"/>
          <p:cNvSpPr/>
          <p:nvPr/>
        </p:nvSpPr>
        <p:spPr>
          <a:xfrm>
            <a:off x="10016853" y="7889519"/>
            <a:ext cx="534052" cy="523224"/>
          </a:xfrm>
          <a:custGeom>
            <a:avLst/>
            <a:gdLst/>
            <a:ahLst/>
            <a:cxnLst>
              <a:cxn ang="0">
                <a:pos x="wd2" y="hd2"/>
              </a:cxn>
              <a:cxn ang="5400000">
                <a:pos x="wd2" y="hd2"/>
              </a:cxn>
              <a:cxn ang="10800000">
                <a:pos x="wd2" y="hd2"/>
              </a:cxn>
              <a:cxn ang="16200000">
                <a:pos x="wd2" y="hd2"/>
              </a:cxn>
            </a:cxnLst>
            <a:rect l="0" t="0" r="r" b="b"/>
            <a:pathLst>
              <a:path w="21468" h="20643" fill="norm" stroke="1" extrusionOk="0">
                <a:moveTo>
                  <a:pt x="21468" y="0"/>
                </a:moveTo>
                <a:cubicBezTo>
                  <a:pt x="20600" y="2789"/>
                  <a:pt x="19231" y="5397"/>
                  <a:pt x="17447" y="7717"/>
                </a:cubicBezTo>
                <a:cubicBezTo>
                  <a:pt x="15733" y="9946"/>
                  <a:pt x="13634" y="11868"/>
                  <a:pt x="12066" y="14205"/>
                </a:cubicBezTo>
                <a:cubicBezTo>
                  <a:pt x="10542" y="16476"/>
                  <a:pt x="9329" y="19168"/>
                  <a:pt x="6832" y="20204"/>
                </a:cubicBezTo>
                <a:cubicBezTo>
                  <a:pt x="3468" y="21600"/>
                  <a:pt x="-132" y="19501"/>
                  <a:pt x="4" y="16224"/>
                </a:cubicBezTo>
                <a:cubicBezTo>
                  <a:pt x="119" y="13449"/>
                  <a:pt x="2601" y="12328"/>
                  <a:pt x="5028" y="10967"/>
                </a:cubicBezTo>
                <a:cubicBezTo>
                  <a:pt x="7817" y="9403"/>
                  <a:pt x="10420" y="6725"/>
                  <a:pt x="13300" y="4683"/>
                </a:cubicBezTo>
                <a:cubicBezTo>
                  <a:pt x="15869" y="2861"/>
                  <a:pt x="18590" y="1291"/>
                  <a:pt x="21468" y="0"/>
                </a:cubicBezTo>
                <a:close/>
              </a:path>
            </a:pathLst>
          </a:custGeom>
          <a:solidFill>
            <a:srgbClr val="D6D5D5"/>
          </a:solidFill>
          <a:ln w="508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079" name="True solution (needle)"/>
          <p:cNvSpPr txBox="1"/>
          <p:nvPr/>
        </p:nvSpPr>
        <p:spPr>
          <a:xfrm>
            <a:off x="15788515" y="1924189"/>
            <a:ext cx="4794809" cy="803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3800">
                <a:latin typeface="Avenir Book"/>
                <a:ea typeface="Avenir Book"/>
                <a:cs typeface="Avenir Book"/>
                <a:sym typeface="Avenir Book"/>
              </a:defRPr>
            </a:lvl1pPr>
          </a:lstStyle>
          <a:p>
            <a:pPr/>
            <a:r>
              <a:t>True solution (needle)</a:t>
            </a:r>
          </a:p>
        </p:txBody>
      </p:sp>
      <p:sp>
        <p:nvSpPr>
          <p:cNvPr id="1080" name="Hypothesis space (haystack)"/>
          <p:cNvSpPr txBox="1"/>
          <p:nvPr/>
        </p:nvSpPr>
        <p:spPr>
          <a:xfrm>
            <a:off x="15788515" y="738019"/>
            <a:ext cx="6145607" cy="803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3800">
                <a:latin typeface="Avenir Book"/>
                <a:ea typeface="Avenir Book"/>
                <a:cs typeface="Avenir Book"/>
                <a:sym typeface="Avenir Book"/>
              </a:defRPr>
            </a:lvl1pPr>
          </a:lstStyle>
          <a:p>
            <a:pPr/>
            <a:r>
              <a:t>Hypothesis space (haystack)</a:t>
            </a:r>
          </a:p>
        </p:txBody>
      </p:sp>
      <p:sp>
        <p:nvSpPr>
          <p:cNvPr id="1081" name="Circle"/>
          <p:cNvSpPr/>
          <p:nvPr/>
        </p:nvSpPr>
        <p:spPr>
          <a:xfrm>
            <a:off x="14678586" y="825563"/>
            <a:ext cx="628188" cy="628189"/>
          </a:xfrm>
          <a:prstGeom prst="ellipse">
            <a:avLst/>
          </a:prstGeom>
          <a:solidFill>
            <a:srgbClr val="EFD361"/>
          </a:solidFill>
          <a:ln w="508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082" name="Space we will search"/>
          <p:cNvSpPr txBox="1"/>
          <p:nvPr/>
        </p:nvSpPr>
        <p:spPr>
          <a:xfrm>
            <a:off x="4183539" y="6392798"/>
            <a:ext cx="3774307" cy="1590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b="0" sz="4200">
                <a:latin typeface="Avenir Heavy"/>
                <a:ea typeface="Avenir Heavy"/>
                <a:cs typeface="Avenir Heavy"/>
                <a:sym typeface="Avenir Heavy"/>
              </a:defRPr>
            </a:lvl1pPr>
          </a:lstStyle>
          <a:p>
            <a:pPr/>
            <a:r>
              <a:t>Space we will search</a:t>
            </a:r>
          </a:p>
        </p:txBody>
      </p:sp>
      <p:sp>
        <p:nvSpPr>
          <p:cNvPr id="1083" name="Shape"/>
          <p:cNvSpPr/>
          <p:nvPr/>
        </p:nvSpPr>
        <p:spPr>
          <a:xfrm>
            <a:off x="14717963" y="2074797"/>
            <a:ext cx="534052" cy="523224"/>
          </a:xfrm>
          <a:custGeom>
            <a:avLst/>
            <a:gdLst/>
            <a:ahLst/>
            <a:cxnLst>
              <a:cxn ang="0">
                <a:pos x="wd2" y="hd2"/>
              </a:cxn>
              <a:cxn ang="5400000">
                <a:pos x="wd2" y="hd2"/>
              </a:cxn>
              <a:cxn ang="10800000">
                <a:pos x="wd2" y="hd2"/>
              </a:cxn>
              <a:cxn ang="16200000">
                <a:pos x="wd2" y="hd2"/>
              </a:cxn>
            </a:cxnLst>
            <a:rect l="0" t="0" r="r" b="b"/>
            <a:pathLst>
              <a:path w="21468" h="20643" fill="norm" stroke="1" extrusionOk="0">
                <a:moveTo>
                  <a:pt x="21468" y="0"/>
                </a:moveTo>
                <a:cubicBezTo>
                  <a:pt x="20600" y="2789"/>
                  <a:pt x="19231" y="5397"/>
                  <a:pt x="17447" y="7717"/>
                </a:cubicBezTo>
                <a:cubicBezTo>
                  <a:pt x="15733" y="9946"/>
                  <a:pt x="13634" y="11868"/>
                  <a:pt x="12066" y="14205"/>
                </a:cubicBezTo>
                <a:cubicBezTo>
                  <a:pt x="10542" y="16476"/>
                  <a:pt x="9329" y="19168"/>
                  <a:pt x="6832" y="20204"/>
                </a:cubicBezTo>
                <a:cubicBezTo>
                  <a:pt x="3468" y="21600"/>
                  <a:pt x="-132" y="19501"/>
                  <a:pt x="4" y="16224"/>
                </a:cubicBezTo>
                <a:cubicBezTo>
                  <a:pt x="119" y="13449"/>
                  <a:pt x="2601" y="12328"/>
                  <a:pt x="5028" y="10967"/>
                </a:cubicBezTo>
                <a:cubicBezTo>
                  <a:pt x="7817" y="9403"/>
                  <a:pt x="10420" y="6725"/>
                  <a:pt x="13300" y="4683"/>
                </a:cubicBezTo>
                <a:cubicBezTo>
                  <a:pt x="15869" y="2861"/>
                  <a:pt x="18590" y="1291"/>
                  <a:pt x="21468" y="0"/>
                </a:cubicBezTo>
                <a:close/>
              </a:path>
            </a:pathLst>
          </a:custGeom>
          <a:solidFill>
            <a:srgbClr val="D6D5D5"/>
          </a:solidFill>
          <a:ln w="508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084" name="Linear functions"/>
          <p:cNvSpPr txBox="1"/>
          <p:nvPr/>
        </p:nvSpPr>
        <p:spPr>
          <a:xfrm>
            <a:off x="15050614" y="6773798"/>
            <a:ext cx="8263775" cy="1006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b="0" sz="5000">
                <a:latin typeface="Avenir Heavy"/>
                <a:ea typeface="Avenir Heavy"/>
                <a:cs typeface="Avenir Heavy"/>
                <a:sym typeface="Avenir Heavy"/>
              </a:defRPr>
            </a:lvl1pPr>
          </a:lstStyle>
          <a:p>
            <a:pPr/>
            <a:r>
              <a:t>Linear functions</a:t>
            </a:r>
          </a:p>
        </p:txBody>
      </p:sp>
      <p:sp>
        <p:nvSpPr>
          <p:cNvPr id="1085" name="True solution is linear"/>
          <p:cNvSpPr txBox="1"/>
          <p:nvPr/>
        </p:nvSpPr>
        <p:spPr>
          <a:xfrm>
            <a:off x="15050614" y="8605973"/>
            <a:ext cx="8263775" cy="1006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b="0" sz="5000">
                <a:solidFill>
                  <a:schemeClr val="accent3">
                    <a:hueOff val="362282"/>
                    <a:satOff val="31803"/>
                    <a:lumOff val="-18242"/>
                  </a:schemeClr>
                </a:solidFill>
                <a:latin typeface="Avenir Book"/>
                <a:ea typeface="Avenir Book"/>
                <a:cs typeface="Avenir Book"/>
                <a:sym typeface="Avenir Book"/>
              </a:defRPr>
            </a:lvl1pPr>
          </a:lstStyle>
          <a:p>
            <a:pPr/>
            <a:r>
              <a:t>True solution is linear</a:t>
            </a:r>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7" name="Square"/>
          <p:cNvSpPr/>
          <p:nvPr/>
        </p:nvSpPr>
        <p:spPr>
          <a:xfrm>
            <a:off x="1199488" y="372021"/>
            <a:ext cx="12971958" cy="12971958"/>
          </a:xfrm>
          <a:prstGeom prst="rect">
            <a:avLst/>
          </a:prstGeom>
          <a:solidFill>
            <a:srgbClr val="F3F1F4"/>
          </a:solidFill>
          <a:ln w="508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088" name="Shape"/>
          <p:cNvSpPr/>
          <p:nvPr/>
        </p:nvSpPr>
        <p:spPr>
          <a:xfrm rot="18351">
            <a:off x="2240072" y="8064732"/>
            <a:ext cx="11377982" cy="544388"/>
          </a:xfrm>
          <a:custGeom>
            <a:avLst/>
            <a:gdLst/>
            <a:ahLst/>
            <a:cxnLst>
              <a:cxn ang="0">
                <a:pos x="wd2" y="hd2"/>
              </a:cxn>
              <a:cxn ang="5400000">
                <a:pos x="wd2" y="hd2"/>
              </a:cxn>
              <a:cxn ang="10800000">
                <a:pos x="wd2" y="hd2"/>
              </a:cxn>
              <a:cxn ang="16200000">
                <a:pos x="wd2" y="hd2"/>
              </a:cxn>
            </a:cxnLst>
            <a:rect l="0" t="0" r="r" b="b"/>
            <a:pathLst>
              <a:path w="17241" h="17472" fill="norm" stroke="1" extrusionOk="0">
                <a:moveTo>
                  <a:pt x="13065" y="3241"/>
                </a:moveTo>
                <a:cubicBezTo>
                  <a:pt x="16920" y="6826"/>
                  <a:pt x="18797" y="12784"/>
                  <a:pt x="15660" y="16444"/>
                </a:cubicBezTo>
                <a:cubicBezTo>
                  <a:pt x="12580" y="20037"/>
                  <a:pt x="8822" y="13131"/>
                  <a:pt x="4096" y="12129"/>
                </a:cubicBezTo>
                <a:cubicBezTo>
                  <a:pt x="-2803" y="10666"/>
                  <a:pt x="696" y="5342"/>
                  <a:pt x="2536" y="2244"/>
                </a:cubicBezTo>
                <a:cubicBezTo>
                  <a:pt x="4797" y="-1563"/>
                  <a:pt x="9525" y="-50"/>
                  <a:pt x="13065" y="3241"/>
                </a:cubicBezTo>
                <a:close/>
              </a:path>
            </a:pathLst>
          </a:custGeom>
          <a:solidFill>
            <a:srgbClr val="EFD361"/>
          </a:solidFill>
          <a:ln w="508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089" name="Space of all functions"/>
          <p:cNvSpPr txBox="1"/>
          <p:nvPr/>
        </p:nvSpPr>
        <p:spPr>
          <a:xfrm>
            <a:off x="1466585" y="583437"/>
            <a:ext cx="5470907" cy="866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4200">
                <a:latin typeface="Avenir Heavy"/>
                <a:ea typeface="Avenir Heavy"/>
                <a:cs typeface="Avenir Heavy"/>
                <a:sym typeface="Avenir Heavy"/>
              </a:defRPr>
            </a:lvl1pPr>
          </a:lstStyle>
          <a:p>
            <a:pPr/>
            <a:r>
              <a:t>Space of all functions</a:t>
            </a:r>
          </a:p>
        </p:txBody>
      </p:sp>
      <p:sp>
        <p:nvSpPr>
          <p:cNvPr id="1090" name="Shape"/>
          <p:cNvSpPr/>
          <p:nvPr/>
        </p:nvSpPr>
        <p:spPr>
          <a:xfrm>
            <a:off x="10260450" y="4406090"/>
            <a:ext cx="534052" cy="523225"/>
          </a:xfrm>
          <a:custGeom>
            <a:avLst/>
            <a:gdLst/>
            <a:ahLst/>
            <a:cxnLst>
              <a:cxn ang="0">
                <a:pos x="wd2" y="hd2"/>
              </a:cxn>
              <a:cxn ang="5400000">
                <a:pos x="wd2" y="hd2"/>
              </a:cxn>
              <a:cxn ang="10800000">
                <a:pos x="wd2" y="hd2"/>
              </a:cxn>
              <a:cxn ang="16200000">
                <a:pos x="wd2" y="hd2"/>
              </a:cxn>
            </a:cxnLst>
            <a:rect l="0" t="0" r="r" b="b"/>
            <a:pathLst>
              <a:path w="21468" h="20643" fill="norm" stroke="1" extrusionOk="0">
                <a:moveTo>
                  <a:pt x="21468" y="0"/>
                </a:moveTo>
                <a:cubicBezTo>
                  <a:pt x="20600" y="2789"/>
                  <a:pt x="19231" y="5397"/>
                  <a:pt x="17447" y="7717"/>
                </a:cubicBezTo>
                <a:cubicBezTo>
                  <a:pt x="15733" y="9946"/>
                  <a:pt x="13634" y="11868"/>
                  <a:pt x="12066" y="14205"/>
                </a:cubicBezTo>
                <a:cubicBezTo>
                  <a:pt x="10542" y="16476"/>
                  <a:pt x="9329" y="19168"/>
                  <a:pt x="6832" y="20204"/>
                </a:cubicBezTo>
                <a:cubicBezTo>
                  <a:pt x="3468" y="21600"/>
                  <a:pt x="-132" y="19501"/>
                  <a:pt x="4" y="16224"/>
                </a:cubicBezTo>
                <a:cubicBezTo>
                  <a:pt x="119" y="13449"/>
                  <a:pt x="2601" y="12328"/>
                  <a:pt x="5028" y="10967"/>
                </a:cubicBezTo>
                <a:cubicBezTo>
                  <a:pt x="7817" y="9403"/>
                  <a:pt x="10420" y="6725"/>
                  <a:pt x="13300" y="4683"/>
                </a:cubicBezTo>
                <a:cubicBezTo>
                  <a:pt x="15869" y="2861"/>
                  <a:pt x="18590" y="1291"/>
                  <a:pt x="21468" y="0"/>
                </a:cubicBezTo>
                <a:close/>
              </a:path>
            </a:pathLst>
          </a:custGeom>
          <a:solidFill>
            <a:srgbClr val="D6D5D5"/>
          </a:solidFill>
          <a:ln w="508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091" name="True solution (needle)"/>
          <p:cNvSpPr txBox="1"/>
          <p:nvPr/>
        </p:nvSpPr>
        <p:spPr>
          <a:xfrm>
            <a:off x="15788515" y="1924189"/>
            <a:ext cx="4794809" cy="803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3800">
                <a:latin typeface="Avenir Book"/>
                <a:ea typeface="Avenir Book"/>
                <a:cs typeface="Avenir Book"/>
                <a:sym typeface="Avenir Book"/>
              </a:defRPr>
            </a:lvl1pPr>
          </a:lstStyle>
          <a:p>
            <a:pPr/>
            <a:r>
              <a:t>True solution (needle)</a:t>
            </a:r>
          </a:p>
        </p:txBody>
      </p:sp>
      <p:sp>
        <p:nvSpPr>
          <p:cNvPr id="1092" name="Hypothesis space (haystack)"/>
          <p:cNvSpPr txBox="1"/>
          <p:nvPr/>
        </p:nvSpPr>
        <p:spPr>
          <a:xfrm>
            <a:off x="15788515" y="738019"/>
            <a:ext cx="6145607" cy="803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3800">
                <a:latin typeface="Avenir Book"/>
                <a:ea typeface="Avenir Book"/>
                <a:cs typeface="Avenir Book"/>
                <a:sym typeface="Avenir Book"/>
              </a:defRPr>
            </a:lvl1pPr>
          </a:lstStyle>
          <a:p>
            <a:pPr/>
            <a:r>
              <a:t>Hypothesis space (haystack)</a:t>
            </a:r>
          </a:p>
        </p:txBody>
      </p:sp>
      <p:sp>
        <p:nvSpPr>
          <p:cNvPr id="1093" name="Circle"/>
          <p:cNvSpPr/>
          <p:nvPr/>
        </p:nvSpPr>
        <p:spPr>
          <a:xfrm>
            <a:off x="14678586" y="825563"/>
            <a:ext cx="628188" cy="628189"/>
          </a:xfrm>
          <a:prstGeom prst="ellipse">
            <a:avLst/>
          </a:prstGeom>
          <a:solidFill>
            <a:srgbClr val="EFD361"/>
          </a:solidFill>
          <a:ln w="508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094" name="Space we will search"/>
          <p:cNvSpPr txBox="1"/>
          <p:nvPr/>
        </p:nvSpPr>
        <p:spPr>
          <a:xfrm>
            <a:off x="4183539" y="6392798"/>
            <a:ext cx="3774307" cy="1590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b="0" sz="4200">
                <a:latin typeface="Avenir Heavy"/>
                <a:ea typeface="Avenir Heavy"/>
                <a:cs typeface="Avenir Heavy"/>
                <a:sym typeface="Avenir Heavy"/>
              </a:defRPr>
            </a:lvl1pPr>
          </a:lstStyle>
          <a:p>
            <a:pPr/>
            <a:r>
              <a:t>Space we will search</a:t>
            </a:r>
          </a:p>
        </p:txBody>
      </p:sp>
      <p:sp>
        <p:nvSpPr>
          <p:cNvPr id="1095" name="Shape"/>
          <p:cNvSpPr/>
          <p:nvPr/>
        </p:nvSpPr>
        <p:spPr>
          <a:xfrm>
            <a:off x="14717963" y="2074797"/>
            <a:ext cx="534052" cy="523224"/>
          </a:xfrm>
          <a:custGeom>
            <a:avLst/>
            <a:gdLst/>
            <a:ahLst/>
            <a:cxnLst>
              <a:cxn ang="0">
                <a:pos x="wd2" y="hd2"/>
              </a:cxn>
              <a:cxn ang="5400000">
                <a:pos x="wd2" y="hd2"/>
              </a:cxn>
              <a:cxn ang="10800000">
                <a:pos x="wd2" y="hd2"/>
              </a:cxn>
              <a:cxn ang="16200000">
                <a:pos x="wd2" y="hd2"/>
              </a:cxn>
            </a:cxnLst>
            <a:rect l="0" t="0" r="r" b="b"/>
            <a:pathLst>
              <a:path w="21468" h="20643" fill="norm" stroke="1" extrusionOk="0">
                <a:moveTo>
                  <a:pt x="21468" y="0"/>
                </a:moveTo>
                <a:cubicBezTo>
                  <a:pt x="20600" y="2789"/>
                  <a:pt x="19231" y="5397"/>
                  <a:pt x="17447" y="7717"/>
                </a:cubicBezTo>
                <a:cubicBezTo>
                  <a:pt x="15733" y="9946"/>
                  <a:pt x="13634" y="11868"/>
                  <a:pt x="12066" y="14205"/>
                </a:cubicBezTo>
                <a:cubicBezTo>
                  <a:pt x="10542" y="16476"/>
                  <a:pt x="9329" y="19168"/>
                  <a:pt x="6832" y="20204"/>
                </a:cubicBezTo>
                <a:cubicBezTo>
                  <a:pt x="3468" y="21600"/>
                  <a:pt x="-132" y="19501"/>
                  <a:pt x="4" y="16224"/>
                </a:cubicBezTo>
                <a:cubicBezTo>
                  <a:pt x="119" y="13449"/>
                  <a:pt x="2601" y="12328"/>
                  <a:pt x="5028" y="10967"/>
                </a:cubicBezTo>
                <a:cubicBezTo>
                  <a:pt x="7817" y="9403"/>
                  <a:pt x="10420" y="6725"/>
                  <a:pt x="13300" y="4683"/>
                </a:cubicBezTo>
                <a:cubicBezTo>
                  <a:pt x="15869" y="2861"/>
                  <a:pt x="18590" y="1291"/>
                  <a:pt x="21468" y="0"/>
                </a:cubicBezTo>
                <a:close/>
              </a:path>
            </a:pathLst>
          </a:custGeom>
          <a:solidFill>
            <a:srgbClr val="D6D5D5"/>
          </a:solidFill>
          <a:ln w="508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096" name="Linear functions"/>
          <p:cNvSpPr txBox="1"/>
          <p:nvPr/>
        </p:nvSpPr>
        <p:spPr>
          <a:xfrm>
            <a:off x="15050614" y="6773798"/>
            <a:ext cx="8263775" cy="1006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b="0" sz="5000">
                <a:latin typeface="Avenir Heavy"/>
                <a:ea typeface="Avenir Heavy"/>
                <a:cs typeface="Avenir Heavy"/>
                <a:sym typeface="Avenir Heavy"/>
              </a:defRPr>
            </a:lvl1pPr>
          </a:lstStyle>
          <a:p>
            <a:pPr/>
            <a:r>
              <a:t>Linear functions</a:t>
            </a:r>
          </a:p>
        </p:txBody>
      </p:sp>
      <p:sp>
        <p:nvSpPr>
          <p:cNvPr id="1097" name="True solution is nonlinear"/>
          <p:cNvSpPr txBox="1"/>
          <p:nvPr/>
        </p:nvSpPr>
        <p:spPr>
          <a:xfrm>
            <a:off x="15050614" y="8605973"/>
            <a:ext cx="8263775" cy="1006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b="0" sz="5000">
                <a:solidFill>
                  <a:schemeClr val="accent5">
                    <a:hueOff val="-82419"/>
                    <a:satOff val="-9513"/>
                    <a:lumOff val="-16343"/>
                  </a:schemeClr>
                </a:solidFill>
                <a:latin typeface="Avenir Book"/>
                <a:ea typeface="Avenir Book"/>
                <a:cs typeface="Avenir Book"/>
                <a:sym typeface="Avenir Book"/>
              </a:defRPr>
            </a:lvl1pPr>
          </a:lstStyle>
          <a:p>
            <a:pPr/>
            <a:r>
              <a:t>True solution is nonlinear</a:t>
            </a:r>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101" name="Square"/>
          <p:cNvSpPr/>
          <p:nvPr/>
        </p:nvSpPr>
        <p:spPr>
          <a:xfrm>
            <a:off x="1199488" y="372021"/>
            <a:ext cx="12971958" cy="12971958"/>
          </a:xfrm>
          <a:prstGeom prst="rect">
            <a:avLst/>
          </a:prstGeom>
          <a:solidFill>
            <a:srgbClr val="F3F1F4"/>
          </a:solidFill>
          <a:ln w="508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102" name="Shape"/>
          <p:cNvSpPr/>
          <p:nvPr/>
        </p:nvSpPr>
        <p:spPr>
          <a:xfrm>
            <a:off x="2187569" y="2899997"/>
            <a:ext cx="11377981" cy="8754077"/>
          </a:xfrm>
          <a:custGeom>
            <a:avLst/>
            <a:gdLst/>
            <a:ahLst/>
            <a:cxnLst>
              <a:cxn ang="0">
                <a:pos x="wd2" y="hd2"/>
              </a:cxn>
              <a:cxn ang="5400000">
                <a:pos x="wd2" y="hd2"/>
              </a:cxn>
              <a:cxn ang="10800000">
                <a:pos x="wd2" y="hd2"/>
              </a:cxn>
              <a:cxn ang="16200000">
                <a:pos x="wd2" y="hd2"/>
              </a:cxn>
            </a:cxnLst>
            <a:rect l="0" t="0" r="r" b="b"/>
            <a:pathLst>
              <a:path w="17241" h="17472" fill="norm" stroke="1" extrusionOk="0">
                <a:moveTo>
                  <a:pt x="13065" y="3241"/>
                </a:moveTo>
                <a:cubicBezTo>
                  <a:pt x="16920" y="6826"/>
                  <a:pt x="18797" y="12784"/>
                  <a:pt x="15660" y="16444"/>
                </a:cubicBezTo>
                <a:cubicBezTo>
                  <a:pt x="12580" y="20037"/>
                  <a:pt x="8822" y="13131"/>
                  <a:pt x="4096" y="12129"/>
                </a:cubicBezTo>
                <a:cubicBezTo>
                  <a:pt x="-2803" y="10666"/>
                  <a:pt x="696" y="5342"/>
                  <a:pt x="2536" y="2244"/>
                </a:cubicBezTo>
                <a:cubicBezTo>
                  <a:pt x="4797" y="-1563"/>
                  <a:pt x="9525" y="-50"/>
                  <a:pt x="13065" y="3241"/>
                </a:cubicBezTo>
                <a:close/>
              </a:path>
            </a:pathLst>
          </a:custGeom>
          <a:solidFill>
            <a:srgbClr val="EFD361">
              <a:alpha val="50000"/>
            </a:srgbClr>
          </a:solidFill>
          <a:ln w="12700">
            <a:miter lim="400000"/>
          </a:ln>
        </p:spPr>
        <p:txBody>
          <a:bodyPr lIns="71437" tIns="71437" rIns="71437" bIns="71437" anchor="ctr"/>
          <a:lstStyle/>
          <a:p>
            <a:pPr defTabSz="825500">
              <a:defRPr b="0">
                <a:solidFill>
                  <a:srgbClr val="FFFFFF"/>
                </a:solidFill>
                <a:latin typeface="+mn-lt"/>
                <a:ea typeface="+mn-ea"/>
                <a:cs typeface="+mn-cs"/>
                <a:sym typeface="Helvetica Neue Medium"/>
              </a:defRPr>
            </a:pPr>
          </a:p>
        </p:txBody>
      </p:sp>
      <p:sp>
        <p:nvSpPr>
          <p:cNvPr id="1103" name="Shape"/>
          <p:cNvSpPr/>
          <p:nvPr/>
        </p:nvSpPr>
        <p:spPr>
          <a:xfrm rot="7618360">
            <a:off x="4294099" y="5977488"/>
            <a:ext cx="11246330" cy="4000993"/>
          </a:xfrm>
          <a:custGeom>
            <a:avLst/>
            <a:gdLst/>
            <a:ahLst/>
            <a:cxnLst>
              <a:cxn ang="0">
                <a:pos x="wd2" y="hd2"/>
              </a:cxn>
              <a:cxn ang="5400000">
                <a:pos x="wd2" y="hd2"/>
              </a:cxn>
              <a:cxn ang="10800000">
                <a:pos x="wd2" y="hd2"/>
              </a:cxn>
              <a:cxn ang="16200000">
                <a:pos x="wd2" y="hd2"/>
              </a:cxn>
            </a:cxnLst>
            <a:rect l="0" t="0" r="r" b="b"/>
            <a:pathLst>
              <a:path w="19589" h="19025" fill="norm" stroke="1" extrusionOk="0">
                <a:moveTo>
                  <a:pt x="17284" y="2553"/>
                </a:moveTo>
                <a:cubicBezTo>
                  <a:pt x="20400" y="6911"/>
                  <a:pt x="20314" y="8735"/>
                  <a:pt x="17284" y="13477"/>
                </a:cubicBezTo>
                <a:cubicBezTo>
                  <a:pt x="14375" y="18030"/>
                  <a:pt x="10796" y="17385"/>
                  <a:pt x="7731" y="18382"/>
                </a:cubicBezTo>
                <a:cubicBezTo>
                  <a:pt x="5406" y="19139"/>
                  <a:pt x="3122" y="19849"/>
                  <a:pt x="1550" y="16650"/>
                </a:cubicBezTo>
                <a:cubicBezTo>
                  <a:pt x="-1200" y="11051"/>
                  <a:pt x="-118" y="4594"/>
                  <a:pt x="3439" y="2553"/>
                </a:cubicBezTo>
                <a:cubicBezTo>
                  <a:pt x="7566" y="185"/>
                  <a:pt x="14206" y="-1751"/>
                  <a:pt x="17284" y="2553"/>
                </a:cubicBezTo>
                <a:close/>
              </a:path>
            </a:pathLst>
          </a:custGeom>
          <a:solidFill>
            <a:schemeClr val="accent1">
              <a:lumOff val="16847"/>
              <a:alpha val="50000"/>
            </a:schemeClr>
          </a:solidFill>
          <a:ln w="12700">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104" name="Space of all functions"/>
          <p:cNvSpPr txBox="1"/>
          <p:nvPr/>
        </p:nvSpPr>
        <p:spPr>
          <a:xfrm>
            <a:off x="1466585" y="583437"/>
            <a:ext cx="5470907" cy="866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4200">
                <a:latin typeface="Avenir Heavy"/>
                <a:ea typeface="Avenir Heavy"/>
                <a:cs typeface="Avenir Heavy"/>
                <a:sym typeface="Avenir Heavy"/>
              </a:defRPr>
            </a:lvl1pPr>
          </a:lstStyle>
          <a:p>
            <a:pPr/>
            <a:r>
              <a:t>Space of all functions</a:t>
            </a:r>
          </a:p>
        </p:txBody>
      </p:sp>
      <p:sp>
        <p:nvSpPr>
          <p:cNvPr id="1105" name="True solution (needle)"/>
          <p:cNvSpPr txBox="1"/>
          <p:nvPr/>
        </p:nvSpPr>
        <p:spPr>
          <a:xfrm>
            <a:off x="15788515" y="1924189"/>
            <a:ext cx="4794809" cy="803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3800">
                <a:latin typeface="Avenir Book"/>
                <a:ea typeface="Avenir Book"/>
                <a:cs typeface="Avenir Book"/>
                <a:sym typeface="Avenir Book"/>
              </a:defRPr>
            </a:lvl1pPr>
          </a:lstStyle>
          <a:p>
            <a:pPr/>
            <a:r>
              <a:t>True solution (needle)</a:t>
            </a:r>
          </a:p>
        </p:txBody>
      </p:sp>
      <p:sp>
        <p:nvSpPr>
          <p:cNvPr id="1106" name="Hypothesis space (haystack)"/>
          <p:cNvSpPr txBox="1"/>
          <p:nvPr/>
        </p:nvSpPr>
        <p:spPr>
          <a:xfrm>
            <a:off x="15788515" y="738019"/>
            <a:ext cx="6145607" cy="803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3800">
                <a:latin typeface="Avenir Book"/>
                <a:ea typeface="Avenir Book"/>
                <a:cs typeface="Avenir Book"/>
                <a:sym typeface="Avenir Book"/>
              </a:defRPr>
            </a:lvl1pPr>
          </a:lstStyle>
          <a:p>
            <a:pPr/>
            <a:r>
              <a:t>Hypothesis space (haystack)</a:t>
            </a:r>
          </a:p>
        </p:txBody>
      </p:sp>
      <p:sp>
        <p:nvSpPr>
          <p:cNvPr id="1107" name="Circle"/>
          <p:cNvSpPr/>
          <p:nvPr/>
        </p:nvSpPr>
        <p:spPr>
          <a:xfrm>
            <a:off x="14678586" y="825563"/>
            <a:ext cx="628188" cy="628189"/>
          </a:xfrm>
          <a:prstGeom prst="ellipse">
            <a:avLst/>
          </a:prstGeom>
          <a:solidFill>
            <a:srgbClr val="EFD361"/>
          </a:solidFill>
          <a:ln w="508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108" name="Shape"/>
          <p:cNvSpPr/>
          <p:nvPr/>
        </p:nvSpPr>
        <p:spPr>
          <a:xfrm>
            <a:off x="14717963" y="2074797"/>
            <a:ext cx="534052" cy="523224"/>
          </a:xfrm>
          <a:custGeom>
            <a:avLst/>
            <a:gdLst/>
            <a:ahLst/>
            <a:cxnLst>
              <a:cxn ang="0">
                <a:pos x="wd2" y="hd2"/>
              </a:cxn>
              <a:cxn ang="5400000">
                <a:pos x="wd2" y="hd2"/>
              </a:cxn>
              <a:cxn ang="10800000">
                <a:pos x="wd2" y="hd2"/>
              </a:cxn>
              <a:cxn ang="16200000">
                <a:pos x="wd2" y="hd2"/>
              </a:cxn>
            </a:cxnLst>
            <a:rect l="0" t="0" r="r" b="b"/>
            <a:pathLst>
              <a:path w="21468" h="20643" fill="norm" stroke="1" extrusionOk="0">
                <a:moveTo>
                  <a:pt x="21468" y="0"/>
                </a:moveTo>
                <a:cubicBezTo>
                  <a:pt x="20600" y="2789"/>
                  <a:pt x="19231" y="5397"/>
                  <a:pt x="17447" y="7717"/>
                </a:cubicBezTo>
                <a:cubicBezTo>
                  <a:pt x="15733" y="9946"/>
                  <a:pt x="13634" y="11868"/>
                  <a:pt x="12066" y="14205"/>
                </a:cubicBezTo>
                <a:cubicBezTo>
                  <a:pt x="10542" y="16476"/>
                  <a:pt x="9329" y="19168"/>
                  <a:pt x="6832" y="20204"/>
                </a:cubicBezTo>
                <a:cubicBezTo>
                  <a:pt x="3468" y="21600"/>
                  <a:pt x="-132" y="19501"/>
                  <a:pt x="4" y="16224"/>
                </a:cubicBezTo>
                <a:cubicBezTo>
                  <a:pt x="119" y="13449"/>
                  <a:pt x="2601" y="12328"/>
                  <a:pt x="5028" y="10967"/>
                </a:cubicBezTo>
                <a:cubicBezTo>
                  <a:pt x="7817" y="9403"/>
                  <a:pt x="10420" y="6725"/>
                  <a:pt x="13300" y="4683"/>
                </a:cubicBezTo>
                <a:cubicBezTo>
                  <a:pt x="15869" y="2861"/>
                  <a:pt x="18590" y="1291"/>
                  <a:pt x="21468" y="0"/>
                </a:cubicBezTo>
                <a:close/>
              </a:path>
            </a:pathLst>
          </a:custGeom>
          <a:solidFill>
            <a:srgbClr val="D6D5D5"/>
          </a:solidFill>
          <a:ln w="508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109" name="Hypotheses consistent with data"/>
          <p:cNvSpPr txBox="1"/>
          <p:nvPr/>
        </p:nvSpPr>
        <p:spPr>
          <a:xfrm>
            <a:off x="15791019" y="3110359"/>
            <a:ext cx="7116598" cy="803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3800">
                <a:latin typeface="Avenir Book"/>
                <a:ea typeface="Avenir Book"/>
                <a:cs typeface="Avenir Book"/>
                <a:sym typeface="Avenir Book"/>
              </a:defRPr>
            </a:lvl1pPr>
          </a:lstStyle>
          <a:p>
            <a:pPr/>
            <a:r>
              <a:t>Hypotheses consistent with data</a:t>
            </a:r>
          </a:p>
        </p:txBody>
      </p:sp>
      <p:sp>
        <p:nvSpPr>
          <p:cNvPr id="1110" name="Circle"/>
          <p:cNvSpPr/>
          <p:nvPr/>
        </p:nvSpPr>
        <p:spPr>
          <a:xfrm>
            <a:off x="14717963" y="3260046"/>
            <a:ext cx="628189" cy="628189"/>
          </a:xfrm>
          <a:prstGeom prst="ellipse">
            <a:avLst/>
          </a:prstGeom>
          <a:solidFill>
            <a:schemeClr val="accent1">
              <a:lumOff val="16847"/>
            </a:schemeClr>
          </a:solidFill>
          <a:ln w="508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111" name="Shape"/>
          <p:cNvSpPr/>
          <p:nvPr/>
        </p:nvSpPr>
        <p:spPr>
          <a:xfrm>
            <a:off x="10175687" y="7716584"/>
            <a:ext cx="534052" cy="523225"/>
          </a:xfrm>
          <a:custGeom>
            <a:avLst/>
            <a:gdLst/>
            <a:ahLst/>
            <a:cxnLst>
              <a:cxn ang="0">
                <a:pos x="wd2" y="hd2"/>
              </a:cxn>
              <a:cxn ang="5400000">
                <a:pos x="wd2" y="hd2"/>
              </a:cxn>
              <a:cxn ang="10800000">
                <a:pos x="wd2" y="hd2"/>
              </a:cxn>
              <a:cxn ang="16200000">
                <a:pos x="wd2" y="hd2"/>
              </a:cxn>
            </a:cxnLst>
            <a:rect l="0" t="0" r="r" b="b"/>
            <a:pathLst>
              <a:path w="21468" h="20643" fill="norm" stroke="1" extrusionOk="0">
                <a:moveTo>
                  <a:pt x="21468" y="0"/>
                </a:moveTo>
                <a:cubicBezTo>
                  <a:pt x="20600" y="2789"/>
                  <a:pt x="19231" y="5397"/>
                  <a:pt x="17447" y="7717"/>
                </a:cubicBezTo>
                <a:cubicBezTo>
                  <a:pt x="15733" y="9946"/>
                  <a:pt x="13634" y="11868"/>
                  <a:pt x="12066" y="14205"/>
                </a:cubicBezTo>
                <a:cubicBezTo>
                  <a:pt x="10542" y="16476"/>
                  <a:pt x="9329" y="19168"/>
                  <a:pt x="6832" y="20204"/>
                </a:cubicBezTo>
                <a:cubicBezTo>
                  <a:pt x="3468" y="21600"/>
                  <a:pt x="-132" y="19501"/>
                  <a:pt x="4" y="16224"/>
                </a:cubicBezTo>
                <a:cubicBezTo>
                  <a:pt x="119" y="13449"/>
                  <a:pt x="2601" y="12328"/>
                  <a:pt x="5028" y="10967"/>
                </a:cubicBezTo>
                <a:cubicBezTo>
                  <a:pt x="7817" y="9403"/>
                  <a:pt x="10420" y="6725"/>
                  <a:pt x="13300" y="4683"/>
                </a:cubicBezTo>
                <a:cubicBezTo>
                  <a:pt x="15869" y="2861"/>
                  <a:pt x="18590" y="1291"/>
                  <a:pt x="21468" y="0"/>
                </a:cubicBezTo>
                <a:close/>
              </a:path>
            </a:pathLst>
          </a:custGeom>
          <a:solidFill>
            <a:srgbClr val="D6D5D5"/>
          </a:solidFill>
          <a:ln w="508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113" name="Square"/>
          <p:cNvSpPr/>
          <p:nvPr/>
        </p:nvSpPr>
        <p:spPr>
          <a:xfrm>
            <a:off x="1199488" y="372021"/>
            <a:ext cx="12971958" cy="12971958"/>
          </a:xfrm>
          <a:prstGeom prst="rect">
            <a:avLst/>
          </a:prstGeom>
          <a:solidFill>
            <a:srgbClr val="F3F1F4"/>
          </a:solidFill>
          <a:ln w="508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114" name="Shape"/>
          <p:cNvSpPr/>
          <p:nvPr/>
        </p:nvSpPr>
        <p:spPr>
          <a:xfrm>
            <a:off x="2187569" y="2899997"/>
            <a:ext cx="11377981" cy="8754077"/>
          </a:xfrm>
          <a:custGeom>
            <a:avLst/>
            <a:gdLst/>
            <a:ahLst/>
            <a:cxnLst>
              <a:cxn ang="0">
                <a:pos x="wd2" y="hd2"/>
              </a:cxn>
              <a:cxn ang="5400000">
                <a:pos x="wd2" y="hd2"/>
              </a:cxn>
              <a:cxn ang="10800000">
                <a:pos x="wd2" y="hd2"/>
              </a:cxn>
              <a:cxn ang="16200000">
                <a:pos x="wd2" y="hd2"/>
              </a:cxn>
            </a:cxnLst>
            <a:rect l="0" t="0" r="r" b="b"/>
            <a:pathLst>
              <a:path w="17241" h="17472" fill="norm" stroke="1" extrusionOk="0">
                <a:moveTo>
                  <a:pt x="13065" y="3241"/>
                </a:moveTo>
                <a:cubicBezTo>
                  <a:pt x="16920" y="6826"/>
                  <a:pt x="18797" y="12784"/>
                  <a:pt x="15660" y="16444"/>
                </a:cubicBezTo>
                <a:cubicBezTo>
                  <a:pt x="12580" y="20037"/>
                  <a:pt x="8822" y="13131"/>
                  <a:pt x="4096" y="12129"/>
                </a:cubicBezTo>
                <a:cubicBezTo>
                  <a:pt x="-2803" y="10666"/>
                  <a:pt x="696" y="5342"/>
                  <a:pt x="2536" y="2244"/>
                </a:cubicBezTo>
                <a:cubicBezTo>
                  <a:pt x="4797" y="-1563"/>
                  <a:pt x="9525" y="-50"/>
                  <a:pt x="13065" y="3241"/>
                </a:cubicBezTo>
                <a:close/>
              </a:path>
            </a:pathLst>
          </a:custGeom>
          <a:solidFill>
            <a:srgbClr val="EFD361">
              <a:alpha val="50000"/>
            </a:srgbClr>
          </a:solidFill>
          <a:ln w="12700">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115" name="Shape"/>
          <p:cNvSpPr/>
          <p:nvPr/>
        </p:nvSpPr>
        <p:spPr>
          <a:xfrm rot="7618360">
            <a:off x="4294099" y="5977488"/>
            <a:ext cx="11246330" cy="4000993"/>
          </a:xfrm>
          <a:custGeom>
            <a:avLst/>
            <a:gdLst/>
            <a:ahLst/>
            <a:cxnLst>
              <a:cxn ang="0">
                <a:pos x="wd2" y="hd2"/>
              </a:cxn>
              <a:cxn ang="5400000">
                <a:pos x="wd2" y="hd2"/>
              </a:cxn>
              <a:cxn ang="10800000">
                <a:pos x="wd2" y="hd2"/>
              </a:cxn>
              <a:cxn ang="16200000">
                <a:pos x="wd2" y="hd2"/>
              </a:cxn>
            </a:cxnLst>
            <a:rect l="0" t="0" r="r" b="b"/>
            <a:pathLst>
              <a:path w="19589" h="19025" fill="norm" stroke="1" extrusionOk="0">
                <a:moveTo>
                  <a:pt x="17284" y="2553"/>
                </a:moveTo>
                <a:cubicBezTo>
                  <a:pt x="20400" y="6911"/>
                  <a:pt x="20314" y="8735"/>
                  <a:pt x="17284" y="13477"/>
                </a:cubicBezTo>
                <a:cubicBezTo>
                  <a:pt x="14375" y="18030"/>
                  <a:pt x="10796" y="17385"/>
                  <a:pt x="7731" y="18382"/>
                </a:cubicBezTo>
                <a:cubicBezTo>
                  <a:pt x="5406" y="19139"/>
                  <a:pt x="3122" y="19849"/>
                  <a:pt x="1550" y="16650"/>
                </a:cubicBezTo>
                <a:cubicBezTo>
                  <a:pt x="-1200" y="11051"/>
                  <a:pt x="-118" y="4594"/>
                  <a:pt x="3439" y="2553"/>
                </a:cubicBezTo>
                <a:cubicBezTo>
                  <a:pt x="7566" y="185"/>
                  <a:pt x="14206" y="-1751"/>
                  <a:pt x="17284" y="2553"/>
                </a:cubicBezTo>
                <a:close/>
              </a:path>
            </a:pathLst>
          </a:custGeom>
          <a:solidFill>
            <a:schemeClr val="accent1">
              <a:alpha val="50000"/>
            </a:schemeClr>
          </a:solidFill>
          <a:ln w="50800">
            <a:solidFill>
              <a:srgbClr val="000000">
                <a:alpha val="50000"/>
              </a:srgbClr>
            </a:solidFill>
            <a:custDash>
              <a:ds d="200000" sp="200000"/>
            </a:custDash>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116" name="Shape"/>
          <p:cNvSpPr/>
          <p:nvPr/>
        </p:nvSpPr>
        <p:spPr>
          <a:xfrm rot="7618360">
            <a:off x="5758179" y="7042011"/>
            <a:ext cx="7986755" cy="2841367"/>
          </a:xfrm>
          <a:custGeom>
            <a:avLst/>
            <a:gdLst/>
            <a:ahLst/>
            <a:cxnLst>
              <a:cxn ang="0">
                <a:pos x="wd2" y="hd2"/>
              </a:cxn>
              <a:cxn ang="5400000">
                <a:pos x="wd2" y="hd2"/>
              </a:cxn>
              <a:cxn ang="10800000">
                <a:pos x="wd2" y="hd2"/>
              </a:cxn>
              <a:cxn ang="16200000">
                <a:pos x="wd2" y="hd2"/>
              </a:cxn>
            </a:cxnLst>
            <a:rect l="0" t="0" r="r" b="b"/>
            <a:pathLst>
              <a:path w="19589" h="19025" fill="norm" stroke="1" extrusionOk="0">
                <a:moveTo>
                  <a:pt x="17284" y="2553"/>
                </a:moveTo>
                <a:cubicBezTo>
                  <a:pt x="20400" y="6911"/>
                  <a:pt x="20314" y="8735"/>
                  <a:pt x="17284" y="13477"/>
                </a:cubicBezTo>
                <a:cubicBezTo>
                  <a:pt x="14375" y="18030"/>
                  <a:pt x="10796" y="17385"/>
                  <a:pt x="7731" y="18382"/>
                </a:cubicBezTo>
                <a:cubicBezTo>
                  <a:pt x="5406" y="19139"/>
                  <a:pt x="3122" y="19849"/>
                  <a:pt x="1550" y="16650"/>
                </a:cubicBezTo>
                <a:cubicBezTo>
                  <a:pt x="-1200" y="11051"/>
                  <a:pt x="-118" y="4594"/>
                  <a:pt x="3439" y="2553"/>
                </a:cubicBezTo>
                <a:cubicBezTo>
                  <a:pt x="7566" y="185"/>
                  <a:pt x="14206" y="-1751"/>
                  <a:pt x="17284" y="2553"/>
                </a:cubicBezTo>
                <a:close/>
              </a:path>
            </a:pathLst>
          </a:custGeom>
          <a:solidFill>
            <a:schemeClr val="accent1">
              <a:alpha val="50000"/>
            </a:schemeClr>
          </a:solidFill>
          <a:ln w="50800">
            <a:solidFill>
              <a:srgbClr val="000000">
                <a:alpha val="50000"/>
              </a:srgbClr>
            </a:solidFill>
            <a:custDash>
              <a:ds d="200000" sp="200000"/>
            </a:custDash>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117" name="Shape"/>
          <p:cNvSpPr/>
          <p:nvPr/>
        </p:nvSpPr>
        <p:spPr>
          <a:xfrm rot="7096501">
            <a:off x="7962335" y="7017673"/>
            <a:ext cx="4518794" cy="1898441"/>
          </a:xfrm>
          <a:custGeom>
            <a:avLst/>
            <a:gdLst/>
            <a:ahLst/>
            <a:cxnLst>
              <a:cxn ang="0">
                <a:pos x="wd2" y="hd2"/>
              </a:cxn>
              <a:cxn ang="5400000">
                <a:pos x="wd2" y="hd2"/>
              </a:cxn>
              <a:cxn ang="10800000">
                <a:pos x="wd2" y="hd2"/>
              </a:cxn>
              <a:cxn ang="16200000">
                <a:pos x="wd2" y="hd2"/>
              </a:cxn>
            </a:cxnLst>
            <a:rect l="0" t="0" r="r" b="b"/>
            <a:pathLst>
              <a:path w="19589" h="19025" fill="norm" stroke="1" extrusionOk="0">
                <a:moveTo>
                  <a:pt x="17284" y="2553"/>
                </a:moveTo>
                <a:cubicBezTo>
                  <a:pt x="20400" y="6911"/>
                  <a:pt x="20314" y="8735"/>
                  <a:pt x="17284" y="13477"/>
                </a:cubicBezTo>
                <a:cubicBezTo>
                  <a:pt x="14375" y="18030"/>
                  <a:pt x="10796" y="17385"/>
                  <a:pt x="7731" y="18382"/>
                </a:cubicBezTo>
                <a:cubicBezTo>
                  <a:pt x="5406" y="19139"/>
                  <a:pt x="3122" y="19849"/>
                  <a:pt x="1550" y="16650"/>
                </a:cubicBezTo>
                <a:cubicBezTo>
                  <a:pt x="-1200" y="11051"/>
                  <a:pt x="-118" y="4594"/>
                  <a:pt x="3439" y="2553"/>
                </a:cubicBezTo>
                <a:cubicBezTo>
                  <a:pt x="7566" y="185"/>
                  <a:pt x="14206" y="-1751"/>
                  <a:pt x="17284" y="2553"/>
                </a:cubicBezTo>
                <a:close/>
              </a:path>
            </a:pathLst>
          </a:custGeom>
          <a:solidFill>
            <a:schemeClr val="accent1">
              <a:alpha val="50000"/>
            </a:schemeClr>
          </a:solidFill>
          <a:ln w="50800">
            <a:solidFill>
              <a:srgbClr val="000000">
                <a:alpha val="50000"/>
              </a:srgbClr>
            </a:solidFill>
            <a:custDash>
              <a:ds d="200000" sp="200000"/>
            </a:custDash>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118" name="Space of all functions"/>
          <p:cNvSpPr txBox="1"/>
          <p:nvPr/>
        </p:nvSpPr>
        <p:spPr>
          <a:xfrm>
            <a:off x="1466585" y="583437"/>
            <a:ext cx="5470907" cy="866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4200">
                <a:latin typeface="Avenir Heavy"/>
                <a:ea typeface="Avenir Heavy"/>
                <a:cs typeface="Avenir Heavy"/>
                <a:sym typeface="Avenir Heavy"/>
              </a:defRPr>
            </a:lvl1pPr>
          </a:lstStyle>
          <a:p>
            <a:pPr/>
            <a:r>
              <a:t>Space of all functions</a:t>
            </a:r>
          </a:p>
        </p:txBody>
      </p:sp>
      <p:sp>
        <p:nvSpPr>
          <p:cNvPr id="1119" name="What happens as we increase the data?"/>
          <p:cNvSpPr txBox="1"/>
          <p:nvPr/>
        </p:nvSpPr>
        <p:spPr>
          <a:xfrm>
            <a:off x="15221131" y="6341998"/>
            <a:ext cx="8263775" cy="1870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b="0" sz="5000">
                <a:latin typeface="Avenir Heavy"/>
                <a:ea typeface="Avenir Heavy"/>
                <a:cs typeface="Avenir Heavy"/>
                <a:sym typeface="Avenir Heavy"/>
              </a:defRPr>
            </a:lvl1pPr>
          </a:lstStyle>
          <a:p>
            <a:pPr/>
            <a:r>
              <a:t>What happens as we increase the data?</a:t>
            </a:r>
          </a:p>
        </p:txBody>
      </p:sp>
      <p:sp>
        <p:nvSpPr>
          <p:cNvPr id="1120" name="True solution (needle)"/>
          <p:cNvSpPr txBox="1"/>
          <p:nvPr/>
        </p:nvSpPr>
        <p:spPr>
          <a:xfrm>
            <a:off x="15788515" y="1924189"/>
            <a:ext cx="4794809" cy="803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3800">
                <a:latin typeface="Avenir Book"/>
                <a:ea typeface="Avenir Book"/>
                <a:cs typeface="Avenir Book"/>
                <a:sym typeface="Avenir Book"/>
              </a:defRPr>
            </a:lvl1pPr>
          </a:lstStyle>
          <a:p>
            <a:pPr/>
            <a:r>
              <a:t>True solution (needle)</a:t>
            </a:r>
          </a:p>
        </p:txBody>
      </p:sp>
      <p:sp>
        <p:nvSpPr>
          <p:cNvPr id="1121" name="Hypothesis space (haystack)"/>
          <p:cNvSpPr txBox="1"/>
          <p:nvPr/>
        </p:nvSpPr>
        <p:spPr>
          <a:xfrm>
            <a:off x="15788515" y="738019"/>
            <a:ext cx="6145607" cy="803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3800">
                <a:latin typeface="Avenir Book"/>
                <a:ea typeface="Avenir Book"/>
                <a:cs typeface="Avenir Book"/>
                <a:sym typeface="Avenir Book"/>
              </a:defRPr>
            </a:lvl1pPr>
          </a:lstStyle>
          <a:p>
            <a:pPr/>
            <a:r>
              <a:t>Hypothesis space (haystack)</a:t>
            </a:r>
          </a:p>
        </p:txBody>
      </p:sp>
      <p:sp>
        <p:nvSpPr>
          <p:cNvPr id="1122" name="Circle"/>
          <p:cNvSpPr/>
          <p:nvPr/>
        </p:nvSpPr>
        <p:spPr>
          <a:xfrm>
            <a:off x="14678586" y="825563"/>
            <a:ext cx="628188" cy="628189"/>
          </a:xfrm>
          <a:prstGeom prst="ellipse">
            <a:avLst/>
          </a:prstGeom>
          <a:solidFill>
            <a:srgbClr val="EFD361"/>
          </a:solidFill>
          <a:ln w="508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123" name="Shape"/>
          <p:cNvSpPr/>
          <p:nvPr/>
        </p:nvSpPr>
        <p:spPr>
          <a:xfrm>
            <a:off x="14717963" y="2074797"/>
            <a:ext cx="534052" cy="523224"/>
          </a:xfrm>
          <a:custGeom>
            <a:avLst/>
            <a:gdLst/>
            <a:ahLst/>
            <a:cxnLst>
              <a:cxn ang="0">
                <a:pos x="wd2" y="hd2"/>
              </a:cxn>
              <a:cxn ang="5400000">
                <a:pos x="wd2" y="hd2"/>
              </a:cxn>
              <a:cxn ang="10800000">
                <a:pos x="wd2" y="hd2"/>
              </a:cxn>
              <a:cxn ang="16200000">
                <a:pos x="wd2" y="hd2"/>
              </a:cxn>
            </a:cxnLst>
            <a:rect l="0" t="0" r="r" b="b"/>
            <a:pathLst>
              <a:path w="21468" h="20643" fill="norm" stroke="1" extrusionOk="0">
                <a:moveTo>
                  <a:pt x="21468" y="0"/>
                </a:moveTo>
                <a:cubicBezTo>
                  <a:pt x="20600" y="2789"/>
                  <a:pt x="19231" y="5397"/>
                  <a:pt x="17447" y="7717"/>
                </a:cubicBezTo>
                <a:cubicBezTo>
                  <a:pt x="15733" y="9946"/>
                  <a:pt x="13634" y="11868"/>
                  <a:pt x="12066" y="14205"/>
                </a:cubicBezTo>
                <a:cubicBezTo>
                  <a:pt x="10542" y="16476"/>
                  <a:pt x="9329" y="19168"/>
                  <a:pt x="6832" y="20204"/>
                </a:cubicBezTo>
                <a:cubicBezTo>
                  <a:pt x="3468" y="21600"/>
                  <a:pt x="-132" y="19501"/>
                  <a:pt x="4" y="16224"/>
                </a:cubicBezTo>
                <a:cubicBezTo>
                  <a:pt x="119" y="13449"/>
                  <a:pt x="2601" y="12328"/>
                  <a:pt x="5028" y="10967"/>
                </a:cubicBezTo>
                <a:cubicBezTo>
                  <a:pt x="7817" y="9403"/>
                  <a:pt x="10420" y="6725"/>
                  <a:pt x="13300" y="4683"/>
                </a:cubicBezTo>
                <a:cubicBezTo>
                  <a:pt x="15869" y="2861"/>
                  <a:pt x="18590" y="1291"/>
                  <a:pt x="21468" y="0"/>
                </a:cubicBezTo>
                <a:close/>
              </a:path>
            </a:pathLst>
          </a:custGeom>
          <a:solidFill>
            <a:srgbClr val="D6D5D5"/>
          </a:solidFill>
          <a:ln w="508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124" name="Hypotheses consistent with data"/>
          <p:cNvSpPr txBox="1"/>
          <p:nvPr/>
        </p:nvSpPr>
        <p:spPr>
          <a:xfrm>
            <a:off x="15791019" y="3110359"/>
            <a:ext cx="7116598" cy="803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3800">
                <a:latin typeface="Avenir Book"/>
                <a:ea typeface="Avenir Book"/>
                <a:cs typeface="Avenir Book"/>
                <a:sym typeface="Avenir Book"/>
              </a:defRPr>
            </a:lvl1pPr>
          </a:lstStyle>
          <a:p>
            <a:pPr/>
            <a:r>
              <a:t>Hypotheses consistent with data</a:t>
            </a:r>
          </a:p>
        </p:txBody>
      </p:sp>
      <p:sp>
        <p:nvSpPr>
          <p:cNvPr id="1125" name="Circle"/>
          <p:cNvSpPr/>
          <p:nvPr/>
        </p:nvSpPr>
        <p:spPr>
          <a:xfrm>
            <a:off x="14717963" y="3260046"/>
            <a:ext cx="628189" cy="628189"/>
          </a:xfrm>
          <a:prstGeom prst="ellipse">
            <a:avLst/>
          </a:prstGeom>
          <a:solidFill>
            <a:schemeClr val="accent1">
              <a:lumOff val="16847"/>
            </a:schemeClr>
          </a:solidFill>
          <a:ln w="508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126" name="Shape"/>
          <p:cNvSpPr/>
          <p:nvPr/>
        </p:nvSpPr>
        <p:spPr>
          <a:xfrm>
            <a:off x="10175687" y="7716584"/>
            <a:ext cx="534052" cy="523225"/>
          </a:xfrm>
          <a:custGeom>
            <a:avLst/>
            <a:gdLst/>
            <a:ahLst/>
            <a:cxnLst>
              <a:cxn ang="0">
                <a:pos x="wd2" y="hd2"/>
              </a:cxn>
              <a:cxn ang="5400000">
                <a:pos x="wd2" y="hd2"/>
              </a:cxn>
              <a:cxn ang="10800000">
                <a:pos x="wd2" y="hd2"/>
              </a:cxn>
              <a:cxn ang="16200000">
                <a:pos x="wd2" y="hd2"/>
              </a:cxn>
            </a:cxnLst>
            <a:rect l="0" t="0" r="r" b="b"/>
            <a:pathLst>
              <a:path w="21468" h="20643" fill="norm" stroke="1" extrusionOk="0">
                <a:moveTo>
                  <a:pt x="21468" y="0"/>
                </a:moveTo>
                <a:cubicBezTo>
                  <a:pt x="20600" y="2789"/>
                  <a:pt x="19231" y="5397"/>
                  <a:pt x="17447" y="7717"/>
                </a:cubicBezTo>
                <a:cubicBezTo>
                  <a:pt x="15733" y="9946"/>
                  <a:pt x="13634" y="11868"/>
                  <a:pt x="12066" y="14205"/>
                </a:cubicBezTo>
                <a:cubicBezTo>
                  <a:pt x="10542" y="16476"/>
                  <a:pt x="9329" y="19168"/>
                  <a:pt x="6832" y="20204"/>
                </a:cubicBezTo>
                <a:cubicBezTo>
                  <a:pt x="3468" y="21600"/>
                  <a:pt x="-132" y="19501"/>
                  <a:pt x="4" y="16224"/>
                </a:cubicBezTo>
                <a:cubicBezTo>
                  <a:pt x="119" y="13449"/>
                  <a:pt x="2601" y="12328"/>
                  <a:pt x="5028" y="10967"/>
                </a:cubicBezTo>
                <a:cubicBezTo>
                  <a:pt x="7817" y="9403"/>
                  <a:pt x="10420" y="6725"/>
                  <a:pt x="13300" y="4683"/>
                </a:cubicBezTo>
                <a:cubicBezTo>
                  <a:pt x="15869" y="2861"/>
                  <a:pt x="18590" y="1291"/>
                  <a:pt x="21468" y="0"/>
                </a:cubicBezTo>
                <a:close/>
              </a:path>
            </a:pathLst>
          </a:custGeom>
          <a:solidFill>
            <a:srgbClr val="D6D5D5"/>
          </a:solidFill>
          <a:ln w="508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128" name="Square"/>
          <p:cNvSpPr/>
          <p:nvPr/>
        </p:nvSpPr>
        <p:spPr>
          <a:xfrm>
            <a:off x="1199488" y="372021"/>
            <a:ext cx="12971958" cy="12971958"/>
          </a:xfrm>
          <a:prstGeom prst="rect">
            <a:avLst/>
          </a:prstGeom>
          <a:solidFill>
            <a:srgbClr val="F3F1F4"/>
          </a:solidFill>
          <a:ln w="508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129" name="Shape"/>
          <p:cNvSpPr/>
          <p:nvPr/>
        </p:nvSpPr>
        <p:spPr>
          <a:xfrm rot="7618360">
            <a:off x="4294099" y="5977488"/>
            <a:ext cx="11246330" cy="4000993"/>
          </a:xfrm>
          <a:custGeom>
            <a:avLst/>
            <a:gdLst/>
            <a:ahLst/>
            <a:cxnLst>
              <a:cxn ang="0">
                <a:pos x="wd2" y="hd2"/>
              </a:cxn>
              <a:cxn ang="5400000">
                <a:pos x="wd2" y="hd2"/>
              </a:cxn>
              <a:cxn ang="10800000">
                <a:pos x="wd2" y="hd2"/>
              </a:cxn>
              <a:cxn ang="16200000">
                <a:pos x="wd2" y="hd2"/>
              </a:cxn>
            </a:cxnLst>
            <a:rect l="0" t="0" r="r" b="b"/>
            <a:pathLst>
              <a:path w="19589" h="19025" fill="norm" stroke="1" extrusionOk="0">
                <a:moveTo>
                  <a:pt x="17284" y="2553"/>
                </a:moveTo>
                <a:cubicBezTo>
                  <a:pt x="20400" y="6911"/>
                  <a:pt x="20314" y="8735"/>
                  <a:pt x="17284" y="13477"/>
                </a:cubicBezTo>
                <a:cubicBezTo>
                  <a:pt x="14375" y="18030"/>
                  <a:pt x="10796" y="17385"/>
                  <a:pt x="7731" y="18382"/>
                </a:cubicBezTo>
                <a:cubicBezTo>
                  <a:pt x="5406" y="19139"/>
                  <a:pt x="3122" y="19849"/>
                  <a:pt x="1550" y="16650"/>
                </a:cubicBezTo>
                <a:cubicBezTo>
                  <a:pt x="-1200" y="11051"/>
                  <a:pt x="-118" y="4594"/>
                  <a:pt x="3439" y="2553"/>
                </a:cubicBezTo>
                <a:cubicBezTo>
                  <a:pt x="7566" y="185"/>
                  <a:pt x="14206" y="-1751"/>
                  <a:pt x="17284" y="2553"/>
                </a:cubicBezTo>
                <a:close/>
              </a:path>
            </a:pathLst>
          </a:custGeom>
          <a:solidFill>
            <a:schemeClr val="accent1">
              <a:lumOff val="16847"/>
              <a:alpha val="50000"/>
            </a:schemeClr>
          </a:solidFill>
          <a:ln w="12700">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130" name="Shape"/>
          <p:cNvSpPr/>
          <p:nvPr/>
        </p:nvSpPr>
        <p:spPr>
          <a:xfrm>
            <a:off x="2187569" y="2899997"/>
            <a:ext cx="11377981" cy="8754077"/>
          </a:xfrm>
          <a:custGeom>
            <a:avLst/>
            <a:gdLst/>
            <a:ahLst/>
            <a:cxnLst>
              <a:cxn ang="0">
                <a:pos x="wd2" y="hd2"/>
              </a:cxn>
              <a:cxn ang="5400000">
                <a:pos x="wd2" y="hd2"/>
              </a:cxn>
              <a:cxn ang="10800000">
                <a:pos x="wd2" y="hd2"/>
              </a:cxn>
              <a:cxn ang="16200000">
                <a:pos x="wd2" y="hd2"/>
              </a:cxn>
            </a:cxnLst>
            <a:rect l="0" t="0" r="r" b="b"/>
            <a:pathLst>
              <a:path w="17241" h="17472" fill="norm" stroke="1" extrusionOk="0">
                <a:moveTo>
                  <a:pt x="13065" y="3241"/>
                </a:moveTo>
                <a:cubicBezTo>
                  <a:pt x="16920" y="6826"/>
                  <a:pt x="18797" y="12784"/>
                  <a:pt x="15660" y="16444"/>
                </a:cubicBezTo>
                <a:cubicBezTo>
                  <a:pt x="12580" y="20037"/>
                  <a:pt x="8822" y="13131"/>
                  <a:pt x="4096" y="12129"/>
                </a:cubicBezTo>
                <a:cubicBezTo>
                  <a:pt x="-2803" y="10666"/>
                  <a:pt x="696" y="5342"/>
                  <a:pt x="2536" y="2244"/>
                </a:cubicBezTo>
                <a:cubicBezTo>
                  <a:pt x="4797" y="-1563"/>
                  <a:pt x="9525" y="-50"/>
                  <a:pt x="13065" y="3241"/>
                </a:cubicBezTo>
                <a:close/>
              </a:path>
            </a:pathLst>
          </a:custGeom>
          <a:solidFill>
            <a:srgbClr val="EFD361">
              <a:alpha val="50000"/>
            </a:srgbClr>
          </a:solidFill>
          <a:ln w="50800">
            <a:solidFill>
              <a:srgbClr val="000000">
                <a:alpha val="50000"/>
              </a:srgbClr>
            </a:solidFill>
            <a:custDash>
              <a:ds d="200000" sp="200000"/>
            </a:custDash>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131" name="Shape"/>
          <p:cNvSpPr/>
          <p:nvPr/>
        </p:nvSpPr>
        <p:spPr>
          <a:xfrm rot="21568581">
            <a:off x="3397719" y="4044405"/>
            <a:ext cx="9520212" cy="6389190"/>
          </a:xfrm>
          <a:custGeom>
            <a:avLst/>
            <a:gdLst/>
            <a:ahLst/>
            <a:cxnLst>
              <a:cxn ang="0">
                <a:pos x="wd2" y="hd2"/>
              </a:cxn>
              <a:cxn ang="5400000">
                <a:pos x="wd2" y="hd2"/>
              </a:cxn>
              <a:cxn ang="10800000">
                <a:pos x="wd2" y="hd2"/>
              </a:cxn>
              <a:cxn ang="16200000">
                <a:pos x="wd2" y="hd2"/>
              </a:cxn>
            </a:cxnLst>
            <a:rect l="0" t="0" r="r" b="b"/>
            <a:pathLst>
              <a:path w="17241" h="17472" fill="norm" stroke="1" extrusionOk="0">
                <a:moveTo>
                  <a:pt x="13065" y="3241"/>
                </a:moveTo>
                <a:cubicBezTo>
                  <a:pt x="16920" y="6826"/>
                  <a:pt x="18797" y="12784"/>
                  <a:pt x="15660" y="16444"/>
                </a:cubicBezTo>
                <a:cubicBezTo>
                  <a:pt x="12580" y="20037"/>
                  <a:pt x="8822" y="13131"/>
                  <a:pt x="4096" y="12129"/>
                </a:cubicBezTo>
                <a:cubicBezTo>
                  <a:pt x="-2803" y="10666"/>
                  <a:pt x="696" y="5342"/>
                  <a:pt x="2536" y="2244"/>
                </a:cubicBezTo>
                <a:cubicBezTo>
                  <a:pt x="4797" y="-1563"/>
                  <a:pt x="9525" y="-50"/>
                  <a:pt x="13065" y="3241"/>
                </a:cubicBezTo>
                <a:close/>
              </a:path>
            </a:pathLst>
          </a:custGeom>
          <a:solidFill>
            <a:srgbClr val="EFD361">
              <a:alpha val="50000"/>
            </a:srgbClr>
          </a:solidFill>
          <a:ln w="50800">
            <a:solidFill>
              <a:srgbClr val="000000">
                <a:alpha val="50000"/>
              </a:srgbClr>
            </a:solidFill>
            <a:custDash>
              <a:ds d="200000" sp="200000"/>
            </a:custDash>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132" name="Shape"/>
          <p:cNvSpPr/>
          <p:nvPr/>
        </p:nvSpPr>
        <p:spPr>
          <a:xfrm rot="337194">
            <a:off x="7249897" y="5446279"/>
            <a:ext cx="4897455" cy="3884674"/>
          </a:xfrm>
          <a:custGeom>
            <a:avLst/>
            <a:gdLst/>
            <a:ahLst/>
            <a:cxnLst>
              <a:cxn ang="0">
                <a:pos x="wd2" y="hd2"/>
              </a:cxn>
              <a:cxn ang="5400000">
                <a:pos x="wd2" y="hd2"/>
              </a:cxn>
              <a:cxn ang="10800000">
                <a:pos x="wd2" y="hd2"/>
              </a:cxn>
              <a:cxn ang="16200000">
                <a:pos x="wd2" y="hd2"/>
              </a:cxn>
            </a:cxnLst>
            <a:rect l="0" t="0" r="r" b="b"/>
            <a:pathLst>
              <a:path w="18061" h="17935" fill="norm" stroke="1" extrusionOk="0">
                <a:moveTo>
                  <a:pt x="12611" y="3035"/>
                </a:moveTo>
                <a:cubicBezTo>
                  <a:pt x="16754" y="5782"/>
                  <a:pt x="19461" y="11397"/>
                  <a:pt x="17296" y="15901"/>
                </a:cubicBezTo>
                <a:cubicBezTo>
                  <a:pt x="14773" y="21151"/>
                  <a:pt x="9343" y="14795"/>
                  <a:pt x="4266" y="12931"/>
                </a:cubicBezTo>
                <a:cubicBezTo>
                  <a:pt x="-2139" y="10579"/>
                  <a:pt x="-161" y="3860"/>
                  <a:pt x="2640" y="1026"/>
                </a:cubicBezTo>
                <a:cubicBezTo>
                  <a:pt x="4099" y="-449"/>
                  <a:pt x="5840" y="-83"/>
                  <a:pt x="7547" y="574"/>
                </a:cubicBezTo>
                <a:cubicBezTo>
                  <a:pt x="9143" y="1189"/>
                  <a:pt x="10947" y="1932"/>
                  <a:pt x="12611" y="3035"/>
                </a:cubicBezTo>
                <a:close/>
              </a:path>
            </a:pathLst>
          </a:custGeom>
          <a:solidFill>
            <a:srgbClr val="EFD361">
              <a:alpha val="50000"/>
            </a:srgbClr>
          </a:solidFill>
          <a:ln w="50800">
            <a:solidFill>
              <a:srgbClr val="000000">
                <a:alpha val="50000"/>
              </a:srgbClr>
            </a:solidFill>
            <a:custDash>
              <a:ds d="200000" sp="200000"/>
            </a:custDash>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133" name="Space of all functions"/>
          <p:cNvSpPr txBox="1"/>
          <p:nvPr/>
        </p:nvSpPr>
        <p:spPr>
          <a:xfrm>
            <a:off x="1466585" y="583437"/>
            <a:ext cx="5470907" cy="866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4200">
                <a:latin typeface="Avenir Heavy"/>
                <a:ea typeface="Avenir Heavy"/>
                <a:cs typeface="Avenir Heavy"/>
                <a:sym typeface="Avenir Heavy"/>
              </a:defRPr>
            </a:lvl1pPr>
          </a:lstStyle>
          <a:p>
            <a:pPr/>
            <a:r>
              <a:t>Space of all functions</a:t>
            </a:r>
          </a:p>
        </p:txBody>
      </p:sp>
      <p:sp>
        <p:nvSpPr>
          <p:cNvPr id="1134" name="What happens as we shrink the hypothesis space?"/>
          <p:cNvSpPr txBox="1"/>
          <p:nvPr/>
        </p:nvSpPr>
        <p:spPr>
          <a:xfrm>
            <a:off x="15221131" y="6341998"/>
            <a:ext cx="8263775" cy="1870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b="0" sz="5000">
                <a:latin typeface="Avenir Heavy"/>
                <a:ea typeface="Avenir Heavy"/>
                <a:cs typeface="Avenir Heavy"/>
                <a:sym typeface="Avenir Heavy"/>
              </a:defRPr>
            </a:lvl1pPr>
          </a:lstStyle>
          <a:p>
            <a:pPr/>
            <a:r>
              <a:t>What happens as we shrink the hypothesis space?</a:t>
            </a:r>
          </a:p>
        </p:txBody>
      </p:sp>
      <p:sp>
        <p:nvSpPr>
          <p:cNvPr id="1135" name="True solution (needle)"/>
          <p:cNvSpPr txBox="1"/>
          <p:nvPr/>
        </p:nvSpPr>
        <p:spPr>
          <a:xfrm>
            <a:off x="15788515" y="1924189"/>
            <a:ext cx="4794809" cy="803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3800">
                <a:latin typeface="Avenir Book"/>
                <a:ea typeface="Avenir Book"/>
                <a:cs typeface="Avenir Book"/>
                <a:sym typeface="Avenir Book"/>
              </a:defRPr>
            </a:lvl1pPr>
          </a:lstStyle>
          <a:p>
            <a:pPr/>
            <a:r>
              <a:t>True solution (needle)</a:t>
            </a:r>
          </a:p>
        </p:txBody>
      </p:sp>
      <p:sp>
        <p:nvSpPr>
          <p:cNvPr id="1136" name="Hypothesis space (haystack)"/>
          <p:cNvSpPr txBox="1"/>
          <p:nvPr/>
        </p:nvSpPr>
        <p:spPr>
          <a:xfrm>
            <a:off x="15788515" y="738019"/>
            <a:ext cx="6145607" cy="803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3800">
                <a:latin typeface="Avenir Book"/>
                <a:ea typeface="Avenir Book"/>
                <a:cs typeface="Avenir Book"/>
                <a:sym typeface="Avenir Book"/>
              </a:defRPr>
            </a:lvl1pPr>
          </a:lstStyle>
          <a:p>
            <a:pPr/>
            <a:r>
              <a:t>Hypothesis space (haystack)</a:t>
            </a:r>
          </a:p>
        </p:txBody>
      </p:sp>
      <p:sp>
        <p:nvSpPr>
          <p:cNvPr id="1137" name="Circle"/>
          <p:cNvSpPr/>
          <p:nvPr/>
        </p:nvSpPr>
        <p:spPr>
          <a:xfrm>
            <a:off x="14678586" y="825563"/>
            <a:ext cx="628188" cy="628189"/>
          </a:xfrm>
          <a:prstGeom prst="ellipse">
            <a:avLst/>
          </a:prstGeom>
          <a:solidFill>
            <a:srgbClr val="EFD361"/>
          </a:solidFill>
          <a:ln w="508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138" name="Shape"/>
          <p:cNvSpPr/>
          <p:nvPr/>
        </p:nvSpPr>
        <p:spPr>
          <a:xfrm>
            <a:off x="14717963" y="2074797"/>
            <a:ext cx="534052" cy="523224"/>
          </a:xfrm>
          <a:custGeom>
            <a:avLst/>
            <a:gdLst/>
            <a:ahLst/>
            <a:cxnLst>
              <a:cxn ang="0">
                <a:pos x="wd2" y="hd2"/>
              </a:cxn>
              <a:cxn ang="5400000">
                <a:pos x="wd2" y="hd2"/>
              </a:cxn>
              <a:cxn ang="10800000">
                <a:pos x="wd2" y="hd2"/>
              </a:cxn>
              <a:cxn ang="16200000">
                <a:pos x="wd2" y="hd2"/>
              </a:cxn>
            </a:cxnLst>
            <a:rect l="0" t="0" r="r" b="b"/>
            <a:pathLst>
              <a:path w="21468" h="20643" fill="norm" stroke="1" extrusionOk="0">
                <a:moveTo>
                  <a:pt x="21468" y="0"/>
                </a:moveTo>
                <a:cubicBezTo>
                  <a:pt x="20600" y="2789"/>
                  <a:pt x="19231" y="5397"/>
                  <a:pt x="17447" y="7717"/>
                </a:cubicBezTo>
                <a:cubicBezTo>
                  <a:pt x="15733" y="9946"/>
                  <a:pt x="13634" y="11868"/>
                  <a:pt x="12066" y="14205"/>
                </a:cubicBezTo>
                <a:cubicBezTo>
                  <a:pt x="10542" y="16476"/>
                  <a:pt x="9329" y="19168"/>
                  <a:pt x="6832" y="20204"/>
                </a:cubicBezTo>
                <a:cubicBezTo>
                  <a:pt x="3468" y="21600"/>
                  <a:pt x="-132" y="19501"/>
                  <a:pt x="4" y="16224"/>
                </a:cubicBezTo>
                <a:cubicBezTo>
                  <a:pt x="119" y="13449"/>
                  <a:pt x="2601" y="12328"/>
                  <a:pt x="5028" y="10967"/>
                </a:cubicBezTo>
                <a:cubicBezTo>
                  <a:pt x="7817" y="9403"/>
                  <a:pt x="10420" y="6725"/>
                  <a:pt x="13300" y="4683"/>
                </a:cubicBezTo>
                <a:cubicBezTo>
                  <a:pt x="15869" y="2861"/>
                  <a:pt x="18590" y="1291"/>
                  <a:pt x="21468" y="0"/>
                </a:cubicBezTo>
                <a:close/>
              </a:path>
            </a:pathLst>
          </a:custGeom>
          <a:solidFill>
            <a:srgbClr val="D6D5D5"/>
          </a:solidFill>
          <a:ln w="508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139" name="Hypotheses consistent with data"/>
          <p:cNvSpPr txBox="1"/>
          <p:nvPr/>
        </p:nvSpPr>
        <p:spPr>
          <a:xfrm>
            <a:off x="15791019" y="3110359"/>
            <a:ext cx="7116598" cy="803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3800">
                <a:latin typeface="Avenir Book"/>
                <a:ea typeface="Avenir Book"/>
                <a:cs typeface="Avenir Book"/>
                <a:sym typeface="Avenir Book"/>
              </a:defRPr>
            </a:lvl1pPr>
          </a:lstStyle>
          <a:p>
            <a:pPr/>
            <a:r>
              <a:t>Hypotheses consistent with data</a:t>
            </a:r>
          </a:p>
        </p:txBody>
      </p:sp>
      <p:sp>
        <p:nvSpPr>
          <p:cNvPr id="1140" name="Circle"/>
          <p:cNvSpPr/>
          <p:nvPr/>
        </p:nvSpPr>
        <p:spPr>
          <a:xfrm>
            <a:off x="14717963" y="3260046"/>
            <a:ext cx="628189" cy="628189"/>
          </a:xfrm>
          <a:prstGeom prst="ellipse">
            <a:avLst/>
          </a:prstGeom>
          <a:solidFill>
            <a:schemeClr val="accent1">
              <a:lumOff val="16847"/>
            </a:schemeClr>
          </a:solidFill>
          <a:ln w="508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141" name="Shape"/>
          <p:cNvSpPr/>
          <p:nvPr/>
        </p:nvSpPr>
        <p:spPr>
          <a:xfrm>
            <a:off x="10175687" y="7716584"/>
            <a:ext cx="534052" cy="523225"/>
          </a:xfrm>
          <a:custGeom>
            <a:avLst/>
            <a:gdLst/>
            <a:ahLst/>
            <a:cxnLst>
              <a:cxn ang="0">
                <a:pos x="wd2" y="hd2"/>
              </a:cxn>
              <a:cxn ang="5400000">
                <a:pos x="wd2" y="hd2"/>
              </a:cxn>
              <a:cxn ang="10800000">
                <a:pos x="wd2" y="hd2"/>
              </a:cxn>
              <a:cxn ang="16200000">
                <a:pos x="wd2" y="hd2"/>
              </a:cxn>
            </a:cxnLst>
            <a:rect l="0" t="0" r="r" b="b"/>
            <a:pathLst>
              <a:path w="21468" h="20643" fill="norm" stroke="1" extrusionOk="0">
                <a:moveTo>
                  <a:pt x="21468" y="0"/>
                </a:moveTo>
                <a:cubicBezTo>
                  <a:pt x="20600" y="2789"/>
                  <a:pt x="19231" y="5397"/>
                  <a:pt x="17447" y="7717"/>
                </a:cubicBezTo>
                <a:cubicBezTo>
                  <a:pt x="15733" y="9946"/>
                  <a:pt x="13634" y="11868"/>
                  <a:pt x="12066" y="14205"/>
                </a:cubicBezTo>
                <a:cubicBezTo>
                  <a:pt x="10542" y="16476"/>
                  <a:pt x="9329" y="19168"/>
                  <a:pt x="6832" y="20204"/>
                </a:cubicBezTo>
                <a:cubicBezTo>
                  <a:pt x="3468" y="21600"/>
                  <a:pt x="-132" y="19501"/>
                  <a:pt x="4" y="16224"/>
                </a:cubicBezTo>
                <a:cubicBezTo>
                  <a:pt x="119" y="13449"/>
                  <a:pt x="2601" y="12328"/>
                  <a:pt x="5028" y="10967"/>
                </a:cubicBezTo>
                <a:cubicBezTo>
                  <a:pt x="7817" y="9403"/>
                  <a:pt x="10420" y="6725"/>
                  <a:pt x="13300" y="4683"/>
                </a:cubicBezTo>
                <a:cubicBezTo>
                  <a:pt x="15869" y="2861"/>
                  <a:pt x="18590" y="1291"/>
                  <a:pt x="21468" y="0"/>
                </a:cubicBezTo>
                <a:close/>
              </a:path>
            </a:pathLst>
          </a:custGeom>
          <a:solidFill>
            <a:srgbClr val="D6D5D5"/>
          </a:solidFill>
          <a:ln w="508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3" name="Learning for vision"/>
          <p:cNvSpPr txBox="1"/>
          <p:nvPr/>
        </p:nvSpPr>
        <p:spPr>
          <a:xfrm>
            <a:off x="7647368" y="757805"/>
            <a:ext cx="9089264" cy="149402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9000">
                <a:latin typeface="Helvetica Neue Light"/>
                <a:ea typeface="Helvetica Neue Light"/>
                <a:cs typeface="Helvetica Neue Light"/>
                <a:sym typeface="Helvetica Neue Light"/>
              </a:defRPr>
            </a:lvl1pPr>
          </a:lstStyle>
          <a:p>
            <a:pPr/>
            <a:r>
              <a:t>Learning for vision</a:t>
            </a:r>
          </a:p>
        </p:txBody>
      </p:sp>
      <p:sp>
        <p:nvSpPr>
          <p:cNvPr id="1144" name="Big questions:…"/>
          <p:cNvSpPr txBox="1"/>
          <p:nvPr/>
        </p:nvSpPr>
        <p:spPr>
          <a:xfrm>
            <a:off x="715835" y="2958185"/>
            <a:ext cx="20587691" cy="949337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l">
              <a:spcBef>
                <a:spcPts val="6000"/>
              </a:spcBef>
              <a:defRPr b="0" sz="6000">
                <a:latin typeface="Helvetica Neue Light"/>
                <a:ea typeface="Helvetica Neue Light"/>
                <a:cs typeface="Helvetica Neue Light"/>
                <a:sym typeface="Helvetica Neue Light"/>
              </a:defRPr>
            </a:pPr>
            <a:r>
              <a:t>Big questions:</a:t>
            </a:r>
          </a:p>
          <a:p>
            <a:pPr marL="634999" indent="-634999" algn="l">
              <a:spcBef>
                <a:spcPts val="6000"/>
              </a:spcBef>
              <a:buSzPct val="100000"/>
              <a:buAutoNum type="arabicPeriod" startAt="1"/>
              <a:defRPr b="0" sz="6000">
                <a:latin typeface="Helvetica Neue Light"/>
                <a:ea typeface="Helvetica Neue Light"/>
                <a:cs typeface="Helvetica Neue Light"/>
                <a:sym typeface="Helvetica Neue Light"/>
              </a:defRPr>
            </a:pPr>
            <a:r>
              <a:t> How do you represent the input and output?</a:t>
            </a:r>
          </a:p>
          <a:p>
            <a:pPr marL="634999" indent="-634999" algn="l">
              <a:spcBef>
                <a:spcPts val="6000"/>
              </a:spcBef>
              <a:buSzPct val="100000"/>
              <a:buAutoNum type="arabicPeriod" startAt="1"/>
              <a:defRPr b="0" sz="6000">
                <a:latin typeface="Helvetica Neue Light"/>
                <a:ea typeface="Helvetica Neue Light"/>
                <a:cs typeface="Helvetica Neue Light"/>
                <a:sym typeface="Helvetica Neue Light"/>
              </a:defRPr>
            </a:pPr>
            <a:r>
              <a:t> What is the objective?</a:t>
            </a:r>
          </a:p>
          <a:p>
            <a:pPr marL="634999" indent="-634999" algn="l">
              <a:spcBef>
                <a:spcPts val="6000"/>
              </a:spcBef>
              <a:buSzPct val="100000"/>
              <a:buAutoNum type="arabicPeriod" startAt="1"/>
              <a:defRPr b="0" sz="6000">
                <a:latin typeface="Helvetica Neue Light"/>
                <a:ea typeface="Helvetica Neue Light"/>
                <a:cs typeface="Helvetica Neue Light"/>
                <a:sym typeface="Helvetica Neue Light"/>
              </a:defRPr>
            </a:pPr>
            <a:r>
              <a:t> What is the hypothesis space? </a:t>
            </a:r>
            <a:r>
              <a:rPr sz="4800"/>
              <a:t>(e.g., linear, polynomial, neural net?)</a:t>
            </a:r>
          </a:p>
          <a:p>
            <a:pPr marL="634999" indent="-634999" algn="l">
              <a:spcBef>
                <a:spcPts val="6000"/>
              </a:spcBef>
              <a:buSzPct val="100000"/>
              <a:buAutoNum type="arabicPeriod" startAt="1"/>
              <a:defRPr b="0" sz="6000">
                <a:latin typeface="Helvetica Neue Light"/>
                <a:ea typeface="Helvetica Neue Light"/>
                <a:cs typeface="Helvetica Neue Light"/>
                <a:sym typeface="Helvetica Neue Light"/>
              </a:defRPr>
            </a:pPr>
            <a:r>
              <a:t> How do you optimize? </a:t>
            </a:r>
            <a:r>
              <a:rPr sz="4800"/>
              <a:t>(e.g., gradient descent, Newton’s method?)</a:t>
            </a:r>
          </a:p>
          <a:p>
            <a:pPr marL="634999" indent="-634999" algn="l">
              <a:spcBef>
                <a:spcPts val="6000"/>
              </a:spcBef>
              <a:buSzPct val="100000"/>
              <a:buAutoNum type="arabicPeriod" startAt="1"/>
              <a:defRPr b="0" sz="6000">
                <a:latin typeface="Helvetica Neue Light"/>
                <a:ea typeface="Helvetica Neue Light"/>
                <a:cs typeface="Helvetica Neue Light"/>
                <a:sym typeface="Helvetica Neue Light"/>
              </a:defRPr>
            </a:pPr>
            <a:r>
              <a:t> What data do you train on?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14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14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14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14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14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144">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144">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144" grpId="1"/>
    </p:bldLst>
  </p:timing>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6" name="Case study #2: Image classification"/>
          <p:cNvSpPr txBox="1"/>
          <p:nvPr/>
        </p:nvSpPr>
        <p:spPr>
          <a:xfrm>
            <a:off x="3455416" y="757805"/>
            <a:ext cx="17473169" cy="149402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9000">
                <a:latin typeface="Helvetica Neue Light"/>
                <a:ea typeface="Helvetica Neue Light"/>
                <a:cs typeface="Helvetica Neue Light"/>
                <a:sym typeface="Helvetica Neue Light"/>
              </a:defRPr>
            </a:lvl1pPr>
          </a:lstStyle>
          <a:p>
            <a:pPr/>
            <a:r>
              <a:t>Case study #2: Image classification</a:t>
            </a:r>
          </a:p>
        </p:txBody>
      </p:sp>
      <p:sp>
        <p:nvSpPr>
          <p:cNvPr id="1147" name="How do you represent the input and output?…"/>
          <p:cNvSpPr txBox="1"/>
          <p:nvPr/>
        </p:nvSpPr>
        <p:spPr>
          <a:xfrm>
            <a:off x="715835" y="3790035"/>
            <a:ext cx="17743856" cy="782967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marL="634999" indent="-634999" algn="l">
              <a:spcBef>
                <a:spcPts val="6000"/>
              </a:spcBef>
              <a:buSzPct val="100000"/>
              <a:buAutoNum type="arabicPeriod" startAt="1"/>
              <a:defRPr sz="6000"/>
            </a:pPr>
            <a:r>
              <a:t> How do you represent the input and output?</a:t>
            </a:r>
          </a:p>
          <a:p>
            <a:pPr marL="634999" indent="-634999" algn="l">
              <a:spcBef>
                <a:spcPts val="6000"/>
              </a:spcBef>
              <a:buSzPct val="100000"/>
              <a:buAutoNum type="arabicPeriod" startAt="1"/>
              <a:defRPr sz="6000"/>
            </a:pPr>
            <a:r>
              <a:t> What is the objective?</a:t>
            </a:r>
          </a:p>
          <a:p>
            <a:pPr marL="634999" indent="-634999" algn="l">
              <a:spcBef>
                <a:spcPts val="6000"/>
              </a:spcBef>
              <a:buSzPct val="100000"/>
              <a:buAutoNum type="arabicPeriod" startAt="1"/>
              <a:defRPr b="0" sz="6000">
                <a:latin typeface="Helvetica Neue Light"/>
                <a:ea typeface="Helvetica Neue Light"/>
                <a:cs typeface="Helvetica Neue Light"/>
                <a:sym typeface="Helvetica Neue Light"/>
              </a:defRPr>
            </a:pPr>
            <a:r>
              <a:t> Assume hypothesis space is sufficienly expressive</a:t>
            </a:r>
          </a:p>
          <a:p>
            <a:pPr marL="634999" indent="-634999" algn="l">
              <a:spcBef>
                <a:spcPts val="6000"/>
              </a:spcBef>
              <a:buSzPct val="100000"/>
              <a:buAutoNum type="arabicPeriod" startAt="1"/>
              <a:defRPr b="0" sz="6000">
                <a:latin typeface="Helvetica Neue Light"/>
                <a:ea typeface="Helvetica Neue Light"/>
                <a:cs typeface="Helvetica Neue Light"/>
                <a:sym typeface="Helvetica Neue Light"/>
              </a:defRPr>
            </a:pPr>
            <a:r>
              <a:t> Assume we optimize perfectly</a:t>
            </a:r>
            <a:endParaRPr sz="4800"/>
          </a:p>
          <a:p>
            <a:pPr marL="507999" indent="-507999" algn="l">
              <a:spcBef>
                <a:spcPts val="6000"/>
              </a:spcBef>
              <a:buSzPct val="100000"/>
              <a:buAutoNum type="arabicPeriod" startAt="1"/>
              <a:defRPr b="0" sz="6000">
                <a:latin typeface="Helvetica Neue Light"/>
                <a:ea typeface="Helvetica Neue Light"/>
                <a:cs typeface="Helvetica Neue Light"/>
                <a:sym typeface="Helvetica Neue Light"/>
              </a:defRPr>
            </a:pPr>
            <a:r>
              <a:rPr sz="4800"/>
              <a:t> </a:t>
            </a:r>
            <a:r>
              <a:t>Assume we train on exactly the data we care about</a:t>
            </a:r>
          </a:p>
        </p:txBody>
      </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9" name="Rectangle"/>
          <p:cNvSpPr/>
          <p:nvPr/>
        </p:nvSpPr>
        <p:spPr>
          <a:xfrm>
            <a:off x="10043956" y="4028931"/>
            <a:ext cx="6350387" cy="5658138"/>
          </a:xfrm>
          <a:prstGeom prst="rect">
            <a:avLst/>
          </a:prstGeom>
          <a:solidFill>
            <a:srgbClr val="53585F"/>
          </a:solidFill>
          <a:ln w="889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1150" name="“Fish”"/>
          <p:cNvSpPr txBox="1"/>
          <p:nvPr/>
        </p:nvSpPr>
        <p:spPr>
          <a:xfrm>
            <a:off x="19812004" y="6288795"/>
            <a:ext cx="2218945" cy="1130301"/>
          </a:xfrm>
          <a:prstGeom prst="rect">
            <a:avLst/>
          </a:prstGeom>
          <a:ln w="63500">
            <a:solidFill>
              <a:srgbClr val="000000"/>
            </a:solidFill>
          </a:ln>
          <a:extLst>
            <a:ext uri="{C572A759-6A51-4108-AA02-DFA0A04FC94B}">
              <ma14:wrappingTextBoxFlag xmlns:ma14="http://schemas.microsoft.com/office/mac/drawingml/2011/main" val="1"/>
            </a:ext>
          </a:extLst>
        </p:spPr>
        <p:txBody>
          <a:bodyPr wrap="none" lIns="76200" tIns="76200" rIns="76200" bIns="76200">
            <a:spAutoFit/>
          </a:bodyPr>
          <a:lstStyle>
            <a:lvl1pPr algn="l" defTabSz="2172273">
              <a:defRPr b="0" sz="6000">
                <a:latin typeface="Helvetica Light"/>
                <a:ea typeface="Helvetica Light"/>
                <a:cs typeface="Helvetica Light"/>
                <a:sym typeface="Helvetica Light"/>
              </a:defRPr>
            </a:lvl1pPr>
          </a:lstStyle>
          <a:p>
            <a:pPr/>
            <a:r>
              <a:t>“Fish”</a:t>
            </a:r>
          </a:p>
        </p:txBody>
      </p:sp>
      <p:sp>
        <p:nvSpPr>
          <p:cNvPr id="1151" name="Line"/>
          <p:cNvSpPr/>
          <p:nvPr/>
        </p:nvSpPr>
        <p:spPr>
          <a:xfrm>
            <a:off x="17186456" y="6858000"/>
            <a:ext cx="2371544" cy="0"/>
          </a:xfrm>
          <a:prstGeom prst="line">
            <a:avLst/>
          </a:prstGeom>
          <a:ln w="76200">
            <a:solidFill>
              <a:srgbClr val="000000"/>
            </a:solidFill>
            <a:tailEnd type="triangle"/>
          </a:ln>
        </p:spPr>
        <p:txBody>
          <a:bodyPr lIns="76200" tIns="76200" rIns="76200" bIns="76200"/>
          <a:lstStyle/>
          <a:p>
            <a:pPr algn="l" defTabSz="2172273">
              <a:defRPr b="0" sz="4200">
                <a:solidFill>
                  <a:srgbClr val="004731"/>
                </a:solidFill>
                <a:latin typeface="Arial"/>
                <a:ea typeface="Arial"/>
                <a:cs typeface="Arial"/>
                <a:sym typeface="Arial"/>
              </a:defRPr>
            </a:pPr>
          </a:p>
        </p:txBody>
      </p:sp>
      <p:sp>
        <p:nvSpPr>
          <p:cNvPr id="1152" name="Line"/>
          <p:cNvSpPr/>
          <p:nvPr/>
        </p:nvSpPr>
        <p:spPr>
          <a:xfrm>
            <a:off x="6858000" y="6858000"/>
            <a:ext cx="2371544" cy="0"/>
          </a:xfrm>
          <a:prstGeom prst="line">
            <a:avLst/>
          </a:prstGeom>
          <a:ln w="76200">
            <a:solidFill>
              <a:srgbClr val="000000"/>
            </a:solidFill>
            <a:tailEnd type="triangle"/>
          </a:ln>
        </p:spPr>
        <p:txBody>
          <a:bodyPr lIns="76200" tIns="76200" rIns="76200" bIns="76200"/>
          <a:lstStyle/>
          <a:p>
            <a:pPr algn="l" defTabSz="2172273">
              <a:defRPr b="0" sz="4200">
                <a:solidFill>
                  <a:srgbClr val="004731"/>
                </a:solidFill>
                <a:latin typeface="Arial"/>
                <a:ea typeface="Arial"/>
                <a:cs typeface="Arial"/>
                <a:sym typeface="Arial"/>
              </a:defRPr>
            </a:pPr>
          </a:p>
        </p:txBody>
      </p:sp>
      <p:sp>
        <p:nvSpPr>
          <p:cNvPr id="1153" name="Classifier"/>
          <p:cNvSpPr txBox="1"/>
          <p:nvPr/>
        </p:nvSpPr>
        <p:spPr>
          <a:xfrm>
            <a:off x="10140598" y="6184900"/>
            <a:ext cx="6157102" cy="134620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spAutoFit/>
          </a:bodyPr>
          <a:lstStyle>
            <a:lvl1pPr defTabSz="2172273">
              <a:defRPr sz="7800">
                <a:solidFill>
                  <a:srgbClr val="FFFFFF"/>
                </a:solidFill>
                <a:latin typeface="Helvetica"/>
                <a:ea typeface="Helvetica"/>
                <a:cs typeface="Helvetica"/>
                <a:sym typeface="Helvetica"/>
              </a:defRPr>
            </a:lvl1pPr>
          </a:lstStyle>
          <a:p>
            <a:pPr/>
            <a:r>
              <a:t>Classifier</a:t>
            </a:r>
          </a:p>
        </p:txBody>
      </p:sp>
      <p:pic>
        <p:nvPicPr>
          <p:cNvPr id="1154" name="Image" descr="Image"/>
          <p:cNvPicPr>
            <a:picLocks noChangeAspect="1"/>
          </p:cNvPicPr>
          <p:nvPr/>
        </p:nvPicPr>
        <p:blipFill>
          <a:blip r:embed="rId2">
            <a:extLst/>
          </a:blip>
          <a:srcRect l="18419" t="0" r="4416" b="0"/>
          <a:stretch>
            <a:fillRect/>
          </a:stretch>
        </p:blipFill>
        <p:spPr>
          <a:xfrm>
            <a:off x="1436602" y="4277299"/>
            <a:ext cx="4856653" cy="4942364"/>
          </a:xfrm>
          <a:prstGeom prst="rect">
            <a:avLst/>
          </a:prstGeom>
          <a:ln w="25400">
            <a:solidFill>
              <a:srgbClr val="000000"/>
            </a:solidFill>
            <a:miter lim="400000"/>
          </a:ln>
        </p:spPr>
      </p:pic>
      <p:sp>
        <p:nvSpPr>
          <p:cNvPr id="1155" name="Image classification"/>
          <p:cNvSpPr txBox="1"/>
          <p:nvPr>
            <p:ph type="title"/>
          </p:nvPr>
        </p:nvSpPr>
        <p:spPr>
          <a:xfrm>
            <a:off x="254000" y="0"/>
            <a:ext cx="23749001" cy="2286001"/>
          </a:xfrm>
          <a:prstGeom prst="rect">
            <a:avLst/>
          </a:prstGeom>
        </p:spPr>
        <p:txBody>
          <a:bodyPr/>
          <a:lstStyle>
            <a:lvl1pPr>
              <a:defRPr>
                <a:latin typeface="Helvetica Light"/>
                <a:ea typeface="Helvetica Light"/>
                <a:cs typeface="Helvetica Light"/>
                <a:sym typeface="Helvetica Light"/>
              </a:defRPr>
            </a:lvl1pPr>
          </a:lstStyle>
          <a:p>
            <a:pPr/>
            <a:r>
              <a:t>Image classification</a:t>
            </a:r>
          </a:p>
        </p:txBody>
      </p:sp>
      <p:sp>
        <p:nvSpPr>
          <p:cNvPr id="1156" name="image x"/>
          <p:cNvSpPr txBox="1"/>
          <p:nvPr/>
        </p:nvSpPr>
        <p:spPr>
          <a:xfrm>
            <a:off x="2105779" y="10565293"/>
            <a:ext cx="3468053" cy="1244615"/>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spAutoFit/>
          </a:bodyPr>
          <a:lstStyle/>
          <a:p>
            <a:pPr algn="l" defTabSz="2172273">
              <a:defRPr b="0" sz="7200">
                <a:latin typeface="Helvetica Light"/>
                <a:ea typeface="Helvetica Light"/>
                <a:cs typeface="Helvetica Light"/>
                <a:sym typeface="Helvetica Light"/>
              </a:defRPr>
            </a:pPr>
            <a:r>
              <a:t>image </a:t>
            </a:r>
            <a:r>
              <a:rPr b="1">
                <a:latin typeface="Helvetica"/>
                <a:ea typeface="Helvetica"/>
                <a:cs typeface="Helvetica"/>
                <a:sym typeface="Helvetica"/>
              </a:rPr>
              <a:t>x</a:t>
            </a:r>
          </a:p>
        </p:txBody>
      </p:sp>
      <p:sp>
        <p:nvSpPr>
          <p:cNvPr id="1157" name="label y"/>
          <p:cNvSpPr txBox="1"/>
          <p:nvPr/>
        </p:nvSpPr>
        <p:spPr>
          <a:xfrm>
            <a:off x="19441723" y="10565285"/>
            <a:ext cx="2858009" cy="124460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spAutoFit/>
          </a:bodyPr>
          <a:lstStyle>
            <a:lvl1pPr algn="l" defTabSz="2172273">
              <a:defRPr b="0" sz="7200">
                <a:latin typeface="Helvetica Light"/>
                <a:ea typeface="Helvetica Light"/>
                <a:cs typeface="Helvetica Light"/>
                <a:sym typeface="Helvetica Light"/>
              </a:defRPr>
            </a:lvl1pPr>
          </a:lstStyle>
          <a:p>
            <a:pPr/>
            <a:r>
              <a:t>label y</a:t>
            </a:r>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9" name="Rectangle"/>
          <p:cNvSpPr/>
          <p:nvPr/>
        </p:nvSpPr>
        <p:spPr>
          <a:xfrm>
            <a:off x="10043956" y="4028931"/>
            <a:ext cx="6350387" cy="5658138"/>
          </a:xfrm>
          <a:prstGeom prst="rect">
            <a:avLst/>
          </a:prstGeom>
          <a:solidFill>
            <a:srgbClr val="53585F"/>
          </a:solidFill>
          <a:ln w="889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1160" name="Line"/>
          <p:cNvSpPr/>
          <p:nvPr/>
        </p:nvSpPr>
        <p:spPr>
          <a:xfrm>
            <a:off x="17186456" y="6858000"/>
            <a:ext cx="2371544" cy="0"/>
          </a:xfrm>
          <a:prstGeom prst="line">
            <a:avLst/>
          </a:prstGeom>
          <a:ln w="76200">
            <a:solidFill>
              <a:srgbClr val="000000"/>
            </a:solidFill>
            <a:tailEnd type="triangle"/>
          </a:ln>
        </p:spPr>
        <p:txBody>
          <a:bodyPr lIns="76200" tIns="76200" rIns="76200" bIns="76200"/>
          <a:lstStyle/>
          <a:p>
            <a:pPr algn="l" defTabSz="2172273">
              <a:defRPr b="0" sz="4200">
                <a:solidFill>
                  <a:srgbClr val="004731"/>
                </a:solidFill>
                <a:latin typeface="Arial"/>
                <a:ea typeface="Arial"/>
                <a:cs typeface="Arial"/>
                <a:sym typeface="Arial"/>
              </a:defRPr>
            </a:pPr>
          </a:p>
        </p:txBody>
      </p:sp>
      <p:sp>
        <p:nvSpPr>
          <p:cNvPr id="1161" name="Line"/>
          <p:cNvSpPr/>
          <p:nvPr/>
        </p:nvSpPr>
        <p:spPr>
          <a:xfrm>
            <a:off x="6858000" y="6858000"/>
            <a:ext cx="2371544" cy="0"/>
          </a:xfrm>
          <a:prstGeom prst="line">
            <a:avLst/>
          </a:prstGeom>
          <a:ln w="76200">
            <a:solidFill>
              <a:srgbClr val="000000"/>
            </a:solidFill>
            <a:tailEnd type="triangle"/>
          </a:ln>
        </p:spPr>
        <p:txBody>
          <a:bodyPr lIns="76200" tIns="76200" rIns="76200" bIns="76200"/>
          <a:lstStyle/>
          <a:p>
            <a:pPr algn="l" defTabSz="2172273">
              <a:defRPr b="0" sz="4200">
                <a:solidFill>
                  <a:srgbClr val="004731"/>
                </a:solidFill>
                <a:latin typeface="Arial"/>
                <a:ea typeface="Arial"/>
                <a:cs typeface="Arial"/>
                <a:sym typeface="Arial"/>
              </a:defRPr>
            </a:pPr>
          </a:p>
        </p:txBody>
      </p:sp>
      <p:pic>
        <p:nvPicPr>
          <p:cNvPr id="1162" name="Screen Shot 2016-10-17 at 11.03.31 PM.png" descr="Screen Shot 2016-10-17 at 11.03.31 PM.png"/>
          <p:cNvPicPr>
            <a:picLocks noChangeAspect="1"/>
          </p:cNvPicPr>
          <p:nvPr/>
        </p:nvPicPr>
        <p:blipFill>
          <a:blip r:embed="rId2">
            <a:extLst/>
          </a:blip>
          <a:stretch>
            <a:fillRect/>
          </a:stretch>
        </p:blipFill>
        <p:spPr>
          <a:xfrm>
            <a:off x="1090879" y="4385962"/>
            <a:ext cx="5214984" cy="4944076"/>
          </a:xfrm>
          <a:prstGeom prst="rect">
            <a:avLst/>
          </a:prstGeom>
          <a:ln w="12700">
            <a:miter lim="400000"/>
          </a:ln>
        </p:spPr>
      </p:pic>
      <p:sp>
        <p:nvSpPr>
          <p:cNvPr id="1163" name="“Fish”"/>
          <p:cNvSpPr txBox="1"/>
          <p:nvPr/>
        </p:nvSpPr>
        <p:spPr>
          <a:xfrm>
            <a:off x="19812004" y="6288795"/>
            <a:ext cx="2218945" cy="1130301"/>
          </a:xfrm>
          <a:prstGeom prst="rect">
            <a:avLst/>
          </a:prstGeom>
          <a:ln w="63500">
            <a:solidFill>
              <a:srgbClr val="000000"/>
            </a:solidFill>
          </a:ln>
          <a:extLst>
            <a:ext uri="{C572A759-6A51-4108-AA02-DFA0A04FC94B}">
              <ma14:wrappingTextBoxFlag xmlns:ma14="http://schemas.microsoft.com/office/mac/drawingml/2011/main" val="1"/>
            </a:ext>
          </a:extLst>
        </p:spPr>
        <p:txBody>
          <a:bodyPr wrap="none" lIns="76200" tIns="76200" rIns="76200" bIns="76200">
            <a:spAutoFit/>
          </a:bodyPr>
          <a:lstStyle>
            <a:lvl1pPr algn="l" defTabSz="2172273">
              <a:defRPr b="0" sz="6000">
                <a:latin typeface="Helvetica Light"/>
                <a:ea typeface="Helvetica Light"/>
                <a:cs typeface="Helvetica Light"/>
                <a:sym typeface="Helvetica Light"/>
              </a:defRPr>
            </a:lvl1pPr>
          </a:lstStyle>
          <a:p>
            <a:pPr/>
            <a:r>
              <a:t>“Fish”</a:t>
            </a:r>
          </a:p>
        </p:txBody>
      </p:sp>
      <p:sp>
        <p:nvSpPr>
          <p:cNvPr id="1164" name="Image classification"/>
          <p:cNvSpPr txBox="1"/>
          <p:nvPr>
            <p:ph type="title"/>
          </p:nvPr>
        </p:nvSpPr>
        <p:spPr>
          <a:xfrm>
            <a:off x="254000" y="0"/>
            <a:ext cx="23749001" cy="2286001"/>
          </a:xfrm>
          <a:prstGeom prst="rect">
            <a:avLst/>
          </a:prstGeom>
        </p:spPr>
        <p:txBody>
          <a:bodyPr/>
          <a:lstStyle>
            <a:lvl1pPr>
              <a:defRPr>
                <a:latin typeface="Helvetica Light"/>
                <a:ea typeface="Helvetica Light"/>
                <a:cs typeface="Helvetica Light"/>
                <a:sym typeface="Helvetica Light"/>
              </a:defRPr>
            </a:lvl1pPr>
          </a:lstStyle>
          <a:p>
            <a:pPr/>
            <a:r>
              <a:t>Image classification</a:t>
            </a:r>
          </a:p>
        </p:txBody>
      </p:sp>
      <p:sp>
        <p:nvSpPr>
          <p:cNvPr id="1165" name="Classifier"/>
          <p:cNvSpPr txBox="1"/>
          <p:nvPr/>
        </p:nvSpPr>
        <p:spPr>
          <a:xfrm>
            <a:off x="10140598" y="6184900"/>
            <a:ext cx="6157102" cy="134620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spAutoFit/>
          </a:bodyPr>
          <a:lstStyle>
            <a:lvl1pPr defTabSz="2172273">
              <a:defRPr sz="7800">
                <a:solidFill>
                  <a:srgbClr val="FFFFFF"/>
                </a:solidFill>
                <a:latin typeface="Helvetica"/>
                <a:ea typeface="Helvetica"/>
                <a:cs typeface="Helvetica"/>
                <a:sym typeface="Helvetica"/>
              </a:defRPr>
            </a:lvl1pPr>
          </a:lstStyle>
          <a:p>
            <a:pPr/>
            <a:r>
              <a:t>Classifier</a:t>
            </a:r>
          </a:p>
        </p:txBody>
      </p:sp>
      <p:sp>
        <p:nvSpPr>
          <p:cNvPr id="1166" name="image x"/>
          <p:cNvSpPr txBox="1"/>
          <p:nvPr/>
        </p:nvSpPr>
        <p:spPr>
          <a:xfrm>
            <a:off x="2105779" y="10565293"/>
            <a:ext cx="3468053" cy="1244615"/>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spAutoFit/>
          </a:bodyPr>
          <a:lstStyle/>
          <a:p>
            <a:pPr algn="l" defTabSz="2172273">
              <a:defRPr b="0" sz="7200">
                <a:latin typeface="Helvetica Light"/>
                <a:ea typeface="Helvetica Light"/>
                <a:cs typeface="Helvetica Light"/>
                <a:sym typeface="Helvetica Light"/>
              </a:defRPr>
            </a:pPr>
            <a:r>
              <a:t>image </a:t>
            </a:r>
            <a:r>
              <a:rPr b="1">
                <a:latin typeface="Helvetica"/>
                <a:ea typeface="Helvetica"/>
                <a:cs typeface="Helvetica"/>
                <a:sym typeface="Helvetica"/>
              </a:rPr>
              <a:t>x</a:t>
            </a:r>
          </a:p>
        </p:txBody>
      </p:sp>
      <p:sp>
        <p:nvSpPr>
          <p:cNvPr id="1167" name="label y"/>
          <p:cNvSpPr txBox="1"/>
          <p:nvPr/>
        </p:nvSpPr>
        <p:spPr>
          <a:xfrm>
            <a:off x="19441723" y="10565285"/>
            <a:ext cx="2858009" cy="124460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spAutoFit/>
          </a:bodyPr>
          <a:lstStyle>
            <a:lvl1pPr algn="l" defTabSz="2172273">
              <a:defRPr b="0" sz="7200">
                <a:latin typeface="Helvetica Light"/>
                <a:ea typeface="Helvetica Light"/>
                <a:cs typeface="Helvetica Light"/>
                <a:sym typeface="Helvetica Light"/>
              </a:defRPr>
            </a:lvl1pPr>
          </a:lstStyle>
          <a:p>
            <a:pPr/>
            <a:r>
              <a:t>label y</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5" name="1024x758_montage" descr="1024x758_montage"/>
          <p:cNvPicPr>
            <a:picLocks noChangeAspect="1"/>
          </p:cNvPicPr>
          <p:nvPr/>
        </p:nvPicPr>
        <p:blipFill>
          <a:blip r:embed="rId3">
            <a:extLst/>
          </a:blip>
          <a:srcRect l="0" t="0" r="0" b="7635"/>
          <a:stretch>
            <a:fillRect/>
          </a:stretch>
        </p:blipFill>
        <p:spPr>
          <a:xfrm>
            <a:off x="3047999" y="-1"/>
            <a:ext cx="18288001" cy="12668747"/>
          </a:xfrm>
          <a:prstGeom prst="rect">
            <a:avLst/>
          </a:prstGeom>
          <a:ln w="12700">
            <a:miter lim="400000"/>
          </a:ln>
        </p:spPr>
      </p:pic>
      <p:sp>
        <p:nvSpPr>
          <p:cNvPr id="306" name="2 Million Flickr Images"/>
          <p:cNvSpPr txBox="1"/>
          <p:nvPr/>
        </p:nvSpPr>
        <p:spPr>
          <a:xfrm>
            <a:off x="6096000" y="396874"/>
            <a:ext cx="12069115" cy="157185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9400">
                <a:solidFill>
                  <a:srgbClr val="FFFFFF"/>
                </a:solidFill>
              </a:defRPr>
            </a:lvl1pPr>
          </a:lstStyle>
          <a:p>
            <a:pPr/>
            <a:r>
              <a:t>2 Million Flickr Images</a:t>
            </a:r>
          </a:p>
        </p:txBody>
      </p:sp>
      <p:sp>
        <p:nvSpPr>
          <p:cNvPr id="307" name="[Slide credit: Alexei Efros]"/>
          <p:cNvSpPr txBox="1"/>
          <p:nvPr/>
        </p:nvSpPr>
        <p:spPr>
          <a:xfrm>
            <a:off x="18276290" y="12714086"/>
            <a:ext cx="5865420" cy="7338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b="0" sz="4200">
                <a:latin typeface="Helvetica Neue Light"/>
                <a:ea typeface="Helvetica Neue Light"/>
                <a:cs typeface="Helvetica Neue Light"/>
                <a:sym typeface="Helvetica Neue Light"/>
              </a:defRPr>
            </a:lvl1pPr>
          </a:lstStyle>
          <a:p>
            <a:pPr/>
            <a:r>
              <a:t>[Slide credit: Alexei Efros]</a:t>
            </a:r>
          </a:p>
        </p:txBody>
      </p:sp>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9" name="Rectangle"/>
          <p:cNvSpPr/>
          <p:nvPr/>
        </p:nvSpPr>
        <p:spPr>
          <a:xfrm>
            <a:off x="10043956" y="4028931"/>
            <a:ext cx="6350387" cy="5658138"/>
          </a:xfrm>
          <a:prstGeom prst="rect">
            <a:avLst/>
          </a:prstGeom>
          <a:solidFill>
            <a:srgbClr val="53585F"/>
          </a:solidFill>
          <a:ln w="889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1170" name="Line"/>
          <p:cNvSpPr/>
          <p:nvPr/>
        </p:nvSpPr>
        <p:spPr>
          <a:xfrm>
            <a:off x="17186456" y="6858000"/>
            <a:ext cx="2371544" cy="0"/>
          </a:xfrm>
          <a:prstGeom prst="line">
            <a:avLst/>
          </a:prstGeom>
          <a:ln w="76200">
            <a:solidFill>
              <a:srgbClr val="000000"/>
            </a:solidFill>
            <a:tailEnd type="triangle"/>
          </a:ln>
        </p:spPr>
        <p:txBody>
          <a:bodyPr lIns="76200" tIns="76200" rIns="76200" bIns="76200"/>
          <a:lstStyle/>
          <a:p>
            <a:pPr algn="l" defTabSz="2172273">
              <a:defRPr b="0" sz="4200">
                <a:solidFill>
                  <a:srgbClr val="004731"/>
                </a:solidFill>
                <a:latin typeface="Arial"/>
                <a:ea typeface="Arial"/>
                <a:cs typeface="Arial"/>
                <a:sym typeface="Arial"/>
              </a:defRPr>
            </a:pPr>
          </a:p>
        </p:txBody>
      </p:sp>
      <p:sp>
        <p:nvSpPr>
          <p:cNvPr id="1171" name="Line"/>
          <p:cNvSpPr/>
          <p:nvPr/>
        </p:nvSpPr>
        <p:spPr>
          <a:xfrm>
            <a:off x="6858000" y="6858000"/>
            <a:ext cx="2371544" cy="0"/>
          </a:xfrm>
          <a:prstGeom prst="line">
            <a:avLst/>
          </a:prstGeom>
          <a:ln w="76200">
            <a:solidFill>
              <a:srgbClr val="000000"/>
            </a:solidFill>
            <a:tailEnd type="triangle"/>
          </a:ln>
        </p:spPr>
        <p:txBody>
          <a:bodyPr lIns="76200" tIns="76200" rIns="76200" bIns="76200"/>
          <a:lstStyle/>
          <a:p>
            <a:pPr algn="l" defTabSz="2172273">
              <a:defRPr b="0" sz="4200">
                <a:solidFill>
                  <a:srgbClr val="004731"/>
                </a:solidFill>
                <a:latin typeface="Arial"/>
                <a:ea typeface="Arial"/>
                <a:cs typeface="Arial"/>
                <a:sym typeface="Arial"/>
              </a:defRPr>
            </a:pPr>
          </a:p>
        </p:txBody>
      </p:sp>
      <p:pic>
        <p:nvPicPr>
          <p:cNvPr id="1172" name="Screen Shot 2016-10-17 at 11.03.18 PM.png" descr="Screen Shot 2016-10-17 at 11.03.18 PM.png"/>
          <p:cNvPicPr>
            <a:picLocks noChangeAspect="1"/>
          </p:cNvPicPr>
          <p:nvPr/>
        </p:nvPicPr>
        <p:blipFill>
          <a:blip r:embed="rId2">
            <a:extLst/>
          </a:blip>
          <a:stretch>
            <a:fillRect/>
          </a:stretch>
        </p:blipFill>
        <p:spPr>
          <a:xfrm>
            <a:off x="913749" y="5074781"/>
            <a:ext cx="5392114" cy="3566438"/>
          </a:xfrm>
          <a:prstGeom prst="rect">
            <a:avLst/>
          </a:prstGeom>
          <a:ln w="12700">
            <a:miter lim="400000"/>
          </a:ln>
        </p:spPr>
      </p:pic>
      <p:sp>
        <p:nvSpPr>
          <p:cNvPr id="1173" name="“Fish”"/>
          <p:cNvSpPr txBox="1"/>
          <p:nvPr/>
        </p:nvSpPr>
        <p:spPr>
          <a:xfrm>
            <a:off x="19812004" y="6288795"/>
            <a:ext cx="2218945" cy="1130301"/>
          </a:xfrm>
          <a:prstGeom prst="rect">
            <a:avLst/>
          </a:prstGeom>
          <a:ln w="63500">
            <a:solidFill>
              <a:srgbClr val="000000"/>
            </a:solidFill>
          </a:ln>
          <a:extLst>
            <a:ext uri="{C572A759-6A51-4108-AA02-DFA0A04FC94B}">
              <ma14:wrappingTextBoxFlag xmlns:ma14="http://schemas.microsoft.com/office/mac/drawingml/2011/main" val="1"/>
            </a:ext>
          </a:extLst>
        </p:spPr>
        <p:txBody>
          <a:bodyPr wrap="none" lIns="76200" tIns="76200" rIns="76200" bIns="76200">
            <a:spAutoFit/>
          </a:bodyPr>
          <a:lstStyle>
            <a:lvl1pPr algn="l" defTabSz="2172273">
              <a:defRPr b="0" sz="6000">
                <a:latin typeface="Helvetica Light"/>
                <a:ea typeface="Helvetica Light"/>
                <a:cs typeface="Helvetica Light"/>
                <a:sym typeface="Helvetica Light"/>
              </a:defRPr>
            </a:lvl1pPr>
          </a:lstStyle>
          <a:p>
            <a:pPr/>
            <a:r>
              <a:t>“Fish”</a:t>
            </a:r>
          </a:p>
        </p:txBody>
      </p:sp>
      <p:sp>
        <p:nvSpPr>
          <p:cNvPr id="1174" name="Image classification"/>
          <p:cNvSpPr txBox="1"/>
          <p:nvPr>
            <p:ph type="title"/>
          </p:nvPr>
        </p:nvSpPr>
        <p:spPr>
          <a:xfrm>
            <a:off x="254000" y="0"/>
            <a:ext cx="23749001" cy="2286001"/>
          </a:xfrm>
          <a:prstGeom prst="rect">
            <a:avLst/>
          </a:prstGeom>
        </p:spPr>
        <p:txBody>
          <a:bodyPr/>
          <a:lstStyle>
            <a:lvl1pPr>
              <a:defRPr>
                <a:latin typeface="Helvetica Light"/>
                <a:ea typeface="Helvetica Light"/>
                <a:cs typeface="Helvetica Light"/>
                <a:sym typeface="Helvetica Light"/>
              </a:defRPr>
            </a:lvl1pPr>
          </a:lstStyle>
          <a:p>
            <a:pPr/>
            <a:r>
              <a:t>Image classification</a:t>
            </a:r>
          </a:p>
        </p:txBody>
      </p:sp>
      <p:sp>
        <p:nvSpPr>
          <p:cNvPr id="1175" name="Classifier"/>
          <p:cNvSpPr txBox="1"/>
          <p:nvPr/>
        </p:nvSpPr>
        <p:spPr>
          <a:xfrm>
            <a:off x="10140598" y="6184900"/>
            <a:ext cx="6157102" cy="134620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spAutoFit/>
          </a:bodyPr>
          <a:lstStyle>
            <a:lvl1pPr defTabSz="2172273">
              <a:defRPr sz="7800">
                <a:solidFill>
                  <a:srgbClr val="FFFFFF"/>
                </a:solidFill>
                <a:latin typeface="Helvetica"/>
                <a:ea typeface="Helvetica"/>
                <a:cs typeface="Helvetica"/>
                <a:sym typeface="Helvetica"/>
              </a:defRPr>
            </a:lvl1pPr>
          </a:lstStyle>
          <a:p>
            <a:pPr/>
            <a:r>
              <a:t>Classifier</a:t>
            </a:r>
          </a:p>
        </p:txBody>
      </p:sp>
      <p:sp>
        <p:nvSpPr>
          <p:cNvPr id="1176" name="image x"/>
          <p:cNvSpPr txBox="1"/>
          <p:nvPr/>
        </p:nvSpPr>
        <p:spPr>
          <a:xfrm>
            <a:off x="2105779" y="10565293"/>
            <a:ext cx="3468053" cy="1244615"/>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spAutoFit/>
          </a:bodyPr>
          <a:lstStyle/>
          <a:p>
            <a:pPr algn="l" defTabSz="2172273">
              <a:defRPr b="0" sz="7200">
                <a:latin typeface="Helvetica Light"/>
                <a:ea typeface="Helvetica Light"/>
                <a:cs typeface="Helvetica Light"/>
                <a:sym typeface="Helvetica Light"/>
              </a:defRPr>
            </a:pPr>
            <a:r>
              <a:t>image </a:t>
            </a:r>
            <a:r>
              <a:rPr b="1">
                <a:latin typeface="Helvetica"/>
                <a:ea typeface="Helvetica"/>
                <a:cs typeface="Helvetica"/>
                <a:sym typeface="Helvetica"/>
              </a:rPr>
              <a:t>x</a:t>
            </a:r>
          </a:p>
        </p:txBody>
      </p:sp>
      <p:sp>
        <p:nvSpPr>
          <p:cNvPr id="1177" name="label y"/>
          <p:cNvSpPr txBox="1"/>
          <p:nvPr/>
        </p:nvSpPr>
        <p:spPr>
          <a:xfrm>
            <a:off x="19441723" y="10565285"/>
            <a:ext cx="2858009" cy="124460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spAutoFit/>
          </a:bodyPr>
          <a:lstStyle>
            <a:lvl1pPr algn="l" defTabSz="2172273">
              <a:defRPr b="0" sz="7200">
                <a:latin typeface="Helvetica Light"/>
                <a:ea typeface="Helvetica Light"/>
                <a:cs typeface="Helvetica Light"/>
                <a:sym typeface="Helvetica Light"/>
              </a:defRPr>
            </a:lvl1pPr>
          </a:lstStyle>
          <a:p>
            <a:pPr/>
            <a:r>
              <a:t>label y</a:t>
            </a:r>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9" name="Rectangle"/>
          <p:cNvSpPr/>
          <p:nvPr/>
        </p:nvSpPr>
        <p:spPr>
          <a:xfrm>
            <a:off x="10043956" y="4028931"/>
            <a:ext cx="6350387" cy="5658138"/>
          </a:xfrm>
          <a:prstGeom prst="rect">
            <a:avLst/>
          </a:prstGeom>
          <a:solidFill>
            <a:srgbClr val="53585F"/>
          </a:solidFill>
          <a:ln w="88900">
            <a:solidFill>
              <a:srgbClr val="000000"/>
            </a:solidFill>
            <a:miter lim="400000"/>
          </a:ln>
        </p:spPr>
        <p:txBody>
          <a:bodyPr lIns="71437" tIns="71437" rIns="71437" bIns="71437" anchor="ctr"/>
          <a:lstStyle/>
          <a:p>
            <a:pPr>
              <a:defRPr b="0">
                <a:latin typeface="Helvetica Light"/>
                <a:ea typeface="Helvetica Light"/>
                <a:cs typeface="Helvetica Light"/>
                <a:sym typeface="Helvetica Light"/>
              </a:defRPr>
            </a:pPr>
          </a:p>
        </p:txBody>
      </p:sp>
      <p:sp>
        <p:nvSpPr>
          <p:cNvPr id="1180" name="Line"/>
          <p:cNvSpPr/>
          <p:nvPr/>
        </p:nvSpPr>
        <p:spPr>
          <a:xfrm>
            <a:off x="17186456" y="6858000"/>
            <a:ext cx="2371544" cy="0"/>
          </a:xfrm>
          <a:prstGeom prst="line">
            <a:avLst/>
          </a:prstGeom>
          <a:ln w="76200">
            <a:solidFill>
              <a:srgbClr val="000000"/>
            </a:solidFill>
            <a:tailEnd type="triangle"/>
          </a:ln>
        </p:spPr>
        <p:txBody>
          <a:bodyPr lIns="76200" tIns="76200" rIns="76200" bIns="76200"/>
          <a:lstStyle/>
          <a:p>
            <a:pPr algn="l" defTabSz="2172273">
              <a:defRPr b="0" sz="4200">
                <a:solidFill>
                  <a:srgbClr val="004731"/>
                </a:solidFill>
                <a:latin typeface="Arial"/>
                <a:ea typeface="Arial"/>
                <a:cs typeface="Arial"/>
                <a:sym typeface="Arial"/>
              </a:defRPr>
            </a:pPr>
          </a:p>
        </p:txBody>
      </p:sp>
      <p:sp>
        <p:nvSpPr>
          <p:cNvPr id="1181" name="Line"/>
          <p:cNvSpPr/>
          <p:nvPr/>
        </p:nvSpPr>
        <p:spPr>
          <a:xfrm>
            <a:off x="6858000" y="6858000"/>
            <a:ext cx="2371544" cy="0"/>
          </a:xfrm>
          <a:prstGeom prst="line">
            <a:avLst/>
          </a:prstGeom>
          <a:ln w="76200">
            <a:solidFill>
              <a:srgbClr val="000000"/>
            </a:solidFill>
            <a:tailEnd type="triangle"/>
          </a:ln>
        </p:spPr>
        <p:txBody>
          <a:bodyPr lIns="76200" tIns="76200" rIns="76200" bIns="76200"/>
          <a:lstStyle/>
          <a:p>
            <a:pPr algn="l" defTabSz="2172273">
              <a:defRPr b="0" sz="4200">
                <a:solidFill>
                  <a:srgbClr val="004731"/>
                </a:solidFill>
                <a:latin typeface="Arial"/>
                <a:ea typeface="Arial"/>
                <a:cs typeface="Arial"/>
                <a:sym typeface="Arial"/>
              </a:defRPr>
            </a:pPr>
          </a:p>
        </p:txBody>
      </p:sp>
      <p:sp>
        <p:nvSpPr>
          <p:cNvPr id="1182" name="…"/>
          <p:cNvSpPr txBox="1"/>
          <p:nvPr/>
        </p:nvSpPr>
        <p:spPr>
          <a:xfrm rot="5400000">
            <a:off x="3550656" y="9586229"/>
            <a:ext cx="1044576" cy="1209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7000">
                <a:latin typeface="Helvetica"/>
                <a:ea typeface="Helvetica"/>
                <a:cs typeface="Helvetica"/>
                <a:sym typeface="Helvetica"/>
              </a:defRPr>
            </a:lvl1pPr>
          </a:lstStyle>
          <a:p>
            <a:pPr/>
            <a:r>
              <a:t>…</a:t>
            </a:r>
          </a:p>
        </p:txBody>
      </p:sp>
      <p:sp>
        <p:nvSpPr>
          <p:cNvPr id="1183" name="image x"/>
          <p:cNvSpPr txBox="1"/>
          <p:nvPr/>
        </p:nvSpPr>
        <p:spPr>
          <a:xfrm>
            <a:off x="2105779" y="10565293"/>
            <a:ext cx="3468053" cy="1244615"/>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spAutoFit/>
          </a:bodyPr>
          <a:lstStyle/>
          <a:p>
            <a:pPr algn="l" defTabSz="2172273">
              <a:defRPr b="0" sz="7200">
                <a:latin typeface="Helvetica Light"/>
                <a:ea typeface="Helvetica Light"/>
                <a:cs typeface="Helvetica Light"/>
                <a:sym typeface="Helvetica Light"/>
              </a:defRPr>
            </a:pPr>
            <a:r>
              <a:t>image </a:t>
            </a:r>
            <a:r>
              <a:rPr b="1">
                <a:latin typeface="Helvetica"/>
                <a:ea typeface="Helvetica"/>
                <a:cs typeface="Helvetica"/>
                <a:sym typeface="Helvetica"/>
              </a:rPr>
              <a:t>x</a:t>
            </a:r>
          </a:p>
        </p:txBody>
      </p:sp>
      <p:sp>
        <p:nvSpPr>
          <p:cNvPr id="1184" name="“Duck”"/>
          <p:cNvSpPr txBox="1"/>
          <p:nvPr/>
        </p:nvSpPr>
        <p:spPr>
          <a:xfrm>
            <a:off x="19812004" y="6288795"/>
            <a:ext cx="2599945" cy="1130301"/>
          </a:xfrm>
          <a:prstGeom prst="rect">
            <a:avLst/>
          </a:prstGeom>
          <a:ln w="63500">
            <a:solidFill>
              <a:srgbClr val="000000"/>
            </a:solidFill>
          </a:ln>
          <a:extLst>
            <a:ext uri="{C572A759-6A51-4108-AA02-DFA0A04FC94B}">
              <ma14:wrappingTextBoxFlag xmlns:ma14="http://schemas.microsoft.com/office/mac/drawingml/2011/main" val="1"/>
            </a:ext>
          </a:extLst>
        </p:spPr>
        <p:txBody>
          <a:bodyPr wrap="none" lIns="76200" tIns="76200" rIns="76200" bIns="76200">
            <a:spAutoFit/>
          </a:bodyPr>
          <a:lstStyle>
            <a:lvl1pPr algn="l" defTabSz="2172273">
              <a:defRPr b="0" sz="6000">
                <a:latin typeface="Helvetica Light"/>
                <a:ea typeface="Helvetica Light"/>
                <a:cs typeface="Helvetica Light"/>
                <a:sym typeface="Helvetica Light"/>
              </a:defRPr>
            </a:lvl1pPr>
          </a:lstStyle>
          <a:p>
            <a:pPr/>
            <a:r>
              <a:t>“Duck”</a:t>
            </a:r>
          </a:p>
        </p:txBody>
      </p:sp>
      <p:sp>
        <p:nvSpPr>
          <p:cNvPr id="1185" name="label y"/>
          <p:cNvSpPr txBox="1"/>
          <p:nvPr/>
        </p:nvSpPr>
        <p:spPr>
          <a:xfrm>
            <a:off x="19441723" y="10565285"/>
            <a:ext cx="2858009" cy="124460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spAutoFit/>
          </a:bodyPr>
          <a:lstStyle>
            <a:lvl1pPr algn="l" defTabSz="2172273">
              <a:defRPr b="0" sz="7200">
                <a:latin typeface="Helvetica Light"/>
                <a:ea typeface="Helvetica Light"/>
                <a:cs typeface="Helvetica Light"/>
                <a:sym typeface="Helvetica Light"/>
              </a:defRPr>
            </a:lvl1pPr>
          </a:lstStyle>
          <a:p>
            <a:pPr/>
            <a:r>
              <a:t>label y</a:t>
            </a:r>
          </a:p>
        </p:txBody>
      </p:sp>
      <p:sp>
        <p:nvSpPr>
          <p:cNvPr id="1186" name="Image classification"/>
          <p:cNvSpPr txBox="1"/>
          <p:nvPr>
            <p:ph type="title"/>
          </p:nvPr>
        </p:nvSpPr>
        <p:spPr>
          <a:xfrm>
            <a:off x="254000" y="0"/>
            <a:ext cx="23749001" cy="2286001"/>
          </a:xfrm>
          <a:prstGeom prst="rect">
            <a:avLst/>
          </a:prstGeom>
        </p:spPr>
        <p:txBody>
          <a:bodyPr/>
          <a:lstStyle>
            <a:lvl1pPr>
              <a:defRPr>
                <a:latin typeface="Helvetica Light"/>
                <a:ea typeface="Helvetica Light"/>
                <a:cs typeface="Helvetica Light"/>
                <a:sym typeface="Helvetica Light"/>
              </a:defRPr>
            </a:lvl1pPr>
          </a:lstStyle>
          <a:p>
            <a:pPr/>
            <a:r>
              <a:t>Image classification</a:t>
            </a:r>
          </a:p>
        </p:txBody>
      </p:sp>
      <p:sp>
        <p:nvSpPr>
          <p:cNvPr id="1187" name="Classifier"/>
          <p:cNvSpPr txBox="1"/>
          <p:nvPr/>
        </p:nvSpPr>
        <p:spPr>
          <a:xfrm>
            <a:off x="10140598" y="6184900"/>
            <a:ext cx="6157102" cy="1346200"/>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spAutoFit/>
          </a:bodyPr>
          <a:lstStyle>
            <a:lvl1pPr defTabSz="2172273">
              <a:defRPr sz="7800">
                <a:solidFill>
                  <a:srgbClr val="FFFFFF"/>
                </a:solidFill>
                <a:latin typeface="Helvetica"/>
                <a:ea typeface="Helvetica"/>
                <a:cs typeface="Helvetica"/>
                <a:sym typeface="Helvetica"/>
              </a:defRPr>
            </a:lvl1pPr>
          </a:lstStyle>
          <a:p>
            <a:pPr/>
            <a:r>
              <a:t>Classifier</a:t>
            </a:r>
          </a:p>
        </p:txBody>
      </p:sp>
      <p:pic>
        <p:nvPicPr>
          <p:cNvPr id="1188" name="Image" descr="Image"/>
          <p:cNvPicPr>
            <a:picLocks noChangeAspect="1"/>
          </p:cNvPicPr>
          <p:nvPr/>
        </p:nvPicPr>
        <p:blipFill>
          <a:blip r:embed="rId2">
            <a:extLst/>
          </a:blip>
          <a:stretch>
            <a:fillRect/>
          </a:stretch>
        </p:blipFill>
        <p:spPr>
          <a:xfrm>
            <a:off x="1255921" y="4274115"/>
            <a:ext cx="5167769" cy="5167770"/>
          </a:xfrm>
          <a:prstGeom prst="rect">
            <a:avLst/>
          </a:prstGeom>
          <a:ln w="12700">
            <a:miter lim="400000"/>
          </a:ln>
        </p:spPr>
      </p:pic>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90" name="argmin_f_in_math.pdf" descr="argmin_f_in_math.pdf"/>
          <p:cNvPicPr>
            <a:picLocks noChangeAspect="1"/>
          </p:cNvPicPr>
          <p:nvPr/>
        </p:nvPicPr>
        <p:blipFill>
          <a:blip r:embed="rId3">
            <a:extLst/>
          </a:blip>
          <a:stretch>
            <a:fillRect/>
          </a:stretch>
        </p:blipFill>
        <p:spPr>
          <a:xfrm>
            <a:off x="8326540" y="8880888"/>
            <a:ext cx="10752116" cy="2801420"/>
          </a:xfrm>
          <a:prstGeom prst="rect">
            <a:avLst/>
          </a:prstGeom>
          <a:ln w="12700">
            <a:miter lim="400000"/>
          </a:ln>
        </p:spPr>
      </p:pic>
      <p:grpSp>
        <p:nvGrpSpPr>
          <p:cNvPr id="1199" name="Group"/>
          <p:cNvGrpSpPr/>
          <p:nvPr/>
        </p:nvGrpSpPr>
        <p:grpSpPr>
          <a:xfrm>
            <a:off x="4437488" y="733281"/>
            <a:ext cx="15509025" cy="7563637"/>
            <a:chOff x="0" y="0"/>
            <a:chExt cx="15509023" cy="7563635"/>
          </a:xfrm>
        </p:grpSpPr>
        <p:grpSp>
          <p:nvGrpSpPr>
            <p:cNvPr id="1197" name="Group"/>
            <p:cNvGrpSpPr/>
            <p:nvPr/>
          </p:nvGrpSpPr>
          <p:grpSpPr>
            <a:xfrm>
              <a:off x="0" y="-1"/>
              <a:ext cx="15509025" cy="7563637"/>
              <a:chOff x="0" y="0"/>
              <a:chExt cx="15509024" cy="7563635"/>
            </a:xfrm>
          </p:grpSpPr>
          <p:pic>
            <p:nvPicPr>
              <p:cNvPr id="1191" name="Image" descr="Image"/>
              <p:cNvPicPr>
                <a:picLocks noChangeAspect="1"/>
              </p:cNvPicPr>
              <p:nvPr/>
            </p:nvPicPr>
            <p:blipFill>
              <a:blip r:embed="rId4">
                <a:extLst/>
              </a:blip>
              <a:stretch>
                <a:fillRect/>
              </a:stretch>
            </p:blipFill>
            <p:spPr>
              <a:xfrm>
                <a:off x="0" y="673262"/>
                <a:ext cx="9181199" cy="6890374"/>
              </a:xfrm>
              <a:prstGeom prst="rect">
                <a:avLst/>
              </a:prstGeom>
              <a:ln w="12700" cap="flat">
                <a:noFill/>
                <a:miter lim="400000"/>
              </a:ln>
              <a:effectLst/>
            </p:spPr>
          </p:pic>
          <p:sp>
            <p:nvSpPr>
              <p:cNvPr id="1192" name="“Fish”"/>
              <p:cNvSpPr txBox="1"/>
              <p:nvPr/>
            </p:nvSpPr>
            <p:spPr>
              <a:xfrm>
                <a:off x="13290080" y="3681280"/>
                <a:ext cx="2218945" cy="1130301"/>
              </a:xfrm>
              <a:prstGeom prst="rect">
                <a:avLst/>
              </a:prstGeom>
              <a:noFill/>
              <a:ln w="63500" cap="flat">
                <a:solidFill>
                  <a:srgbClr val="000000"/>
                </a:solidFill>
                <a:prstDash val="solid"/>
                <a:round/>
              </a:ln>
              <a:effectLst/>
              <a:extLst>
                <a:ext uri="{C572A759-6A51-4108-AA02-DFA0A04FC94B}">
                  <ma14:wrappingTextBoxFlag xmlns:ma14="http://schemas.microsoft.com/office/mac/drawingml/2011/main" val="1"/>
                </a:ext>
              </a:extLst>
            </p:spPr>
            <p:txBody>
              <a:bodyPr wrap="none" lIns="76200" tIns="76200" rIns="76200" bIns="76200" numCol="1" anchor="t">
                <a:spAutoFit/>
              </a:bodyPr>
              <a:lstStyle>
                <a:lvl1pPr algn="l" defTabSz="2172273">
                  <a:defRPr b="0" sz="6000">
                    <a:latin typeface="Helvetica Light"/>
                    <a:ea typeface="Helvetica Light"/>
                    <a:cs typeface="Helvetica Light"/>
                    <a:sym typeface="Helvetica Light"/>
                  </a:defRPr>
                </a:lvl1pPr>
              </a:lstStyle>
              <a:p>
                <a:pPr/>
                <a:r>
                  <a:t>“Fish”</a:t>
                </a:r>
              </a:p>
            </p:txBody>
          </p:sp>
          <p:pic>
            <p:nvPicPr>
              <p:cNvPr id="1193" name="Image" descr="Image"/>
              <p:cNvPicPr>
                <a:picLocks noChangeAspect="1"/>
              </p:cNvPicPr>
              <p:nvPr/>
            </p:nvPicPr>
            <p:blipFill>
              <a:blip r:embed="rId5">
                <a:extLst/>
              </a:blip>
              <a:srcRect l="0" t="0" r="0" b="0"/>
              <a:stretch>
                <a:fillRect/>
              </a:stretch>
            </p:blipFill>
            <p:spPr>
              <a:xfrm>
                <a:off x="4269527" y="0"/>
                <a:ext cx="642185" cy="496234"/>
              </a:xfrm>
              <a:prstGeom prst="rect">
                <a:avLst/>
              </a:prstGeom>
              <a:ln w="12700" cap="flat">
                <a:noFill/>
                <a:miter lim="400000"/>
              </a:ln>
              <a:effectLst/>
            </p:spPr>
          </p:pic>
          <p:grpSp>
            <p:nvGrpSpPr>
              <p:cNvPr id="1196" name="Group"/>
              <p:cNvGrpSpPr/>
              <p:nvPr/>
            </p:nvGrpSpPr>
            <p:grpSpPr>
              <a:xfrm>
                <a:off x="10301337" y="2826607"/>
                <a:ext cx="2018539" cy="2906695"/>
                <a:chOff x="0" y="0"/>
                <a:chExt cx="2018538" cy="2906694"/>
              </a:xfrm>
            </p:grpSpPr>
            <p:pic>
              <p:nvPicPr>
                <p:cNvPr id="1194" name="Image" descr="Image"/>
                <p:cNvPicPr>
                  <a:picLocks noChangeAspect="1"/>
                </p:cNvPicPr>
                <p:nvPr/>
              </p:nvPicPr>
              <p:blipFill>
                <a:blip r:embed="rId6">
                  <a:extLst/>
                </a:blip>
                <a:stretch>
                  <a:fillRect/>
                </a:stretch>
              </p:blipFill>
              <p:spPr>
                <a:xfrm>
                  <a:off x="0" y="0"/>
                  <a:ext cx="2018539" cy="2906695"/>
                </a:xfrm>
                <a:prstGeom prst="rect">
                  <a:avLst/>
                </a:prstGeom>
                <a:ln w="12700" cap="flat">
                  <a:noFill/>
                  <a:miter lim="400000"/>
                </a:ln>
                <a:effectLst/>
              </p:spPr>
            </p:pic>
            <p:pic>
              <p:nvPicPr>
                <p:cNvPr id="1195" name="f.pdf" descr="f.pdf"/>
                <p:cNvPicPr>
                  <a:picLocks noChangeAspect="1"/>
                </p:cNvPicPr>
                <p:nvPr/>
              </p:nvPicPr>
              <p:blipFill>
                <a:blip r:embed="rId7">
                  <a:extLst/>
                </a:blip>
                <a:stretch>
                  <a:fillRect/>
                </a:stretch>
              </p:blipFill>
              <p:spPr>
                <a:xfrm>
                  <a:off x="781129" y="1045096"/>
                  <a:ext cx="456280" cy="816502"/>
                </a:xfrm>
                <a:prstGeom prst="rect">
                  <a:avLst/>
                </a:prstGeom>
                <a:ln w="12700" cap="flat">
                  <a:noFill/>
                  <a:miter lim="400000"/>
                </a:ln>
                <a:effectLst/>
              </p:spPr>
            </p:pic>
          </p:grpSp>
        </p:grpSp>
        <p:pic>
          <p:nvPicPr>
            <p:cNvPr id="1198" name="y.pdf" descr="y.pdf"/>
            <p:cNvPicPr>
              <a:picLocks noChangeAspect="1"/>
            </p:cNvPicPr>
            <p:nvPr/>
          </p:nvPicPr>
          <p:blipFill>
            <a:blip r:embed="rId8">
              <a:extLst/>
            </a:blip>
            <a:stretch>
              <a:fillRect/>
            </a:stretch>
          </p:blipFill>
          <p:spPr>
            <a:xfrm>
              <a:off x="14193107" y="2631434"/>
              <a:ext cx="491667" cy="694118"/>
            </a:xfrm>
            <a:prstGeom prst="rect">
              <a:avLst/>
            </a:prstGeom>
            <a:ln w="12700" cap="flat">
              <a:noFill/>
              <a:miter lim="400000"/>
            </a:ln>
            <a:effectLst/>
          </p:spPr>
        </p:pic>
      </p:grpSp>
      <p:grpSp>
        <p:nvGrpSpPr>
          <p:cNvPr id="1220" name="Group"/>
          <p:cNvGrpSpPr/>
          <p:nvPr/>
        </p:nvGrpSpPr>
        <p:grpSpPr>
          <a:xfrm>
            <a:off x="573853" y="2530009"/>
            <a:ext cx="6842881" cy="10341553"/>
            <a:chOff x="0" y="0"/>
            <a:chExt cx="6842879" cy="10341552"/>
          </a:xfrm>
        </p:grpSpPr>
        <p:sp>
          <p:nvSpPr>
            <p:cNvPr id="1200" name="Rectangle"/>
            <p:cNvSpPr/>
            <p:nvPr/>
          </p:nvSpPr>
          <p:spPr>
            <a:xfrm>
              <a:off x="0" y="153614"/>
              <a:ext cx="6842880" cy="10037065"/>
            </a:xfrm>
            <a:prstGeom prst="rect">
              <a:avLst/>
            </a:prstGeom>
            <a:solidFill>
              <a:srgbClr val="FFFFFF"/>
            </a:solidFill>
            <a:ln w="25400" cap="flat">
              <a:solidFill>
                <a:srgbClr val="000000"/>
              </a:solidFill>
              <a:prstDash val="solid"/>
              <a:miter lim="400000"/>
            </a:ln>
            <a:effectLst>
              <a:outerShdw sx="100000" sy="100000" kx="0" ky="0" algn="b" rotWithShape="0" blurRad="114300" dist="52297" dir="2531122">
                <a:srgbClr val="000000">
                  <a:alpha val="35000"/>
                </a:srgbClr>
              </a:outerShdw>
            </a:effectLst>
          </p:spPr>
          <p:txBody>
            <a:bodyPr wrap="square" lIns="45719" tIns="45719" rIns="45719" bIns="45719" numCol="1" anchor="ctr">
              <a:noAutofit/>
            </a:bodyPr>
            <a:lstStyle/>
            <a:p>
              <a:pPr algn="l" defTabSz="1463039">
                <a:defRPr b="0" sz="2900">
                  <a:latin typeface="Calibri"/>
                  <a:ea typeface="Calibri"/>
                  <a:cs typeface="Calibri"/>
                  <a:sym typeface="Calibri"/>
                </a:defRPr>
              </a:pPr>
            </a:p>
          </p:txBody>
        </p:sp>
        <p:sp>
          <p:nvSpPr>
            <p:cNvPr id="1201" name="Training data"/>
            <p:cNvSpPr txBox="1"/>
            <p:nvPr/>
          </p:nvSpPr>
          <p:spPr>
            <a:xfrm>
              <a:off x="466206" y="0"/>
              <a:ext cx="5910469" cy="16011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defRPr b="0" i="1" sz="4200">
                  <a:latin typeface="Helvetica"/>
                  <a:ea typeface="Helvetica"/>
                  <a:cs typeface="Helvetica"/>
                  <a:sym typeface="Helvetica"/>
                </a:defRPr>
              </a:lvl1pPr>
            </a:lstStyle>
            <a:p>
              <a:pPr/>
              <a:r>
                <a:t>Training data</a:t>
              </a:r>
            </a:p>
          </p:txBody>
        </p:sp>
        <p:pic>
          <p:nvPicPr>
            <p:cNvPr id="1202" name="Image" descr="Image"/>
            <p:cNvPicPr>
              <a:picLocks noChangeAspect="1"/>
            </p:cNvPicPr>
            <p:nvPr/>
          </p:nvPicPr>
          <p:blipFill>
            <a:blip r:embed="rId9">
              <a:extLst/>
            </a:blip>
            <a:stretch>
              <a:fillRect/>
            </a:stretch>
          </p:blipFill>
          <p:spPr>
            <a:xfrm>
              <a:off x="374465" y="2240771"/>
              <a:ext cx="400404" cy="1554506"/>
            </a:xfrm>
            <a:prstGeom prst="rect">
              <a:avLst/>
            </a:prstGeom>
            <a:ln w="12700" cap="flat">
              <a:noFill/>
              <a:miter lim="400000"/>
            </a:ln>
            <a:effectLst/>
          </p:spPr>
        </p:pic>
        <p:pic>
          <p:nvPicPr>
            <p:cNvPr id="1203" name="Image" descr="Image"/>
            <p:cNvPicPr>
              <a:picLocks noChangeAspect="1"/>
            </p:cNvPicPr>
            <p:nvPr/>
          </p:nvPicPr>
          <p:blipFill>
            <a:blip r:embed="rId10">
              <a:extLst/>
            </a:blip>
            <a:stretch>
              <a:fillRect/>
            </a:stretch>
          </p:blipFill>
          <p:spPr>
            <a:xfrm>
              <a:off x="5985707" y="2240771"/>
              <a:ext cx="400404" cy="1554506"/>
            </a:xfrm>
            <a:prstGeom prst="rect">
              <a:avLst/>
            </a:prstGeom>
            <a:ln w="12700" cap="flat">
              <a:noFill/>
              <a:miter lim="400000"/>
            </a:ln>
            <a:effectLst/>
          </p:spPr>
        </p:pic>
        <p:pic>
          <p:nvPicPr>
            <p:cNvPr id="1204" name="Image" descr="Image"/>
            <p:cNvPicPr>
              <a:picLocks noChangeAspect="1"/>
            </p:cNvPicPr>
            <p:nvPr/>
          </p:nvPicPr>
          <p:blipFill>
            <a:blip r:embed="rId11">
              <a:extLst/>
            </a:blip>
            <a:stretch>
              <a:fillRect/>
            </a:stretch>
          </p:blipFill>
          <p:spPr>
            <a:xfrm>
              <a:off x="2997021" y="3545914"/>
              <a:ext cx="190534" cy="419173"/>
            </a:xfrm>
            <a:prstGeom prst="rect">
              <a:avLst/>
            </a:prstGeom>
            <a:ln w="12700" cap="flat">
              <a:noFill/>
              <a:miter lim="400000"/>
            </a:ln>
            <a:effectLst/>
          </p:spPr>
        </p:pic>
        <p:pic>
          <p:nvPicPr>
            <p:cNvPr id="1205" name="Image" descr="Image"/>
            <p:cNvPicPr>
              <a:picLocks noChangeAspect="1"/>
            </p:cNvPicPr>
            <p:nvPr/>
          </p:nvPicPr>
          <p:blipFill>
            <a:blip r:embed="rId9">
              <a:extLst/>
            </a:blip>
            <a:stretch>
              <a:fillRect/>
            </a:stretch>
          </p:blipFill>
          <p:spPr>
            <a:xfrm>
              <a:off x="374465" y="6837947"/>
              <a:ext cx="400404" cy="1554506"/>
            </a:xfrm>
            <a:prstGeom prst="rect">
              <a:avLst/>
            </a:prstGeom>
            <a:ln w="12700" cap="flat">
              <a:noFill/>
              <a:miter lim="400000"/>
            </a:ln>
            <a:effectLst/>
          </p:spPr>
        </p:pic>
        <p:pic>
          <p:nvPicPr>
            <p:cNvPr id="1206" name="Image" descr="Image"/>
            <p:cNvPicPr>
              <a:picLocks noChangeAspect="1"/>
            </p:cNvPicPr>
            <p:nvPr/>
          </p:nvPicPr>
          <p:blipFill>
            <a:blip r:embed="rId10">
              <a:extLst/>
            </a:blip>
            <a:stretch>
              <a:fillRect/>
            </a:stretch>
          </p:blipFill>
          <p:spPr>
            <a:xfrm>
              <a:off x="5985707" y="6837947"/>
              <a:ext cx="400404" cy="1554506"/>
            </a:xfrm>
            <a:prstGeom prst="rect">
              <a:avLst/>
            </a:prstGeom>
            <a:ln w="12700" cap="flat">
              <a:noFill/>
              <a:miter lim="400000"/>
            </a:ln>
            <a:effectLst/>
          </p:spPr>
        </p:pic>
        <p:pic>
          <p:nvPicPr>
            <p:cNvPr id="1207" name="Image" descr="Image"/>
            <p:cNvPicPr>
              <a:picLocks noChangeAspect="1"/>
            </p:cNvPicPr>
            <p:nvPr/>
          </p:nvPicPr>
          <p:blipFill>
            <a:blip r:embed="rId11">
              <a:extLst/>
            </a:blip>
            <a:stretch>
              <a:fillRect/>
            </a:stretch>
          </p:blipFill>
          <p:spPr>
            <a:xfrm>
              <a:off x="2997021" y="8143090"/>
              <a:ext cx="190534" cy="419173"/>
            </a:xfrm>
            <a:prstGeom prst="rect">
              <a:avLst/>
            </a:prstGeom>
            <a:ln w="12700" cap="flat">
              <a:noFill/>
              <a:miter lim="400000"/>
            </a:ln>
            <a:effectLst/>
          </p:spPr>
        </p:pic>
        <p:pic>
          <p:nvPicPr>
            <p:cNvPr id="1208" name="Image" descr="Image"/>
            <p:cNvPicPr>
              <a:picLocks noChangeAspect="1"/>
            </p:cNvPicPr>
            <p:nvPr/>
          </p:nvPicPr>
          <p:blipFill>
            <a:blip r:embed="rId9">
              <a:extLst/>
            </a:blip>
            <a:stretch>
              <a:fillRect/>
            </a:stretch>
          </p:blipFill>
          <p:spPr>
            <a:xfrm>
              <a:off x="374465" y="4476064"/>
              <a:ext cx="400404" cy="1554506"/>
            </a:xfrm>
            <a:prstGeom prst="rect">
              <a:avLst/>
            </a:prstGeom>
            <a:ln w="12700" cap="flat">
              <a:noFill/>
              <a:miter lim="400000"/>
            </a:ln>
            <a:effectLst/>
          </p:spPr>
        </p:pic>
        <p:pic>
          <p:nvPicPr>
            <p:cNvPr id="1209" name="Image" descr="Image"/>
            <p:cNvPicPr>
              <a:picLocks noChangeAspect="1"/>
            </p:cNvPicPr>
            <p:nvPr/>
          </p:nvPicPr>
          <p:blipFill>
            <a:blip r:embed="rId10">
              <a:extLst/>
            </a:blip>
            <a:stretch>
              <a:fillRect/>
            </a:stretch>
          </p:blipFill>
          <p:spPr>
            <a:xfrm>
              <a:off x="5985707" y="4476064"/>
              <a:ext cx="400404" cy="1554506"/>
            </a:xfrm>
            <a:prstGeom prst="rect">
              <a:avLst/>
            </a:prstGeom>
            <a:ln w="12700" cap="flat">
              <a:noFill/>
              <a:miter lim="400000"/>
            </a:ln>
            <a:effectLst/>
          </p:spPr>
        </p:pic>
        <p:pic>
          <p:nvPicPr>
            <p:cNvPr id="1210" name="Image" descr="Image"/>
            <p:cNvPicPr>
              <a:picLocks noChangeAspect="1"/>
            </p:cNvPicPr>
            <p:nvPr/>
          </p:nvPicPr>
          <p:blipFill>
            <a:blip r:embed="rId11">
              <a:extLst/>
            </a:blip>
            <a:stretch>
              <a:fillRect/>
            </a:stretch>
          </p:blipFill>
          <p:spPr>
            <a:xfrm>
              <a:off x="2997021" y="5781207"/>
              <a:ext cx="190534" cy="419173"/>
            </a:xfrm>
            <a:prstGeom prst="rect">
              <a:avLst/>
            </a:prstGeom>
            <a:ln w="12700" cap="flat">
              <a:noFill/>
              <a:miter lim="400000"/>
            </a:ln>
            <a:effectLst/>
          </p:spPr>
        </p:pic>
        <p:sp>
          <p:nvSpPr>
            <p:cNvPr id="1211" name="…"/>
            <p:cNvSpPr txBox="1"/>
            <p:nvPr/>
          </p:nvSpPr>
          <p:spPr>
            <a:xfrm rot="5400000">
              <a:off x="2241913" y="8611005"/>
              <a:ext cx="1928862" cy="15322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00458" tIns="100458" rIns="100458" bIns="100458" numCol="1" anchor="ctr">
              <a:noAutofit/>
            </a:bodyPr>
            <a:lstStyle>
              <a:lvl1pPr defTabSz="1155278">
                <a:defRPr sz="4200">
                  <a:latin typeface="Helvetica"/>
                  <a:ea typeface="Helvetica"/>
                  <a:cs typeface="Helvetica"/>
                  <a:sym typeface="Helvetica"/>
                </a:defRPr>
              </a:lvl1pPr>
            </a:lstStyle>
            <a:p>
              <a:pPr/>
              <a:r>
                <a:t>…</a:t>
              </a:r>
            </a:p>
          </p:txBody>
        </p:sp>
        <p:pic>
          <p:nvPicPr>
            <p:cNvPr id="1212" name="Image" descr="Image"/>
            <p:cNvPicPr>
              <a:picLocks noChangeAspect="1"/>
            </p:cNvPicPr>
            <p:nvPr/>
          </p:nvPicPr>
          <p:blipFill>
            <a:blip r:embed="rId5">
              <a:extLst/>
            </a:blip>
            <a:srcRect l="0" t="0" r="0" b="0"/>
            <a:stretch>
              <a:fillRect/>
            </a:stretch>
          </p:blipFill>
          <p:spPr>
            <a:xfrm>
              <a:off x="1611597" y="1592210"/>
              <a:ext cx="454991" cy="351585"/>
            </a:xfrm>
            <a:prstGeom prst="rect">
              <a:avLst/>
            </a:prstGeom>
            <a:ln w="12700" cap="flat">
              <a:noFill/>
              <a:miter lim="400000"/>
            </a:ln>
            <a:effectLst/>
          </p:spPr>
        </p:pic>
        <p:pic>
          <p:nvPicPr>
            <p:cNvPr id="1213" name="Image" descr="Image"/>
            <p:cNvPicPr>
              <a:picLocks noChangeAspect="1"/>
            </p:cNvPicPr>
            <p:nvPr/>
          </p:nvPicPr>
          <p:blipFill>
            <a:blip r:embed="rId12">
              <a:extLst/>
            </a:blip>
            <a:srcRect l="18419" t="0" r="4416" b="0"/>
            <a:stretch>
              <a:fillRect/>
            </a:stretch>
          </p:blipFill>
          <p:spPr>
            <a:xfrm>
              <a:off x="1064703" y="2251958"/>
              <a:ext cx="1548537" cy="1575865"/>
            </a:xfrm>
            <a:prstGeom prst="rect">
              <a:avLst/>
            </a:prstGeom>
            <a:ln w="25400" cap="flat">
              <a:solidFill>
                <a:srgbClr val="000000"/>
              </a:solidFill>
              <a:prstDash val="solid"/>
              <a:miter lim="400000"/>
            </a:ln>
            <a:effectLst/>
          </p:spPr>
        </p:pic>
        <p:sp>
          <p:nvSpPr>
            <p:cNvPr id="1214" name="“Fish”"/>
            <p:cNvSpPr txBox="1"/>
            <p:nvPr/>
          </p:nvSpPr>
          <p:spPr>
            <a:xfrm>
              <a:off x="3940523" y="2673536"/>
              <a:ext cx="1349782" cy="6889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defTabSz="2172273">
                <a:defRPr b="0" sz="3600">
                  <a:latin typeface="Helvetica Light"/>
                  <a:ea typeface="Helvetica Light"/>
                  <a:cs typeface="Helvetica Light"/>
                  <a:sym typeface="Helvetica Light"/>
                </a:defRPr>
              </a:lvl1pPr>
            </a:lstStyle>
            <a:p>
              <a:pPr/>
              <a:r>
                <a:t>“Fish”</a:t>
              </a:r>
            </a:p>
          </p:txBody>
        </p:sp>
        <p:pic>
          <p:nvPicPr>
            <p:cNvPr id="1215" name="Screen Shot 2015-06-17 at 12.27.26 AM.png" descr="Screen Shot 2015-06-17 at 12.27.26 AM.png"/>
            <p:cNvPicPr>
              <a:picLocks noChangeAspect="1"/>
            </p:cNvPicPr>
            <p:nvPr/>
          </p:nvPicPr>
          <p:blipFill>
            <a:blip r:embed="rId13">
              <a:extLst/>
            </a:blip>
            <a:stretch>
              <a:fillRect/>
            </a:stretch>
          </p:blipFill>
          <p:spPr>
            <a:xfrm>
              <a:off x="962677" y="4491505"/>
              <a:ext cx="1752659" cy="1529106"/>
            </a:xfrm>
            <a:prstGeom prst="rect">
              <a:avLst/>
            </a:prstGeom>
            <a:ln w="25400" cap="flat">
              <a:solidFill>
                <a:srgbClr val="000000"/>
              </a:solidFill>
              <a:prstDash val="solid"/>
              <a:miter lim="400000"/>
            </a:ln>
            <a:effectLst/>
          </p:spPr>
        </p:pic>
        <p:sp>
          <p:nvSpPr>
            <p:cNvPr id="1216" name="“Grizzly”"/>
            <p:cNvSpPr txBox="1"/>
            <p:nvPr/>
          </p:nvSpPr>
          <p:spPr>
            <a:xfrm>
              <a:off x="3661402" y="4908829"/>
              <a:ext cx="1908024" cy="6889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defTabSz="2172273">
                <a:defRPr b="0" sz="3600">
                  <a:latin typeface="Helvetica Light"/>
                  <a:ea typeface="Helvetica Light"/>
                  <a:cs typeface="Helvetica Light"/>
                  <a:sym typeface="Helvetica Light"/>
                </a:defRPr>
              </a:lvl1pPr>
            </a:lstStyle>
            <a:p>
              <a:pPr/>
              <a:r>
                <a:t>“Grizzly”</a:t>
              </a:r>
            </a:p>
          </p:txBody>
        </p:sp>
        <p:pic>
          <p:nvPicPr>
            <p:cNvPr id="1217" name="Screen Shot 2015-06-17 at 12.27.39 AM.png" descr="Screen Shot 2015-06-17 at 12.27.39 AM.png"/>
            <p:cNvPicPr>
              <a:picLocks noChangeAspect="1"/>
            </p:cNvPicPr>
            <p:nvPr/>
          </p:nvPicPr>
          <p:blipFill>
            <a:blip r:embed="rId14">
              <a:extLst/>
            </a:blip>
            <a:stretch>
              <a:fillRect/>
            </a:stretch>
          </p:blipFill>
          <p:spPr>
            <a:xfrm>
              <a:off x="962677" y="6802439"/>
              <a:ext cx="1752659" cy="1625523"/>
            </a:xfrm>
            <a:prstGeom prst="rect">
              <a:avLst/>
            </a:prstGeom>
            <a:ln w="25400" cap="flat">
              <a:solidFill>
                <a:srgbClr val="000000"/>
              </a:solidFill>
              <a:prstDash val="solid"/>
              <a:miter lim="400000"/>
            </a:ln>
            <a:effectLst/>
          </p:spPr>
        </p:pic>
        <p:sp>
          <p:nvSpPr>
            <p:cNvPr id="1218" name="“Chameleon”"/>
            <p:cNvSpPr txBox="1"/>
            <p:nvPr/>
          </p:nvSpPr>
          <p:spPr>
            <a:xfrm>
              <a:off x="3190943" y="7270712"/>
              <a:ext cx="2848941" cy="6889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defTabSz="2172273">
                <a:defRPr b="0" sz="3600">
                  <a:latin typeface="Helvetica Light"/>
                  <a:ea typeface="Helvetica Light"/>
                  <a:cs typeface="Helvetica Light"/>
                  <a:sym typeface="Helvetica Light"/>
                </a:defRPr>
              </a:lvl1pPr>
            </a:lstStyle>
            <a:p>
              <a:pPr/>
              <a:r>
                <a:t>“Chameleon”</a:t>
              </a:r>
            </a:p>
          </p:txBody>
        </p:sp>
        <p:pic>
          <p:nvPicPr>
            <p:cNvPr id="1219" name="y.pdf" descr="y.pdf"/>
            <p:cNvPicPr>
              <a:picLocks noChangeAspect="1"/>
            </p:cNvPicPr>
            <p:nvPr/>
          </p:nvPicPr>
          <p:blipFill>
            <a:blip r:embed="rId8">
              <a:extLst/>
            </a:blip>
            <a:stretch>
              <a:fillRect/>
            </a:stretch>
          </p:blipFill>
          <p:spPr>
            <a:xfrm>
              <a:off x="4413426" y="1554585"/>
              <a:ext cx="397021" cy="560500"/>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20" grpId="1"/>
    </p:bldLst>
  </p:timing>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4" name="How to represent class labels?"/>
          <p:cNvSpPr txBox="1"/>
          <p:nvPr/>
        </p:nvSpPr>
        <p:spPr>
          <a:xfrm>
            <a:off x="4557635" y="305823"/>
            <a:ext cx="15268729" cy="112223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b="0" sz="6500">
                <a:latin typeface="Helvetica Neue Light"/>
                <a:ea typeface="Helvetica Neue Light"/>
                <a:cs typeface="Helvetica Neue Light"/>
                <a:sym typeface="Helvetica Neue Light"/>
              </a:defRPr>
            </a:lvl1pPr>
          </a:lstStyle>
          <a:p>
            <a:pPr/>
            <a:r>
              <a:t>How to represent class labels?</a:t>
            </a:r>
          </a:p>
        </p:txBody>
      </p:sp>
      <p:grpSp>
        <p:nvGrpSpPr>
          <p:cNvPr id="1245" name="Group"/>
          <p:cNvGrpSpPr/>
          <p:nvPr/>
        </p:nvGrpSpPr>
        <p:grpSpPr>
          <a:xfrm>
            <a:off x="205553" y="2530009"/>
            <a:ext cx="6842881" cy="10341553"/>
            <a:chOff x="0" y="0"/>
            <a:chExt cx="6842879" cy="10341552"/>
          </a:xfrm>
        </p:grpSpPr>
        <p:sp>
          <p:nvSpPr>
            <p:cNvPr id="1225" name="Rectangle"/>
            <p:cNvSpPr/>
            <p:nvPr/>
          </p:nvSpPr>
          <p:spPr>
            <a:xfrm>
              <a:off x="0" y="153614"/>
              <a:ext cx="6842880" cy="10037065"/>
            </a:xfrm>
            <a:prstGeom prst="rect">
              <a:avLst/>
            </a:prstGeom>
            <a:solidFill>
              <a:srgbClr val="FFFFFF"/>
            </a:solidFill>
            <a:ln w="25400" cap="flat">
              <a:solidFill>
                <a:srgbClr val="000000"/>
              </a:solidFill>
              <a:prstDash val="solid"/>
              <a:miter lim="400000"/>
            </a:ln>
            <a:effectLst>
              <a:outerShdw sx="100000" sy="100000" kx="0" ky="0" algn="b" rotWithShape="0" blurRad="114300" dist="52297" dir="2531122">
                <a:srgbClr val="000000">
                  <a:alpha val="35000"/>
                </a:srgbClr>
              </a:outerShdw>
            </a:effectLst>
          </p:spPr>
          <p:txBody>
            <a:bodyPr wrap="square" lIns="45719" tIns="45719" rIns="45719" bIns="45719" numCol="1" anchor="ctr">
              <a:noAutofit/>
            </a:bodyPr>
            <a:lstStyle/>
            <a:p>
              <a:pPr algn="l" defTabSz="1463039">
                <a:defRPr b="0" sz="2900">
                  <a:latin typeface="Calibri"/>
                  <a:ea typeface="Calibri"/>
                  <a:cs typeface="Calibri"/>
                  <a:sym typeface="Calibri"/>
                </a:defRPr>
              </a:pPr>
            </a:p>
          </p:txBody>
        </p:sp>
        <p:sp>
          <p:nvSpPr>
            <p:cNvPr id="1226" name="Training data"/>
            <p:cNvSpPr txBox="1"/>
            <p:nvPr/>
          </p:nvSpPr>
          <p:spPr>
            <a:xfrm>
              <a:off x="466206" y="0"/>
              <a:ext cx="5910469" cy="16011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defRPr b="0" i="1" sz="4200">
                  <a:latin typeface="Helvetica"/>
                  <a:ea typeface="Helvetica"/>
                  <a:cs typeface="Helvetica"/>
                  <a:sym typeface="Helvetica"/>
                </a:defRPr>
              </a:lvl1pPr>
            </a:lstStyle>
            <a:p>
              <a:pPr/>
              <a:r>
                <a:t>Training data</a:t>
              </a:r>
            </a:p>
          </p:txBody>
        </p:sp>
        <p:pic>
          <p:nvPicPr>
            <p:cNvPr id="1227" name="Image" descr="Image"/>
            <p:cNvPicPr>
              <a:picLocks noChangeAspect="1"/>
            </p:cNvPicPr>
            <p:nvPr/>
          </p:nvPicPr>
          <p:blipFill>
            <a:blip r:embed="rId2">
              <a:extLst/>
            </a:blip>
            <a:stretch>
              <a:fillRect/>
            </a:stretch>
          </p:blipFill>
          <p:spPr>
            <a:xfrm>
              <a:off x="374465" y="2240771"/>
              <a:ext cx="400404" cy="1554506"/>
            </a:xfrm>
            <a:prstGeom prst="rect">
              <a:avLst/>
            </a:prstGeom>
            <a:ln w="12700" cap="flat">
              <a:noFill/>
              <a:miter lim="400000"/>
            </a:ln>
            <a:effectLst/>
          </p:spPr>
        </p:pic>
        <p:pic>
          <p:nvPicPr>
            <p:cNvPr id="1228" name="Image" descr="Image"/>
            <p:cNvPicPr>
              <a:picLocks noChangeAspect="1"/>
            </p:cNvPicPr>
            <p:nvPr/>
          </p:nvPicPr>
          <p:blipFill>
            <a:blip r:embed="rId3">
              <a:extLst/>
            </a:blip>
            <a:stretch>
              <a:fillRect/>
            </a:stretch>
          </p:blipFill>
          <p:spPr>
            <a:xfrm>
              <a:off x="5985707" y="2240771"/>
              <a:ext cx="400404" cy="1554506"/>
            </a:xfrm>
            <a:prstGeom prst="rect">
              <a:avLst/>
            </a:prstGeom>
            <a:ln w="12700" cap="flat">
              <a:noFill/>
              <a:miter lim="400000"/>
            </a:ln>
            <a:effectLst/>
          </p:spPr>
        </p:pic>
        <p:pic>
          <p:nvPicPr>
            <p:cNvPr id="1229" name="Image" descr="Image"/>
            <p:cNvPicPr>
              <a:picLocks noChangeAspect="1"/>
            </p:cNvPicPr>
            <p:nvPr/>
          </p:nvPicPr>
          <p:blipFill>
            <a:blip r:embed="rId4">
              <a:extLst/>
            </a:blip>
            <a:stretch>
              <a:fillRect/>
            </a:stretch>
          </p:blipFill>
          <p:spPr>
            <a:xfrm>
              <a:off x="2997021" y="3545914"/>
              <a:ext cx="190534" cy="419173"/>
            </a:xfrm>
            <a:prstGeom prst="rect">
              <a:avLst/>
            </a:prstGeom>
            <a:ln w="12700" cap="flat">
              <a:noFill/>
              <a:miter lim="400000"/>
            </a:ln>
            <a:effectLst/>
          </p:spPr>
        </p:pic>
        <p:pic>
          <p:nvPicPr>
            <p:cNvPr id="1230" name="Image" descr="Image"/>
            <p:cNvPicPr>
              <a:picLocks noChangeAspect="1"/>
            </p:cNvPicPr>
            <p:nvPr/>
          </p:nvPicPr>
          <p:blipFill>
            <a:blip r:embed="rId2">
              <a:extLst/>
            </a:blip>
            <a:stretch>
              <a:fillRect/>
            </a:stretch>
          </p:blipFill>
          <p:spPr>
            <a:xfrm>
              <a:off x="374465" y="6837947"/>
              <a:ext cx="400404" cy="1554506"/>
            </a:xfrm>
            <a:prstGeom prst="rect">
              <a:avLst/>
            </a:prstGeom>
            <a:ln w="12700" cap="flat">
              <a:noFill/>
              <a:miter lim="400000"/>
            </a:ln>
            <a:effectLst/>
          </p:spPr>
        </p:pic>
        <p:pic>
          <p:nvPicPr>
            <p:cNvPr id="1231" name="Image" descr="Image"/>
            <p:cNvPicPr>
              <a:picLocks noChangeAspect="1"/>
            </p:cNvPicPr>
            <p:nvPr/>
          </p:nvPicPr>
          <p:blipFill>
            <a:blip r:embed="rId3">
              <a:extLst/>
            </a:blip>
            <a:stretch>
              <a:fillRect/>
            </a:stretch>
          </p:blipFill>
          <p:spPr>
            <a:xfrm>
              <a:off x="5985707" y="6837947"/>
              <a:ext cx="400404" cy="1554506"/>
            </a:xfrm>
            <a:prstGeom prst="rect">
              <a:avLst/>
            </a:prstGeom>
            <a:ln w="12700" cap="flat">
              <a:noFill/>
              <a:miter lim="400000"/>
            </a:ln>
            <a:effectLst/>
          </p:spPr>
        </p:pic>
        <p:pic>
          <p:nvPicPr>
            <p:cNvPr id="1232" name="Image" descr="Image"/>
            <p:cNvPicPr>
              <a:picLocks noChangeAspect="1"/>
            </p:cNvPicPr>
            <p:nvPr/>
          </p:nvPicPr>
          <p:blipFill>
            <a:blip r:embed="rId4">
              <a:extLst/>
            </a:blip>
            <a:stretch>
              <a:fillRect/>
            </a:stretch>
          </p:blipFill>
          <p:spPr>
            <a:xfrm>
              <a:off x="2997021" y="8143090"/>
              <a:ext cx="190534" cy="419173"/>
            </a:xfrm>
            <a:prstGeom prst="rect">
              <a:avLst/>
            </a:prstGeom>
            <a:ln w="12700" cap="flat">
              <a:noFill/>
              <a:miter lim="400000"/>
            </a:ln>
            <a:effectLst/>
          </p:spPr>
        </p:pic>
        <p:pic>
          <p:nvPicPr>
            <p:cNvPr id="1233" name="Image" descr="Image"/>
            <p:cNvPicPr>
              <a:picLocks noChangeAspect="1"/>
            </p:cNvPicPr>
            <p:nvPr/>
          </p:nvPicPr>
          <p:blipFill>
            <a:blip r:embed="rId2">
              <a:extLst/>
            </a:blip>
            <a:stretch>
              <a:fillRect/>
            </a:stretch>
          </p:blipFill>
          <p:spPr>
            <a:xfrm>
              <a:off x="374465" y="4476064"/>
              <a:ext cx="400404" cy="1554506"/>
            </a:xfrm>
            <a:prstGeom prst="rect">
              <a:avLst/>
            </a:prstGeom>
            <a:ln w="12700" cap="flat">
              <a:noFill/>
              <a:miter lim="400000"/>
            </a:ln>
            <a:effectLst/>
          </p:spPr>
        </p:pic>
        <p:pic>
          <p:nvPicPr>
            <p:cNvPr id="1234" name="Image" descr="Image"/>
            <p:cNvPicPr>
              <a:picLocks noChangeAspect="1"/>
            </p:cNvPicPr>
            <p:nvPr/>
          </p:nvPicPr>
          <p:blipFill>
            <a:blip r:embed="rId3">
              <a:extLst/>
            </a:blip>
            <a:stretch>
              <a:fillRect/>
            </a:stretch>
          </p:blipFill>
          <p:spPr>
            <a:xfrm>
              <a:off x="5985707" y="4476064"/>
              <a:ext cx="400404" cy="1554506"/>
            </a:xfrm>
            <a:prstGeom prst="rect">
              <a:avLst/>
            </a:prstGeom>
            <a:ln w="12700" cap="flat">
              <a:noFill/>
              <a:miter lim="400000"/>
            </a:ln>
            <a:effectLst/>
          </p:spPr>
        </p:pic>
        <p:pic>
          <p:nvPicPr>
            <p:cNvPr id="1235" name="Image" descr="Image"/>
            <p:cNvPicPr>
              <a:picLocks noChangeAspect="1"/>
            </p:cNvPicPr>
            <p:nvPr/>
          </p:nvPicPr>
          <p:blipFill>
            <a:blip r:embed="rId4">
              <a:extLst/>
            </a:blip>
            <a:stretch>
              <a:fillRect/>
            </a:stretch>
          </p:blipFill>
          <p:spPr>
            <a:xfrm>
              <a:off x="2997021" y="5781207"/>
              <a:ext cx="190534" cy="419173"/>
            </a:xfrm>
            <a:prstGeom prst="rect">
              <a:avLst/>
            </a:prstGeom>
            <a:ln w="12700" cap="flat">
              <a:noFill/>
              <a:miter lim="400000"/>
            </a:ln>
            <a:effectLst/>
          </p:spPr>
        </p:pic>
        <p:sp>
          <p:nvSpPr>
            <p:cNvPr id="1236" name="…"/>
            <p:cNvSpPr txBox="1"/>
            <p:nvPr/>
          </p:nvSpPr>
          <p:spPr>
            <a:xfrm rot="5400000">
              <a:off x="2241913" y="8611005"/>
              <a:ext cx="1928862" cy="15322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00458" tIns="100458" rIns="100458" bIns="100458" numCol="1" anchor="ctr">
              <a:noAutofit/>
            </a:bodyPr>
            <a:lstStyle>
              <a:lvl1pPr defTabSz="1155278">
                <a:defRPr sz="4200">
                  <a:latin typeface="Helvetica"/>
                  <a:ea typeface="Helvetica"/>
                  <a:cs typeface="Helvetica"/>
                  <a:sym typeface="Helvetica"/>
                </a:defRPr>
              </a:lvl1pPr>
            </a:lstStyle>
            <a:p>
              <a:pPr/>
              <a:r>
                <a:t>…</a:t>
              </a:r>
            </a:p>
          </p:txBody>
        </p:sp>
        <p:pic>
          <p:nvPicPr>
            <p:cNvPr id="1237" name="Image" descr="Image"/>
            <p:cNvPicPr>
              <a:picLocks noChangeAspect="1"/>
            </p:cNvPicPr>
            <p:nvPr/>
          </p:nvPicPr>
          <p:blipFill>
            <a:blip r:embed="rId5">
              <a:extLst/>
            </a:blip>
            <a:srcRect l="0" t="0" r="0" b="0"/>
            <a:stretch>
              <a:fillRect/>
            </a:stretch>
          </p:blipFill>
          <p:spPr>
            <a:xfrm>
              <a:off x="1611597" y="1592210"/>
              <a:ext cx="454991" cy="351585"/>
            </a:xfrm>
            <a:prstGeom prst="rect">
              <a:avLst/>
            </a:prstGeom>
            <a:ln w="12700" cap="flat">
              <a:noFill/>
              <a:miter lim="400000"/>
            </a:ln>
            <a:effectLst/>
          </p:spPr>
        </p:pic>
        <p:pic>
          <p:nvPicPr>
            <p:cNvPr id="1238" name="Image" descr="Image"/>
            <p:cNvPicPr>
              <a:picLocks noChangeAspect="1"/>
            </p:cNvPicPr>
            <p:nvPr/>
          </p:nvPicPr>
          <p:blipFill>
            <a:blip r:embed="rId6">
              <a:extLst/>
            </a:blip>
            <a:srcRect l="18419" t="0" r="4416" b="0"/>
            <a:stretch>
              <a:fillRect/>
            </a:stretch>
          </p:blipFill>
          <p:spPr>
            <a:xfrm>
              <a:off x="1064703" y="2251958"/>
              <a:ext cx="1548537" cy="1575865"/>
            </a:xfrm>
            <a:prstGeom prst="rect">
              <a:avLst/>
            </a:prstGeom>
            <a:ln w="25400" cap="flat">
              <a:solidFill>
                <a:srgbClr val="000000"/>
              </a:solidFill>
              <a:prstDash val="solid"/>
              <a:miter lim="400000"/>
            </a:ln>
            <a:effectLst/>
          </p:spPr>
        </p:pic>
        <p:sp>
          <p:nvSpPr>
            <p:cNvPr id="1239" name="“Fish”"/>
            <p:cNvSpPr txBox="1"/>
            <p:nvPr/>
          </p:nvSpPr>
          <p:spPr>
            <a:xfrm>
              <a:off x="3940523" y="2673536"/>
              <a:ext cx="1349782" cy="6889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defTabSz="2172273">
                <a:defRPr b="0" sz="3600">
                  <a:latin typeface="Helvetica Light"/>
                  <a:ea typeface="Helvetica Light"/>
                  <a:cs typeface="Helvetica Light"/>
                  <a:sym typeface="Helvetica Light"/>
                </a:defRPr>
              </a:lvl1pPr>
            </a:lstStyle>
            <a:p>
              <a:pPr/>
              <a:r>
                <a:t>“Fish”</a:t>
              </a:r>
            </a:p>
          </p:txBody>
        </p:sp>
        <p:pic>
          <p:nvPicPr>
            <p:cNvPr id="1240" name="Screen Shot 2015-06-17 at 12.27.26 AM.png" descr="Screen Shot 2015-06-17 at 12.27.26 AM.png"/>
            <p:cNvPicPr>
              <a:picLocks noChangeAspect="1"/>
            </p:cNvPicPr>
            <p:nvPr/>
          </p:nvPicPr>
          <p:blipFill>
            <a:blip r:embed="rId7">
              <a:extLst/>
            </a:blip>
            <a:stretch>
              <a:fillRect/>
            </a:stretch>
          </p:blipFill>
          <p:spPr>
            <a:xfrm>
              <a:off x="962677" y="4491505"/>
              <a:ext cx="1752659" cy="1529106"/>
            </a:xfrm>
            <a:prstGeom prst="rect">
              <a:avLst/>
            </a:prstGeom>
            <a:ln w="25400" cap="flat">
              <a:solidFill>
                <a:srgbClr val="000000"/>
              </a:solidFill>
              <a:prstDash val="solid"/>
              <a:miter lim="400000"/>
            </a:ln>
            <a:effectLst/>
          </p:spPr>
        </p:pic>
        <p:sp>
          <p:nvSpPr>
            <p:cNvPr id="1241" name="“Grizzly”"/>
            <p:cNvSpPr txBox="1"/>
            <p:nvPr/>
          </p:nvSpPr>
          <p:spPr>
            <a:xfrm>
              <a:off x="3661402" y="4908829"/>
              <a:ext cx="1908024" cy="6889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defTabSz="2172273">
                <a:defRPr b="0" sz="3600">
                  <a:latin typeface="Helvetica Light"/>
                  <a:ea typeface="Helvetica Light"/>
                  <a:cs typeface="Helvetica Light"/>
                  <a:sym typeface="Helvetica Light"/>
                </a:defRPr>
              </a:lvl1pPr>
            </a:lstStyle>
            <a:p>
              <a:pPr/>
              <a:r>
                <a:t>“Grizzly”</a:t>
              </a:r>
            </a:p>
          </p:txBody>
        </p:sp>
        <p:pic>
          <p:nvPicPr>
            <p:cNvPr id="1242" name="Screen Shot 2015-06-17 at 12.27.39 AM.png" descr="Screen Shot 2015-06-17 at 12.27.39 AM.png"/>
            <p:cNvPicPr>
              <a:picLocks noChangeAspect="1"/>
            </p:cNvPicPr>
            <p:nvPr/>
          </p:nvPicPr>
          <p:blipFill>
            <a:blip r:embed="rId8">
              <a:extLst/>
            </a:blip>
            <a:stretch>
              <a:fillRect/>
            </a:stretch>
          </p:blipFill>
          <p:spPr>
            <a:xfrm>
              <a:off x="962677" y="6802439"/>
              <a:ext cx="1752659" cy="1625523"/>
            </a:xfrm>
            <a:prstGeom prst="rect">
              <a:avLst/>
            </a:prstGeom>
            <a:ln w="25400" cap="flat">
              <a:solidFill>
                <a:srgbClr val="000000"/>
              </a:solidFill>
              <a:prstDash val="solid"/>
              <a:miter lim="400000"/>
            </a:ln>
            <a:effectLst/>
          </p:spPr>
        </p:pic>
        <p:sp>
          <p:nvSpPr>
            <p:cNvPr id="1243" name="“Chameleon”"/>
            <p:cNvSpPr txBox="1"/>
            <p:nvPr/>
          </p:nvSpPr>
          <p:spPr>
            <a:xfrm>
              <a:off x="3190943" y="7270712"/>
              <a:ext cx="2848941" cy="6889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defTabSz="2172273">
                <a:defRPr b="0" sz="3600">
                  <a:latin typeface="Helvetica Light"/>
                  <a:ea typeface="Helvetica Light"/>
                  <a:cs typeface="Helvetica Light"/>
                  <a:sym typeface="Helvetica Light"/>
                </a:defRPr>
              </a:lvl1pPr>
            </a:lstStyle>
            <a:p>
              <a:pPr/>
              <a:r>
                <a:t>“Chameleon”</a:t>
              </a:r>
            </a:p>
          </p:txBody>
        </p:sp>
        <p:pic>
          <p:nvPicPr>
            <p:cNvPr id="1244" name="y.pdf" descr="y.pdf"/>
            <p:cNvPicPr>
              <a:picLocks noChangeAspect="1"/>
            </p:cNvPicPr>
            <p:nvPr/>
          </p:nvPicPr>
          <p:blipFill>
            <a:blip r:embed="rId9">
              <a:extLst/>
            </a:blip>
            <a:stretch>
              <a:fillRect/>
            </a:stretch>
          </p:blipFill>
          <p:spPr>
            <a:xfrm>
              <a:off x="4331480" y="1517203"/>
              <a:ext cx="429228" cy="605968"/>
            </a:xfrm>
            <a:prstGeom prst="rect">
              <a:avLst/>
            </a:prstGeom>
            <a:ln w="12700" cap="flat">
              <a:noFill/>
              <a:miter lim="400000"/>
            </a:ln>
            <a:effectLst/>
          </p:spPr>
        </p:pic>
      </p:grpSp>
      <p:grpSp>
        <p:nvGrpSpPr>
          <p:cNvPr id="1268" name="Group"/>
          <p:cNvGrpSpPr/>
          <p:nvPr/>
        </p:nvGrpSpPr>
        <p:grpSpPr>
          <a:xfrm>
            <a:off x="7250752" y="2530009"/>
            <a:ext cx="8302500" cy="10341553"/>
            <a:chOff x="0" y="0"/>
            <a:chExt cx="8302498" cy="10341552"/>
          </a:xfrm>
        </p:grpSpPr>
        <p:grpSp>
          <p:nvGrpSpPr>
            <p:cNvPr id="1266" name="Group"/>
            <p:cNvGrpSpPr/>
            <p:nvPr/>
          </p:nvGrpSpPr>
          <p:grpSpPr>
            <a:xfrm>
              <a:off x="1459618" y="-1"/>
              <a:ext cx="6842881" cy="10341554"/>
              <a:chOff x="0" y="0"/>
              <a:chExt cx="6842879" cy="10341552"/>
            </a:xfrm>
          </p:grpSpPr>
          <p:sp>
            <p:nvSpPr>
              <p:cNvPr id="1246" name="Rectangle"/>
              <p:cNvSpPr/>
              <p:nvPr/>
            </p:nvSpPr>
            <p:spPr>
              <a:xfrm>
                <a:off x="0" y="153614"/>
                <a:ext cx="6842880" cy="10037065"/>
              </a:xfrm>
              <a:prstGeom prst="rect">
                <a:avLst/>
              </a:prstGeom>
              <a:solidFill>
                <a:srgbClr val="FFFFFF"/>
              </a:solidFill>
              <a:ln w="25400" cap="flat">
                <a:solidFill>
                  <a:srgbClr val="000000"/>
                </a:solidFill>
                <a:prstDash val="solid"/>
                <a:miter lim="400000"/>
              </a:ln>
              <a:effectLst>
                <a:outerShdw sx="100000" sy="100000" kx="0" ky="0" algn="b" rotWithShape="0" blurRad="114300" dist="52297" dir="2531122">
                  <a:srgbClr val="000000">
                    <a:alpha val="35000"/>
                  </a:srgbClr>
                </a:outerShdw>
              </a:effectLst>
            </p:spPr>
            <p:txBody>
              <a:bodyPr wrap="square" lIns="45719" tIns="45719" rIns="45719" bIns="45719" numCol="1" anchor="ctr">
                <a:noAutofit/>
              </a:bodyPr>
              <a:lstStyle/>
              <a:p>
                <a:pPr algn="l" defTabSz="1463039">
                  <a:defRPr b="0" sz="2900">
                    <a:latin typeface="Calibri"/>
                    <a:ea typeface="Calibri"/>
                    <a:cs typeface="Calibri"/>
                    <a:sym typeface="Calibri"/>
                  </a:defRPr>
                </a:pPr>
              </a:p>
            </p:txBody>
          </p:sp>
          <p:sp>
            <p:nvSpPr>
              <p:cNvPr id="1247" name="Training data"/>
              <p:cNvSpPr txBox="1"/>
              <p:nvPr/>
            </p:nvSpPr>
            <p:spPr>
              <a:xfrm>
                <a:off x="466206" y="0"/>
                <a:ext cx="5910469" cy="16011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defRPr b="0" i="1" sz="4200">
                    <a:latin typeface="Helvetica"/>
                    <a:ea typeface="Helvetica"/>
                    <a:cs typeface="Helvetica"/>
                    <a:sym typeface="Helvetica"/>
                  </a:defRPr>
                </a:lvl1pPr>
              </a:lstStyle>
              <a:p>
                <a:pPr/>
                <a:r>
                  <a:t>Training data</a:t>
                </a:r>
              </a:p>
            </p:txBody>
          </p:sp>
          <p:pic>
            <p:nvPicPr>
              <p:cNvPr id="1248" name="Image" descr="Image"/>
              <p:cNvPicPr>
                <a:picLocks noChangeAspect="1"/>
              </p:cNvPicPr>
              <p:nvPr/>
            </p:nvPicPr>
            <p:blipFill>
              <a:blip r:embed="rId2">
                <a:extLst/>
              </a:blip>
              <a:stretch>
                <a:fillRect/>
              </a:stretch>
            </p:blipFill>
            <p:spPr>
              <a:xfrm>
                <a:off x="374465" y="2240771"/>
                <a:ext cx="400404" cy="1554506"/>
              </a:xfrm>
              <a:prstGeom prst="rect">
                <a:avLst/>
              </a:prstGeom>
              <a:ln w="12700" cap="flat">
                <a:noFill/>
                <a:miter lim="400000"/>
              </a:ln>
              <a:effectLst/>
            </p:spPr>
          </p:pic>
          <p:pic>
            <p:nvPicPr>
              <p:cNvPr id="1249" name="Image" descr="Image"/>
              <p:cNvPicPr>
                <a:picLocks noChangeAspect="1"/>
              </p:cNvPicPr>
              <p:nvPr/>
            </p:nvPicPr>
            <p:blipFill>
              <a:blip r:embed="rId3">
                <a:extLst/>
              </a:blip>
              <a:stretch>
                <a:fillRect/>
              </a:stretch>
            </p:blipFill>
            <p:spPr>
              <a:xfrm>
                <a:off x="5985707" y="2240771"/>
                <a:ext cx="400404" cy="1554506"/>
              </a:xfrm>
              <a:prstGeom prst="rect">
                <a:avLst/>
              </a:prstGeom>
              <a:ln w="12700" cap="flat">
                <a:noFill/>
                <a:miter lim="400000"/>
              </a:ln>
              <a:effectLst/>
            </p:spPr>
          </p:pic>
          <p:pic>
            <p:nvPicPr>
              <p:cNvPr id="1250" name="Image" descr="Image"/>
              <p:cNvPicPr>
                <a:picLocks noChangeAspect="1"/>
              </p:cNvPicPr>
              <p:nvPr/>
            </p:nvPicPr>
            <p:blipFill>
              <a:blip r:embed="rId4">
                <a:extLst/>
              </a:blip>
              <a:stretch>
                <a:fillRect/>
              </a:stretch>
            </p:blipFill>
            <p:spPr>
              <a:xfrm>
                <a:off x="2997021" y="3545914"/>
                <a:ext cx="190534" cy="419173"/>
              </a:xfrm>
              <a:prstGeom prst="rect">
                <a:avLst/>
              </a:prstGeom>
              <a:ln w="12700" cap="flat">
                <a:noFill/>
                <a:miter lim="400000"/>
              </a:ln>
              <a:effectLst/>
            </p:spPr>
          </p:pic>
          <p:pic>
            <p:nvPicPr>
              <p:cNvPr id="1251" name="Image" descr="Image"/>
              <p:cNvPicPr>
                <a:picLocks noChangeAspect="1"/>
              </p:cNvPicPr>
              <p:nvPr/>
            </p:nvPicPr>
            <p:blipFill>
              <a:blip r:embed="rId2">
                <a:extLst/>
              </a:blip>
              <a:stretch>
                <a:fillRect/>
              </a:stretch>
            </p:blipFill>
            <p:spPr>
              <a:xfrm>
                <a:off x="374465" y="6837947"/>
                <a:ext cx="400404" cy="1554506"/>
              </a:xfrm>
              <a:prstGeom prst="rect">
                <a:avLst/>
              </a:prstGeom>
              <a:ln w="12700" cap="flat">
                <a:noFill/>
                <a:miter lim="400000"/>
              </a:ln>
              <a:effectLst/>
            </p:spPr>
          </p:pic>
          <p:pic>
            <p:nvPicPr>
              <p:cNvPr id="1252" name="Image" descr="Image"/>
              <p:cNvPicPr>
                <a:picLocks noChangeAspect="1"/>
              </p:cNvPicPr>
              <p:nvPr/>
            </p:nvPicPr>
            <p:blipFill>
              <a:blip r:embed="rId3">
                <a:extLst/>
              </a:blip>
              <a:stretch>
                <a:fillRect/>
              </a:stretch>
            </p:blipFill>
            <p:spPr>
              <a:xfrm>
                <a:off x="5985707" y="6837947"/>
                <a:ext cx="400404" cy="1554506"/>
              </a:xfrm>
              <a:prstGeom prst="rect">
                <a:avLst/>
              </a:prstGeom>
              <a:ln w="12700" cap="flat">
                <a:noFill/>
                <a:miter lim="400000"/>
              </a:ln>
              <a:effectLst/>
            </p:spPr>
          </p:pic>
          <p:pic>
            <p:nvPicPr>
              <p:cNvPr id="1253" name="Image" descr="Image"/>
              <p:cNvPicPr>
                <a:picLocks noChangeAspect="1"/>
              </p:cNvPicPr>
              <p:nvPr/>
            </p:nvPicPr>
            <p:blipFill>
              <a:blip r:embed="rId4">
                <a:extLst/>
              </a:blip>
              <a:stretch>
                <a:fillRect/>
              </a:stretch>
            </p:blipFill>
            <p:spPr>
              <a:xfrm>
                <a:off x="2997021" y="8143090"/>
                <a:ext cx="190534" cy="419173"/>
              </a:xfrm>
              <a:prstGeom prst="rect">
                <a:avLst/>
              </a:prstGeom>
              <a:ln w="12700" cap="flat">
                <a:noFill/>
                <a:miter lim="400000"/>
              </a:ln>
              <a:effectLst/>
            </p:spPr>
          </p:pic>
          <p:pic>
            <p:nvPicPr>
              <p:cNvPr id="1254" name="Image" descr="Image"/>
              <p:cNvPicPr>
                <a:picLocks noChangeAspect="1"/>
              </p:cNvPicPr>
              <p:nvPr/>
            </p:nvPicPr>
            <p:blipFill>
              <a:blip r:embed="rId2">
                <a:extLst/>
              </a:blip>
              <a:stretch>
                <a:fillRect/>
              </a:stretch>
            </p:blipFill>
            <p:spPr>
              <a:xfrm>
                <a:off x="374465" y="4476064"/>
                <a:ext cx="400404" cy="1554506"/>
              </a:xfrm>
              <a:prstGeom prst="rect">
                <a:avLst/>
              </a:prstGeom>
              <a:ln w="12700" cap="flat">
                <a:noFill/>
                <a:miter lim="400000"/>
              </a:ln>
              <a:effectLst/>
            </p:spPr>
          </p:pic>
          <p:pic>
            <p:nvPicPr>
              <p:cNvPr id="1255" name="Image" descr="Image"/>
              <p:cNvPicPr>
                <a:picLocks noChangeAspect="1"/>
              </p:cNvPicPr>
              <p:nvPr/>
            </p:nvPicPr>
            <p:blipFill>
              <a:blip r:embed="rId3">
                <a:extLst/>
              </a:blip>
              <a:stretch>
                <a:fillRect/>
              </a:stretch>
            </p:blipFill>
            <p:spPr>
              <a:xfrm>
                <a:off x="5985707" y="4476064"/>
                <a:ext cx="400404" cy="1554506"/>
              </a:xfrm>
              <a:prstGeom prst="rect">
                <a:avLst/>
              </a:prstGeom>
              <a:ln w="12700" cap="flat">
                <a:noFill/>
                <a:miter lim="400000"/>
              </a:ln>
              <a:effectLst/>
            </p:spPr>
          </p:pic>
          <p:pic>
            <p:nvPicPr>
              <p:cNvPr id="1256" name="Image" descr="Image"/>
              <p:cNvPicPr>
                <a:picLocks noChangeAspect="1"/>
              </p:cNvPicPr>
              <p:nvPr/>
            </p:nvPicPr>
            <p:blipFill>
              <a:blip r:embed="rId4">
                <a:extLst/>
              </a:blip>
              <a:stretch>
                <a:fillRect/>
              </a:stretch>
            </p:blipFill>
            <p:spPr>
              <a:xfrm>
                <a:off x="2997021" y="5781207"/>
                <a:ext cx="190534" cy="419173"/>
              </a:xfrm>
              <a:prstGeom prst="rect">
                <a:avLst/>
              </a:prstGeom>
              <a:ln w="12700" cap="flat">
                <a:noFill/>
                <a:miter lim="400000"/>
              </a:ln>
              <a:effectLst/>
            </p:spPr>
          </p:pic>
          <p:sp>
            <p:nvSpPr>
              <p:cNvPr id="1257" name="…"/>
              <p:cNvSpPr txBox="1"/>
              <p:nvPr/>
            </p:nvSpPr>
            <p:spPr>
              <a:xfrm rot="5400000">
                <a:off x="2241913" y="8611005"/>
                <a:ext cx="1928862" cy="15322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00458" tIns="100458" rIns="100458" bIns="100458" numCol="1" anchor="ctr">
                <a:noAutofit/>
              </a:bodyPr>
              <a:lstStyle>
                <a:lvl1pPr defTabSz="1155278">
                  <a:defRPr sz="4200">
                    <a:latin typeface="Helvetica"/>
                    <a:ea typeface="Helvetica"/>
                    <a:cs typeface="Helvetica"/>
                    <a:sym typeface="Helvetica"/>
                  </a:defRPr>
                </a:lvl1pPr>
              </a:lstStyle>
              <a:p>
                <a:pPr/>
                <a:r>
                  <a:t>…</a:t>
                </a:r>
              </a:p>
            </p:txBody>
          </p:sp>
          <p:pic>
            <p:nvPicPr>
              <p:cNvPr id="1258" name="Image" descr="Image"/>
              <p:cNvPicPr>
                <a:picLocks noChangeAspect="1"/>
              </p:cNvPicPr>
              <p:nvPr/>
            </p:nvPicPr>
            <p:blipFill>
              <a:blip r:embed="rId5">
                <a:extLst/>
              </a:blip>
              <a:srcRect l="0" t="0" r="0" b="0"/>
              <a:stretch>
                <a:fillRect/>
              </a:stretch>
            </p:blipFill>
            <p:spPr>
              <a:xfrm>
                <a:off x="1611597" y="1592210"/>
                <a:ext cx="454991" cy="351585"/>
              </a:xfrm>
              <a:prstGeom prst="rect">
                <a:avLst/>
              </a:prstGeom>
              <a:ln w="12700" cap="flat">
                <a:noFill/>
                <a:miter lim="400000"/>
              </a:ln>
              <a:effectLst/>
            </p:spPr>
          </p:pic>
          <p:pic>
            <p:nvPicPr>
              <p:cNvPr id="1259" name="Image" descr="Image"/>
              <p:cNvPicPr>
                <a:picLocks noChangeAspect="1"/>
              </p:cNvPicPr>
              <p:nvPr/>
            </p:nvPicPr>
            <p:blipFill>
              <a:blip r:embed="rId6">
                <a:extLst/>
              </a:blip>
              <a:srcRect l="18419" t="0" r="4416" b="0"/>
              <a:stretch>
                <a:fillRect/>
              </a:stretch>
            </p:blipFill>
            <p:spPr>
              <a:xfrm>
                <a:off x="1064703" y="2251958"/>
                <a:ext cx="1548537" cy="1575865"/>
              </a:xfrm>
              <a:prstGeom prst="rect">
                <a:avLst/>
              </a:prstGeom>
              <a:ln w="25400" cap="flat">
                <a:solidFill>
                  <a:srgbClr val="000000"/>
                </a:solidFill>
                <a:prstDash val="solid"/>
                <a:miter lim="400000"/>
              </a:ln>
              <a:effectLst/>
            </p:spPr>
          </p:pic>
          <p:sp>
            <p:nvSpPr>
              <p:cNvPr id="1260" name="1"/>
              <p:cNvSpPr txBox="1"/>
              <p:nvPr/>
            </p:nvSpPr>
            <p:spPr>
              <a:xfrm>
                <a:off x="4410524" y="2619266"/>
                <a:ext cx="480391" cy="841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defTabSz="2172273">
                  <a:defRPr b="0" sz="4600">
                    <a:latin typeface="Helvetica Light"/>
                    <a:ea typeface="Helvetica Light"/>
                    <a:cs typeface="Helvetica Light"/>
                    <a:sym typeface="Helvetica Light"/>
                  </a:defRPr>
                </a:lvl1pPr>
              </a:lstStyle>
              <a:p>
                <a:pPr/>
                <a:r>
                  <a:t>1</a:t>
                </a:r>
              </a:p>
            </p:txBody>
          </p:sp>
          <p:pic>
            <p:nvPicPr>
              <p:cNvPr id="1261" name="Screen Shot 2015-06-17 at 12.27.26 AM.png" descr="Screen Shot 2015-06-17 at 12.27.26 AM.png"/>
              <p:cNvPicPr>
                <a:picLocks noChangeAspect="1"/>
              </p:cNvPicPr>
              <p:nvPr/>
            </p:nvPicPr>
            <p:blipFill>
              <a:blip r:embed="rId7">
                <a:extLst/>
              </a:blip>
              <a:stretch>
                <a:fillRect/>
              </a:stretch>
            </p:blipFill>
            <p:spPr>
              <a:xfrm>
                <a:off x="962677" y="4491505"/>
                <a:ext cx="1752659" cy="1529106"/>
              </a:xfrm>
              <a:prstGeom prst="rect">
                <a:avLst/>
              </a:prstGeom>
              <a:ln w="25400" cap="flat">
                <a:solidFill>
                  <a:srgbClr val="000000"/>
                </a:solidFill>
                <a:prstDash val="solid"/>
                <a:miter lim="400000"/>
              </a:ln>
              <a:effectLst/>
            </p:spPr>
          </p:pic>
          <p:sp>
            <p:nvSpPr>
              <p:cNvPr id="1262" name="2"/>
              <p:cNvSpPr txBox="1"/>
              <p:nvPr/>
            </p:nvSpPr>
            <p:spPr>
              <a:xfrm>
                <a:off x="4410524" y="4832629"/>
                <a:ext cx="480391" cy="841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defTabSz="2172273">
                  <a:defRPr b="0" sz="4600">
                    <a:latin typeface="Helvetica Light"/>
                    <a:ea typeface="Helvetica Light"/>
                    <a:cs typeface="Helvetica Light"/>
                    <a:sym typeface="Helvetica Light"/>
                  </a:defRPr>
                </a:lvl1pPr>
              </a:lstStyle>
              <a:p>
                <a:pPr/>
                <a:r>
                  <a:t>2</a:t>
                </a:r>
              </a:p>
            </p:txBody>
          </p:sp>
          <p:pic>
            <p:nvPicPr>
              <p:cNvPr id="1263" name="Screen Shot 2015-06-17 at 12.27.39 AM.png" descr="Screen Shot 2015-06-17 at 12.27.39 AM.png"/>
              <p:cNvPicPr>
                <a:picLocks noChangeAspect="1"/>
              </p:cNvPicPr>
              <p:nvPr/>
            </p:nvPicPr>
            <p:blipFill>
              <a:blip r:embed="rId8">
                <a:extLst/>
              </a:blip>
              <a:stretch>
                <a:fillRect/>
              </a:stretch>
            </p:blipFill>
            <p:spPr>
              <a:xfrm>
                <a:off x="962677" y="6802439"/>
                <a:ext cx="1752659" cy="1625523"/>
              </a:xfrm>
              <a:prstGeom prst="rect">
                <a:avLst/>
              </a:prstGeom>
              <a:ln w="25400" cap="flat">
                <a:solidFill>
                  <a:srgbClr val="000000"/>
                </a:solidFill>
                <a:prstDash val="solid"/>
                <a:miter lim="400000"/>
              </a:ln>
              <a:effectLst/>
            </p:spPr>
          </p:pic>
          <p:sp>
            <p:nvSpPr>
              <p:cNvPr id="1264" name="3"/>
              <p:cNvSpPr txBox="1"/>
              <p:nvPr/>
            </p:nvSpPr>
            <p:spPr>
              <a:xfrm>
                <a:off x="4410524" y="7194512"/>
                <a:ext cx="480391" cy="841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defTabSz="2172273">
                  <a:defRPr b="0" sz="4600">
                    <a:latin typeface="Helvetica Light"/>
                    <a:ea typeface="Helvetica Light"/>
                    <a:cs typeface="Helvetica Light"/>
                    <a:sym typeface="Helvetica Light"/>
                  </a:defRPr>
                </a:lvl1pPr>
              </a:lstStyle>
              <a:p>
                <a:pPr/>
                <a:r>
                  <a:t>3</a:t>
                </a:r>
              </a:p>
            </p:txBody>
          </p:sp>
          <p:pic>
            <p:nvPicPr>
              <p:cNvPr id="1265" name="y.pdf" descr="y.pdf"/>
              <p:cNvPicPr>
                <a:picLocks noChangeAspect="1"/>
              </p:cNvPicPr>
              <p:nvPr/>
            </p:nvPicPr>
            <p:blipFill>
              <a:blip r:embed="rId9">
                <a:extLst/>
              </a:blip>
              <a:stretch>
                <a:fillRect/>
              </a:stretch>
            </p:blipFill>
            <p:spPr>
              <a:xfrm>
                <a:off x="4436106" y="1541243"/>
                <a:ext cx="429227" cy="605968"/>
              </a:xfrm>
              <a:prstGeom prst="rect">
                <a:avLst/>
              </a:prstGeom>
              <a:ln w="12700" cap="flat">
                <a:noFill/>
                <a:miter lim="400000"/>
              </a:ln>
              <a:effectLst/>
            </p:spPr>
          </p:pic>
        </p:grpSp>
        <p:sp>
          <p:nvSpPr>
            <p:cNvPr id="1267" name="Line"/>
            <p:cNvSpPr/>
            <p:nvPr/>
          </p:nvSpPr>
          <p:spPr>
            <a:xfrm>
              <a:off x="0" y="5170775"/>
              <a:ext cx="1270000" cy="1"/>
            </a:xfrm>
            <a:prstGeom prst="line">
              <a:avLst/>
            </a:prstGeom>
            <a:noFill/>
            <a:ln w="76200" cap="flat">
              <a:solidFill>
                <a:srgbClr val="000000"/>
              </a:solidFill>
              <a:prstDash val="solid"/>
              <a:miter lim="400000"/>
              <a:tailEnd type="triangle" w="med" len="med"/>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grpSp>
      <p:grpSp>
        <p:nvGrpSpPr>
          <p:cNvPr id="1293" name="Group"/>
          <p:cNvGrpSpPr/>
          <p:nvPr/>
        </p:nvGrpSpPr>
        <p:grpSpPr>
          <a:xfrm>
            <a:off x="15806370" y="1707181"/>
            <a:ext cx="8268763" cy="11164381"/>
            <a:chOff x="0" y="0"/>
            <a:chExt cx="8268761" cy="11164380"/>
          </a:xfrm>
        </p:grpSpPr>
        <p:sp>
          <p:nvSpPr>
            <p:cNvPr id="1269" name="One-hot vector"/>
            <p:cNvSpPr txBox="1"/>
            <p:nvPr/>
          </p:nvSpPr>
          <p:spPr>
            <a:xfrm>
              <a:off x="2847693" y="-1"/>
              <a:ext cx="3999256" cy="7751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sz="4200"/>
              </a:lvl1pPr>
            </a:lstStyle>
            <a:p>
              <a:pPr/>
              <a:r>
                <a:t>One-hot vector</a:t>
              </a:r>
            </a:p>
          </p:txBody>
        </p:sp>
        <p:grpSp>
          <p:nvGrpSpPr>
            <p:cNvPr id="1292" name="Group"/>
            <p:cNvGrpSpPr/>
            <p:nvPr/>
          </p:nvGrpSpPr>
          <p:grpSpPr>
            <a:xfrm>
              <a:off x="-1" y="822827"/>
              <a:ext cx="8268763" cy="10341554"/>
              <a:chOff x="0" y="0"/>
              <a:chExt cx="8268761" cy="10341552"/>
            </a:xfrm>
          </p:grpSpPr>
          <p:sp>
            <p:nvSpPr>
              <p:cNvPr id="1270" name="Line"/>
              <p:cNvSpPr/>
              <p:nvPr/>
            </p:nvSpPr>
            <p:spPr>
              <a:xfrm>
                <a:off x="0" y="5170775"/>
                <a:ext cx="1270000" cy="1"/>
              </a:xfrm>
              <a:prstGeom prst="line">
                <a:avLst/>
              </a:prstGeom>
              <a:noFill/>
              <a:ln w="76200" cap="flat">
                <a:solidFill>
                  <a:srgbClr val="000000"/>
                </a:solidFill>
                <a:prstDash val="solid"/>
                <a:miter lim="400000"/>
                <a:tailEnd type="triangle" w="med" len="med"/>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grpSp>
            <p:nvGrpSpPr>
              <p:cNvPr id="1291" name="Group"/>
              <p:cNvGrpSpPr/>
              <p:nvPr/>
            </p:nvGrpSpPr>
            <p:grpSpPr>
              <a:xfrm>
                <a:off x="1425881" y="-1"/>
                <a:ext cx="6842881" cy="10341554"/>
                <a:chOff x="0" y="0"/>
                <a:chExt cx="6842879" cy="10341552"/>
              </a:xfrm>
            </p:grpSpPr>
            <p:sp>
              <p:nvSpPr>
                <p:cNvPr id="1271" name="Rectangle"/>
                <p:cNvSpPr/>
                <p:nvPr/>
              </p:nvSpPr>
              <p:spPr>
                <a:xfrm>
                  <a:off x="0" y="153614"/>
                  <a:ext cx="6842880" cy="10037065"/>
                </a:xfrm>
                <a:prstGeom prst="rect">
                  <a:avLst/>
                </a:prstGeom>
                <a:solidFill>
                  <a:srgbClr val="FFFFFF"/>
                </a:solidFill>
                <a:ln w="25400" cap="flat">
                  <a:solidFill>
                    <a:srgbClr val="000000"/>
                  </a:solidFill>
                  <a:prstDash val="solid"/>
                  <a:miter lim="400000"/>
                </a:ln>
                <a:effectLst>
                  <a:outerShdw sx="100000" sy="100000" kx="0" ky="0" algn="b" rotWithShape="0" blurRad="114300" dist="52297" dir="2531122">
                    <a:srgbClr val="000000">
                      <a:alpha val="35000"/>
                    </a:srgbClr>
                  </a:outerShdw>
                </a:effectLst>
              </p:spPr>
              <p:txBody>
                <a:bodyPr wrap="square" lIns="45719" tIns="45719" rIns="45719" bIns="45719" numCol="1" anchor="ctr">
                  <a:noAutofit/>
                </a:bodyPr>
                <a:lstStyle/>
                <a:p>
                  <a:pPr algn="l" defTabSz="1463039">
                    <a:defRPr b="0" sz="2900">
                      <a:latin typeface="Calibri"/>
                      <a:ea typeface="Calibri"/>
                      <a:cs typeface="Calibri"/>
                      <a:sym typeface="Calibri"/>
                    </a:defRPr>
                  </a:pPr>
                </a:p>
              </p:txBody>
            </p:sp>
            <p:sp>
              <p:nvSpPr>
                <p:cNvPr id="1272" name="Training data"/>
                <p:cNvSpPr txBox="1"/>
                <p:nvPr/>
              </p:nvSpPr>
              <p:spPr>
                <a:xfrm>
                  <a:off x="466206" y="0"/>
                  <a:ext cx="5910469" cy="16011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defRPr b="0" i="1" sz="4200">
                      <a:latin typeface="Helvetica"/>
                      <a:ea typeface="Helvetica"/>
                      <a:cs typeface="Helvetica"/>
                      <a:sym typeface="Helvetica"/>
                    </a:defRPr>
                  </a:lvl1pPr>
                </a:lstStyle>
                <a:p>
                  <a:pPr/>
                  <a:r>
                    <a:t>Training data</a:t>
                  </a:r>
                </a:p>
              </p:txBody>
            </p:sp>
            <p:pic>
              <p:nvPicPr>
                <p:cNvPr id="1273" name="Image" descr="Image"/>
                <p:cNvPicPr>
                  <a:picLocks noChangeAspect="1"/>
                </p:cNvPicPr>
                <p:nvPr/>
              </p:nvPicPr>
              <p:blipFill>
                <a:blip r:embed="rId2">
                  <a:extLst/>
                </a:blip>
                <a:stretch>
                  <a:fillRect/>
                </a:stretch>
              </p:blipFill>
              <p:spPr>
                <a:xfrm>
                  <a:off x="374465" y="2240771"/>
                  <a:ext cx="400404" cy="1554506"/>
                </a:xfrm>
                <a:prstGeom prst="rect">
                  <a:avLst/>
                </a:prstGeom>
                <a:ln w="12700" cap="flat">
                  <a:noFill/>
                  <a:miter lim="400000"/>
                </a:ln>
                <a:effectLst/>
              </p:spPr>
            </p:pic>
            <p:pic>
              <p:nvPicPr>
                <p:cNvPr id="1274" name="Image" descr="Image"/>
                <p:cNvPicPr>
                  <a:picLocks noChangeAspect="1"/>
                </p:cNvPicPr>
                <p:nvPr/>
              </p:nvPicPr>
              <p:blipFill>
                <a:blip r:embed="rId3">
                  <a:extLst/>
                </a:blip>
                <a:stretch>
                  <a:fillRect/>
                </a:stretch>
              </p:blipFill>
              <p:spPr>
                <a:xfrm>
                  <a:off x="5985707" y="2240771"/>
                  <a:ext cx="400404" cy="1554506"/>
                </a:xfrm>
                <a:prstGeom prst="rect">
                  <a:avLst/>
                </a:prstGeom>
                <a:ln w="12700" cap="flat">
                  <a:noFill/>
                  <a:miter lim="400000"/>
                </a:ln>
                <a:effectLst/>
              </p:spPr>
            </p:pic>
            <p:pic>
              <p:nvPicPr>
                <p:cNvPr id="1275" name="Image" descr="Image"/>
                <p:cNvPicPr>
                  <a:picLocks noChangeAspect="1"/>
                </p:cNvPicPr>
                <p:nvPr/>
              </p:nvPicPr>
              <p:blipFill>
                <a:blip r:embed="rId4">
                  <a:extLst/>
                </a:blip>
                <a:stretch>
                  <a:fillRect/>
                </a:stretch>
              </p:blipFill>
              <p:spPr>
                <a:xfrm>
                  <a:off x="2997021" y="3545914"/>
                  <a:ext cx="190534" cy="419173"/>
                </a:xfrm>
                <a:prstGeom prst="rect">
                  <a:avLst/>
                </a:prstGeom>
                <a:ln w="12700" cap="flat">
                  <a:noFill/>
                  <a:miter lim="400000"/>
                </a:ln>
                <a:effectLst/>
              </p:spPr>
            </p:pic>
            <p:pic>
              <p:nvPicPr>
                <p:cNvPr id="1276" name="Image" descr="Image"/>
                <p:cNvPicPr>
                  <a:picLocks noChangeAspect="1"/>
                </p:cNvPicPr>
                <p:nvPr/>
              </p:nvPicPr>
              <p:blipFill>
                <a:blip r:embed="rId2">
                  <a:extLst/>
                </a:blip>
                <a:stretch>
                  <a:fillRect/>
                </a:stretch>
              </p:blipFill>
              <p:spPr>
                <a:xfrm>
                  <a:off x="374465" y="6837947"/>
                  <a:ext cx="400404" cy="1554506"/>
                </a:xfrm>
                <a:prstGeom prst="rect">
                  <a:avLst/>
                </a:prstGeom>
                <a:ln w="12700" cap="flat">
                  <a:noFill/>
                  <a:miter lim="400000"/>
                </a:ln>
                <a:effectLst/>
              </p:spPr>
            </p:pic>
            <p:pic>
              <p:nvPicPr>
                <p:cNvPr id="1277" name="Image" descr="Image"/>
                <p:cNvPicPr>
                  <a:picLocks noChangeAspect="1"/>
                </p:cNvPicPr>
                <p:nvPr/>
              </p:nvPicPr>
              <p:blipFill>
                <a:blip r:embed="rId3">
                  <a:extLst/>
                </a:blip>
                <a:stretch>
                  <a:fillRect/>
                </a:stretch>
              </p:blipFill>
              <p:spPr>
                <a:xfrm>
                  <a:off x="5985707" y="6837947"/>
                  <a:ext cx="400404" cy="1554506"/>
                </a:xfrm>
                <a:prstGeom prst="rect">
                  <a:avLst/>
                </a:prstGeom>
                <a:ln w="12700" cap="flat">
                  <a:noFill/>
                  <a:miter lim="400000"/>
                </a:ln>
                <a:effectLst/>
              </p:spPr>
            </p:pic>
            <p:pic>
              <p:nvPicPr>
                <p:cNvPr id="1278" name="Image" descr="Image"/>
                <p:cNvPicPr>
                  <a:picLocks noChangeAspect="1"/>
                </p:cNvPicPr>
                <p:nvPr/>
              </p:nvPicPr>
              <p:blipFill>
                <a:blip r:embed="rId4">
                  <a:extLst/>
                </a:blip>
                <a:stretch>
                  <a:fillRect/>
                </a:stretch>
              </p:blipFill>
              <p:spPr>
                <a:xfrm>
                  <a:off x="2997021" y="8143090"/>
                  <a:ext cx="190534" cy="419173"/>
                </a:xfrm>
                <a:prstGeom prst="rect">
                  <a:avLst/>
                </a:prstGeom>
                <a:ln w="12700" cap="flat">
                  <a:noFill/>
                  <a:miter lim="400000"/>
                </a:ln>
                <a:effectLst/>
              </p:spPr>
            </p:pic>
            <p:pic>
              <p:nvPicPr>
                <p:cNvPr id="1279" name="Image" descr="Image"/>
                <p:cNvPicPr>
                  <a:picLocks noChangeAspect="1"/>
                </p:cNvPicPr>
                <p:nvPr/>
              </p:nvPicPr>
              <p:blipFill>
                <a:blip r:embed="rId2">
                  <a:extLst/>
                </a:blip>
                <a:stretch>
                  <a:fillRect/>
                </a:stretch>
              </p:blipFill>
              <p:spPr>
                <a:xfrm>
                  <a:off x="374465" y="4476064"/>
                  <a:ext cx="400404" cy="1554506"/>
                </a:xfrm>
                <a:prstGeom prst="rect">
                  <a:avLst/>
                </a:prstGeom>
                <a:ln w="12700" cap="flat">
                  <a:noFill/>
                  <a:miter lim="400000"/>
                </a:ln>
                <a:effectLst/>
              </p:spPr>
            </p:pic>
            <p:pic>
              <p:nvPicPr>
                <p:cNvPr id="1280" name="Image" descr="Image"/>
                <p:cNvPicPr>
                  <a:picLocks noChangeAspect="1"/>
                </p:cNvPicPr>
                <p:nvPr/>
              </p:nvPicPr>
              <p:blipFill>
                <a:blip r:embed="rId3">
                  <a:extLst/>
                </a:blip>
                <a:stretch>
                  <a:fillRect/>
                </a:stretch>
              </p:blipFill>
              <p:spPr>
                <a:xfrm>
                  <a:off x="5985707" y="4476064"/>
                  <a:ext cx="400404" cy="1554506"/>
                </a:xfrm>
                <a:prstGeom prst="rect">
                  <a:avLst/>
                </a:prstGeom>
                <a:ln w="12700" cap="flat">
                  <a:noFill/>
                  <a:miter lim="400000"/>
                </a:ln>
                <a:effectLst/>
              </p:spPr>
            </p:pic>
            <p:pic>
              <p:nvPicPr>
                <p:cNvPr id="1281" name="Image" descr="Image"/>
                <p:cNvPicPr>
                  <a:picLocks noChangeAspect="1"/>
                </p:cNvPicPr>
                <p:nvPr/>
              </p:nvPicPr>
              <p:blipFill>
                <a:blip r:embed="rId4">
                  <a:extLst/>
                </a:blip>
                <a:stretch>
                  <a:fillRect/>
                </a:stretch>
              </p:blipFill>
              <p:spPr>
                <a:xfrm>
                  <a:off x="2997021" y="5781207"/>
                  <a:ext cx="190534" cy="419173"/>
                </a:xfrm>
                <a:prstGeom prst="rect">
                  <a:avLst/>
                </a:prstGeom>
                <a:ln w="12700" cap="flat">
                  <a:noFill/>
                  <a:miter lim="400000"/>
                </a:ln>
                <a:effectLst/>
              </p:spPr>
            </p:pic>
            <p:sp>
              <p:nvSpPr>
                <p:cNvPr id="1282" name="…"/>
                <p:cNvSpPr txBox="1"/>
                <p:nvPr/>
              </p:nvSpPr>
              <p:spPr>
                <a:xfrm rot="5400000">
                  <a:off x="2241913" y="8611005"/>
                  <a:ext cx="1928862" cy="15322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00458" tIns="100458" rIns="100458" bIns="100458" numCol="1" anchor="ctr">
                  <a:noAutofit/>
                </a:bodyPr>
                <a:lstStyle>
                  <a:lvl1pPr defTabSz="1155278">
                    <a:defRPr sz="4200">
                      <a:latin typeface="Helvetica"/>
                      <a:ea typeface="Helvetica"/>
                      <a:cs typeface="Helvetica"/>
                      <a:sym typeface="Helvetica"/>
                    </a:defRPr>
                  </a:lvl1pPr>
                </a:lstStyle>
                <a:p>
                  <a:pPr/>
                  <a:r>
                    <a:t>…</a:t>
                  </a:r>
                </a:p>
              </p:txBody>
            </p:sp>
            <p:pic>
              <p:nvPicPr>
                <p:cNvPr id="1283" name="Image" descr="Image"/>
                <p:cNvPicPr>
                  <a:picLocks noChangeAspect="1"/>
                </p:cNvPicPr>
                <p:nvPr/>
              </p:nvPicPr>
              <p:blipFill>
                <a:blip r:embed="rId5">
                  <a:extLst/>
                </a:blip>
                <a:srcRect l="0" t="0" r="0" b="0"/>
                <a:stretch>
                  <a:fillRect/>
                </a:stretch>
              </p:blipFill>
              <p:spPr>
                <a:xfrm>
                  <a:off x="1611597" y="1592210"/>
                  <a:ext cx="454991" cy="351585"/>
                </a:xfrm>
                <a:prstGeom prst="rect">
                  <a:avLst/>
                </a:prstGeom>
                <a:ln w="12700" cap="flat">
                  <a:noFill/>
                  <a:miter lim="400000"/>
                </a:ln>
                <a:effectLst/>
              </p:spPr>
            </p:pic>
            <p:pic>
              <p:nvPicPr>
                <p:cNvPr id="1284" name="Image" descr="Image"/>
                <p:cNvPicPr>
                  <a:picLocks noChangeAspect="1"/>
                </p:cNvPicPr>
                <p:nvPr/>
              </p:nvPicPr>
              <p:blipFill>
                <a:blip r:embed="rId10">
                  <a:extLst/>
                </a:blip>
                <a:srcRect l="0" t="0" r="0" b="0"/>
                <a:stretch>
                  <a:fillRect/>
                </a:stretch>
              </p:blipFill>
              <p:spPr>
                <a:xfrm>
                  <a:off x="4648764" y="1584478"/>
                  <a:ext cx="434310" cy="496355"/>
                </a:xfrm>
                <a:prstGeom prst="rect">
                  <a:avLst/>
                </a:prstGeom>
                <a:ln w="12700" cap="flat">
                  <a:noFill/>
                  <a:miter lim="400000"/>
                </a:ln>
                <a:effectLst/>
              </p:spPr>
            </p:pic>
            <p:pic>
              <p:nvPicPr>
                <p:cNvPr id="1285" name="Image" descr="Image"/>
                <p:cNvPicPr>
                  <a:picLocks noChangeAspect="1"/>
                </p:cNvPicPr>
                <p:nvPr/>
              </p:nvPicPr>
              <p:blipFill>
                <a:blip r:embed="rId6">
                  <a:extLst/>
                </a:blip>
                <a:srcRect l="18419" t="0" r="4416" b="0"/>
                <a:stretch>
                  <a:fillRect/>
                </a:stretch>
              </p:blipFill>
              <p:spPr>
                <a:xfrm>
                  <a:off x="1064703" y="2251958"/>
                  <a:ext cx="1548537" cy="1575865"/>
                </a:xfrm>
                <a:prstGeom prst="rect">
                  <a:avLst/>
                </a:prstGeom>
                <a:ln w="25400" cap="flat">
                  <a:solidFill>
                    <a:srgbClr val="000000"/>
                  </a:solidFill>
                  <a:prstDash val="solid"/>
                  <a:miter lim="400000"/>
                </a:ln>
                <a:effectLst/>
              </p:spPr>
            </p:pic>
            <p:sp>
              <p:nvSpPr>
                <p:cNvPr id="1286" name="[0,0,1]"/>
                <p:cNvSpPr txBox="1"/>
                <p:nvPr/>
              </p:nvSpPr>
              <p:spPr>
                <a:xfrm>
                  <a:off x="3943962" y="2597336"/>
                  <a:ext cx="1843914" cy="841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defTabSz="2172273">
                    <a:defRPr b="0" sz="4600">
                      <a:latin typeface="Helvetica Light"/>
                      <a:ea typeface="Helvetica Light"/>
                      <a:cs typeface="Helvetica Light"/>
                      <a:sym typeface="Helvetica Light"/>
                    </a:defRPr>
                  </a:lvl1pPr>
                </a:lstStyle>
                <a:p>
                  <a:pPr/>
                  <a:r>
                    <a:t>[0,0,1]</a:t>
                  </a:r>
                </a:p>
              </p:txBody>
            </p:sp>
            <p:pic>
              <p:nvPicPr>
                <p:cNvPr id="1287" name="Screen Shot 2015-06-17 at 12.27.26 AM.png" descr="Screen Shot 2015-06-17 at 12.27.26 AM.png"/>
                <p:cNvPicPr>
                  <a:picLocks noChangeAspect="1"/>
                </p:cNvPicPr>
                <p:nvPr/>
              </p:nvPicPr>
              <p:blipFill>
                <a:blip r:embed="rId7">
                  <a:extLst/>
                </a:blip>
                <a:stretch>
                  <a:fillRect/>
                </a:stretch>
              </p:blipFill>
              <p:spPr>
                <a:xfrm>
                  <a:off x="962677" y="4491505"/>
                  <a:ext cx="1752659" cy="1529106"/>
                </a:xfrm>
                <a:prstGeom prst="rect">
                  <a:avLst/>
                </a:prstGeom>
                <a:ln w="25400" cap="flat">
                  <a:solidFill>
                    <a:srgbClr val="000000"/>
                  </a:solidFill>
                  <a:prstDash val="solid"/>
                  <a:miter lim="400000"/>
                </a:ln>
                <a:effectLst/>
              </p:spPr>
            </p:pic>
            <p:pic>
              <p:nvPicPr>
                <p:cNvPr id="1288" name="Screen Shot 2015-06-17 at 12.27.39 AM.png" descr="Screen Shot 2015-06-17 at 12.27.39 AM.png"/>
                <p:cNvPicPr>
                  <a:picLocks noChangeAspect="1"/>
                </p:cNvPicPr>
                <p:nvPr/>
              </p:nvPicPr>
              <p:blipFill>
                <a:blip r:embed="rId8">
                  <a:extLst/>
                </a:blip>
                <a:stretch>
                  <a:fillRect/>
                </a:stretch>
              </p:blipFill>
              <p:spPr>
                <a:xfrm>
                  <a:off x="962677" y="6802439"/>
                  <a:ext cx="1752659" cy="1625523"/>
                </a:xfrm>
                <a:prstGeom prst="rect">
                  <a:avLst/>
                </a:prstGeom>
                <a:ln w="25400" cap="flat">
                  <a:solidFill>
                    <a:srgbClr val="000000"/>
                  </a:solidFill>
                  <a:prstDash val="solid"/>
                  <a:miter lim="400000"/>
                </a:ln>
                <a:effectLst/>
              </p:spPr>
            </p:pic>
            <p:sp>
              <p:nvSpPr>
                <p:cNvPr id="1289" name="[0,1,0]"/>
                <p:cNvSpPr txBox="1"/>
                <p:nvPr/>
              </p:nvSpPr>
              <p:spPr>
                <a:xfrm>
                  <a:off x="3943962" y="4895924"/>
                  <a:ext cx="1843914" cy="841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defTabSz="2172273">
                    <a:defRPr b="0" sz="4600">
                      <a:latin typeface="Helvetica Light"/>
                      <a:ea typeface="Helvetica Light"/>
                      <a:cs typeface="Helvetica Light"/>
                      <a:sym typeface="Helvetica Light"/>
                    </a:defRPr>
                  </a:lvl1pPr>
                </a:lstStyle>
                <a:p>
                  <a:pPr/>
                  <a:r>
                    <a:t>[0,1,0]</a:t>
                  </a:r>
                </a:p>
              </p:txBody>
            </p:sp>
            <p:sp>
              <p:nvSpPr>
                <p:cNvPr id="1290" name="[1,0,0]"/>
                <p:cNvSpPr txBox="1"/>
                <p:nvPr/>
              </p:nvSpPr>
              <p:spPr>
                <a:xfrm>
                  <a:off x="3943962" y="7194512"/>
                  <a:ext cx="1843914" cy="841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defTabSz="2172273">
                    <a:defRPr b="0" sz="4600">
                      <a:latin typeface="Helvetica Light"/>
                      <a:ea typeface="Helvetica Light"/>
                      <a:cs typeface="Helvetica Light"/>
                      <a:sym typeface="Helvetica Light"/>
                    </a:defRPr>
                  </a:lvl1pPr>
                </a:lstStyle>
                <a:p>
                  <a:pPr/>
                  <a:r>
                    <a:t>[1,0,0]</a:t>
                  </a:r>
                </a:p>
              </p:txBody>
            </p:sp>
          </p:grpSp>
        </p:gr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2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2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68" grpId="2"/>
      <p:bldP build="whole" bldLvl="1" animBg="1" rev="0" advAuto="0" spid="1245" grpId="1"/>
      <p:bldP build="whole" bldLvl="1" animBg="1" rev="0" advAuto="0" spid="1293" grpId="3"/>
    </p:bldLst>
  </p:timing>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5" name="What should the loss be?"/>
          <p:cNvSpPr txBox="1"/>
          <p:nvPr/>
        </p:nvSpPr>
        <p:spPr>
          <a:xfrm>
            <a:off x="4557635" y="305823"/>
            <a:ext cx="15268729" cy="112223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b="0" sz="6500">
                <a:latin typeface="Helvetica Neue Light"/>
                <a:ea typeface="Helvetica Neue Light"/>
                <a:cs typeface="Helvetica Neue Light"/>
                <a:sym typeface="Helvetica Neue Light"/>
              </a:defRPr>
            </a:lvl1pPr>
          </a:lstStyle>
          <a:p>
            <a:pPr/>
            <a:r>
              <a:t>What should the loss be?</a:t>
            </a:r>
          </a:p>
        </p:txBody>
      </p:sp>
      <p:sp>
        <p:nvSpPr>
          <p:cNvPr id="1296" name="0-1 loss (number of misclassifications)"/>
          <p:cNvSpPr txBox="1"/>
          <p:nvPr/>
        </p:nvSpPr>
        <p:spPr>
          <a:xfrm>
            <a:off x="1991127" y="3004822"/>
            <a:ext cx="10691496" cy="89915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b="0" sz="5000">
                <a:latin typeface="Helvetica Neue Light"/>
                <a:ea typeface="Helvetica Neue Light"/>
                <a:cs typeface="Helvetica Neue Light"/>
                <a:sym typeface="Helvetica Neue Light"/>
              </a:defRPr>
            </a:pPr>
            <a:r>
              <a:rPr b="1">
                <a:latin typeface="Helvetica Neue"/>
                <a:ea typeface="Helvetica Neue"/>
                <a:cs typeface="Helvetica Neue"/>
                <a:sym typeface="Helvetica Neue"/>
              </a:rPr>
              <a:t>0-1 loss</a:t>
            </a:r>
            <a:r>
              <a:t> (number of misclassifications)</a:t>
            </a:r>
          </a:p>
        </p:txBody>
      </p:sp>
      <p:pic>
        <p:nvPicPr>
          <p:cNvPr id="1297" name="mathcal_L_(_hat_.pdf" descr="mathcal_L_(_hat_.pdf"/>
          <p:cNvPicPr>
            <a:picLocks noChangeAspect="1"/>
          </p:cNvPicPr>
          <p:nvPr/>
        </p:nvPicPr>
        <p:blipFill>
          <a:blip r:embed="rId3">
            <a:extLst/>
          </a:blip>
          <a:stretch>
            <a:fillRect/>
          </a:stretch>
        </p:blipFill>
        <p:spPr>
          <a:xfrm>
            <a:off x="3356272" y="4728351"/>
            <a:ext cx="6748895" cy="832364"/>
          </a:xfrm>
          <a:prstGeom prst="rect">
            <a:avLst/>
          </a:prstGeom>
          <a:ln w="12700">
            <a:miter lim="400000"/>
          </a:ln>
        </p:spPr>
      </p:pic>
      <p:grpSp>
        <p:nvGrpSpPr>
          <p:cNvPr id="1300" name="Group"/>
          <p:cNvGrpSpPr/>
          <p:nvPr/>
        </p:nvGrpSpPr>
        <p:grpSpPr>
          <a:xfrm>
            <a:off x="10917552" y="5149035"/>
            <a:ext cx="9848758" cy="4"/>
            <a:chOff x="0" y="420684"/>
            <a:chExt cx="9848756" cy="3"/>
          </a:xfrm>
        </p:grpSpPr>
        <p:sp>
          <p:nvSpPr>
            <p:cNvPr id="1298" name="Line"/>
            <p:cNvSpPr/>
            <p:nvPr/>
          </p:nvSpPr>
          <p:spPr>
            <a:xfrm flipH="1">
              <a:off x="-1" y="420684"/>
              <a:ext cx="977471" cy="1"/>
            </a:xfrm>
            <a:prstGeom prst="line">
              <a:avLst/>
            </a:prstGeom>
            <a:noFill/>
            <a:ln w="63500" cap="flat">
              <a:solidFill>
                <a:srgbClr val="000000"/>
              </a:solidFill>
              <a:prstDash val="solid"/>
              <a:miter lim="400000"/>
              <a:tailEnd type="triangle" w="med" len="med"/>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sp>
          <p:nvSpPr>
            <p:cNvPr id="1299" name="discrete, NP-hard to optimize!"/>
            <p:cNvSpPr/>
            <p:nvPr/>
          </p:nvSpPr>
          <p:spPr>
            <a:xfrm>
              <a:off x="1342785" y="420687"/>
              <a:ext cx="850597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lvl1pPr algn="l" defTabSz="2172273">
                <a:defRPr b="0" sz="4600">
                  <a:latin typeface="Helvetica Light"/>
                  <a:ea typeface="Helvetica Light"/>
                  <a:cs typeface="Helvetica Light"/>
                  <a:sym typeface="Helvetica Light"/>
                </a:defRPr>
              </a:lvl1pPr>
            </a:lstStyle>
            <a:p>
              <a:pPr/>
              <a:r>
                <a:t>discrete, NP-hard to optimize!</a:t>
              </a:r>
            </a:p>
          </p:txBody>
        </p:sp>
      </p:grpSp>
      <p:grpSp>
        <p:nvGrpSpPr>
          <p:cNvPr id="1303" name="Group"/>
          <p:cNvGrpSpPr/>
          <p:nvPr/>
        </p:nvGrpSpPr>
        <p:grpSpPr>
          <a:xfrm>
            <a:off x="15513725" y="10008618"/>
            <a:ext cx="8881390" cy="5"/>
            <a:chOff x="0" y="1119184"/>
            <a:chExt cx="8881388" cy="3"/>
          </a:xfrm>
        </p:grpSpPr>
        <p:sp>
          <p:nvSpPr>
            <p:cNvPr id="1301" name="Line"/>
            <p:cNvSpPr/>
            <p:nvPr/>
          </p:nvSpPr>
          <p:spPr>
            <a:xfrm flipH="1">
              <a:off x="-1" y="1119184"/>
              <a:ext cx="977471" cy="1"/>
            </a:xfrm>
            <a:prstGeom prst="line">
              <a:avLst/>
            </a:prstGeom>
            <a:noFill/>
            <a:ln w="63500" cap="flat">
              <a:solidFill>
                <a:srgbClr val="000000"/>
              </a:solidFill>
              <a:prstDash val="solid"/>
              <a:miter lim="400000"/>
              <a:tailEnd type="triangle" w="med" len="med"/>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sp>
          <p:nvSpPr>
            <p:cNvPr id="1302" name="continuous,…"/>
            <p:cNvSpPr/>
            <p:nvPr/>
          </p:nvSpPr>
          <p:spPr>
            <a:xfrm>
              <a:off x="1195450" y="1119187"/>
              <a:ext cx="7685939"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p>
              <a:pPr algn="l" defTabSz="2172273">
                <a:defRPr b="0" sz="4600">
                  <a:latin typeface="Helvetica Light"/>
                  <a:ea typeface="Helvetica Light"/>
                  <a:cs typeface="Helvetica Light"/>
                  <a:sym typeface="Helvetica Light"/>
                </a:defRPr>
              </a:pPr>
              <a:r>
                <a:t>continuous, </a:t>
              </a:r>
            </a:p>
            <a:p>
              <a:pPr algn="l" defTabSz="2172273">
                <a:defRPr b="0" sz="4600">
                  <a:latin typeface="Helvetica Light"/>
                  <a:ea typeface="Helvetica Light"/>
                  <a:cs typeface="Helvetica Light"/>
                  <a:sym typeface="Helvetica Light"/>
                </a:defRPr>
              </a:pPr>
              <a:r>
                <a:t>differentiable,</a:t>
              </a:r>
            </a:p>
            <a:p>
              <a:pPr algn="l" defTabSz="2172273">
                <a:defRPr b="0" sz="4600">
                  <a:latin typeface="Helvetica Light"/>
                  <a:ea typeface="Helvetica Light"/>
                  <a:cs typeface="Helvetica Light"/>
                  <a:sym typeface="Helvetica Light"/>
                </a:defRPr>
              </a:pPr>
              <a:r>
                <a:t>convex</a:t>
              </a:r>
            </a:p>
          </p:txBody>
        </p:sp>
      </p:grpSp>
      <p:grpSp>
        <p:nvGrpSpPr>
          <p:cNvPr id="1307" name="Group"/>
          <p:cNvGrpSpPr/>
          <p:nvPr/>
        </p:nvGrpSpPr>
        <p:grpSpPr>
          <a:xfrm>
            <a:off x="3358766" y="8127999"/>
            <a:ext cx="11475430" cy="2881813"/>
            <a:chOff x="1323909" y="449577"/>
            <a:chExt cx="11475429" cy="2881812"/>
          </a:xfrm>
        </p:grpSpPr>
        <p:sp>
          <p:nvSpPr>
            <p:cNvPr id="1304" name="Group"/>
            <p:cNvSpPr/>
            <p:nvPr/>
          </p:nvSpPr>
          <p:spPr>
            <a:xfrm>
              <a:off x="2206942" y="449577"/>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sz="5000"/>
              </a:lvl1pPr>
            </a:lstStyle>
            <a:p>
              <a:pPr>
                <a:defRPr b="0">
                  <a:latin typeface="Helvetica Neue Light"/>
                  <a:ea typeface="Helvetica Neue Light"/>
                  <a:cs typeface="Helvetica Neue Light"/>
                  <a:sym typeface="Helvetica Neue Light"/>
                </a:defRPr>
              </a:pPr>
              <a:r>
                <a:rPr b="1">
                  <a:latin typeface="Helvetica Neue"/>
                  <a:ea typeface="Helvetica Neue"/>
                  <a:cs typeface="Helvetica Neue"/>
                  <a:sym typeface="Helvetica Neue"/>
                </a:rPr>
                <a:t>Cross entropy</a:t>
              </a:r>
            </a:p>
          </p:txBody>
        </p:sp>
        <p:pic>
          <p:nvPicPr>
            <p:cNvPr id="1305" name="H(_mathbf_y_,_ha.pdf" descr="H(_mathbf_y_,_ha.pdf"/>
            <p:cNvPicPr>
              <a:picLocks noChangeAspect="1"/>
            </p:cNvPicPr>
            <p:nvPr/>
          </p:nvPicPr>
          <p:blipFill>
            <a:blip r:embed="rId4">
              <a:extLst/>
            </a:blip>
            <a:stretch>
              <a:fillRect/>
            </a:stretch>
          </p:blipFill>
          <p:spPr>
            <a:xfrm>
              <a:off x="4974468" y="1182591"/>
              <a:ext cx="7824871" cy="2148799"/>
            </a:xfrm>
            <a:prstGeom prst="rect">
              <a:avLst/>
            </a:prstGeom>
            <a:ln w="12700" cap="flat">
              <a:noFill/>
              <a:miter lim="400000"/>
            </a:ln>
            <a:effectLst/>
          </p:spPr>
        </p:pic>
        <p:pic>
          <p:nvPicPr>
            <p:cNvPr id="1306" name="mathcal_L_(_hat_.pdf" descr="mathcal_L_(_hat_.pdf"/>
            <p:cNvPicPr>
              <a:picLocks noChangeAspect="1"/>
            </p:cNvPicPr>
            <p:nvPr/>
          </p:nvPicPr>
          <p:blipFill>
            <a:blip r:embed="rId3">
              <a:extLst/>
            </a:blip>
            <a:srcRect l="0" t="0" r="48237" b="0"/>
            <a:stretch>
              <a:fillRect/>
            </a:stretch>
          </p:blipFill>
          <p:spPr>
            <a:xfrm>
              <a:off x="1323909" y="1782424"/>
              <a:ext cx="3493416" cy="832365"/>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29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3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130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13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00" grpId="3"/>
      <p:bldP build="whole" bldLvl="1" animBg="1" rev="0" advAuto="0" spid="1297" grpId="2"/>
      <p:bldP build="whole" bldLvl="1" animBg="1" rev="0" advAuto="0" spid="1307" grpId="4"/>
      <p:bldP build="whole" bldLvl="1" animBg="1" rev="0" advAuto="0" spid="1303" grpId="5"/>
      <p:bldP build="whole" bldLvl="1" animBg="1" rev="0" advAuto="0" spid="1296" grpId="1"/>
    </p:bldLst>
  </p:timing>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11" name="Image" descr="Image"/>
          <p:cNvPicPr>
            <a:picLocks noChangeAspect="1"/>
          </p:cNvPicPr>
          <p:nvPr/>
        </p:nvPicPr>
        <p:blipFill>
          <a:blip r:embed="rId2">
            <a:extLst/>
          </a:blip>
          <a:srcRect l="18419" t="0" r="4416" b="0"/>
          <a:stretch>
            <a:fillRect/>
          </a:stretch>
        </p:blipFill>
        <p:spPr>
          <a:xfrm>
            <a:off x="359706" y="6122094"/>
            <a:ext cx="1548537" cy="1575866"/>
          </a:xfrm>
          <a:prstGeom prst="rect">
            <a:avLst/>
          </a:prstGeom>
          <a:ln w="25400">
            <a:solidFill>
              <a:srgbClr val="000000"/>
            </a:solidFill>
            <a:miter lim="400000"/>
          </a:ln>
        </p:spPr>
      </p:pic>
      <p:pic>
        <p:nvPicPr>
          <p:cNvPr id="1312" name="mathbf_x.pdf" descr="mathbf_x.pdf"/>
          <p:cNvPicPr>
            <a:picLocks noChangeAspect="1"/>
          </p:cNvPicPr>
          <p:nvPr/>
        </p:nvPicPr>
        <p:blipFill>
          <a:blip r:embed="rId3">
            <a:extLst/>
          </a:blip>
          <a:stretch>
            <a:fillRect/>
          </a:stretch>
        </p:blipFill>
        <p:spPr>
          <a:xfrm>
            <a:off x="906771" y="5592686"/>
            <a:ext cx="454478" cy="351188"/>
          </a:xfrm>
          <a:prstGeom prst="rect">
            <a:avLst/>
          </a:prstGeom>
          <a:ln w="12700">
            <a:miter lim="400000"/>
          </a:ln>
        </p:spPr>
      </p:pic>
      <p:sp>
        <p:nvSpPr>
          <p:cNvPr id="1313" name="[0,0,0,0,0,1,0,0,…]"/>
          <p:cNvSpPr txBox="1"/>
          <p:nvPr/>
        </p:nvSpPr>
        <p:spPr>
          <a:xfrm>
            <a:off x="11800289" y="6437312"/>
            <a:ext cx="5026636" cy="8413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4600">
                <a:latin typeface="Helvetica Light"/>
                <a:ea typeface="Helvetica Light"/>
                <a:cs typeface="Helvetica Light"/>
                <a:sym typeface="Helvetica Light"/>
              </a:defRPr>
            </a:lvl1pPr>
          </a:lstStyle>
          <a:p>
            <a:pPr/>
            <a:r>
              <a:t>[0,0,0,0,0,1,0,0,…]</a:t>
            </a:r>
          </a:p>
        </p:txBody>
      </p:sp>
      <p:sp>
        <p:nvSpPr>
          <p:cNvPr id="1314" name="Ground truth label"/>
          <p:cNvSpPr txBox="1"/>
          <p:nvPr/>
        </p:nvSpPr>
        <p:spPr>
          <a:xfrm>
            <a:off x="11819148" y="1517346"/>
            <a:ext cx="4988918" cy="803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4600" u="sng">
                <a:latin typeface="Georgia"/>
                <a:ea typeface="Georgia"/>
                <a:cs typeface="Georgia"/>
                <a:sym typeface="Georgia"/>
              </a:defRPr>
            </a:lvl1pPr>
          </a:lstStyle>
          <a:p>
            <a:pPr/>
            <a:r>
              <a:t>Ground truth label</a:t>
            </a:r>
          </a:p>
        </p:txBody>
      </p:sp>
      <p:pic>
        <p:nvPicPr>
          <p:cNvPr id="1315" name="Image" descr="Image"/>
          <p:cNvPicPr>
            <a:picLocks noChangeAspect="1"/>
          </p:cNvPicPr>
          <p:nvPr/>
        </p:nvPicPr>
        <p:blipFill>
          <a:blip r:embed="rId4">
            <a:extLst/>
          </a:blip>
          <a:stretch>
            <a:fillRect/>
          </a:stretch>
        </p:blipFill>
        <p:spPr>
          <a:xfrm>
            <a:off x="17383467" y="1831709"/>
            <a:ext cx="405573" cy="463513"/>
          </a:xfrm>
          <a:prstGeom prst="rect">
            <a:avLst/>
          </a:prstGeom>
          <a:ln w="12700">
            <a:miter lim="400000"/>
          </a:ln>
        </p:spPr>
      </p:pic>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17" name="Image" descr="Image"/>
          <p:cNvPicPr>
            <a:picLocks noChangeAspect="1"/>
          </p:cNvPicPr>
          <p:nvPr/>
        </p:nvPicPr>
        <p:blipFill>
          <a:blip r:embed="rId2">
            <a:extLst/>
          </a:blip>
          <a:srcRect l="18419" t="0" r="4416" b="0"/>
          <a:stretch>
            <a:fillRect/>
          </a:stretch>
        </p:blipFill>
        <p:spPr>
          <a:xfrm>
            <a:off x="359706" y="6122094"/>
            <a:ext cx="1548537" cy="1575866"/>
          </a:xfrm>
          <a:prstGeom prst="rect">
            <a:avLst/>
          </a:prstGeom>
          <a:ln w="25400">
            <a:solidFill>
              <a:srgbClr val="000000"/>
            </a:solidFill>
            <a:miter lim="400000"/>
          </a:ln>
        </p:spPr>
      </p:pic>
      <p:grpSp>
        <p:nvGrpSpPr>
          <p:cNvPr id="1328" name="Group"/>
          <p:cNvGrpSpPr/>
          <p:nvPr/>
        </p:nvGrpSpPr>
        <p:grpSpPr>
          <a:xfrm rot="5400000">
            <a:off x="9300365" y="4563010"/>
            <a:ext cx="9576278" cy="7182762"/>
            <a:chOff x="0" y="0"/>
            <a:chExt cx="9576276" cy="7182760"/>
          </a:xfrm>
        </p:grpSpPr>
        <p:sp>
          <p:nvSpPr>
            <p:cNvPr id="1318" name="dolphin"/>
            <p:cNvSpPr txBox="1"/>
            <p:nvPr/>
          </p:nvSpPr>
          <p:spPr>
            <a:xfrm rot="16200000">
              <a:off x="-786414" y="5021305"/>
              <a:ext cx="2751547" cy="11787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r">
                <a:defRPr b="0" sz="3600">
                  <a:latin typeface="Helvetica Light"/>
                  <a:ea typeface="Helvetica Light"/>
                  <a:cs typeface="Helvetica Light"/>
                  <a:sym typeface="Helvetica Light"/>
                </a:defRPr>
              </a:lvl1pPr>
            </a:lstStyle>
            <a:p>
              <a:pPr/>
              <a:r>
                <a:t>dolphin</a:t>
              </a:r>
            </a:p>
          </p:txBody>
        </p:sp>
        <p:sp>
          <p:nvSpPr>
            <p:cNvPr id="1319" name="cat"/>
            <p:cNvSpPr txBox="1"/>
            <p:nvPr/>
          </p:nvSpPr>
          <p:spPr>
            <a:xfrm rot="16200000">
              <a:off x="177801" y="5021305"/>
              <a:ext cx="2751547" cy="11787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r">
                <a:defRPr b="0" sz="3600">
                  <a:latin typeface="Helvetica Light"/>
                  <a:ea typeface="Helvetica Light"/>
                  <a:cs typeface="Helvetica Light"/>
                  <a:sym typeface="Helvetica Light"/>
                </a:defRPr>
              </a:lvl1pPr>
            </a:lstStyle>
            <a:p>
              <a:pPr/>
              <a:r>
                <a:t>cat</a:t>
              </a:r>
            </a:p>
          </p:txBody>
        </p:sp>
        <p:sp>
          <p:nvSpPr>
            <p:cNvPr id="1320" name="grizzly bear"/>
            <p:cNvSpPr txBox="1"/>
            <p:nvPr/>
          </p:nvSpPr>
          <p:spPr>
            <a:xfrm rot="16200000">
              <a:off x="1007005" y="5119467"/>
              <a:ext cx="2947869" cy="11787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r">
                <a:defRPr b="0" sz="3600">
                  <a:latin typeface="Helvetica Light"/>
                  <a:ea typeface="Helvetica Light"/>
                  <a:cs typeface="Helvetica Light"/>
                  <a:sym typeface="Helvetica Light"/>
                </a:defRPr>
              </a:lvl1pPr>
            </a:lstStyle>
            <a:p>
              <a:pPr/>
              <a:r>
                <a:t>grizzly bear</a:t>
              </a:r>
            </a:p>
          </p:txBody>
        </p:sp>
        <p:sp>
          <p:nvSpPr>
            <p:cNvPr id="1321" name="angel fish"/>
            <p:cNvSpPr txBox="1"/>
            <p:nvPr/>
          </p:nvSpPr>
          <p:spPr>
            <a:xfrm rot="16200000">
              <a:off x="1977546" y="5119467"/>
              <a:ext cx="2947869" cy="11787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r">
                <a:defRPr b="0" sz="3600">
                  <a:latin typeface="Helvetica Light"/>
                  <a:ea typeface="Helvetica Light"/>
                  <a:cs typeface="Helvetica Light"/>
                  <a:sym typeface="Helvetica Light"/>
                </a:defRPr>
              </a:lvl1pPr>
            </a:lstStyle>
            <a:p>
              <a:pPr/>
              <a:r>
                <a:t>angel fish</a:t>
              </a:r>
            </a:p>
          </p:txBody>
        </p:sp>
        <p:sp>
          <p:nvSpPr>
            <p:cNvPr id="1322" name="chameleon"/>
            <p:cNvSpPr txBox="1"/>
            <p:nvPr/>
          </p:nvSpPr>
          <p:spPr>
            <a:xfrm rot="16200000">
              <a:off x="2935723" y="5119467"/>
              <a:ext cx="2947869" cy="11787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r">
                <a:defRPr b="0" sz="3600">
                  <a:latin typeface="Helvetica Light"/>
                  <a:ea typeface="Helvetica Light"/>
                  <a:cs typeface="Helvetica Light"/>
                  <a:sym typeface="Helvetica Light"/>
                </a:defRPr>
              </a:lvl1pPr>
            </a:lstStyle>
            <a:p>
              <a:pPr/>
              <a:r>
                <a:t>chameleon</a:t>
              </a:r>
            </a:p>
          </p:txBody>
        </p:sp>
        <p:sp>
          <p:nvSpPr>
            <p:cNvPr id="1323" name="iguana"/>
            <p:cNvSpPr txBox="1"/>
            <p:nvPr/>
          </p:nvSpPr>
          <p:spPr>
            <a:xfrm rot="16200000">
              <a:off x="4839670" y="5119467"/>
              <a:ext cx="2947870" cy="11787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r">
                <a:defRPr b="0" sz="3600">
                  <a:latin typeface="Helvetica Light"/>
                  <a:ea typeface="Helvetica Light"/>
                  <a:cs typeface="Helvetica Light"/>
                  <a:sym typeface="Helvetica Light"/>
                </a:defRPr>
              </a:lvl1pPr>
            </a:lstStyle>
            <a:p>
              <a:pPr/>
              <a:r>
                <a:t>iguana</a:t>
              </a:r>
            </a:p>
          </p:txBody>
        </p:sp>
        <p:sp>
          <p:nvSpPr>
            <p:cNvPr id="1324" name="elephant"/>
            <p:cNvSpPr txBox="1"/>
            <p:nvPr/>
          </p:nvSpPr>
          <p:spPr>
            <a:xfrm rot="16200000">
              <a:off x="5797846" y="5119467"/>
              <a:ext cx="2947869" cy="11787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r">
                <a:defRPr b="0" sz="3600">
                  <a:latin typeface="Helvetica Light"/>
                  <a:ea typeface="Helvetica Light"/>
                  <a:cs typeface="Helvetica Light"/>
                  <a:sym typeface="Helvetica Light"/>
                </a:defRPr>
              </a:lvl1pPr>
            </a:lstStyle>
            <a:p>
              <a:pPr/>
              <a:r>
                <a:t>elephant</a:t>
              </a:r>
            </a:p>
          </p:txBody>
        </p:sp>
        <p:sp>
          <p:nvSpPr>
            <p:cNvPr id="1325" name="clown fish"/>
            <p:cNvSpPr txBox="1"/>
            <p:nvPr/>
          </p:nvSpPr>
          <p:spPr>
            <a:xfrm rot="16200000">
              <a:off x="3887697" y="5119467"/>
              <a:ext cx="2947870" cy="11787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r">
                <a:defRPr sz="3600">
                  <a:latin typeface="Helvetica"/>
                  <a:ea typeface="Helvetica"/>
                  <a:cs typeface="Helvetica"/>
                  <a:sym typeface="Helvetica"/>
                </a:defRPr>
              </a:lvl1pPr>
            </a:lstStyle>
            <a:p>
              <a:pPr/>
              <a:r>
                <a:t>clown fish</a:t>
              </a:r>
            </a:p>
          </p:txBody>
        </p:sp>
        <p:sp>
          <p:nvSpPr>
            <p:cNvPr id="1326" name="Rectangle"/>
            <p:cNvSpPr/>
            <p:nvPr/>
          </p:nvSpPr>
          <p:spPr>
            <a:xfrm>
              <a:off x="5105350" y="0"/>
              <a:ext cx="505987" cy="4069372"/>
            </a:xfrm>
            <a:prstGeom prst="rect">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1327" name="…"/>
            <p:cNvSpPr/>
            <p:nvPr/>
          </p:nvSpPr>
          <p:spPr>
            <a:xfrm>
              <a:off x="8306276" y="4759694"/>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sz="5000">
                  <a:latin typeface="Helvetica"/>
                  <a:ea typeface="Helvetica"/>
                  <a:cs typeface="Helvetica"/>
                  <a:sym typeface="Helvetica"/>
                </a:defRPr>
              </a:lvl1pPr>
            </a:lstStyle>
            <a:p>
              <a:pPr/>
              <a:r>
                <a:t>…</a:t>
              </a:r>
            </a:p>
          </p:txBody>
        </p:sp>
      </p:grpSp>
      <p:pic>
        <p:nvPicPr>
          <p:cNvPr id="1329" name="mathbf_x.pdf" descr="mathbf_x.pdf"/>
          <p:cNvPicPr>
            <a:picLocks noChangeAspect="1"/>
          </p:cNvPicPr>
          <p:nvPr/>
        </p:nvPicPr>
        <p:blipFill>
          <a:blip r:embed="rId3">
            <a:extLst/>
          </a:blip>
          <a:stretch>
            <a:fillRect/>
          </a:stretch>
        </p:blipFill>
        <p:spPr>
          <a:xfrm>
            <a:off x="906771" y="5592686"/>
            <a:ext cx="454478" cy="351188"/>
          </a:xfrm>
          <a:prstGeom prst="rect">
            <a:avLst/>
          </a:prstGeom>
          <a:ln w="12700">
            <a:miter lim="400000"/>
          </a:ln>
        </p:spPr>
      </p:pic>
      <p:sp>
        <p:nvSpPr>
          <p:cNvPr id="1330" name="Line"/>
          <p:cNvSpPr/>
          <p:nvPr/>
        </p:nvSpPr>
        <p:spPr>
          <a:xfrm flipH="1" flipV="1">
            <a:off x="13513507" y="3751690"/>
            <a:ext cx="12375" cy="8635079"/>
          </a:xfrm>
          <a:prstGeom prst="line">
            <a:avLst/>
          </a:prstGeom>
          <a:ln w="254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331" name="Line"/>
          <p:cNvSpPr/>
          <p:nvPr/>
        </p:nvSpPr>
        <p:spPr>
          <a:xfrm>
            <a:off x="13509392" y="12392433"/>
            <a:ext cx="4469210" cy="1"/>
          </a:xfrm>
          <a:prstGeom prst="line">
            <a:avLst/>
          </a:prstGeom>
          <a:ln w="254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332" name="Ground truth label"/>
          <p:cNvSpPr txBox="1"/>
          <p:nvPr/>
        </p:nvSpPr>
        <p:spPr>
          <a:xfrm>
            <a:off x="11819148" y="1517346"/>
            <a:ext cx="4988918" cy="803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4600" u="sng">
                <a:latin typeface="Georgia"/>
                <a:ea typeface="Georgia"/>
                <a:cs typeface="Georgia"/>
                <a:sym typeface="Georgia"/>
              </a:defRPr>
            </a:lvl1pPr>
          </a:lstStyle>
          <a:p>
            <a:pPr/>
            <a:r>
              <a:t>Ground truth label</a:t>
            </a:r>
          </a:p>
        </p:txBody>
      </p:sp>
      <p:pic>
        <p:nvPicPr>
          <p:cNvPr id="1333" name="Image" descr="Image"/>
          <p:cNvPicPr>
            <a:picLocks noChangeAspect="1"/>
          </p:cNvPicPr>
          <p:nvPr/>
        </p:nvPicPr>
        <p:blipFill>
          <a:blip r:embed="rId4">
            <a:extLst/>
          </a:blip>
          <a:stretch>
            <a:fillRect/>
          </a:stretch>
        </p:blipFill>
        <p:spPr>
          <a:xfrm>
            <a:off x="17383467" y="1831709"/>
            <a:ext cx="405573" cy="463513"/>
          </a:xfrm>
          <a:prstGeom prst="rect">
            <a:avLst/>
          </a:prstGeom>
          <a:ln w="12700">
            <a:miter lim="400000"/>
          </a:ln>
        </p:spPr>
      </p:pic>
      <p:sp>
        <p:nvSpPr>
          <p:cNvPr id="1334" name="0"/>
          <p:cNvSpPr txBox="1"/>
          <p:nvPr/>
        </p:nvSpPr>
        <p:spPr>
          <a:xfrm>
            <a:off x="13273163" y="12378346"/>
            <a:ext cx="482961" cy="752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4200">
                <a:latin typeface="Georgia"/>
                <a:ea typeface="Georgia"/>
                <a:cs typeface="Georgia"/>
                <a:sym typeface="Georgia"/>
              </a:defRPr>
            </a:lvl1pPr>
          </a:lstStyle>
          <a:p>
            <a:pPr/>
            <a:r>
              <a:t>0</a:t>
            </a:r>
          </a:p>
        </p:txBody>
      </p:sp>
      <p:sp>
        <p:nvSpPr>
          <p:cNvPr id="1335" name="1"/>
          <p:cNvSpPr txBox="1"/>
          <p:nvPr/>
        </p:nvSpPr>
        <p:spPr>
          <a:xfrm>
            <a:off x="17771095" y="12378346"/>
            <a:ext cx="384771" cy="752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4200">
                <a:latin typeface="Georgia"/>
                <a:ea typeface="Georgia"/>
                <a:cs typeface="Georgia"/>
                <a:sym typeface="Georgia"/>
              </a:defRPr>
            </a:lvl1pPr>
          </a:lstStyle>
          <a:p>
            <a:pPr/>
            <a:r>
              <a:t>1</a:t>
            </a:r>
          </a:p>
        </p:txBody>
      </p:sp>
      <p:sp>
        <p:nvSpPr>
          <p:cNvPr id="1336" name="Prob"/>
          <p:cNvSpPr txBox="1"/>
          <p:nvPr/>
        </p:nvSpPr>
        <p:spPr>
          <a:xfrm>
            <a:off x="15256336" y="12494234"/>
            <a:ext cx="975322"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b="0">
                <a:latin typeface="Georgia"/>
                <a:ea typeface="Georgia"/>
                <a:cs typeface="Georgia"/>
                <a:sym typeface="Georgia"/>
              </a:defRPr>
            </a:lvl1pPr>
          </a:lstStyle>
          <a:p>
            <a:pPr/>
            <a:r>
              <a:t>Prob</a:t>
            </a:r>
          </a:p>
        </p:txBody>
      </p:sp>
      <p:pic>
        <p:nvPicPr>
          <p:cNvPr id="1337" name="infty.pdf" descr="infty.pdf"/>
          <p:cNvPicPr>
            <a:picLocks noChangeAspect="1"/>
          </p:cNvPicPr>
          <p:nvPr/>
        </p:nvPicPr>
        <p:blipFill>
          <a:blip r:embed="rId5">
            <a:extLst/>
          </a:blip>
          <a:stretch>
            <a:fillRect/>
          </a:stretch>
        </p:blipFill>
        <p:spPr>
          <a:xfrm>
            <a:off x="6926879" y="12678950"/>
            <a:ext cx="419101" cy="215901"/>
          </a:xfrm>
          <a:prstGeom prst="rect">
            <a:avLst/>
          </a:prstGeom>
          <a:ln w="12700">
            <a:miter lim="400000"/>
          </a:ln>
        </p:spPr>
      </p:pic>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9" name="dolphin"/>
          <p:cNvSpPr txBox="1"/>
          <p:nvPr/>
        </p:nvSpPr>
        <p:spPr>
          <a:xfrm>
            <a:off x="4084010" y="3366253"/>
            <a:ext cx="2751547" cy="117871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r">
              <a:defRPr b="0" sz="3600">
                <a:latin typeface="Helvetica Light"/>
                <a:ea typeface="Helvetica Light"/>
                <a:cs typeface="Helvetica Light"/>
                <a:sym typeface="Helvetica Light"/>
              </a:defRPr>
            </a:lvl1pPr>
          </a:lstStyle>
          <a:p>
            <a:pPr/>
            <a:r>
              <a:t>dolphin</a:t>
            </a:r>
          </a:p>
        </p:txBody>
      </p:sp>
      <p:sp>
        <p:nvSpPr>
          <p:cNvPr id="1340" name="cat"/>
          <p:cNvSpPr txBox="1"/>
          <p:nvPr/>
        </p:nvSpPr>
        <p:spPr>
          <a:xfrm>
            <a:off x="4084010" y="4330468"/>
            <a:ext cx="2751547" cy="117872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r">
              <a:defRPr b="0" sz="3600">
                <a:latin typeface="Helvetica Light"/>
                <a:ea typeface="Helvetica Light"/>
                <a:cs typeface="Helvetica Light"/>
                <a:sym typeface="Helvetica Light"/>
              </a:defRPr>
            </a:lvl1pPr>
          </a:lstStyle>
          <a:p>
            <a:pPr/>
            <a:r>
              <a:t>cat</a:t>
            </a:r>
          </a:p>
        </p:txBody>
      </p:sp>
      <p:sp>
        <p:nvSpPr>
          <p:cNvPr id="1341" name="grizzly bear"/>
          <p:cNvSpPr txBox="1"/>
          <p:nvPr/>
        </p:nvSpPr>
        <p:spPr>
          <a:xfrm>
            <a:off x="3887687" y="5257834"/>
            <a:ext cx="2947870" cy="117872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r">
              <a:defRPr b="0" sz="3600">
                <a:latin typeface="Helvetica Light"/>
                <a:ea typeface="Helvetica Light"/>
                <a:cs typeface="Helvetica Light"/>
                <a:sym typeface="Helvetica Light"/>
              </a:defRPr>
            </a:lvl1pPr>
          </a:lstStyle>
          <a:p>
            <a:pPr/>
            <a:r>
              <a:t>grizzly bear</a:t>
            </a:r>
          </a:p>
        </p:txBody>
      </p:sp>
      <p:sp>
        <p:nvSpPr>
          <p:cNvPr id="1342" name="angel fish"/>
          <p:cNvSpPr txBox="1"/>
          <p:nvPr/>
        </p:nvSpPr>
        <p:spPr>
          <a:xfrm>
            <a:off x="3887687" y="6228375"/>
            <a:ext cx="2947870" cy="117872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r">
              <a:defRPr b="0" sz="3600">
                <a:latin typeface="Helvetica Light"/>
                <a:ea typeface="Helvetica Light"/>
                <a:cs typeface="Helvetica Light"/>
                <a:sym typeface="Helvetica Light"/>
              </a:defRPr>
            </a:lvl1pPr>
          </a:lstStyle>
          <a:p>
            <a:pPr/>
            <a:r>
              <a:t>angel fish</a:t>
            </a:r>
          </a:p>
        </p:txBody>
      </p:sp>
      <p:sp>
        <p:nvSpPr>
          <p:cNvPr id="1343" name="chameleon"/>
          <p:cNvSpPr txBox="1"/>
          <p:nvPr/>
        </p:nvSpPr>
        <p:spPr>
          <a:xfrm>
            <a:off x="3887687" y="7186551"/>
            <a:ext cx="2947870" cy="117872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r">
              <a:defRPr b="0" sz="3600">
                <a:latin typeface="Helvetica Light"/>
                <a:ea typeface="Helvetica Light"/>
                <a:cs typeface="Helvetica Light"/>
                <a:sym typeface="Helvetica Light"/>
              </a:defRPr>
            </a:lvl1pPr>
          </a:lstStyle>
          <a:p>
            <a:pPr/>
            <a:r>
              <a:t>chameleon</a:t>
            </a:r>
          </a:p>
        </p:txBody>
      </p:sp>
      <p:sp>
        <p:nvSpPr>
          <p:cNvPr id="1344" name="iguana"/>
          <p:cNvSpPr txBox="1"/>
          <p:nvPr/>
        </p:nvSpPr>
        <p:spPr>
          <a:xfrm>
            <a:off x="3887687" y="9090498"/>
            <a:ext cx="2947870" cy="117872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r">
              <a:defRPr b="0" sz="3600">
                <a:latin typeface="Helvetica Light"/>
                <a:ea typeface="Helvetica Light"/>
                <a:cs typeface="Helvetica Light"/>
                <a:sym typeface="Helvetica Light"/>
              </a:defRPr>
            </a:lvl1pPr>
          </a:lstStyle>
          <a:p>
            <a:pPr/>
            <a:r>
              <a:t>iguana</a:t>
            </a:r>
          </a:p>
        </p:txBody>
      </p:sp>
      <p:sp>
        <p:nvSpPr>
          <p:cNvPr id="1345" name="elephant"/>
          <p:cNvSpPr txBox="1"/>
          <p:nvPr/>
        </p:nvSpPr>
        <p:spPr>
          <a:xfrm>
            <a:off x="3887687" y="10048674"/>
            <a:ext cx="2947870" cy="117871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r">
              <a:defRPr b="0" sz="3600">
                <a:latin typeface="Helvetica Light"/>
                <a:ea typeface="Helvetica Light"/>
                <a:cs typeface="Helvetica Light"/>
                <a:sym typeface="Helvetica Light"/>
              </a:defRPr>
            </a:lvl1pPr>
          </a:lstStyle>
          <a:p>
            <a:pPr/>
            <a:r>
              <a:t>elephant</a:t>
            </a:r>
          </a:p>
        </p:txBody>
      </p:sp>
      <p:sp>
        <p:nvSpPr>
          <p:cNvPr id="1346" name="clown fish"/>
          <p:cNvSpPr txBox="1"/>
          <p:nvPr/>
        </p:nvSpPr>
        <p:spPr>
          <a:xfrm>
            <a:off x="3887687" y="8138525"/>
            <a:ext cx="2947870" cy="117872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r">
              <a:defRPr sz="3600">
                <a:latin typeface="Helvetica"/>
                <a:ea typeface="Helvetica"/>
                <a:cs typeface="Helvetica"/>
                <a:sym typeface="Helvetica"/>
              </a:defRPr>
            </a:lvl1pPr>
          </a:lstStyle>
          <a:p>
            <a:pPr/>
            <a:r>
              <a:t>clown fish</a:t>
            </a:r>
          </a:p>
        </p:txBody>
      </p:sp>
      <p:sp>
        <p:nvSpPr>
          <p:cNvPr id="1347" name="Rectangle"/>
          <p:cNvSpPr/>
          <p:nvPr/>
        </p:nvSpPr>
        <p:spPr>
          <a:xfrm rot="5400000">
            <a:off x="6949543" y="3836415"/>
            <a:ext cx="505986" cy="402919"/>
          </a:xfrm>
          <a:prstGeom prst="rect">
            <a:avLst/>
          </a:prstGeom>
          <a:solidFill>
            <a:srgbClr val="000000"/>
          </a:solidFill>
          <a:ln w="12700">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348" name="Rectangle"/>
          <p:cNvSpPr/>
          <p:nvPr/>
        </p:nvSpPr>
        <p:spPr>
          <a:xfrm rot="5400000">
            <a:off x="6849242" y="4874060"/>
            <a:ext cx="505987" cy="202318"/>
          </a:xfrm>
          <a:prstGeom prst="rect">
            <a:avLst/>
          </a:prstGeom>
          <a:solidFill>
            <a:srgbClr val="000000"/>
          </a:solidFill>
          <a:ln w="12700">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349" name="Rectangle"/>
          <p:cNvSpPr/>
          <p:nvPr/>
        </p:nvSpPr>
        <p:spPr>
          <a:xfrm rot="5400000">
            <a:off x="6846509" y="5814138"/>
            <a:ext cx="505986" cy="196851"/>
          </a:xfrm>
          <a:prstGeom prst="rect">
            <a:avLst/>
          </a:prstGeom>
          <a:solidFill>
            <a:srgbClr val="000000"/>
          </a:solidFill>
          <a:ln w="12700">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350" name="Rectangle"/>
          <p:cNvSpPr/>
          <p:nvPr/>
        </p:nvSpPr>
        <p:spPr>
          <a:xfrm rot="5400000">
            <a:off x="7064553" y="6533439"/>
            <a:ext cx="505986" cy="632939"/>
          </a:xfrm>
          <a:prstGeom prst="rect">
            <a:avLst/>
          </a:prstGeom>
          <a:solidFill>
            <a:srgbClr val="000000"/>
          </a:solidFill>
          <a:ln w="12700">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351" name="Rectangle"/>
          <p:cNvSpPr/>
          <p:nvPr/>
        </p:nvSpPr>
        <p:spPr>
          <a:xfrm rot="5400000">
            <a:off x="6969974" y="7565362"/>
            <a:ext cx="505987" cy="443782"/>
          </a:xfrm>
          <a:prstGeom prst="rect">
            <a:avLst/>
          </a:prstGeom>
          <a:solidFill>
            <a:srgbClr val="000000"/>
          </a:solidFill>
          <a:ln w="12700">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352" name="Rectangle"/>
          <p:cNvSpPr/>
          <p:nvPr/>
        </p:nvSpPr>
        <p:spPr>
          <a:xfrm rot="5400000">
            <a:off x="7654829" y="7817851"/>
            <a:ext cx="505987" cy="1813492"/>
          </a:xfrm>
          <a:prstGeom prst="rect">
            <a:avLst/>
          </a:prstGeom>
          <a:solidFill>
            <a:srgbClr val="000000"/>
          </a:solidFill>
          <a:ln w="12700">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353" name="Rectangle"/>
          <p:cNvSpPr/>
          <p:nvPr/>
        </p:nvSpPr>
        <p:spPr>
          <a:xfrm rot="5400000">
            <a:off x="6932262" y="9477764"/>
            <a:ext cx="505987" cy="368358"/>
          </a:xfrm>
          <a:prstGeom prst="rect">
            <a:avLst/>
          </a:prstGeom>
          <a:solidFill>
            <a:srgbClr val="000000"/>
          </a:solidFill>
          <a:ln w="12700">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354" name="Rectangle"/>
          <p:cNvSpPr/>
          <p:nvPr/>
        </p:nvSpPr>
        <p:spPr>
          <a:xfrm rot="5400000">
            <a:off x="6846509" y="10497560"/>
            <a:ext cx="505986" cy="196851"/>
          </a:xfrm>
          <a:prstGeom prst="rect">
            <a:avLst/>
          </a:prstGeom>
          <a:solidFill>
            <a:srgbClr val="000000"/>
          </a:solidFill>
          <a:ln w="12700">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355" name="Line"/>
          <p:cNvSpPr/>
          <p:nvPr/>
        </p:nvSpPr>
        <p:spPr>
          <a:xfrm>
            <a:off x="6913066" y="12386083"/>
            <a:ext cx="4469210" cy="1"/>
          </a:xfrm>
          <a:prstGeom prst="line">
            <a:avLst/>
          </a:prstGeom>
          <a:ln w="254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pic>
        <p:nvPicPr>
          <p:cNvPr id="1356" name="Image" descr="Image"/>
          <p:cNvPicPr>
            <a:picLocks noChangeAspect="1"/>
          </p:cNvPicPr>
          <p:nvPr/>
        </p:nvPicPr>
        <p:blipFill>
          <a:blip r:embed="rId2">
            <a:extLst/>
          </a:blip>
          <a:srcRect l="18419" t="0" r="4416" b="0"/>
          <a:stretch>
            <a:fillRect/>
          </a:stretch>
        </p:blipFill>
        <p:spPr>
          <a:xfrm>
            <a:off x="359706" y="6122094"/>
            <a:ext cx="1548537" cy="1575866"/>
          </a:xfrm>
          <a:prstGeom prst="rect">
            <a:avLst/>
          </a:prstGeom>
          <a:ln w="25400">
            <a:solidFill>
              <a:srgbClr val="000000"/>
            </a:solidFill>
            <a:miter lim="400000"/>
          </a:ln>
        </p:spPr>
      </p:pic>
      <p:grpSp>
        <p:nvGrpSpPr>
          <p:cNvPr id="1367" name="Group"/>
          <p:cNvGrpSpPr/>
          <p:nvPr/>
        </p:nvGrpSpPr>
        <p:grpSpPr>
          <a:xfrm rot="5400000">
            <a:off x="9300365" y="4563010"/>
            <a:ext cx="9576278" cy="7182762"/>
            <a:chOff x="0" y="0"/>
            <a:chExt cx="9576276" cy="7182760"/>
          </a:xfrm>
        </p:grpSpPr>
        <p:sp>
          <p:nvSpPr>
            <p:cNvPr id="1357" name="dolphin"/>
            <p:cNvSpPr txBox="1"/>
            <p:nvPr/>
          </p:nvSpPr>
          <p:spPr>
            <a:xfrm rot="16200000">
              <a:off x="-786414" y="5021305"/>
              <a:ext cx="2751547" cy="11787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r">
                <a:defRPr b="0" sz="3600">
                  <a:latin typeface="Helvetica Light"/>
                  <a:ea typeface="Helvetica Light"/>
                  <a:cs typeface="Helvetica Light"/>
                  <a:sym typeface="Helvetica Light"/>
                </a:defRPr>
              </a:lvl1pPr>
            </a:lstStyle>
            <a:p>
              <a:pPr/>
              <a:r>
                <a:t>dolphin</a:t>
              </a:r>
            </a:p>
          </p:txBody>
        </p:sp>
        <p:sp>
          <p:nvSpPr>
            <p:cNvPr id="1358" name="cat"/>
            <p:cNvSpPr txBox="1"/>
            <p:nvPr/>
          </p:nvSpPr>
          <p:spPr>
            <a:xfrm rot="16200000">
              <a:off x="177801" y="5021305"/>
              <a:ext cx="2751547" cy="11787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r">
                <a:defRPr b="0" sz="3600">
                  <a:latin typeface="Helvetica Light"/>
                  <a:ea typeface="Helvetica Light"/>
                  <a:cs typeface="Helvetica Light"/>
                  <a:sym typeface="Helvetica Light"/>
                </a:defRPr>
              </a:lvl1pPr>
            </a:lstStyle>
            <a:p>
              <a:pPr/>
              <a:r>
                <a:t>cat</a:t>
              </a:r>
            </a:p>
          </p:txBody>
        </p:sp>
        <p:sp>
          <p:nvSpPr>
            <p:cNvPr id="1359" name="grizzly bear"/>
            <p:cNvSpPr txBox="1"/>
            <p:nvPr/>
          </p:nvSpPr>
          <p:spPr>
            <a:xfrm rot="16200000">
              <a:off x="1007005" y="5119467"/>
              <a:ext cx="2947869" cy="11787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r">
                <a:defRPr b="0" sz="3600">
                  <a:latin typeface="Helvetica Light"/>
                  <a:ea typeface="Helvetica Light"/>
                  <a:cs typeface="Helvetica Light"/>
                  <a:sym typeface="Helvetica Light"/>
                </a:defRPr>
              </a:lvl1pPr>
            </a:lstStyle>
            <a:p>
              <a:pPr/>
              <a:r>
                <a:t>grizzly bear</a:t>
              </a:r>
            </a:p>
          </p:txBody>
        </p:sp>
        <p:sp>
          <p:nvSpPr>
            <p:cNvPr id="1360" name="angel fish"/>
            <p:cNvSpPr txBox="1"/>
            <p:nvPr/>
          </p:nvSpPr>
          <p:spPr>
            <a:xfrm rot="16200000">
              <a:off x="1977546" y="5119467"/>
              <a:ext cx="2947869" cy="11787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r">
                <a:defRPr b="0" sz="3600">
                  <a:latin typeface="Helvetica Light"/>
                  <a:ea typeface="Helvetica Light"/>
                  <a:cs typeface="Helvetica Light"/>
                  <a:sym typeface="Helvetica Light"/>
                </a:defRPr>
              </a:lvl1pPr>
            </a:lstStyle>
            <a:p>
              <a:pPr/>
              <a:r>
                <a:t>angel fish</a:t>
              </a:r>
            </a:p>
          </p:txBody>
        </p:sp>
        <p:sp>
          <p:nvSpPr>
            <p:cNvPr id="1361" name="chameleon"/>
            <p:cNvSpPr txBox="1"/>
            <p:nvPr/>
          </p:nvSpPr>
          <p:spPr>
            <a:xfrm rot="16200000">
              <a:off x="2935723" y="5119467"/>
              <a:ext cx="2947869" cy="11787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r">
                <a:defRPr b="0" sz="3600">
                  <a:latin typeface="Helvetica Light"/>
                  <a:ea typeface="Helvetica Light"/>
                  <a:cs typeface="Helvetica Light"/>
                  <a:sym typeface="Helvetica Light"/>
                </a:defRPr>
              </a:lvl1pPr>
            </a:lstStyle>
            <a:p>
              <a:pPr/>
              <a:r>
                <a:t>chameleon</a:t>
              </a:r>
            </a:p>
          </p:txBody>
        </p:sp>
        <p:sp>
          <p:nvSpPr>
            <p:cNvPr id="1362" name="iguana"/>
            <p:cNvSpPr txBox="1"/>
            <p:nvPr/>
          </p:nvSpPr>
          <p:spPr>
            <a:xfrm rot="16200000">
              <a:off x="4839670" y="5119467"/>
              <a:ext cx="2947870" cy="11787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r">
                <a:defRPr b="0" sz="3600">
                  <a:latin typeface="Helvetica Light"/>
                  <a:ea typeface="Helvetica Light"/>
                  <a:cs typeface="Helvetica Light"/>
                  <a:sym typeface="Helvetica Light"/>
                </a:defRPr>
              </a:lvl1pPr>
            </a:lstStyle>
            <a:p>
              <a:pPr/>
              <a:r>
                <a:t>iguana</a:t>
              </a:r>
            </a:p>
          </p:txBody>
        </p:sp>
        <p:sp>
          <p:nvSpPr>
            <p:cNvPr id="1363" name="elephant"/>
            <p:cNvSpPr txBox="1"/>
            <p:nvPr/>
          </p:nvSpPr>
          <p:spPr>
            <a:xfrm rot="16200000">
              <a:off x="5797846" y="5119467"/>
              <a:ext cx="2947869" cy="11787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r">
                <a:defRPr b="0" sz="3600">
                  <a:latin typeface="Helvetica Light"/>
                  <a:ea typeface="Helvetica Light"/>
                  <a:cs typeface="Helvetica Light"/>
                  <a:sym typeface="Helvetica Light"/>
                </a:defRPr>
              </a:lvl1pPr>
            </a:lstStyle>
            <a:p>
              <a:pPr/>
              <a:r>
                <a:t>elephant</a:t>
              </a:r>
            </a:p>
          </p:txBody>
        </p:sp>
        <p:sp>
          <p:nvSpPr>
            <p:cNvPr id="1364" name="clown fish"/>
            <p:cNvSpPr txBox="1"/>
            <p:nvPr/>
          </p:nvSpPr>
          <p:spPr>
            <a:xfrm rot="16200000">
              <a:off x="3887697" y="5119467"/>
              <a:ext cx="2947870" cy="11787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r">
                <a:defRPr sz="3600">
                  <a:latin typeface="Helvetica"/>
                  <a:ea typeface="Helvetica"/>
                  <a:cs typeface="Helvetica"/>
                  <a:sym typeface="Helvetica"/>
                </a:defRPr>
              </a:lvl1pPr>
            </a:lstStyle>
            <a:p>
              <a:pPr/>
              <a:r>
                <a:t>clown fish</a:t>
              </a:r>
            </a:p>
          </p:txBody>
        </p:sp>
        <p:sp>
          <p:nvSpPr>
            <p:cNvPr id="1365" name="Rectangle"/>
            <p:cNvSpPr/>
            <p:nvPr/>
          </p:nvSpPr>
          <p:spPr>
            <a:xfrm>
              <a:off x="5105350" y="0"/>
              <a:ext cx="505987" cy="4069372"/>
            </a:xfrm>
            <a:prstGeom prst="rect">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1366" name="…"/>
            <p:cNvSpPr/>
            <p:nvPr/>
          </p:nvSpPr>
          <p:spPr>
            <a:xfrm>
              <a:off x="8306276" y="4759694"/>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sz="5000">
                  <a:latin typeface="Helvetica"/>
                  <a:ea typeface="Helvetica"/>
                  <a:cs typeface="Helvetica"/>
                  <a:sym typeface="Helvetica"/>
                </a:defRPr>
              </a:lvl1pPr>
            </a:lstStyle>
            <a:p>
              <a:pPr/>
              <a:r>
                <a:t>…</a:t>
              </a:r>
            </a:p>
          </p:txBody>
        </p:sp>
      </p:grpSp>
      <p:pic>
        <p:nvPicPr>
          <p:cNvPr id="1368" name="mathbf_x.pdf" descr="mathbf_x.pdf"/>
          <p:cNvPicPr>
            <a:picLocks noChangeAspect="1"/>
          </p:cNvPicPr>
          <p:nvPr/>
        </p:nvPicPr>
        <p:blipFill>
          <a:blip r:embed="rId3">
            <a:extLst/>
          </a:blip>
          <a:stretch>
            <a:fillRect/>
          </a:stretch>
        </p:blipFill>
        <p:spPr>
          <a:xfrm>
            <a:off x="906771" y="5592686"/>
            <a:ext cx="454478" cy="351188"/>
          </a:xfrm>
          <a:prstGeom prst="rect">
            <a:avLst/>
          </a:prstGeom>
          <a:ln w="12700">
            <a:miter lim="400000"/>
          </a:ln>
        </p:spPr>
      </p:pic>
      <p:sp>
        <p:nvSpPr>
          <p:cNvPr id="1369" name="Line"/>
          <p:cNvSpPr/>
          <p:nvPr/>
        </p:nvSpPr>
        <p:spPr>
          <a:xfrm flipH="1" flipV="1">
            <a:off x="13513507" y="3751690"/>
            <a:ext cx="12375" cy="8635079"/>
          </a:xfrm>
          <a:prstGeom prst="line">
            <a:avLst/>
          </a:prstGeom>
          <a:ln w="254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370" name="Line"/>
          <p:cNvSpPr/>
          <p:nvPr/>
        </p:nvSpPr>
        <p:spPr>
          <a:xfrm>
            <a:off x="13509392" y="12392433"/>
            <a:ext cx="4469210" cy="1"/>
          </a:xfrm>
          <a:prstGeom prst="line">
            <a:avLst/>
          </a:prstGeom>
          <a:ln w="254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371" name="…"/>
          <p:cNvSpPr txBox="1"/>
          <p:nvPr/>
        </p:nvSpPr>
        <p:spPr>
          <a:xfrm rot="5400000">
            <a:off x="5987831" y="11206898"/>
            <a:ext cx="790576"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5000">
                <a:latin typeface="Helvetica"/>
                <a:ea typeface="Helvetica"/>
                <a:cs typeface="Helvetica"/>
                <a:sym typeface="Helvetica"/>
              </a:defRPr>
            </a:lvl1pPr>
          </a:lstStyle>
          <a:p>
            <a:pPr/>
            <a:r>
              <a:t>…</a:t>
            </a:r>
          </a:p>
        </p:txBody>
      </p:sp>
      <p:sp>
        <p:nvSpPr>
          <p:cNvPr id="1372" name="Line"/>
          <p:cNvSpPr/>
          <p:nvPr/>
        </p:nvSpPr>
        <p:spPr>
          <a:xfrm flipV="1">
            <a:off x="6918316" y="3769420"/>
            <a:ext cx="1" cy="8625583"/>
          </a:xfrm>
          <a:prstGeom prst="line">
            <a:avLst/>
          </a:prstGeom>
          <a:ln w="254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grpSp>
        <p:nvGrpSpPr>
          <p:cNvPr id="1375" name="Group"/>
          <p:cNvGrpSpPr/>
          <p:nvPr/>
        </p:nvGrpSpPr>
        <p:grpSpPr>
          <a:xfrm>
            <a:off x="2243620" y="5776805"/>
            <a:ext cx="1574008" cy="2266570"/>
            <a:chOff x="0" y="0"/>
            <a:chExt cx="1574006" cy="2266568"/>
          </a:xfrm>
        </p:grpSpPr>
        <p:pic>
          <p:nvPicPr>
            <p:cNvPr id="1373" name="Image" descr="Image"/>
            <p:cNvPicPr>
              <a:picLocks noChangeAspect="1"/>
            </p:cNvPicPr>
            <p:nvPr/>
          </p:nvPicPr>
          <p:blipFill>
            <a:blip r:embed="rId4">
              <a:extLst/>
            </a:blip>
            <a:stretch>
              <a:fillRect/>
            </a:stretch>
          </p:blipFill>
          <p:spPr>
            <a:xfrm>
              <a:off x="0" y="0"/>
              <a:ext cx="1574007" cy="2266569"/>
            </a:xfrm>
            <a:prstGeom prst="rect">
              <a:avLst/>
            </a:prstGeom>
            <a:ln w="12700" cap="flat">
              <a:noFill/>
              <a:miter lim="400000"/>
            </a:ln>
            <a:effectLst/>
          </p:spPr>
        </p:pic>
        <p:pic>
          <p:nvPicPr>
            <p:cNvPr id="1374" name="f.pdf" descr="f.pdf"/>
            <p:cNvPicPr>
              <a:picLocks noChangeAspect="1"/>
            </p:cNvPicPr>
            <p:nvPr/>
          </p:nvPicPr>
          <p:blipFill>
            <a:blip r:embed="rId5">
              <a:extLst/>
            </a:blip>
            <a:stretch>
              <a:fillRect/>
            </a:stretch>
          </p:blipFill>
          <p:spPr>
            <a:xfrm>
              <a:off x="609105" y="814940"/>
              <a:ext cx="355796" cy="636688"/>
            </a:xfrm>
            <a:prstGeom prst="rect">
              <a:avLst/>
            </a:prstGeom>
            <a:ln w="12700" cap="flat">
              <a:noFill/>
              <a:miter lim="400000"/>
            </a:ln>
            <a:effectLst/>
          </p:spPr>
        </p:pic>
      </p:grpSp>
      <p:sp>
        <p:nvSpPr>
          <p:cNvPr id="1376" name="Prediction"/>
          <p:cNvSpPr txBox="1"/>
          <p:nvPr/>
        </p:nvSpPr>
        <p:spPr>
          <a:xfrm>
            <a:off x="5359647" y="1517346"/>
            <a:ext cx="2838389" cy="803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4600" u="sng">
                <a:latin typeface="Georgia"/>
                <a:ea typeface="Georgia"/>
                <a:cs typeface="Georgia"/>
                <a:sym typeface="Georgia"/>
              </a:defRPr>
            </a:lvl1pPr>
          </a:lstStyle>
          <a:p>
            <a:pPr/>
            <a:r>
              <a:t>Prediction</a:t>
            </a:r>
          </a:p>
        </p:txBody>
      </p:sp>
      <p:sp>
        <p:nvSpPr>
          <p:cNvPr id="1377" name="Ground truth label"/>
          <p:cNvSpPr txBox="1"/>
          <p:nvPr/>
        </p:nvSpPr>
        <p:spPr>
          <a:xfrm>
            <a:off x="11819148" y="1517346"/>
            <a:ext cx="4988918" cy="803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4600" u="sng">
                <a:latin typeface="Georgia"/>
                <a:ea typeface="Georgia"/>
                <a:cs typeface="Georgia"/>
                <a:sym typeface="Georgia"/>
              </a:defRPr>
            </a:lvl1pPr>
          </a:lstStyle>
          <a:p>
            <a:pPr/>
            <a:r>
              <a:t>Ground truth label</a:t>
            </a:r>
          </a:p>
        </p:txBody>
      </p:sp>
      <p:pic>
        <p:nvPicPr>
          <p:cNvPr id="1378" name="Image" descr="Image"/>
          <p:cNvPicPr>
            <a:picLocks noChangeAspect="1"/>
          </p:cNvPicPr>
          <p:nvPr/>
        </p:nvPicPr>
        <p:blipFill>
          <a:blip r:embed="rId6">
            <a:extLst/>
          </a:blip>
          <a:stretch>
            <a:fillRect/>
          </a:stretch>
        </p:blipFill>
        <p:spPr>
          <a:xfrm>
            <a:off x="17383467" y="1831709"/>
            <a:ext cx="405573" cy="463513"/>
          </a:xfrm>
          <a:prstGeom prst="rect">
            <a:avLst/>
          </a:prstGeom>
          <a:ln w="12700">
            <a:miter lim="400000"/>
          </a:ln>
        </p:spPr>
      </p:pic>
      <p:pic>
        <p:nvPicPr>
          <p:cNvPr id="1379" name="f_theta_X_righta.pdf" descr="f_theta_X_righta.pdf"/>
          <p:cNvPicPr>
            <a:picLocks noChangeAspect="1"/>
          </p:cNvPicPr>
          <p:nvPr/>
        </p:nvPicPr>
        <p:blipFill>
          <a:blip r:embed="rId7">
            <a:extLst/>
          </a:blip>
          <a:stretch>
            <a:fillRect/>
          </a:stretch>
        </p:blipFill>
        <p:spPr>
          <a:xfrm>
            <a:off x="4978179" y="2559446"/>
            <a:ext cx="3880275" cy="791499"/>
          </a:xfrm>
          <a:prstGeom prst="rect">
            <a:avLst/>
          </a:prstGeom>
          <a:ln w="12700">
            <a:miter lim="400000"/>
          </a:ln>
        </p:spPr>
      </p:pic>
      <p:pic>
        <p:nvPicPr>
          <p:cNvPr id="1380" name="log_hat_mathbf_y.pdf" descr="log_hat_mathbf_y.pdf"/>
          <p:cNvPicPr>
            <a:picLocks noChangeAspect="1"/>
          </p:cNvPicPr>
          <p:nvPr/>
        </p:nvPicPr>
        <p:blipFill>
          <a:blip r:embed="rId8">
            <a:extLst/>
          </a:blip>
          <a:stretch>
            <a:fillRect/>
          </a:stretch>
        </p:blipFill>
        <p:spPr>
          <a:xfrm>
            <a:off x="8513242" y="1670192"/>
            <a:ext cx="1268858" cy="599183"/>
          </a:xfrm>
          <a:prstGeom prst="rect">
            <a:avLst/>
          </a:prstGeom>
          <a:ln w="12700">
            <a:miter lim="400000"/>
          </a:ln>
        </p:spPr>
      </p:pic>
      <p:sp>
        <p:nvSpPr>
          <p:cNvPr id="1381" name="-"/>
          <p:cNvSpPr txBox="1"/>
          <p:nvPr/>
        </p:nvSpPr>
        <p:spPr>
          <a:xfrm>
            <a:off x="6589449" y="12360682"/>
            <a:ext cx="352934"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4200">
                <a:latin typeface="Helvetica Neue Light"/>
                <a:ea typeface="Helvetica Neue Light"/>
                <a:cs typeface="Helvetica Neue Light"/>
                <a:sym typeface="Helvetica Neue Light"/>
              </a:defRPr>
            </a:lvl1pPr>
          </a:lstStyle>
          <a:p>
            <a:pPr/>
            <a:r>
              <a:t>-</a:t>
            </a:r>
          </a:p>
        </p:txBody>
      </p:sp>
      <p:sp>
        <p:nvSpPr>
          <p:cNvPr id="1382" name="0"/>
          <p:cNvSpPr txBox="1"/>
          <p:nvPr/>
        </p:nvSpPr>
        <p:spPr>
          <a:xfrm>
            <a:off x="13273163" y="12378346"/>
            <a:ext cx="482961" cy="752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4200">
                <a:latin typeface="Georgia"/>
                <a:ea typeface="Georgia"/>
                <a:cs typeface="Georgia"/>
                <a:sym typeface="Georgia"/>
              </a:defRPr>
            </a:lvl1pPr>
          </a:lstStyle>
          <a:p>
            <a:pPr/>
            <a:r>
              <a:t>0</a:t>
            </a:r>
          </a:p>
        </p:txBody>
      </p:sp>
      <p:sp>
        <p:nvSpPr>
          <p:cNvPr id="1383" name="1"/>
          <p:cNvSpPr txBox="1"/>
          <p:nvPr/>
        </p:nvSpPr>
        <p:spPr>
          <a:xfrm>
            <a:off x="17771095" y="12378346"/>
            <a:ext cx="384771" cy="752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4200">
                <a:latin typeface="Georgia"/>
                <a:ea typeface="Georgia"/>
                <a:cs typeface="Georgia"/>
                <a:sym typeface="Georgia"/>
              </a:defRPr>
            </a:lvl1pPr>
          </a:lstStyle>
          <a:p>
            <a:pPr/>
            <a:r>
              <a:t>1</a:t>
            </a:r>
          </a:p>
        </p:txBody>
      </p:sp>
      <p:sp>
        <p:nvSpPr>
          <p:cNvPr id="1384" name="log prob"/>
          <p:cNvSpPr txBox="1"/>
          <p:nvPr/>
        </p:nvSpPr>
        <p:spPr>
          <a:xfrm>
            <a:off x="8347670" y="12494234"/>
            <a:ext cx="1600002"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b="0">
                <a:latin typeface="Georgia"/>
                <a:ea typeface="Georgia"/>
                <a:cs typeface="Georgia"/>
                <a:sym typeface="Georgia"/>
              </a:defRPr>
            </a:lvl1pPr>
          </a:lstStyle>
          <a:p>
            <a:pPr/>
            <a:r>
              <a:t>log prob</a:t>
            </a:r>
          </a:p>
        </p:txBody>
      </p:sp>
      <p:sp>
        <p:nvSpPr>
          <p:cNvPr id="1385" name="Prob"/>
          <p:cNvSpPr txBox="1"/>
          <p:nvPr/>
        </p:nvSpPr>
        <p:spPr>
          <a:xfrm>
            <a:off x="15256336" y="12494234"/>
            <a:ext cx="975322"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b="0">
                <a:latin typeface="Georgia"/>
                <a:ea typeface="Georgia"/>
                <a:cs typeface="Georgia"/>
                <a:sym typeface="Georgia"/>
              </a:defRPr>
            </a:lvl1pPr>
          </a:lstStyle>
          <a:p>
            <a:pPr/>
            <a:r>
              <a:t>Prob</a:t>
            </a:r>
          </a:p>
        </p:txBody>
      </p:sp>
      <p:pic>
        <p:nvPicPr>
          <p:cNvPr id="1386" name="infty.pdf" descr="infty.pdf"/>
          <p:cNvPicPr>
            <a:picLocks noChangeAspect="1"/>
          </p:cNvPicPr>
          <p:nvPr/>
        </p:nvPicPr>
        <p:blipFill>
          <a:blip r:embed="rId9">
            <a:extLst/>
          </a:blip>
          <a:stretch>
            <a:fillRect/>
          </a:stretch>
        </p:blipFill>
        <p:spPr>
          <a:xfrm>
            <a:off x="6926879" y="12678950"/>
            <a:ext cx="419101" cy="215901"/>
          </a:xfrm>
          <a:prstGeom prst="rect">
            <a:avLst/>
          </a:prstGeom>
          <a:ln w="12700">
            <a:miter lim="400000"/>
          </a:ln>
        </p:spPr>
      </p:pic>
      <p:sp>
        <p:nvSpPr>
          <p:cNvPr id="1387" name="0"/>
          <p:cNvSpPr txBox="1"/>
          <p:nvPr/>
        </p:nvSpPr>
        <p:spPr>
          <a:xfrm>
            <a:off x="11135545" y="12359297"/>
            <a:ext cx="482961" cy="752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4200">
                <a:latin typeface="Georgia"/>
                <a:ea typeface="Georgia"/>
                <a:cs typeface="Georgia"/>
                <a:sym typeface="Georgia"/>
              </a:defRPr>
            </a:lvl1pPr>
          </a:lstStyle>
          <a:p>
            <a:pPr/>
            <a:r>
              <a:t>0</a:t>
            </a:r>
          </a:p>
        </p:txBody>
      </p:sp>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9" name="Score"/>
          <p:cNvSpPr txBox="1"/>
          <p:nvPr/>
        </p:nvSpPr>
        <p:spPr>
          <a:xfrm>
            <a:off x="17355332" y="1517346"/>
            <a:ext cx="7008970" cy="803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b="0" sz="4600" u="sng">
                <a:latin typeface="Georgia"/>
                <a:ea typeface="Georgia"/>
                <a:cs typeface="Georgia"/>
                <a:sym typeface="Georgia"/>
              </a:defRPr>
            </a:lvl1pPr>
          </a:lstStyle>
          <a:p>
            <a:pPr/>
            <a:r>
              <a:t>Score</a:t>
            </a:r>
          </a:p>
        </p:txBody>
      </p:sp>
      <p:sp>
        <p:nvSpPr>
          <p:cNvPr id="1390" name="dolphin"/>
          <p:cNvSpPr txBox="1"/>
          <p:nvPr/>
        </p:nvSpPr>
        <p:spPr>
          <a:xfrm>
            <a:off x="4084010" y="3366253"/>
            <a:ext cx="2751547" cy="117871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r">
              <a:defRPr b="0" sz="3600">
                <a:latin typeface="Helvetica Light"/>
                <a:ea typeface="Helvetica Light"/>
                <a:cs typeface="Helvetica Light"/>
                <a:sym typeface="Helvetica Light"/>
              </a:defRPr>
            </a:lvl1pPr>
          </a:lstStyle>
          <a:p>
            <a:pPr/>
            <a:r>
              <a:t>dolphin</a:t>
            </a:r>
          </a:p>
        </p:txBody>
      </p:sp>
      <p:sp>
        <p:nvSpPr>
          <p:cNvPr id="1391" name="cat"/>
          <p:cNvSpPr txBox="1"/>
          <p:nvPr/>
        </p:nvSpPr>
        <p:spPr>
          <a:xfrm>
            <a:off x="4084010" y="4330468"/>
            <a:ext cx="2751547" cy="117872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r">
              <a:defRPr b="0" sz="3600">
                <a:latin typeface="Helvetica Light"/>
                <a:ea typeface="Helvetica Light"/>
                <a:cs typeface="Helvetica Light"/>
                <a:sym typeface="Helvetica Light"/>
              </a:defRPr>
            </a:lvl1pPr>
          </a:lstStyle>
          <a:p>
            <a:pPr/>
            <a:r>
              <a:t>cat</a:t>
            </a:r>
          </a:p>
        </p:txBody>
      </p:sp>
      <p:sp>
        <p:nvSpPr>
          <p:cNvPr id="1392" name="grizzly bear"/>
          <p:cNvSpPr txBox="1"/>
          <p:nvPr/>
        </p:nvSpPr>
        <p:spPr>
          <a:xfrm>
            <a:off x="3887687" y="5257834"/>
            <a:ext cx="2947870" cy="117872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r">
              <a:defRPr b="0" sz="3600">
                <a:latin typeface="Helvetica Light"/>
                <a:ea typeface="Helvetica Light"/>
                <a:cs typeface="Helvetica Light"/>
                <a:sym typeface="Helvetica Light"/>
              </a:defRPr>
            </a:lvl1pPr>
          </a:lstStyle>
          <a:p>
            <a:pPr/>
            <a:r>
              <a:t>grizzly bear</a:t>
            </a:r>
          </a:p>
        </p:txBody>
      </p:sp>
      <p:sp>
        <p:nvSpPr>
          <p:cNvPr id="1393" name="angel fish"/>
          <p:cNvSpPr txBox="1"/>
          <p:nvPr/>
        </p:nvSpPr>
        <p:spPr>
          <a:xfrm>
            <a:off x="3887687" y="6228375"/>
            <a:ext cx="2947870" cy="117872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r">
              <a:defRPr b="0" sz="3600">
                <a:latin typeface="Helvetica Light"/>
                <a:ea typeface="Helvetica Light"/>
                <a:cs typeface="Helvetica Light"/>
                <a:sym typeface="Helvetica Light"/>
              </a:defRPr>
            </a:lvl1pPr>
          </a:lstStyle>
          <a:p>
            <a:pPr/>
            <a:r>
              <a:t>angel fish</a:t>
            </a:r>
          </a:p>
        </p:txBody>
      </p:sp>
      <p:sp>
        <p:nvSpPr>
          <p:cNvPr id="1394" name="chameleon"/>
          <p:cNvSpPr txBox="1"/>
          <p:nvPr/>
        </p:nvSpPr>
        <p:spPr>
          <a:xfrm>
            <a:off x="3887687" y="7186551"/>
            <a:ext cx="2947870" cy="117872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r">
              <a:defRPr b="0" sz="3600">
                <a:latin typeface="Helvetica Light"/>
                <a:ea typeface="Helvetica Light"/>
                <a:cs typeface="Helvetica Light"/>
                <a:sym typeface="Helvetica Light"/>
              </a:defRPr>
            </a:lvl1pPr>
          </a:lstStyle>
          <a:p>
            <a:pPr/>
            <a:r>
              <a:t>chameleon</a:t>
            </a:r>
          </a:p>
        </p:txBody>
      </p:sp>
      <p:sp>
        <p:nvSpPr>
          <p:cNvPr id="1395" name="iguana"/>
          <p:cNvSpPr txBox="1"/>
          <p:nvPr/>
        </p:nvSpPr>
        <p:spPr>
          <a:xfrm>
            <a:off x="3887687" y="9090498"/>
            <a:ext cx="2947870" cy="117872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r">
              <a:defRPr b="0" sz="3600">
                <a:latin typeface="Helvetica Light"/>
                <a:ea typeface="Helvetica Light"/>
                <a:cs typeface="Helvetica Light"/>
                <a:sym typeface="Helvetica Light"/>
              </a:defRPr>
            </a:lvl1pPr>
          </a:lstStyle>
          <a:p>
            <a:pPr/>
            <a:r>
              <a:t>iguana</a:t>
            </a:r>
          </a:p>
        </p:txBody>
      </p:sp>
      <p:sp>
        <p:nvSpPr>
          <p:cNvPr id="1396" name="elephant"/>
          <p:cNvSpPr txBox="1"/>
          <p:nvPr/>
        </p:nvSpPr>
        <p:spPr>
          <a:xfrm>
            <a:off x="3887687" y="10048674"/>
            <a:ext cx="2947870" cy="117871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r">
              <a:defRPr b="0" sz="3600">
                <a:latin typeface="Helvetica Light"/>
                <a:ea typeface="Helvetica Light"/>
                <a:cs typeface="Helvetica Light"/>
                <a:sym typeface="Helvetica Light"/>
              </a:defRPr>
            </a:lvl1pPr>
          </a:lstStyle>
          <a:p>
            <a:pPr/>
            <a:r>
              <a:t>elephant</a:t>
            </a:r>
          </a:p>
        </p:txBody>
      </p:sp>
      <p:sp>
        <p:nvSpPr>
          <p:cNvPr id="1397" name="clown fish"/>
          <p:cNvSpPr txBox="1"/>
          <p:nvPr/>
        </p:nvSpPr>
        <p:spPr>
          <a:xfrm>
            <a:off x="3887687" y="8138525"/>
            <a:ext cx="2947870" cy="117872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r">
              <a:defRPr sz="3600">
                <a:latin typeface="Helvetica"/>
                <a:ea typeface="Helvetica"/>
                <a:cs typeface="Helvetica"/>
                <a:sym typeface="Helvetica"/>
              </a:defRPr>
            </a:lvl1pPr>
          </a:lstStyle>
          <a:p>
            <a:pPr/>
            <a:r>
              <a:t>clown fish</a:t>
            </a:r>
          </a:p>
        </p:txBody>
      </p:sp>
      <p:sp>
        <p:nvSpPr>
          <p:cNvPr id="1398" name="Rectangle"/>
          <p:cNvSpPr/>
          <p:nvPr/>
        </p:nvSpPr>
        <p:spPr>
          <a:xfrm rot="5400000">
            <a:off x="6949543" y="3836415"/>
            <a:ext cx="505986" cy="402919"/>
          </a:xfrm>
          <a:prstGeom prst="rect">
            <a:avLst/>
          </a:prstGeom>
          <a:solidFill>
            <a:srgbClr val="000000"/>
          </a:solidFill>
          <a:ln w="12700">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399" name="Rectangle"/>
          <p:cNvSpPr/>
          <p:nvPr/>
        </p:nvSpPr>
        <p:spPr>
          <a:xfrm rot="5400000">
            <a:off x="6849242" y="4874060"/>
            <a:ext cx="505987" cy="202318"/>
          </a:xfrm>
          <a:prstGeom prst="rect">
            <a:avLst/>
          </a:prstGeom>
          <a:solidFill>
            <a:srgbClr val="000000"/>
          </a:solidFill>
          <a:ln w="12700">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400" name="Rectangle"/>
          <p:cNvSpPr/>
          <p:nvPr/>
        </p:nvSpPr>
        <p:spPr>
          <a:xfrm rot="5400000">
            <a:off x="6846509" y="5814138"/>
            <a:ext cx="505986" cy="196851"/>
          </a:xfrm>
          <a:prstGeom prst="rect">
            <a:avLst/>
          </a:prstGeom>
          <a:solidFill>
            <a:srgbClr val="000000"/>
          </a:solidFill>
          <a:ln w="12700">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401" name="Rectangle"/>
          <p:cNvSpPr/>
          <p:nvPr/>
        </p:nvSpPr>
        <p:spPr>
          <a:xfrm rot="5400000">
            <a:off x="7064553" y="6533439"/>
            <a:ext cx="505986" cy="632939"/>
          </a:xfrm>
          <a:prstGeom prst="rect">
            <a:avLst/>
          </a:prstGeom>
          <a:solidFill>
            <a:srgbClr val="000000"/>
          </a:solidFill>
          <a:ln w="12700">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402" name="Rectangle"/>
          <p:cNvSpPr/>
          <p:nvPr/>
        </p:nvSpPr>
        <p:spPr>
          <a:xfrm rot="5400000">
            <a:off x="6969974" y="7565362"/>
            <a:ext cx="505987" cy="443782"/>
          </a:xfrm>
          <a:prstGeom prst="rect">
            <a:avLst/>
          </a:prstGeom>
          <a:solidFill>
            <a:srgbClr val="000000"/>
          </a:solidFill>
          <a:ln w="12700">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403" name="Rectangle"/>
          <p:cNvSpPr/>
          <p:nvPr/>
        </p:nvSpPr>
        <p:spPr>
          <a:xfrm rot="5400000">
            <a:off x="7654829" y="7817851"/>
            <a:ext cx="505987" cy="1813492"/>
          </a:xfrm>
          <a:prstGeom prst="rect">
            <a:avLst/>
          </a:prstGeom>
          <a:solidFill>
            <a:srgbClr val="000000"/>
          </a:solidFill>
          <a:ln w="12700">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404" name="Rectangle"/>
          <p:cNvSpPr/>
          <p:nvPr/>
        </p:nvSpPr>
        <p:spPr>
          <a:xfrm rot="5400000">
            <a:off x="6932262" y="9477764"/>
            <a:ext cx="505987" cy="368358"/>
          </a:xfrm>
          <a:prstGeom prst="rect">
            <a:avLst/>
          </a:prstGeom>
          <a:solidFill>
            <a:srgbClr val="000000"/>
          </a:solidFill>
          <a:ln w="12700">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405" name="Rectangle"/>
          <p:cNvSpPr/>
          <p:nvPr/>
        </p:nvSpPr>
        <p:spPr>
          <a:xfrm rot="5400000">
            <a:off x="6846509" y="10497560"/>
            <a:ext cx="505986" cy="196851"/>
          </a:xfrm>
          <a:prstGeom prst="rect">
            <a:avLst/>
          </a:prstGeom>
          <a:solidFill>
            <a:srgbClr val="000000"/>
          </a:solidFill>
          <a:ln w="12700">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406" name="Line"/>
          <p:cNvSpPr/>
          <p:nvPr/>
        </p:nvSpPr>
        <p:spPr>
          <a:xfrm>
            <a:off x="6913066" y="12386083"/>
            <a:ext cx="4469210" cy="1"/>
          </a:xfrm>
          <a:prstGeom prst="line">
            <a:avLst/>
          </a:prstGeom>
          <a:ln w="254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pic>
        <p:nvPicPr>
          <p:cNvPr id="1407" name="Image" descr="Image"/>
          <p:cNvPicPr>
            <a:picLocks noChangeAspect="1"/>
          </p:cNvPicPr>
          <p:nvPr/>
        </p:nvPicPr>
        <p:blipFill>
          <a:blip r:embed="rId2">
            <a:extLst/>
          </a:blip>
          <a:srcRect l="18419" t="0" r="4416" b="0"/>
          <a:stretch>
            <a:fillRect/>
          </a:stretch>
        </p:blipFill>
        <p:spPr>
          <a:xfrm>
            <a:off x="359706" y="6122094"/>
            <a:ext cx="1548537" cy="1575866"/>
          </a:xfrm>
          <a:prstGeom prst="rect">
            <a:avLst/>
          </a:prstGeom>
          <a:ln w="25400">
            <a:solidFill>
              <a:srgbClr val="000000"/>
            </a:solidFill>
            <a:miter lim="400000"/>
          </a:ln>
        </p:spPr>
      </p:pic>
      <p:grpSp>
        <p:nvGrpSpPr>
          <p:cNvPr id="1418" name="Group"/>
          <p:cNvGrpSpPr/>
          <p:nvPr/>
        </p:nvGrpSpPr>
        <p:grpSpPr>
          <a:xfrm rot="5400000">
            <a:off x="9300365" y="4563010"/>
            <a:ext cx="9576278" cy="7182762"/>
            <a:chOff x="0" y="0"/>
            <a:chExt cx="9576276" cy="7182760"/>
          </a:xfrm>
        </p:grpSpPr>
        <p:sp>
          <p:nvSpPr>
            <p:cNvPr id="1408" name="dolphin"/>
            <p:cNvSpPr txBox="1"/>
            <p:nvPr/>
          </p:nvSpPr>
          <p:spPr>
            <a:xfrm rot="16200000">
              <a:off x="-786414" y="5021305"/>
              <a:ext cx="2751547" cy="11787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r">
                <a:defRPr b="0" sz="3600">
                  <a:latin typeface="Helvetica Light"/>
                  <a:ea typeface="Helvetica Light"/>
                  <a:cs typeface="Helvetica Light"/>
                  <a:sym typeface="Helvetica Light"/>
                </a:defRPr>
              </a:lvl1pPr>
            </a:lstStyle>
            <a:p>
              <a:pPr/>
              <a:r>
                <a:t>dolphin</a:t>
              </a:r>
            </a:p>
          </p:txBody>
        </p:sp>
        <p:sp>
          <p:nvSpPr>
            <p:cNvPr id="1409" name="cat"/>
            <p:cNvSpPr txBox="1"/>
            <p:nvPr/>
          </p:nvSpPr>
          <p:spPr>
            <a:xfrm rot="16200000">
              <a:off x="177801" y="5021305"/>
              <a:ext cx="2751547" cy="11787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r">
                <a:defRPr b="0" sz="3600">
                  <a:latin typeface="Helvetica Light"/>
                  <a:ea typeface="Helvetica Light"/>
                  <a:cs typeface="Helvetica Light"/>
                  <a:sym typeface="Helvetica Light"/>
                </a:defRPr>
              </a:lvl1pPr>
            </a:lstStyle>
            <a:p>
              <a:pPr/>
              <a:r>
                <a:t>cat</a:t>
              </a:r>
            </a:p>
          </p:txBody>
        </p:sp>
        <p:sp>
          <p:nvSpPr>
            <p:cNvPr id="1410" name="grizzly bear"/>
            <p:cNvSpPr txBox="1"/>
            <p:nvPr/>
          </p:nvSpPr>
          <p:spPr>
            <a:xfrm rot="16200000">
              <a:off x="1007005" y="5119467"/>
              <a:ext cx="2947869" cy="11787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r">
                <a:defRPr b="0" sz="3600">
                  <a:latin typeface="Helvetica Light"/>
                  <a:ea typeface="Helvetica Light"/>
                  <a:cs typeface="Helvetica Light"/>
                  <a:sym typeface="Helvetica Light"/>
                </a:defRPr>
              </a:lvl1pPr>
            </a:lstStyle>
            <a:p>
              <a:pPr/>
              <a:r>
                <a:t>grizzly bear</a:t>
              </a:r>
            </a:p>
          </p:txBody>
        </p:sp>
        <p:sp>
          <p:nvSpPr>
            <p:cNvPr id="1411" name="angel fish"/>
            <p:cNvSpPr txBox="1"/>
            <p:nvPr/>
          </p:nvSpPr>
          <p:spPr>
            <a:xfrm rot="16200000">
              <a:off x="1977546" y="5119467"/>
              <a:ext cx="2947869" cy="11787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r">
                <a:defRPr b="0" sz="3600">
                  <a:latin typeface="Helvetica Light"/>
                  <a:ea typeface="Helvetica Light"/>
                  <a:cs typeface="Helvetica Light"/>
                  <a:sym typeface="Helvetica Light"/>
                </a:defRPr>
              </a:lvl1pPr>
            </a:lstStyle>
            <a:p>
              <a:pPr/>
              <a:r>
                <a:t>angel fish</a:t>
              </a:r>
            </a:p>
          </p:txBody>
        </p:sp>
        <p:sp>
          <p:nvSpPr>
            <p:cNvPr id="1412" name="chameleon"/>
            <p:cNvSpPr txBox="1"/>
            <p:nvPr/>
          </p:nvSpPr>
          <p:spPr>
            <a:xfrm rot="16200000">
              <a:off x="2935723" y="5119467"/>
              <a:ext cx="2947869" cy="11787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r">
                <a:defRPr b="0" sz="3600">
                  <a:latin typeface="Helvetica Light"/>
                  <a:ea typeface="Helvetica Light"/>
                  <a:cs typeface="Helvetica Light"/>
                  <a:sym typeface="Helvetica Light"/>
                </a:defRPr>
              </a:lvl1pPr>
            </a:lstStyle>
            <a:p>
              <a:pPr/>
              <a:r>
                <a:t>chameleon</a:t>
              </a:r>
            </a:p>
          </p:txBody>
        </p:sp>
        <p:sp>
          <p:nvSpPr>
            <p:cNvPr id="1413" name="iguana"/>
            <p:cNvSpPr txBox="1"/>
            <p:nvPr/>
          </p:nvSpPr>
          <p:spPr>
            <a:xfrm rot="16200000">
              <a:off x="4839670" y="5119467"/>
              <a:ext cx="2947870" cy="11787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r">
                <a:defRPr b="0" sz="3600">
                  <a:latin typeface="Helvetica Light"/>
                  <a:ea typeface="Helvetica Light"/>
                  <a:cs typeface="Helvetica Light"/>
                  <a:sym typeface="Helvetica Light"/>
                </a:defRPr>
              </a:lvl1pPr>
            </a:lstStyle>
            <a:p>
              <a:pPr/>
              <a:r>
                <a:t>iguana</a:t>
              </a:r>
            </a:p>
          </p:txBody>
        </p:sp>
        <p:sp>
          <p:nvSpPr>
            <p:cNvPr id="1414" name="elephant"/>
            <p:cNvSpPr txBox="1"/>
            <p:nvPr/>
          </p:nvSpPr>
          <p:spPr>
            <a:xfrm rot="16200000">
              <a:off x="5797846" y="5119467"/>
              <a:ext cx="2947869" cy="11787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r">
                <a:defRPr b="0" sz="3600">
                  <a:latin typeface="Helvetica Light"/>
                  <a:ea typeface="Helvetica Light"/>
                  <a:cs typeface="Helvetica Light"/>
                  <a:sym typeface="Helvetica Light"/>
                </a:defRPr>
              </a:lvl1pPr>
            </a:lstStyle>
            <a:p>
              <a:pPr/>
              <a:r>
                <a:t>elephant</a:t>
              </a:r>
            </a:p>
          </p:txBody>
        </p:sp>
        <p:sp>
          <p:nvSpPr>
            <p:cNvPr id="1415" name="clown fish"/>
            <p:cNvSpPr txBox="1"/>
            <p:nvPr/>
          </p:nvSpPr>
          <p:spPr>
            <a:xfrm rot="16200000">
              <a:off x="3887697" y="5119467"/>
              <a:ext cx="2947870" cy="11787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r">
                <a:defRPr sz="3600">
                  <a:latin typeface="Helvetica"/>
                  <a:ea typeface="Helvetica"/>
                  <a:cs typeface="Helvetica"/>
                  <a:sym typeface="Helvetica"/>
                </a:defRPr>
              </a:lvl1pPr>
            </a:lstStyle>
            <a:p>
              <a:pPr/>
              <a:r>
                <a:t>clown fish</a:t>
              </a:r>
            </a:p>
          </p:txBody>
        </p:sp>
        <p:sp>
          <p:nvSpPr>
            <p:cNvPr id="1416" name="Rectangle"/>
            <p:cNvSpPr/>
            <p:nvPr/>
          </p:nvSpPr>
          <p:spPr>
            <a:xfrm>
              <a:off x="5105350" y="0"/>
              <a:ext cx="505987" cy="4069372"/>
            </a:xfrm>
            <a:prstGeom prst="rect">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1417" name="…"/>
            <p:cNvSpPr/>
            <p:nvPr/>
          </p:nvSpPr>
          <p:spPr>
            <a:xfrm>
              <a:off x="8306276" y="4759694"/>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sz="5000">
                  <a:latin typeface="Helvetica"/>
                  <a:ea typeface="Helvetica"/>
                  <a:cs typeface="Helvetica"/>
                  <a:sym typeface="Helvetica"/>
                </a:defRPr>
              </a:lvl1pPr>
            </a:lstStyle>
            <a:p>
              <a:pPr/>
              <a:r>
                <a:t>…</a:t>
              </a:r>
            </a:p>
          </p:txBody>
        </p:sp>
      </p:grpSp>
      <p:pic>
        <p:nvPicPr>
          <p:cNvPr id="1419" name="mathbf_x.pdf" descr="mathbf_x.pdf"/>
          <p:cNvPicPr>
            <a:picLocks noChangeAspect="1"/>
          </p:cNvPicPr>
          <p:nvPr/>
        </p:nvPicPr>
        <p:blipFill>
          <a:blip r:embed="rId3">
            <a:extLst/>
          </a:blip>
          <a:stretch>
            <a:fillRect/>
          </a:stretch>
        </p:blipFill>
        <p:spPr>
          <a:xfrm>
            <a:off x="906771" y="5592686"/>
            <a:ext cx="454478" cy="351188"/>
          </a:xfrm>
          <a:prstGeom prst="rect">
            <a:avLst/>
          </a:prstGeom>
          <a:ln w="12700">
            <a:miter lim="400000"/>
          </a:ln>
        </p:spPr>
      </p:pic>
      <p:sp>
        <p:nvSpPr>
          <p:cNvPr id="1420" name="Line"/>
          <p:cNvSpPr/>
          <p:nvPr/>
        </p:nvSpPr>
        <p:spPr>
          <a:xfrm flipH="1" flipV="1">
            <a:off x="13513507" y="3751690"/>
            <a:ext cx="12375" cy="8635079"/>
          </a:xfrm>
          <a:prstGeom prst="line">
            <a:avLst/>
          </a:prstGeom>
          <a:ln w="254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421" name="Line"/>
          <p:cNvSpPr/>
          <p:nvPr/>
        </p:nvSpPr>
        <p:spPr>
          <a:xfrm>
            <a:off x="13509392" y="12392433"/>
            <a:ext cx="4469210" cy="1"/>
          </a:xfrm>
          <a:prstGeom prst="line">
            <a:avLst/>
          </a:prstGeom>
          <a:ln w="254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422" name="…"/>
          <p:cNvSpPr txBox="1"/>
          <p:nvPr/>
        </p:nvSpPr>
        <p:spPr>
          <a:xfrm rot="5400000">
            <a:off x="5987831" y="11206898"/>
            <a:ext cx="790576"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5000">
                <a:latin typeface="Helvetica"/>
                <a:ea typeface="Helvetica"/>
                <a:cs typeface="Helvetica"/>
                <a:sym typeface="Helvetica"/>
              </a:defRPr>
            </a:lvl1pPr>
          </a:lstStyle>
          <a:p>
            <a:pPr/>
            <a:r>
              <a:t>…</a:t>
            </a:r>
          </a:p>
        </p:txBody>
      </p:sp>
      <p:sp>
        <p:nvSpPr>
          <p:cNvPr id="1423" name="Line"/>
          <p:cNvSpPr/>
          <p:nvPr/>
        </p:nvSpPr>
        <p:spPr>
          <a:xfrm flipV="1">
            <a:off x="6918316" y="3769420"/>
            <a:ext cx="1" cy="8625583"/>
          </a:xfrm>
          <a:prstGeom prst="line">
            <a:avLst/>
          </a:prstGeom>
          <a:ln w="254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grpSp>
        <p:nvGrpSpPr>
          <p:cNvPr id="1426" name="Group"/>
          <p:cNvGrpSpPr/>
          <p:nvPr/>
        </p:nvGrpSpPr>
        <p:grpSpPr>
          <a:xfrm>
            <a:off x="2243620" y="5776805"/>
            <a:ext cx="1574008" cy="2266570"/>
            <a:chOff x="0" y="0"/>
            <a:chExt cx="1574006" cy="2266568"/>
          </a:xfrm>
        </p:grpSpPr>
        <p:pic>
          <p:nvPicPr>
            <p:cNvPr id="1424" name="Image" descr="Image"/>
            <p:cNvPicPr>
              <a:picLocks noChangeAspect="1"/>
            </p:cNvPicPr>
            <p:nvPr/>
          </p:nvPicPr>
          <p:blipFill>
            <a:blip r:embed="rId4">
              <a:extLst/>
            </a:blip>
            <a:stretch>
              <a:fillRect/>
            </a:stretch>
          </p:blipFill>
          <p:spPr>
            <a:xfrm>
              <a:off x="0" y="0"/>
              <a:ext cx="1574007" cy="2266569"/>
            </a:xfrm>
            <a:prstGeom prst="rect">
              <a:avLst/>
            </a:prstGeom>
            <a:ln w="12700" cap="flat">
              <a:noFill/>
              <a:miter lim="400000"/>
            </a:ln>
            <a:effectLst/>
          </p:spPr>
        </p:pic>
        <p:pic>
          <p:nvPicPr>
            <p:cNvPr id="1425" name="f.pdf" descr="f.pdf"/>
            <p:cNvPicPr>
              <a:picLocks noChangeAspect="1"/>
            </p:cNvPicPr>
            <p:nvPr/>
          </p:nvPicPr>
          <p:blipFill>
            <a:blip r:embed="rId5">
              <a:extLst/>
            </a:blip>
            <a:stretch>
              <a:fillRect/>
            </a:stretch>
          </p:blipFill>
          <p:spPr>
            <a:xfrm>
              <a:off x="609105" y="814940"/>
              <a:ext cx="355796" cy="636688"/>
            </a:xfrm>
            <a:prstGeom prst="rect">
              <a:avLst/>
            </a:prstGeom>
            <a:ln w="12700" cap="flat">
              <a:noFill/>
              <a:miter lim="400000"/>
            </a:ln>
            <a:effectLst/>
          </p:spPr>
        </p:pic>
      </p:grpSp>
      <p:sp>
        <p:nvSpPr>
          <p:cNvPr id="1427" name="Rectangle"/>
          <p:cNvSpPr/>
          <p:nvPr/>
        </p:nvSpPr>
        <p:spPr>
          <a:xfrm rot="5400000">
            <a:off x="19915892" y="7821139"/>
            <a:ext cx="505987" cy="1813492"/>
          </a:xfrm>
          <a:prstGeom prst="rect">
            <a:avLst/>
          </a:prstGeom>
          <a:solidFill>
            <a:srgbClr val="000000"/>
          </a:solidFill>
          <a:ln w="12700">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428" name="Line"/>
          <p:cNvSpPr/>
          <p:nvPr/>
        </p:nvSpPr>
        <p:spPr>
          <a:xfrm flipH="1" flipV="1">
            <a:off x="19182464" y="3751688"/>
            <a:ext cx="5565" cy="8659540"/>
          </a:xfrm>
          <a:prstGeom prst="line">
            <a:avLst/>
          </a:prstGeom>
          <a:ln w="254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429" name="Line"/>
          <p:cNvSpPr/>
          <p:nvPr/>
        </p:nvSpPr>
        <p:spPr>
          <a:xfrm>
            <a:off x="19186706" y="12392433"/>
            <a:ext cx="4517374" cy="1"/>
          </a:xfrm>
          <a:prstGeom prst="line">
            <a:avLst/>
          </a:prstGeom>
          <a:ln w="254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pic>
        <p:nvPicPr>
          <p:cNvPr id="1430" name="odot.pdf" descr="odot.pdf"/>
          <p:cNvPicPr>
            <a:picLocks noChangeAspect="1"/>
          </p:cNvPicPr>
          <p:nvPr/>
        </p:nvPicPr>
        <p:blipFill>
          <a:blip r:embed="rId6">
            <a:extLst/>
          </a:blip>
          <a:stretch>
            <a:fillRect/>
          </a:stretch>
        </p:blipFill>
        <p:spPr>
          <a:xfrm>
            <a:off x="9844522" y="7438765"/>
            <a:ext cx="647320" cy="674291"/>
          </a:xfrm>
          <a:prstGeom prst="rect">
            <a:avLst/>
          </a:prstGeom>
          <a:ln w="12700">
            <a:miter lim="400000"/>
          </a:ln>
        </p:spPr>
      </p:pic>
      <p:sp>
        <p:nvSpPr>
          <p:cNvPr id="1431" name="Rectangle"/>
          <p:cNvSpPr/>
          <p:nvPr/>
        </p:nvSpPr>
        <p:spPr>
          <a:xfrm>
            <a:off x="20979080" y="8474604"/>
            <a:ext cx="2751547" cy="506562"/>
          </a:xfrm>
          <a:prstGeom prst="rect">
            <a:avLst/>
          </a:prstGeom>
          <a:solidFill>
            <a:schemeClr val="accent5">
              <a:hueOff val="-82419"/>
              <a:satOff val="-9513"/>
              <a:lumOff val="-16343"/>
            </a:schemeClr>
          </a:solidFill>
          <a:ln w="12700">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432" name="Prediction"/>
          <p:cNvSpPr txBox="1"/>
          <p:nvPr/>
        </p:nvSpPr>
        <p:spPr>
          <a:xfrm>
            <a:off x="5359647" y="1517346"/>
            <a:ext cx="2838389" cy="803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4600" u="sng">
                <a:latin typeface="Georgia"/>
                <a:ea typeface="Georgia"/>
                <a:cs typeface="Georgia"/>
                <a:sym typeface="Georgia"/>
              </a:defRPr>
            </a:lvl1pPr>
          </a:lstStyle>
          <a:p>
            <a:pPr/>
            <a:r>
              <a:t>Prediction</a:t>
            </a:r>
          </a:p>
        </p:txBody>
      </p:sp>
      <p:sp>
        <p:nvSpPr>
          <p:cNvPr id="1433" name="Ground truth label"/>
          <p:cNvSpPr txBox="1"/>
          <p:nvPr/>
        </p:nvSpPr>
        <p:spPr>
          <a:xfrm>
            <a:off x="11819148" y="1517346"/>
            <a:ext cx="4988918" cy="803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4600" u="sng">
                <a:latin typeface="Georgia"/>
                <a:ea typeface="Georgia"/>
                <a:cs typeface="Georgia"/>
                <a:sym typeface="Georgia"/>
              </a:defRPr>
            </a:lvl1pPr>
          </a:lstStyle>
          <a:p>
            <a:pPr/>
            <a:r>
              <a:t>Ground truth label</a:t>
            </a:r>
          </a:p>
        </p:txBody>
      </p:sp>
      <p:pic>
        <p:nvPicPr>
          <p:cNvPr id="1434" name="Image" descr="Image"/>
          <p:cNvPicPr>
            <a:picLocks noChangeAspect="1"/>
          </p:cNvPicPr>
          <p:nvPr/>
        </p:nvPicPr>
        <p:blipFill>
          <a:blip r:embed="rId7">
            <a:extLst/>
          </a:blip>
          <a:stretch>
            <a:fillRect/>
          </a:stretch>
        </p:blipFill>
        <p:spPr>
          <a:xfrm>
            <a:off x="17383467" y="1831709"/>
            <a:ext cx="405573" cy="463513"/>
          </a:xfrm>
          <a:prstGeom prst="rect">
            <a:avLst/>
          </a:prstGeom>
          <a:ln w="12700">
            <a:miter lim="400000"/>
          </a:ln>
        </p:spPr>
      </p:pic>
      <p:pic>
        <p:nvPicPr>
          <p:cNvPr id="1435" name="f_theta_X_righta.pdf" descr="f_theta_X_righta.pdf"/>
          <p:cNvPicPr>
            <a:picLocks noChangeAspect="1"/>
          </p:cNvPicPr>
          <p:nvPr/>
        </p:nvPicPr>
        <p:blipFill>
          <a:blip r:embed="rId8">
            <a:extLst/>
          </a:blip>
          <a:stretch>
            <a:fillRect/>
          </a:stretch>
        </p:blipFill>
        <p:spPr>
          <a:xfrm>
            <a:off x="4978179" y="2559446"/>
            <a:ext cx="3880275" cy="791499"/>
          </a:xfrm>
          <a:prstGeom prst="rect">
            <a:avLst/>
          </a:prstGeom>
          <a:ln w="12700">
            <a:miter lim="400000"/>
          </a:ln>
        </p:spPr>
      </p:pic>
      <p:pic>
        <p:nvPicPr>
          <p:cNvPr id="1436" name="-H(_mathbf_y_,_h.pdf" descr="-H(_mathbf_y_,_h.pdf"/>
          <p:cNvPicPr>
            <a:picLocks noChangeAspect="1"/>
          </p:cNvPicPr>
          <p:nvPr/>
        </p:nvPicPr>
        <p:blipFill>
          <a:blip r:embed="rId9">
            <a:extLst/>
          </a:blip>
          <a:stretch>
            <a:fillRect/>
          </a:stretch>
        </p:blipFill>
        <p:spPr>
          <a:xfrm>
            <a:off x="18777731" y="2403230"/>
            <a:ext cx="5020016" cy="1407730"/>
          </a:xfrm>
          <a:prstGeom prst="rect">
            <a:avLst/>
          </a:prstGeom>
          <a:ln w="12700">
            <a:miter lim="400000"/>
          </a:ln>
        </p:spPr>
      </p:pic>
      <p:pic>
        <p:nvPicPr>
          <p:cNvPr id="1437" name="-_mathcal_L_(_ha.pdf" descr="-_mathcal_L_(_ha.pdf"/>
          <p:cNvPicPr>
            <a:picLocks noChangeAspect="1"/>
          </p:cNvPicPr>
          <p:nvPr/>
        </p:nvPicPr>
        <p:blipFill>
          <a:blip r:embed="rId10">
            <a:extLst/>
          </a:blip>
          <a:stretch>
            <a:fillRect/>
          </a:stretch>
        </p:blipFill>
        <p:spPr>
          <a:xfrm>
            <a:off x="22021265" y="1699352"/>
            <a:ext cx="2053968" cy="558801"/>
          </a:xfrm>
          <a:prstGeom prst="rect">
            <a:avLst/>
          </a:prstGeom>
          <a:ln w="12700">
            <a:miter lim="400000"/>
          </a:ln>
        </p:spPr>
      </p:pic>
      <p:grpSp>
        <p:nvGrpSpPr>
          <p:cNvPr id="1440" name="Group"/>
          <p:cNvGrpSpPr/>
          <p:nvPr/>
        </p:nvGrpSpPr>
        <p:grpSpPr>
          <a:xfrm>
            <a:off x="19672890" y="6843764"/>
            <a:ext cx="4973318" cy="1539371"/>
            <a:chOff x="0" y="0"/>
            <a:chExt cx="4973316" cy="1539369"/>
          </a:xfrm>
        </p:grpSpPr>
        <p:pic>
          <p:nvPicPr>
            <p:cNvPr id="1438" name="Bigg.pdf" descr="Bigg.pdf"/>
            <p:cNvPicPr>
              <a:picLocks noChangeAspect="0"/>
            </p:cNvPicPr>
            <p:nvPr/>
          </p:nvPicPr>
          <p:blipFill>
            <a:blip r:embed="rId11">
              <a:extLst/>
            </a:blip>
            <a:stretch>
              <a:fillRect/>
            </a:stretch>
          </p:blipFill>
          <p:spPr>
            <a:xfrm rot="5400000">
              <a:off x="2546156" y="27789"/>
              <a:ext cx="271615" cy="2751547"/>
            </a:xfrm>
            <a:prstGeom prst="rect">
              <a:avLst/>
            </a:prstGeom>
            <a:ln w="12700" cap="flat">
              <a:noFill/>
              <a:miter lim="400000"/>
            </a:ln>
            <a:effectLst/>
          </p:spPr>
        </p:pic>
        <p:sp>
          <p:nvSpPr>
            <p:cNvPr id="1439" name="How much better you could have done"/>
            <p:cNvSpPr txBox="1"/>
            <p:nvPr/>
          </p:nvSpPr>
          <p:spPr>
            <a:xfrm>
              <a:off x="0" y="0"/>
              <a:ext cx="4973317" cy="10572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lvl1pPr>
                <a:defRPr b="0">
                  <a:latin typeface="Georgia"/>
                  <a:ea typeface="Georgia"/>
                  <a:cs typeface="Georgia"/>
                  <a:sym typeface="Georgia"/>
                </a:defRPr>
              </a:lvl1pPr>
            </a:lstStyle>
            <a:p>
              <a:pPr/>
              <a:r>
                <a:t>How much better you could have done</a:t>
              </a:r>
            </a:p>
          </p:txBody>
        </p:sp>
      </p:grpSp>
      <p:pic>
        <p:nvPicPr>
          <p:cNvPr id="1441" name="log_hat_mathbf_y.pdf" descr="log_hat_mathbf_y.pdf"/>
          <p:cNvPicPr>
            <a:picLocks noChangeAspect="1"/>
          </p:cNvPicPr>
          <p:nvPr/>
        </p:nvPicPr>
        <p:blipFill>
          <a:blip r:embed="rId12">
            <a:extLst/>
          </a:blip>
          <a:stretch>
            <a:fillRect/>
          </a:stretch>
        </p:blipFill>
        <p:spPr>
          <a:xfrm>
            <a:off x="8513242" y="1670192"/>
            <a:ext cx="1268858" cy="599183"/>
          </a:xfrm>
          <a:prstGeom prst="rect">
            <a:avLst/>
          </a:prstGeom>
          <a:ln w="12700">
            <a:miter lim="400000"/>
          </a:ln>
        </p:spPr>
      </p:pic>
      <p:sp>
        <p:nvSpPr>
          <p:cNvPr id="1442" name="-"/>
          <p:cNvSpPr txBox="1"/>
          <p:nvPr/>
        </p:nvSpPr>
        <p:spPr>
          <a:xfrm>
            <a:off x="6589449" y="12360682"/>
            <a:ext cx="352934"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4200">
                <a:latin typeface="Helvetica Neue Light"/>
                <a:ea typeface="Helvetica Neue Light"/>
                <a:cs typeface="Helvetica Neue Light"/>
                <a:sym typeface="Helvetica Neue Light"/>
              </a:defRPr>
            </a:lvl1pPr>
          </a:lstStyle>
          <a:p>
            <a:pPr/>
            <a:r>
              <a:t>-</a:t>
            </a:r>
          </a:p>
        </p:txBody>
      </p:sp>
      <p:sp>
        <p:nvSpPr>
          <p:cNvPr id="1443" name="0"/>
          <p:cNvSpPr txBox="1"/>
          <p:nvPr/>
        </p:nvSpPr>
        <p:spPr>
          <a:xfrm>
            <a:off x="13273163" y="12378346"/>
            <a:ext cx="482961" cy="752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4200">
                <a:latin typeface="Georgia"/>
                <a:ea typeface="Georgia"/>
                <a:cs typeface="Georgia"/>
                <a:sym typeface="Georgia"/>
              </a:defRPr>
            </a:lvl1pPr>
          </a:lstStyle>
          <a:p>
            <a:pPr/>
            <a:r>
              <a:t>0</a:t>
            </a:r>
          </a:p>
        </p:txBody>
      </p:sp>
      <p:sp>
        <p:nvSpPr>
          <p:cNvPr id="1444" name="1"/>
          <p:cNvSpPr txBox="1"/>
          <p:nvPr/>
        </p:nvSpPr>
        <p:spPr>
          <a:xfrm>
            <a:off x="17771095" y="12378346"/>
            <a:ext cx="384771" cy="752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4200">
                <a:latin typeface="Georgia"/>
                <a:ea typeface="Georgia"/>
                <a:cs typeface="Georgia"/>
                <a:sym typeface="Georgia"/>
              </a:defRPr>
            </a:lvl1pPr>
          </a:lstStyle>
          <a:p>
            <a:pPr/>
            <a:r>
              <a:t>1</a:t>
            </a:r>
          </a:p>
        </p:txBody>
      </p:sp>
      <p:sp>
        <p:nvSpPr>
          <p:cNvPr id="1445" name="log prob"/>
          <p:cNvSpPr txBox="1"/>
          <p:nvPr/>
        </p:nvSpPr>
        <p:spPr>
          <a:xfrm>
            <a:off x="8347670" y="12494234"/>
            <a:ext cx="1600002"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b="0">
                <a:latin typeface="Georgia"/>
                <a:ea typeface="Georgia"/>
                <a:cs typeface="Georgia"/>
                <a:sym typeface="Georgia"/>
              </a:defRPr>
            </a:lvl1pPr>
          </a:lstStyle>
          <a:p>
            <a:pPr/>
            <a:r>
              <a:t>log prob</a:t>
            </a:r>
          </a:p>
        </p:txBody>
      </p:sp>
      <p:sp>
        <p:nvSpPr>
          <p:cNvPr id="1446" name="- Loss"/>
          <p:cNvSpPr txBox="1"/>
          <p:nvPr/>
        </p:nvSpPr>
        <p:spPr>
          <a:xfrm>
            <a:off x="20965146" y="12494234"/>
            <a:ext cx="1179911"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b="0">
                <a:latin typeface="Georgia"/>
                <a:ea typeface="Georgia"/>
                <a:cs typeface="Georgia"/>
                <a:sym typeface="Georgia"/>
              </a:defRPr>
            </a:lvl1pPr>
          </a:lstStyle>
          <a:p>
            <a:pPr/>
            <a:r>
              <a:t>- Loss</a:t>
            </a:r>
          </a:p>
        </p:txBody>
      </p:sp>
      <p:sp>
        <p:nvSpPr>
          <p:cNvPr id="1447" name="Prob"/>
          <p:cNvSpPr txBox="1"/>
          <p:nvPr/>
        </p:nvSpPr>
        <p:spPr>
          <a:xfrm>
            <a:off x="15256336" y="12494234"/>
            <a:ext cx="975322"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b="0">
                <a:latin typeface="Georgia"/>
                <a:ea typeface="Georgia"/>
                <a:cs typeface="Georgia"/>
                <a:sym typeface="Georgia"/>
              </a:defRPr>
            </a:lvl1pPr>
          </a:lstStyle>
          <a:p>
            <a:pPr/>
            <a:r>
              <a:t>Prob</a:t>
            </a:r>
          </a:p>
        </p:txBody>
      </p:sp>
      <p:pic>
        <p:nvPicPr>
          <p:cNvPr id="1448" name="infty.pdf" descr="infty.pdf"/>
          <p:cNvPicPr>
            <a:picLocks noChangeAspect="1"/>
          </p:cNvPicPr>
          <p:nvPr/>
        </p:nvPicPr>
        <p:blipFill>
          <a:blip r:embed="rId13">
            <a:extLst/>
          </a:blip>
          <a:stretch>
            <a:fillRect/>
          </a:stretch>
        </p:blipFill>
        <p:spPr>
          <a:xfrm>
            <a:off x="6926879" y="12678950"/>
            <a:ext cx="419101" cy="215901"/>
          </a:xfrm>
          <a:prstGeom prst="rect">
            <a:avLst/>
          </a:prstGeom>
          <a:ln w="12700">
            <a:miter lim="400000"/>
          </a:ln>
        </p:spPr>
      </p:pic>
      <p:sp>
        <p:nvSpPr>
          <p:cNvPr id="1449" name="0"/>
          <p:cNvSpPr txBox="1"/>
          <p:nvPr/>
        </p:nvSpPr>
        <p:spPr>
          <a:xfrm>
            <a:off x="11135545" y="12359297"/>
            <a:ext cx="482961" cy="752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4200">
                <a:latin typeface="Georgia"/>
                <a:ea typeface="Georgia"/>
                <a:cs typeface="Georgia"/>
                <a:sym typeface="Georgia"/>
              </a:defRPr>
            </a:lvl1pPr>
          </a:lstStyle>
          <a:p>
            <a:pPr/>
            <a:r>
              <a:t>0</a:t>
            </a:r>
          </a:p>
        </p:txBody>
      </p:sp>
      <p:sp>
        <p:nvSpPr>
          <p:cNvPr id="1450" name="-"/>
          <p:cNvSpPr txBox="1"/>
          <p:nvPr/>
        </p:nvSpPr>
        <p:spPr>
          <a:xfrm>
            <a:off x="18806980" y="12347983"/>
            <a:ext cx="352934"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4200">
                <a:latin typeface="Helvetica Neue Light"/>
                <a:ea typeface="Helvetica Neue Light"/>
                <a:cs typeface="Helvetica Neue Light"/>
                <a:sym typeface="Helvetica Neue Light"/>
              </a:defRPr>
            </a:lvl1pPr>
          </a:lstStyle>
          <a:p>
            <a:pPr/>
            <a:r>
              <a:t>-</a:t>
            </a:r>
          </a:p>
        </p:txBody>
      </p:sp>
      <p:pic>
        <p:nvPicPr>
          <p:cNvPr id="1451" name="infty.pdf" descr="infty.pdf"/>
          <p:cNvPicPr>
            <a:picLocks noChangeAspect="1"/>
          </p:cNvPicPr>
          <p:nvPr/>
        </p:nvPicPr>
        <p:blipFill>
          <a:blip r:embed="rId13">
            <a:extLst/>
          </a:blip>
          <a:stretch>
            <a:fillRect/>
          </a:stretch>
        </p:blipFill>
        <p:spPr>
          <a:xfrm>
            <a:off x="19144411" y="12666250"/>
            <a:ext cx="419101" cy="215901"/>
          </a:xfrm>
          <a:prstGeom prst="rect">
            <a:avLst/>
          </a:prstGeom>
          <a:ln w="12700">
            <a:miter lim="400000"/>
          </a:ln>
        </p:spPr>
      </p:pic>
      <p:sp>
        <p:nvSpPr>
          <p:cNvPr id="1452" name="0"/>
          <p:cNvSpPr txBox="1"/>
          <p:nvPr/>
        </p:nvSpPr>
        <p:spPr>
          <a:xfrm>
            <a:off x="23531284" y="12410662"/>
            <a:ext cx="482961" cy="752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4200">
                <a:latin typeface="Georgia"/>
                <a:ea typeface="Georgia"/>
                <a:cs typeface="Georgia"/>
                <a:sym typeface="Georgia"/>
              </a:defRPr>
            </a:lvl1pPr>
          </a:lstStyle>
          <a:p>
            <a:pPr/>
            <a:r>
              <a:t>0</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40" grpId="1"/>
    </p:bldLst>
  </p:timing>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4" name="dolphin"/>
          <p:cNvSpPr txBox="1"/>
          <p:nvPr/>
        </p:nvSpPr>
        <p:spPr>
          <a:xfrm>
            <a:off x="4084010" y="3366253"/>
            <a:ext cx="2751547" cy="117871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r">
              <a:defRPr b="0" sz="3600">
                <a:latin typeface="Helvetica Light"/>
                <a:ea typeface="Helvetica Light"/>
                <a:cs typeface="Helvetica Light"/>
                <a:sym typeface="Helvetica Light"/>
              </a:defRPr>
            </a:lvl1pPr>
          </a:lstStyle>
          <a:p>
            <a:pPr/>
            <a:r>
              <a:t>dolphin</a:t>
            </a:r>
          </a:p>
        </p:txBody>
      </p:sp>
      <p:sp>
        <p:nvSpPr>
          <p:cNvPr id="1455" name="cat"/>
          <p:cNvSpPr txBox="1"/>
          <p:nvPr/>
        </p:nvSpPr>
        <p:spPr>
          <a:xfrm>
            <a:off x="4084010" y="4330468"/>
            <a:ext cx="2751547" cy="117872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r">
              <a:defRPr b="0" sz="3600">
                <a:latin typeface="Helvetica Light"/>
                <a:ea typeface="Helvetica Light"/>
                <a:cs typeface="Helvetica Light"/>
                <a:sym typeface="Helvetica Light"/>
              </a:defRPr>
            </a:lvl1pPr>
          </a:lstStyle>
          <a:p>
            <a:pPr/>
            <a:r>
              <a:t>cat</a:t>
            </a:r>
          </a:p>
        </p:txBody>
      </p:sp>
      <p:sp>
        <p:nvSpPr>
          <p:cNvPr id="1456" name="grizzly bear"/>
          <p:cNvSpPr txBox="1"/>
          <p:nvPr/>
        </p:nvSpPr>
        <p:spPr>
          <a:xfrm>
            <a:off x="3887687" y="5257834"/>
            <a:ext cx="2947870" cy="117872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r">
              <a:defRPr sz="3600">
                <a:latin typeface="Helvetica"/>
                <a:ea typeface="Helvetica"/>
                <a:cs typeface="Helvetica"/>
                <a:sym typeface="Helvetica"/>
              </a:defRPr>
            </a:lvl1pPr>
          </a:lstStyle>
          <a:p>
            <a:pPr/>
            <a:r>
              <a:t>grizzly bear</a:t>
            </a:r>
          </a:p>
        </p:txBody>
      </p:sp>
      <p:sp>
        <p:nvSpPr>
          <p:cNvPr id="1457" name="angel fish"/>
          <p:cNvSpPr txBox="1"/>
          <p:nvPr/>
        </p:nvSpPr>
        <p:spPr>
          <a:xfrm>
            <a:off x="3887687" y="6228375"/>
            <a:ext cx="2947870" cy="117872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r">
              <a:defRPr b="0" sz="3600">
                <a:latin typeface="Helvetica Light"/>
                <a:ea typeface="Helvetica Light"/>
                <a:cs typeface="Helvetica Light"/>
                <a:sym typeface="Helvetica Light"/>
              </a:defRPr>
            </a:lvl1pPr>
          </a:lstStyle>
          <a:p>
            <a:pPr/>
            <a:r>
              <a:t>angel fish</a:t>
            </a:r>
          </a:p>
        </p:txBody>
      </p:sp>
      <p:sp>
        <p:nvSpPr>
          <p:cNvPr id="1458" name="chameleon"/>
          <p:cNvSpPr txBox="1"/>
          <p:nvPr/>
        </p:nvSpPr>
        <p:spPr>
          <a:xfrm>
            <a:off x="3887687" y="7186551"/>
            <a:ext cx="2947870" cy="117872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r">
              <a:defRPr b="0" sz="3600">
                <a:latin typeface="Helvetica Light"/>
                <a:ea typeface="Helvetica Light"/>
                <a:cs typeface="Helvetica Light"/>
                <a:sym typeface="Helvetica Light"/>
              </a:defRPr>
            </a:lvl1pPr>
          </a:lstStyle>
          <a:p>
            <a:pPr/>
            <a:r>
              <a:t>chameleon</a:t>
            </a:r>
          </a:p>
        </p:txBody>
      </p:sp>
      <p:sp>
        <p:nvSpPr>
          <p:cNvPr id="1459" name="iguana"/>
          <p:cNvSpPr txBox="1"/>
          <p:nvPr/>
        </p:nvSpPr>
        <p:spPr>
          <a:xfrm>
            <a:off x="3887687" y="9090498"/>
            <a:ext cx="2947870" cy="117872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r">
              <a:defRPr b="0" sz="3600">
                <a:latin typeface="Helvetica Light"/>
                <a:ea typeface="Helvetica Light"/>
                <a:cs typeface="Helvetica Light"/>
                <a:sym typeface="Helvetica Light"/>
              </a:defRPr>
            </a:lvl1pPr>
          </a:lstStyle>
          <a:p>
            <a:pPr/>
            <a:r>
              <a:t>iguana</a:t>
            </a:r>
          </a:p>
        </p:txBody>
      </p:sp>
      <p:sp>
        <p:nvSpPr>
          <p:cNvPr id="1460" name="elephant"/>
          <p:cNvSpPr txBox="1"/>
          <p:nvPr/>
        </p:nvSpPr>
        <p:spPr>
          <a:xfrm>
            <a:off x="3887687" y="10048674"/>
            <a:ext cx="2947870" cy="117871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r">
              <a:defRPr b="0" sz="3600">
                <a:latin typeface="Helvetica Light"/>
                <a:ea typeface="Helvetica Light"/>
                <a:cs typeface="Helvetica Light"/>
                <a:sym typeface="Helvetica Light"/>
              </a:defRPr>
            </a:lvl1pPr>
          </a:lstStyle>
          <a:p>
            <a:pPr/>
            <a:r>
              <a:t>elephant</a:t>
            </a:r>
          </a:p>
        </p:txBody>
      </p:sp>
      <p:sp>
        <p:nvSpPr>
          <p:cNvPr id="1461" name="clown fish"/>
          <p:cNvSpPr txBox="1"/>
          <p:nvPr/>
        </p:nvSpPr>
        <p:spPr>
          <a:xfrm>
            <a:off x="3887687" y="8138525"/>
            <a:ext cx="2947870" cy="117872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r">
              <a:defRPr b="0" sz="3600">
                <a:latin typeface="Helvetica Light"/>
                <a:ea typeface="Helvetica Light"/>
                <a:cs typeface="Helvetica Light"/>
                <a:sym typeface="Helvetica Light"/>
              </a:defRPr>
            </a:lvl1pPr>
          </a:lstStyle>
          <a:p>
            <a:pPr/>
            <a:r>
              <a:t>clown fish</a:t>
            </a:r>
          </a:p>
        </p:txBody>
      </p:sp>
      <p:sp>
        <p:nvSpPr>
          <p:cNvPr id="1462" name="Rectangle"/>
          <p:cNvSpPr/>
          <p:nvPr/>
        </p:nvSpPr>
        <p:spPr>
          <a:xfrm rot="5400000">
            <a:off x="6815876" y="3970082"/>
            <a:ext cx="505987" cy="135586"/>
          </a:xfrm>
          <a:prstGeom prst="rect">
            <a:avLst/>
          </a:prstGeom>
          <a:solidFill>
            <a:srgbClr val="000000"/>
          </a:solidFill>
          <a:ln w="12700">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463" name="Rectangle"/>
          <p:cNvSpPr/>
          <p:nvPr/>
        </p:nvSpPr>
        <p:spPr>
          <a:xfrm rot="5400000">
            <a:off x="7066024" y="4657278"/>
            <a:ext cx="505987" cy="635883"/>
          </a:xfrm>
          <a:prstGeom prst="rect">
            <a:avLst/>
          </a:prstGeom>
          <a:solidFill>
            <a:srgbClr val="000000"/>
          </a:solidFill>
          <a:ln w="12700">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464" name="Rectangle"/>
          <p:cNvSpPr/>
          <p:nvPr/>
        </p:nvSpPr>
        <p:spPr>
          <a:xfrm rot="5400000">
            <a:off x="8249224" y="4411423"/>
            <a:ext cx="505987" cy="3002281"/>
          </a:xfrm>
          <a:prstGeom prst="rect">
            <a:avLst/>
          </a:prstGeom>
          <a:solidFill>
            <a:srgbClr val="000000"/>
          </a:solidFill>
          <a:ln w="12700">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465" name="Rectangle"/>
          <p:cNvSpPr/>
          <p:nvPr/>
        </p:nvSpPr>
        <p:spPr>
          <a:xfrm rot="5400000">
            <a:off x="6810457" y="6787536"/>
            <a:ext cx="505986" cy="124746"/>
          </a:xfrm>
          <a:prstGeom prst="rect">
            <a:avLst/>
          </a:prstGeom>
          <a:solidFill>
            <a:srgbClr val="000000"/>
          </a:solidFill>
          <a:ln w="12700">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466" name="Rectangle"/>
          <p:cNvSpPr/>
          <p:nvPr/>
        </p:nvSpPr>
        <p:spPr>
          <a:xfrm rot="5400000">
            <a:off x="6818562" y="7716773"/>
            <a:ext cx="505987" cy="140958"/>
          </a:xfrm>
          <a:prstGeom prst="rect">
            <a:avLst/>
          </a:prstGeom>
          <a:solidFill>
            <a:srgbClr val="000000"/>
          </a:solidFill>
          <a:ln w="12700">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467" name="Rectangle"/>
          <p:cNvSpPr/>
          <p:nvPr/>
        </p:nvSpPr>
        <p:spPr>
          <a:xfrm rot="5400000">
            <a:off x="6816236" y="8656444"/>
            <a:ext cx="505987" cy="136305"/>
          </a:xfrm>
          <a:prstGeom prst="rect">
            <a:avLst/>
          </a:prstGeom>
          <a:solidFill>
            <a:srgbClr val="000000"/>
          </a:solidFill>
          <a:ln w="12700">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468" name="Rectangle"/>
          <p:cNvSpPr/>
          <p:nvPr/>
        </p:nvSpPr>
        <p:spPr>
          <a:xfrm rot="5400000">
            <a:off x="6810457" y="9599569"/>
            <a:ext cx="505986" cy="124748"/>
          </a:xfrm>
          <a:prstGeom prst="rect">
            <a:avLst/>
          </a:prstGeom>
          <a:solidFill>
            <a:srgbClr val="000000"/>
          </a:solidFill>
          <a:ln w="12700">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469" name="Rectangle"/>
          <p:cNvSpPr/>
          <p:nvPr/>
        </p:nvSpPr>
        <p:spPr>
          <a:xfrm rot="5486995">
            <a:off x="6900692" y="10440020"/>
            <a:ext cx="514038" cy="313272"/>
          </a:xfrm>
          <a:prstGeom prst="rect">
            <a:avLst/>
          </a:prstGeom>
          <a:solidFill>
            <a:srgbClr val="000000"/>
          </a:solidFill>
          <a:ln w="12700">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470" name="…"/>
          <p:cNvSpPr txBox="1"/>
          <p:nvPr/>
        </p:nvSpPr>
        <p:spPr>
          <a:xfrm rot="5400000">
            <a:off x="5987831" y="11206898"/>
            <a:ext cx="790576"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5000">
                <a:latin typeface="Helvetica"/>
                <a:ea typeface="Helvetica"/>
                <a:cs typeface="Helvetica"/>
                <a:sym typeface="Helvetica"/>
              </a:defRPr>
            </a:lvl1pPr>
          </a:lstStyle>
          <a:p>
            <a:pPr/>
            <a:r>
              <a:t>…</a:t>
            </a:r>
          </a:p>
        </p:txBody>
      </p:sp>
      <p:grpSp>
        <p:nvGrpSpPr>
          <p:cNvPr id="1481" name="Group"/>
          <p:cNvGrpSpPr/>
          <p:nvPr/>
        </p:nvGrpSpPr>
        <p:grpSpPr>
          <a:xfrm rot="5400000">
            <a:off x="9288509" y="4574866"/>
            <a:ext cx="9576278" cy="7159050"/>
            <a:chOff x="0" y="0"/>
            <a:chExt cx="9576276" cy="7159049"/>
          </a:xfrm>
        </p:grpSpPr>
        <p:sp>
          <p:nvSpPr>
            <p:cNvPr id="1471" name="dolphin"/>
            <p:cNvSpPr txBox="1"/>
            <p:nvPr/>
          </p:nvSpPr>
          <p:spPr>
            <a:xfrm rot="16200000">
              <a:off x="-786414" y="4997594"/>
              <a:ext cx="2751547" cy="11787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r">
                <a:defRPr b="0" sz="3600">
                  <a:latin typeface="Helvetica Light"/>
                  <a:ea typeface="Helvetica Light"/>
                  <a:cs typeface="Helvetica Light"/>
                  <a:sym typeface="Helvetica Light"/>
                </a:defRPr>
              </a:lvl1pPr>
            </a:lstStyle>
            <a:p>
              <a:pPr/>
              <a:r>
                <a:t>dolphin</a:t>
              </a:r>
            </a:p>
          </p:txBody>
        </p:sp>
        <p:sp>
          <p:nvSpPr>
            <p:cNvPr id="1472" name="cat"/>
            <p:cNvSpPr txBox="1"/>
            <p:nvPr/>
          </p:nvSpPr>
          <p:spPr>
            <a:xfrm rot="16200000">
              <a:off x="177801" y="4997594"/>
              <a:ext cx="2751547" cy="11787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r">
                <a:defRPr b="0" sz="3600">
                  <a:latin typeface="Helvetica Light"/>
                  <a:ea typeface="Helvetica Light"/>
                  <a:cs typeface="Helvetica Light"/>
                  <a:sym typeface="Helvetica Light"/>
                </a:defRPr>
              </a:lvl1pPr>
            </a:lstStyle>
            <a:p>
              <a:pPr/>
              <a:r>
                <a:t>cat</a:t>
              </a:r>
            </a:p>
          </p:txBody>
        </p:sp>
        <p:sp>
          <p:nvSpPr>
            <p:cNvPr id="1473" name="grizzly bear"/>
            <p:cNvSpPr txBox="1"/>
            <p:nvPr/>
          </p:nvSpPr>
          <p:spPr>
            <a:xfrm rot="16200000">
              <a:off x="1007005" y="5095755"/>
              <a:ext cx="2947869" cy="11787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r">
                <a:defRPr sz="3600">
                  <a:latin typeface="Helvetica"/>
                  <a:ea typeface="Helvetica"/>
                  <a:cs typeface="Helvetica"/>
                  <a:sym typeface="Helvetica"/>
                </a:defRPr>
              </a:lvl1pPr>
            </a:lstStyle>
            <a:p>
              <a:pPr/>
              <a:r>
                <a:t>grizzly bear</a:t>
              </a:r>
            </a:p>
          </p:txBody>
        </p:sp>
        <p:sp>
          <p:nvSpPr>
            <p:cNvPr id="1474" name="angel fish"/>
            <p:cNvSpPr txBox="1"/>
            <p:nvPr/>
          </p:nvSpPr>
          <p:spPr>
            <a:xfrm rot="16200000">
              <a:off x="1977546" y="5095755"/>
              <a:ext cx="2947869" cy="11787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r">
                <a:defRPr b="0" sz="3600">
                  <a:latin typeface="Helvetica Light"/>
                  <a:ea typeface="Helvetica Light"/>
                  <a:cs typeface="Helvetica Light"/>
                  <a:sym typeface="Helvetica Light"/>
                </a:defRPr>
              </a:lvl1pPr>
            </a:lstStyle>
            <a:p>
              <a:pPr/>
              <a:r>
                <a:t>angel fish</a:t>
              </a:r>
            </a:p>
          </p:txBody>
        </p:sp>
        <p:sp>
          <p:nvSpPr>
            <p:cNvPr id="1475" name="chameleon"/>
            <p:cNvSpPr txBox="1"/>
            <p:nvPr/>
          </p:nvSpPr>
          <p:spPr>
            <a:xfrm rot="16200000">
              <a:off x="2935723" y="5095755"/>
              <a:ext cx="2947869" cy="11787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r">
                <a:defRPr b="0" sz="3600">
                  <a:latin typeface="Helvetica Light"/>
                  <a:ea typeface="Helvetica Light"/>
                  <a:cs typeface="Helvetica Light"/>
                  <a:sym typeface="Helvetica Light"/>
                </a:defRPr>
              </a:lvl1pPr>
            </a:lstStyle>
            <a:p>
              <a:pPr/>
              <a:r>
                <a:t>chameleon</a:t>
              </a:r>
            </a:p>
          </p:txBody>
        </p:sp>
        <p:sp>
          <p:nvSpPr>
            <p:cNvPr id="1476" name="iguana"/>
            <p:cNvSpPr txBox="1"/>
            <p:nvPr/>
          </p:nvSpPr>
          <p:spPr>
            <a:xfrm rot="16200000">
              <a:off x="4839670" y="5095755"/>
              <a:ext cx="2947870" cy="11787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r">
                <a:defRPr b="0" sz="3600">
                  <a:latin typeface="Helvetica Light"/>
                  <a:ea typeface="Helvetica Light"/>
                  <a:cs typeface="Helvetica Light"/>
                  <a:sym typeface="Helvetica Light"/>
                </a:defRPr>
              </a:lvl1pPr>
            </a:lstStyle>
            <a:p>
              <a:pPr/>
              <a:r>
                <a:t>iguana</a:t>
              </a:r>
            </a:p>
          </p:txBody>
        </p:sp>
        <p:sp>
          <p:nvSpPr>
            <p:cNvPr id="1477" name="elephant"/>
            <p:cNvSpPr txBox="1"/>
            <p:nvPr/>
          </p:nvSpPr>
          <p:spPr>
            <a:xfrm rot="16200000">
              <a:off x="5797846" y="5095755"/>
              <a:ext cx="2947869" cy="11787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r">
                <a:defRPr b="0" sz="3600">
                  <a:latin typeface="Helvetica Light"/>
                  <a:ea typeface="Helvetica Light"/>
                  <a:cs typeface="Helvetica Light"/>
                  <a:sym typeface="Helvetica Light"/>
                </a:defRPr>
              </a:lvl1pPr>
            </a:lstStyle>
            <a:p>
              <a:pPr/>
              <a:r>
                <a:t>elephant</a:t>
              </a:r>
            </a:p>
          </p:txBody>
        </p:sp>
        <p:sp>
          <p:nvSpPr>
            <p:cNvPr id="1478" name="clown fish"/>
            <p:cNvSpPr txBox="1"/>
            <p:nvPr/>
          </p:nvSpPr>
          <p:spPr>
            <a:xfrm rot="16200000">
              <a:off x="3887697" y="5095755"/>
              <a:ext cx="2947870" cy="11787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r">
                <a:defRPr b="0" sz="3600">
                  <a:latin typeface="Helvetica Light"/>
                  <a:ea typeface="Helvetica Light"/>
                  <a:cs typeface="Helvetica Light"/>
                  <a:sym typeface="Helvetica Light"/>
                </a:defRPr>
              </a:lvl1pPr>
            </a:lstStyle>
            <a:p>
              <a:pPr/>
              <a:r>
                <a:t>clown fish</a:t>
              </a:r>
            </a:p>
          </p:txBody>
        </p:sp>
        <p:sp>
          <p:nvSpPr>
            <p:cNvPr id="1479" name="Rectangle"/>
            <p:cNvSpPr/>
            <p:nvPr/>
          </p:nvSpPr>
          <p:spPr>
            <a:xfrm>
              <a:off x="2227946" y="0"/>
              <a:ext cx="505987" cy="4069372"/>
            </a:xfrm>
            <a:prstGeom prst="rect">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1480" name="…"/>
            <p:cNvSpPr/>
            <p:nvPr/>
          </p:nvSpPr>
          <p:spPr>
            <a:xfrm>
              <a:off x="8306276" y="4735982"/>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sz="5000">
                  <a:latin typeface="Helvetica"/>
                  <a:ea typeface="Helvetica"/>
                  <a:cs typeface="Helvetica"/>
                  <a:sym typeface="Helvetica"/>
                </a:defRPr>
              </a:lvl1pPr>
            </a:lstStyle>
            <a:p>
              <a:pPr/>
              <a:r>
                <a:t>…</a:t>
              </a:r>
            </a:p>
          </p:txBody>
        </p:sp>
      </p:grpSp>
      <p:pic>
        <p:nvPicPr>
          <p:cNvPr id="1482" name="mathbf_x.pdf" descr="mathbf_x.pdf"/>
          <p:cNvPicPr>
            <a:picLocks noChangeAspect="1"/>
          </p:cNvPicPr>
          <p:nvPr/>
        </p:nvPicPr>
        <p:blipFill>
          <a:blip r:embed="rId2">
            <a:extLst/>
          </a:blip>
          <a:stretch>
            <a:fillRect/>
          </a:stretch>
        </p:blipFill>
        <p:spPr>
          <a:xfrm>
            <a:off x="906771" y="5592686"/>
            <a:ext cx="454478" cy="351188"/>
          </a:xfrm>
          <a:prstGeom prst="rect">
            <a:avLst/>
          </a:prstGeom>
          <a:ln w="12700">
            <a:miter lim="400000"/>
          </a:ln>
        </p:spPr>
      </p:pic>
      <p:sp>
        <p:nvSpPr>
          <p:cNvPr id="1483" name="Line"/>
          <p:cNvSpPr/>
          <p:nvPr/>
        </p:nvSpPr>
        <p:spPr>
          <a:xfrm flipV="1">
            <a:off x="6918316" y="3769420"/>
            <a:ext cx="1" cy="8625583"/>
          </a:xfrm>
          <a:prstGeom prst="line">
            <a:avLst/>
          </a:prstGeom>
          <a:ln w="254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484" name="Line"/>
          <p:cNvSpPr/>
          <p:nvPr/>
        </p:nvSpPr>
        <p:spPr>
          <a:xfrm flipH="1" flipV="1">
            <a:off x="13513507" y="3751690"/>
            <a:ext cx="12375" cy="8635079"/>
          </a:xfrm>
          <a:prstGeom prst="line">
            <a:avLst/>
          </a:prstGeom>
          <a:ln w="254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485" name="Line"/>
          <p:cNvSpPr/>
          <p:nvPr/>
        </p:nvSpPr>
        <p:spPr>
          <a:xfrm flipH="1" flipV="1">
            <a:off x="19182464" y="3751688"/>
            <a:ext cx="5565" cy="8659540"/>
          </a:xfrm>
          <a:prstGeom prst="line">
            <a:avLst/>
          </a:prstGeom>
          <a:ln w="254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486" name="Line"/>
          <p:cNvSpPr/>
          <p:nvPr/>
        </p:nvSpPr>
        <p:spPr>
          <a:xfrm>
            <a:off x="6913066" y="12386083"/>
            <a:ext cx="4469210" cy="1"/>
          </a:xfrm>
          <a:prstGeom prst="line">
            <a:avLst/>
          </a:prstGeom>
          <a:ln w="254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487" name="Line"/>
          <p:cNvSpPr/>
          <p:nvPr/>
        </p:nvSpPr>
        <p:spPr>
          <a:xfrm>
            <a:off x="13509392" y="12392433"/>
            <a:ext cx="4469210" cy="1"/>
          </a:xfrm>
          <a:prstGeom prst="line">
            <a:avLst/>
          </a:prstGeom>
          <a:ln w="254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488" name="Line"/>
          <p:cNvSpPr/>
          <p:nvPr/>
        </p:nvSpPr>
        <p:spPr>
          <a:xfrm>
            <a:off x="19186706" y="12392433"/>
            <a:ext cx="4517374" cy="1"/>
          </a:xfrm>
          <a:prstGeom prst="line">
            <a:avLst/>
          </a:prstGeom>
          <a:ln w="254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pic>
        <p:nvPicPr>
          <p:cNvPr id="1489" name="odot.pdf" descr="odot.pdf"/>
          <p:cNvPicPr>
            <a:picLocks noChangeAspect="1"/>
          </p:cNvPicPr>
          <p:nvPr/>
        </p:nvPicPr>
        <p:blipFill>
          <a:blip r:embed="rId3">
            <a:extLst/>
          </a:blip>
          <a:stretch>
            <a:fillRect/>
          </a:stretch>
        </p:blipFill>
        <p:spPr>
          <a:xfrm>
            <a:off x="9844522" y="7438765"/>
            <a:ext cx="647320" cy="674291"/>
          </a:xfrm>
          <a:prstGeom prst="rect">
            <a:avLst/>
          </a:prstGeom>
          <a:ln w="12700">
            <a:miter lim="400000"/>
          </a:ln>
        </p:spPr>
      </p:pic>
      <p:pic>
        <p:nvPicPr>
          <p:cNvPr id="1490" name="Screen Shot 2015-06-17 at 12.27.26 AM.png" descr="Screen Shot 2015-06-17 at 12.27.26 AM.png"/>
          <p:cNvPicPr>
            <a:picLocks noChangeAspect="1"/>
          </p:cNvPicPr>
          <p:nvPr/>
        </p:nvPicPr>
        <p:blipFill>
          <a:blip r:embed="rId4">
            <a:extLst/>
          </a:blip>
          <a:stretch>
            <a:fillRect/>
          </a:stretch>
        </p:blipFill>
        <p:spPr>
          <a:xfrm>
            <a:off x="257681" y="6145537"/>
            <a:ext cx="1752658" cy="1529106"/>
          </a:xfrm>
          <a:prstGeom prst="rect">
            <a:avLst/>
          </a:prstGeom>
          <a:ln w="25400">
            <a:solidFill>
              <a:srgbClr val="000000"/>
            </a:solidFill>
            <a:miter lim="400000"/>
          </a:ln>
        </p:spPr>
      </p:pic>
      <p:sp>
        <p:nvSpPr>
          <p:cNvPr id="1491" name="Rectangle"/>
          <p:cNvSpPr/>
          <p:nvPr/>
        </p:nvSpPr>
        <p:spPr>
          <a:xfrm rot="5400000">
            <a:off x="20505635" y="4346053"/>
            <a:ext cx="505986" cy="3002281"/>
          </a:xfrm>
          <a:prstGeom prst="rect">
            <a:avLst/>
          </a:prstGeom>
          <a:solidFill>
            <a:srgbClr val="000000"/>
          </a:solidFill>
          <a:ln w="12700">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grpSp>
        <p:nvGrpSpPr>
          <p:cNvPr id="1494" name="Group"/>
          <p:cNvGrpSpPr/>
          <p:nvPr/>
        </p:nvGrpSpPr>
        <p:grpSpPr>
          <a:xfrm>
            <a:off x="2243620" y="5776805"/>
            <a:ext cx="1574008" cy="2266570"/>
            <a:chOff x="0" y="0"/>
            <a:chExt cx="1574006" cy="2266568"/>
          </a:xfrm>
        </p:grpSpPr>
        <p:pic>
          <p:nvPicPr>
            <p:cNvPr id="1492" name="Image" descr="Image"/>
            <p:cNvPicPr>
              <a:picLocks noChangeAspect="1"/>
            </p:cNvPicPr>
            <p:nvPr/>
          </p:nvPicPr>
          <p:blipFill>
            <a:blip r:embed="rId5">
              <a:extLst/>
            </a:blip>
            <a:stretch>
              <a:fillRect/>
            </a:stretch>
          </p:blipFill>
          <p:spPr>
            <a:xfrm>
              <a:off x="0" y="0"/>
              <a:ext cx="1574007" cy="2266569"/>
            </a:xfrm>
            <a:prstGeom prst="rect">
              <a:avLst/>
            </a:prstGeom>
            <a:ln w="12700" cap="flat">
              <a:noFill/>
              <a:miter lim="400000"/>
            </a:ln>
            <a:effectLst/>
          </p:spPr>
        </p:pic>
        <p:pic>
          <p:nvPicPr>
            <p:cNvPr id="1493" name="f.pdf" descr="f.pdf"/>
            <p:cNvPicPr>
              <a:picLocks noChangeAspect="1"/>
            </p:cNvPicPr>
            <p:nvPr/>
          </p:nvPicPr>
          <p:blipFill>
            <a:blip r:embed="rId6">
              <a:extLst/>
            </a:blip>
            <a:stretch>
              <a:fillRect/>
            </a:stretch>
          </p:blipFill>
          <p:spPr>
            <a:xfrm>
              <a:off x="609105" y="814940"/>
              <a:ext cx="355796" cy="636688"/>
            </a:xfrm>
            <a:prstGeom prst="rect">
              <a:avLst/>
            </a:prstGeom>
            <a:ln w="12700" cap="flat">
              <a:noFill/>
              <a:miter lim="400000"/>
            </a:ln>
            <a:effectLst/>
          </p:spPr>
        </p:pic>
      </p:grpSp>
      <p:sp>
        <p:nvSpPr>
          <p:cNvPr id="1495" name="Rectangle"/>
          <p:cNvSpPr/>
          <p:nvPr/>
        </p:nvSpPr>
        <p:spPr>
          <a:xfrm>
            <a:off x="22250489" y="5593913"/>
            <a:ext cx="1324197" cy="506562"/>
          </a:xfrm>
          <a:prstGeom prst="rect">
            <a:avLst/>
          </a:prstGeom>
          <a:solidFill>
            <a:schemeClr val="accent5">
              <a:hueOff val="-82419"/>
              <a:satOff val="-9513"/>
              <a:lumOff val="-16343"/>
            </a:schemeClr>
          </a:solidFill>
          <a:ln w="12700">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496" name="Prediction"/>
          <p:cNvSpPr txBox="1"/>
          <p:nvPr/>
        </p:nvSpPr>
        <p:spPr>
          <a:xfrm>
            <a:off x="5359647" y="1517346"/>
            <a:ext cx="2838389" cy="803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4600" u="sng">
                <a:latin typeface="Georgia"/>
                <a:ea typeface="Georgia"/>
                <a:cs typeface="Georgia"/>
                <a:sym typeface="Georgia"/>
              </a:defRPr>
            </a:lvl1pPr>
          </a:lstStyle>
          <a:p>
            <a:pPr/>
            <a:r>
              <a:t>Prediction</a:t>
            </a:r>
          </a:p>
        </p:txBody>
      </p:sp>
      <p:sp>
        <p:nvSpPr>
          <p:cNvPr id="1497" name="Ground truth label"/>
          <p:cNvSpPr txBox="1"/>
          <p:nvPr/>
        </p:nvSpPr>
        <p:spPr>
          <a:xfrm>
            <a:off x="11819148" y="1517346"/>
            <a:ext cx="4988918" cy="803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4600" u="sng">
                <a:latin typeface="Georgia"/>
                <a:ea typeface="Georgia"/>
                <a:cs typeface="Georgia"/>
                <a:sym typeface="Georgia"/>
              </a:defRPr>
            </a:lvl1pPr>
          </a:lstStyle>
          <a:p>
            <a:pPr/>
            <a:r>
              <a:t>Ground truth label</a:t>
            </a:r>
          </a:p>
        </p:txBody>
      </p:sp>
      <p:pic>
        <p:nvPicPr>
          <p:cNvPr id="1498" name="Image" descr="Image"/>
          <p:cNvPicPr>
            <a:picLocks noChangeAspect="1"/>
          </p:cNvPicPr>
          <p:nvPr/>
        </p:nvPicPr>
        <p:blipFill>
          <a:blip r:embed="rId7">
            <a:extLst/>
          </a:blip>
          <a:stretch>
            <a:fillRect/>
          </a:stretch>
        </p:blipFill>
        <p:spPr>
          <a:xfrm>
            <a:off x="17383467" y="1831709"/>
            <a:ext cx="405573" cy="463513"/>
          </a:xfrm>
          <a:prstGeom prst="rect">
            <a:avLst/>
          </a:prstGeom>
          <a:ln w="12700">
            <a:miter lim="400000"/>
          </a:ln>
        </p:spPr>
      </p:pic>
      <p:pic>
        <p:nvPicPr>
          <p:cNvPr id="1499" name="f_theta_X_righta.pdf" descr="f_theta_X_righta.pdf"/>
          <p:cNvPicPr>
            <a:picLocks noChangeAspect="1"/>
          </p:cNvPicPr>
          <p:nvPr/>
        </p:nvPicPr>
        <p:blipFill>
          <a:blip r:embed="rId8">
            <a:extLst/>
          </a:blip>
          <a:stretch>
            <a:fillRect/>
          </a:stretch>
        </p:blipFill>
        <p:spPr>
          <a:xfrm>
            <a:off x="4978179" y="2559446"/>
            <a:ext cx="3880275" cy="791499"/>
          </a:xfrm>
          <a:prstGeom prst="rect">
            <a:avLst/>
          </a:prstGeom>
          <a:ln w="12700">
            <a:miter lim="400000"/>
          </a:ln>
        </p:spPr>
      </p:pic>
      <p:sp>
        <p:nvSpPr>
          <p:cNvPr id="1500" name="Score"/>
          <p:cNvSpPr txBox="1"/>
          <p:nvPr/>
        </p:nvSpPr>
        <p:spPr>
          <a:xfrm>
            <a:off x="17355332" y="1517346"/>
            <a:ext cx="7008970" cy="803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b="0" sz="4600" u="sng">
                <a:latin typeface="Georgia"/>
                <a:ea typeface="Georgia"/>
                <a:cs typeface="Georgia"/>
                <a:sym typeface="Georgia"/>
              </a:defRPr>
            </a:lvl1pPr>
          </a:lstStyle>
          <a:p>
            <a:pPr/>
            <a:r>
              <a:t>Score</a:t>
            </a:r>
          </a:p>
        </p:txBody>
      </p:sp>
      <p:pic>
        <p:nvPicPr>
          <p:cNvPr id="1501" name="-H(_mathbf_y_,_h.pdf" descr="-H(_mathbf_y_,_h.pdf"/>
          <p:cNvPicPr>
            <a:picLocks noChangeAspect="1"/>
          </p:cNvPicPr>
          <p:nvPr/>
        </p:nvPicPr>
        <p:blipFill>
          <a:blip r:embed="rId9">
            <a:extLst/>
          </a:blip>
          <a:stretch>
            <a:fillRect/>
          </a:stretch>
        </p:blipFill>
        <p:spPr>
          <a:xfrm>
            <a:off x="18777731" y="2403230"/>
            <a:ext cx="5020016" cy="1407730"/>
          </a:xfrm>
          <a:prstGeom prst="rect">
            <a:avLst/>
          </a:prstGeom>
          <a:ln w="12700">
            <a:miter lim="400000"/>
          </a:ln>
        </p:spPr>
      </p:pic>
      <p:pic>
        <p:nvPicPr>
          <p:cNvPr id="1502" name="-_mathcal_L_(_ha.pdf" descr="-_mathcal_L_(_ha.pdf"/>
          <p:cNvPicPr>
            <a:picLocks noChangeAspect="1"/>
          </p:cNvPicPr>
          <p:nvPr/>
        </p:nvPicPr>
        <p:blipFill>
          <a:blip r:embed="rId10">
            <a:extLst/>
          </a:blip>
          <a:stretch>
            <a:fillRect/>
          </a:stretch>
        </p:blipFill>
        <p:spPr>
          <a:xfrm>
            <a:off x="22021265" y="1699352"/>
            <a:ext cx="2053968" cy="558801"/>
          </a:xfrm>
          <a:prstGeom prst="rect">
            <a:avLst/>
          </a:prstGeom>
          <a:ln w="12700">
            <a:miter lim="400000"/>
          </a:ln>
        </p:spPr>
      </p:pic>
      <p:pic>
        <p:nvPicPr>
          <p:cNvPr id="1503" name="log_hat_mathbf_y.pdf" descr="log_hat_mathbf_y.pdf"/>
          <p:cNvPicPr>
            <a:picLocks noChangeAspect="1"/>
          </p:cNvPicPr>
          <p:nvPr/>
        </p:nvPicPr>
        <p:blipFill>
          <a:blip r:embed="rId11">
            <a:extLst/>
          </a:blip>
          <a:stretch>
            <a:fillRect/>
          </a:stretch>
        </p:blipFill>
        <p:spPr>
          <a:xfrm>
            <a:off x="8513242" y="1670192"/>
            <a:ext cx="1268858" cy="599183"/>
          </a:xfrm>
          <a:prstGeom prst="rect">
            <a:avLst/>
          </a:prstGeom>
          <a:ln w="12700">
            <a:miter lim="400000"/>
          </a:ln>
        </p:spPr>
      </p:pic>
      <p:sp>
        <p:nvSpPr>
          <p:cNvPr id="1504" name="-"/>
          <p:cNvSpPr txBox="1"/>
          <p:nvPr/>
        </p:nvSpPr>
        <p:spPr>
          <a:xfrm>
            <a:off x="6589449" y="12360682"/>
            <a:ext cx="352934"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4200">
                <a:latin typeface="Helvetica Neue Light"/>
                <a:ea typeface="Helvetica Neue Light"/>
                <a:cs typeface="Helvetica Neue Light"/>
                <a:sym typeface="Helvetica Neue Light"/>
              </a:defRPr>
            </a:lvl1pPr>
          </a:lstStyle>
          <a:p>
            <a:pPr/>
            <a:r>
              <a:t>-</a:t>
            </a:r>
          </a:p>
        </p:txBody>
      </p:sp>
      <p:sp>
        <p:nvSpPr>
          <p:cNvPr id="1505" name="0"/>
          <p:cNvSpPr txBox="1"/>
          <p:nvPr/>
        </p:nvSpPr>
        <p:spPr>
          <a:xfrm>
            <a:off x="13273163" y="12378346"/>
            <a:ext cx="482961" cy="752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4200">
                <a:latin typeface="Georgia"/>
                <a:ea typeface="Georgia"/>
                <a:cs typeface="Georgia"/>
                <a:sym typeface="Georgia"/>
              </a:defRPr>
            </a:lvl1pPr>
          </a:lstStyle>
          <a:p>
            <a:pPr/>
            <a:r>
              <a:t>0</a:t>
            </a:r>
          </a:p>
        </p:txBody>
      </p:sp>
      <p:sp>
        <p:nvSpPr>
          <p:cNvPr id="1506" name="1"/>
          <p:cNvSpPr txBox="1"/>
          <p:nvPr/>
        </p:nvSpPr>
        <p:spPr>
          <a:xfrm>
            <a:off x="17771095" y="12378346"/>
            <a:ext cx="384771" cy="752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4200">
                <a:latin typeface="Georgia"/>
                <a:ea typeface="Georgia"/>
                <a:cs typeface="Georgia"/>
                <a:sym typeface="Georgia"/>
              </a:defRPr>
            </a:lvl1pPr>
          </a:lstStyle>
          <a:p>
            <a:pPr/>
            <a:r>
              <a:t>1</a:t>
            </a:r>
          </a:p>
        </p:txBody>
      </p:sp>
      <p:sp>
        <p:nvSpPr>
          <p:cNvPr id="1507" name="log prob"/>
          <p:cNvSpPr txBox="1"/>
          <p:nvPr/>
        </p:nvSpPr>
        <p:spPr>
          <a:xfrm>
            <a:off x="8347670" y="12494234"/>
            <a:ext cx="1600002"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b="0">
                <a:latin typeface="Georgia"/>
                <a:ea typeface="Georgia"/>
                <a:cs typeface="Georgia"/>
                <a:sym typeface="Georgia"/>
              </a:defRPr>
            </a:lvl1pPr>
          </a:lstStyle>
          <a:p>
            <a:pPr/>
            <a:r>
              <a:t>log prob</a:t>
            </a:r>
          </a:p>
        </p:txBody>
      </p:sp>
      <p:sp>
        <p:nvSpPr>
          <p:cNvPr id="1508" name="- Loss"/>
          <p:cNvSpPr txBox="1"/>
          <p:nvPr/>
        </p:nvSpPr>
        <p:spPr>
          <a:xfrm>
            <a:off x="20965146" y="12494234"/>
            <a:ext cx="1179911"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b="0">
                <a:latin typeface="Georgia"/>
                <a:ea typeface="Georgia"/>
                <a:cs typeface="Georgia"/>
                <a:sym typeface="Georgia"/>
              </a:defRPr>
            </a:lvl1pPr>
          </a:lstStyle>
          <a:p>
            <a:pPr/>
            <a:r>
              <a:t>- Loss</a:t>
            </a:r>
          </a:p>
        </p:txBody>
      </p:sp>
      <p:sp>
        <p:nvSpPr>
          <p:cNvPr id="1509" name="Prob"/>
          <p:cNvSpPr txBox="1"/>
          <p:nvPr/>
        </p:nvSpPr>
        <p:spPr>
          <a:xfrm>
            <a:off x="15256336" y="12494234"/>
            <a:ext cx="975322"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b="0">
                <a:latin typeface="Georgia"/>
                <a:ea typeface="Georgia"/>
                <a:cs typeface="Georgia"/>
                <a:sym typeface="Georgia"/>
              </a:defRPr>
            </a:lvl1pPr>
          </a:lstStyle>
          <a:p>
            <a:pPr/>
            <a:r>
              <a:t>Prob</a:t>
            </a:r>
          </a:p>
        </p:txBody>
      </p:sp>
      <p:pic>
        <p:nvPicPr>
          <p:cNvPr id="1510" name="infty.pdf" descr="infty.pdf"/>
          <p:cNvPicPr>
            <a:picLocks noChangeAspect="1"/>
          </p:cNvPicPr>
          <p:nvPr/>
        </p:nvPicPr>
        <p:blipFill>
          <a:blip r:embed="rId12">
            <a:extLst/>
          </a:blip>
          <a:stretch>
            <a:fillRect/>
          </a:stretch>
        </p:blipFill>
        <p:spPr>
          <a:xfrm>
            <a:off x="6926879" y="12678950"/>
            <a:ext cx="419101" cy="215901"/>
          </a:xfrm>
          <a:prstGeom prst="rect">
            <a:avLst/>
          </a:prstGeom>
          <a:ln w="12700">
            <a:miter lim="400000"/>
          </a:ln>
        </p:spPr>
      </p:pic>
      <p:sp>
        <p:nvSpPr>
          <p:cNvPr id="1511" name="0"/>
          <p:cNvSpPr txBox="1"/>
          <p:nvPr/>
        </p:nvSpPr>
        <p:spPr>
          <a:xfrm>
            <a:off x="11135545" y="12359297"/>
            <a:ext cx="482961" cy="752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4200">
                <a:latin typeface="Georgia"/>
                <a:ea typeface="Georgia"/>
                <a:cs typeface="Georgia"/>
                <a:sym typeface="Georgia"/>
              </a:defRPr>
            </a:lvl1pPr>
          </a:lstStyle>
          <a:p>
            <a:pPr/>
            <a:r>
              <a:t>0</a:t>
            </a:r>
          </a:p>
        </p:txBody>
      </p:sp>
      <p:sp>
        <p:nvSpPr>
          <p:cNvPr id="1512" name="-"/>
          <p:cNvSpPr txBox="1"/>
          <p:nvPr/>
        </p:nvSpPr>
        <p:spPr>
          <a:xfrm>
            <a:off x="18806980" y="12347983"/>
            <a:ext cx="352934"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4200">
                <a:latin typeface="Helvetica Neue Light"/>
                <a:ea typeface="Helvetica Neue Light"/>
                <a:cs typeface="Helvetica Neue Light"/>
                <a:sym typeface="Helvetica Neue Light"/>
              </a:defRPr>
            </a:lvl1pPr>
          </a:lstStyle>
          <a:p>
            <a:pPr/>
            <a:r>
              <a:t>-</a:t>
            </a:r>
          </a:p>
        </p:txBody>
      </p:sp>
      <p:pic>
        <p:nvPicPr>
          <p:cNvPr id="1513" name="infty.pdf" descr="infty.pdf"/>
          <p:cNvPicPr>
            <a:picLocks noChangeAspect="1"/>
          </p:cNvPicPr>
          <p:nvPr/>
        </p:nvPicPr>
        <p:blipFill>
          <a:blip r:embed="rId12">
            <a:extLst/>
          </a:blip>
          <a:stretch>
            <a:fillRect/>
          </a:stretch>
        </p:blipFill>
        <p:spPr>
          <a:xfrm>
            <a:off x="19144411" y="12666250"/>
            <a:ext cx="419101" cy="215901"/>
          </a:xfrm>
          <a:prstGeom prst="rect">
            <a:avLst/>
          </a:prstGeom>
          <a:ln w="12700">
            <a:miter lim="400000"/>
          </a:ln>
        </p:spPr>
      </p:pic>
      <p:sp>
        <p:nvSpPr>
          <p:cNvPr id="1514" name="0"/>
          <p:cNvSpPr txBox="1"/>
          <p:nvPr/>
        </p:nvSpPr>
        <p:spPr>
          <a:xfrm>
            <a:off x="23531284" y="12410662"/>
            <a:ext cx="482961" cy="752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4200">
                <a:latin typeface="Georgia"/>
                <a:ea typeface="Georgia"/>
                <a:cs typeface="Georgia"/>
                <a:sym typeface="Georgia"/>
              </a:defRPr>
            </a:lvl1pPr>
          </a:lstStyle>
          <a:p>
            <a:pPr/>
            <a:r>
              <a:t>0</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1" name="teaser_input" descr="teaser_input"/>
          <p:cNvPicPr>
            <a:picLocks noChangeAspect="1"/>
          </p:cNvPicPr>
          <p:nvPr/>
        </p:nvPicPr>
        <p:blipFill>
          <a:blip r:embed="rId2">
            <a:extLst/>
          </a:blip>
          <a:stretch>
            <a:fillRect/>
          </a:stretch>
        </p:blipFill>
        <p:spPr>
          <a:xfrm>
            <a:off x="3505199" y="5181600"/>
            <a:ext cx="4572001" cy="3429000"/>
          </a:xfrm>
          <a:prstGeom prst="rect">
            <a:avLst/>
          </a:prstGeom>
          <a:ln w="12700">
            <a:miter lim="400000"/>
          </a:ln>
        </p:spPr>
      </p:pic>
      <p:sp>
        <p:nvSpPr>
          <p:cNvPr id="312" name="… 200 total"/>
          <p:cNvSpPr txBox="1"/>
          <p:nvPr/>
        </p:nvSpPr>
        <p:spPr>
          <a:xfrm>
            <a:off x="12954000" y="12039600"/>
            <a:ext cx="5638800" cy="777847"/>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spcBef>
                <a:spcPts val="2800"/>
              </a:spcBef>
              <a:defRPr b="0" sz="4600">
                <a:latin typeface="Calibri"/>
                <a:ea typeface="Calibri"/>
                <a:cs typeface="Calibri"/>
                <a:sym typeface="Calibri"/>
              </a:defRPr>
            </a:lvl1pPr>
          </a:lstStyle>
          <a:p>
            <a:pPr/>
            <a:r>
              <a:t>… 200 total</a:t>
            </a:r>
          </a:p>
        </p:txBody>
      </p:sp>
      <p:pic>
        <p:nvPicPr>
          <p:cNvPr id="313" name="E:\presentations\Siggraph 2007\images\montages\IMG_0681_mask.bmp" descr="E:\presentations\Siggraph 2007\images\montages\IMG_0681_mask.bmp"/>
          <p:cNvPicPr>
            <a:picLocks noChangeAspect="1"/>
          </p:cNvPicPr>
          <p:nvPr/>
        </p:nvPicPr>
        <p:blipFill>
          <a:blip r:embed="rId3">
            <a:extLst/>
          </a:blip>
          <a:stretch>
            <a:fillRect/>
          </a:stretch>
        </p:blipFill>
        <p:spPr>
          <a:xfrm>
            <a:off x="8382000" y="2095500"/>
            <a:ext cx="12741275" cy="9556751"/>
          </a:xfrm>
          <a:prstGeom prst="rect">
            <a:avLst/>
          </a:prstGeom>
          <a:ln w="12700">
            <a:miter lim="400000"/>
          </a:ln>
        </p:spPr>
      </p:pic>
      <p:sp>
        <p:nvSpPr>
          <p:cNvPr id="314" name="[Slide credit: Alexei Efros]"/>
          <p:cNvSpPr txBox="1"/>
          <p:nvPr/>
        </p:nvSpPr>
        <p:spPr>
          <a:xfrm>
            <a:off x="18276290" y="12714086"/>
            <a:ext cx="5865420" cy="7338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b="0" sz="4200">
                <a:latin typeface="Helvetica Neue Light"/>
                <a:ea typeface="Helvetica Neue Light"/>
                <a:cs typeface="Helvetica Neue Light"/>
                <a:sym typeface="Helvetica Neue Light"/>
              </a:defRPr>
            </a:lvl1pPr>
          </a:lstStyle>
          <a:p>
            <a:pPr/>
            <a:r>
              <a:t>[Slide credit: Alexei Efros]</a:t>
            </a:r>
          </a:p>
        </p:txBody>
      </p:sp>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6" name="dolphin"/>
          <p:cNvSpPr txBox="1"/>
          <p:nvPr/>
        </p:nvSpPr>
        <p:spPr>
          <a:xfrm>
            <a:off x="4084010" y="3366253"/>
            <a:ext cx="2751547" cy="117871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r">
              <a:defRPr b="0" sz="3600">
                <a:latin typeface="Helvetica Light"/>
                <a:ea typeface="Helvetica Light"/>
                <a:cs typeface="Helvetica Light"/>
                <a:sym typeface="Helvetica Light"/>
              </a:defRPr>
            </a:lvl1pPr>
          </a:lstStyle>
          <a:p>
            <a:pPr/>
            <a:r>
              <a:t>dolphin</a:t>
            </a:r>
          </a:p>
        </p:txBody>
      </p:sp>
      <p:sp>
        <p:nvSpPr>
          <p:cNvPr id="1517" name="cat"/>
          <p:cNvSpPr txBox="1"/>
          <p:nvPr/>
        </p:nvSpPr>
        <p:spPr>
          <a:xfrm>
            <a:off x="4084010" y="4330468"/>
            <a:ext cx="2751547" cy="117872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r">
              <a:defRPr b="0" sz="3600">
                <a:latin typeface="Helvetica Light"/>
                <a:ea typeface="Helvetica Light"/>
                <a:cs typeface="Helvetica Light"/>
                <a:sym typeface="Helvetica Light"/>
              </a:defRPr>
            </a:lvl1pPr>
          </a:lstStyle>
          <a:p>
            <a:pPr/>
            <a:r>
              <a:t>cat</a:t>
            </a:r>
          </a:p>
        </p:txBody>
      </p:sp>
      <p:sp>
        <p:nvSpPr>
          <p:cNvPr id="1518" name="grizzly bear"/>
          <p:cNvSpPr txBox="1"/>
          <p:nvPr/>
        </p:nvSpPr>
        <p:spPr>
          <a:xfrm>
            <a:off x="3887687" y="5257834"/>
            <a:ext cx="2947870" cy="117872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r">
              <a:defRPr b="0" sz="3600">
                <a:latin typeface="Helvetica Light"/>
                <a:ea typeface="Helvetica Light"/>
                <a:cs typeface="Helvetica Light"/>
                <a:sym typeface="Helvetica Light"/>
              </a:defRPr>
            </a:lvl1pPr>
          </a:lstStyle>
          <a:p>
            <a:pPr/>
            <a:r>
              <a:t>grizzly bear</a:t>
            </a:r>
          </a:p>
        </p:txBody>
      </p:sp>
      <p:sp>
        <p:nvSpPr>
          <p:cNvPr id="1519" name="angel fish"/>
          <p:cNvSpPr txBox="1"/>
          <p:nvPr/>
        </p:nvSpPr>
        <p:spPr>
          <a:xfrm>
            <a:off x="3887687" y="6228375"/>
            <a:ext cx="2947870" cy="117872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r">
              <a:defRPr b="0" sz="3600">
                <a:latin typeface="Helvetica Light"/>
                <a:ea typeface="Helvetica Light"/>
                <a:cs typeface="Helvetica Light"/>
                <a:sym typeface="Helvetica Light"/>
              </a:defRPr>
            </a:lvl1pPr>
          </a:lstStyle>
          <a:p>
            <a:pPr/>
            <a:r>
              <a:t>angel fish</a:t>
            </a:r>
          </a:p>
        </p:txBody>
      </p:sp>
      <p:sp>
        <p:nvSpPr>
          <p:cNvPr id="1520" name="chameleon"/>
          <p:cNvSpPr txBox="1"/>
          <p:nvPr/>
        </p:nvSpPr>
        <p:spPr>
          <a:xfrm>
            <a:off x="3887687" y="7186551"/>
            <a:ext cx="2947870" cy="117872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r">
              <a:defRPr b="0" sz="3600">
                <a:latin typeface="Helvetica Light"/>
                <a:ea typeface="Helvetica Light"/>
                <a:cs typeface="Helvetica Light"/>
                <a:sym typeface="Helvetica Light"/>
              </a:defRPr>
            </a:lvl1pPr>
          </a:lstStyle>
          <a:p>
            <a:pPr/>
            <a:r>
              <a:t>chameleon</a:t>
            </a:r>
          </a:p>
        </p:txBody>
      </p:sp>
      <p:sp>
        <p:nvSpPr>
          <p:cNvPr id="1521" name="iguana"/>
          <p:cNvSpPr txBox="1"/>
          <p:nvPr/>
        </p:nvSpPr>
        <p:spPr>
          <a:xfrm>
            <a:off x="3887687" y="9090498"/>
            <a:ext cx="2947870" cy="117872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r">
              <a:defRPr sz="3600">
                <a:latin typeface="Helvetica"/>
                <a:ea typeface="Helvetica"/>
                <a:cs typeface="Helvetica"/>
                <a:sym typeface="Helvetica"/>
              </a:defRPr>
            </a:lvl1pPr>
          </a:lstStyle>
          <a:p>
            <a:pPr/>
            <a:r>
              <a:t>iguana</a:t>
            </a:r>
          </a:p>
        </p:txBody>
      </p:sp>
      <p:sp>
        <p:nvSpPr>
          <p:cNvPr id="1522" name="elephant"/>
          <p:cNvSpPr txBox="1"/>
          <p:nvPr/>
        </p:nvSpPr>
        <p:spPr>
          <a:xfrm>
            <a:off x="3887687" y="10048674"/>
            <a:ext cx="2947870" cy="117871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r">
              <a:defRPr b="0" sz="3600">
                <a:latin typeface="Helvetica Light"/>
                <a:ea typeface="Helvetica Light"/>
                <a:cs typeface="Helvetica Light"/>
                <a:sym typeface="Helvetica Light"/>
              </a:defRPr>
            </a:lvl1pPr>
          </a:lstStyle>
          <a:p>
            <a:pPr/>
            <a:r>
              <a:t>elephant</a:t>
            </a:r>
          </a:p>
        </p:txBody>
      </p:sp>
      <p:sp>
        <p:nvSpPr>
          <p:cNvPr id="1523" name="clown fish"/>
          <p:cNvSpPr txBox="1"/>
          <p:nvPr/>
        </p:nvSpPr>
        <p:spPr>
          <a:xfrm>
            <a:off x="3887687" y="8138525"/>
            <a:ext cx="2947870" cy="117872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r">
              <a:defRPr b="0" sz="3600">
                <a:latin typeface="Helvetica Light"/>
                <a:ea typeface="Helvetica Light"/>
                <a:cs typeface="Helvetica Light"/>
                <a:sym typeface="Helvetica Light"/>
              </a:defRPr>
            </a:lvl1pPr>
          </a:lstStyle>
          <a:p>
            <a:pPr/>
            <a:r>
              <a:t>clown fish</a:t>
            </a:r>
          </a:p>
        </p:txBody>
      </p:sp>
      <p:sp>
        <p:nvSpPr>
          <p:cNvPr id="1524" name="Rectangle"/>
          <p:cNvSpPr/>
          <p:nvPr/>
        </p:nvSpPr>
        <p:spPr>
          <a:xfrm rot="5400000">
            <a:off x="6832998" y="3952960"/>
            <a:ext cx="505987" cy="169830"/>
          </a:xfrm>
          <a:prstGeom prst="rect">
            <a:avLst/>
          </a:prstGeom>
          <a:solidFill>
            <a:srgbClr val="000000"/>
          </a:solidFill>
          <a:ln w="12700">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525" name="Rectangle"/>
          <p:cNvSpPr/>
          <p:nvPr/>
        </p:nvSpPr>
        <p:spPr>
          <a:xfrm rot="5400000">
            <a:off x="6849242" y="4874060"/>
            <a:ext cx="505987" cy="202318"/>
          </a:xfrm>
          <a:prstGeom prst="rect">
            <a:avLst/>
          </a:prstGeom>
          <a:solidFill>
            <a:srgbClr val="000000"/>
          </a:solidFill>
          <a:ln w="12700">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526" name="Rectangle"/>
          <p:cNvSpPr/>
          <p:nvPr/>
        </p:nvSpPr>
        <p:spPr>
          <a:xfrm rot="5400000">
            <a:off x="6888235" y="5772413"/>
            <a:ext cx="505987" cy="280302"/>
          </a:xfrm>
          <a:prstGeom prst="rect">
            <a:avLst/>
          </a:prstGeom>
          <a:solidFill>
            <a:srgbClr val="000000"/>
          </a:solidFill>
          <a:ln w="12700">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527" name="Rectangle"/>
          <p:cNvSpPr/>
          <p:nvPr/>
        </p:nvSpPr>
        <p:spPr>
          <a:xfrm rot="5400000">
            <a:off x="6849242" y="6748750"/>
            <a:ext cx="505987" cy="202317"/>
          </a:xfrm>
          <a:prstGeom prst="rect">
            <a:avLst/>
          </a:prstGeom>
          <a:solidFill>
            <a:srgbClr val="000000"/>
          </a:solidFill>
          <a:ln w="12700">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528" name="Rectangle"/>
          <p:cNvSpPr/>
          <p:nvPr/>
        </p:nvSpPr>
        <p:spPr>
          <a:xfrm rot="5400000">
            <a:off x="7182357" y="7352979"/>
            <a:ext cx="505987" cy="868548"/>
          </a:xfrm>
          <a:prstGeom prst="rect">
            <a:avLst/>
          </a:prstGeom>
          <a:solidFill>
            <a:srgbClr val="000000"/>
          </a:solidFill>
          <a:ln w="12700">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529" name="Rectangle"/>
          <p:cNvSpPr/>
          <p:nvPr/>
        </p:nvSpPr>
        <p:spPr>
          <a:xfrm rot="5400000">
            <a:off x="6849242" y="8623438"/>
            <a:ext cx="505987" cy="202318"/>
          </a:xfrm>
          <a:prstGeom prst="rect">
            <a:avLst/>
          </a:prstGeom>
          <a:solidFill>
            <a:srgbClr val="000000"/>
          </a:solidFill>
          <a:ln w="12700">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530" name="Rectangle"/>
          <p:cNvSpPr/>
          <p:nvPr/>
        </p:nvSpPr>
        <p:spPr>
          <a:xfrm rot="5400000">
            <a:off x="7682321" y="8727706"/>
            <a:ext cx="505986" cy="1868473"/>
          </a:xfrm>
          <a:prstGeom prst="rect">
            <a:avLst/>
          </a:prstGeom>
          <a:solidFill>
            <a:srgbClr val="000000"/>
          </a:solidFill>
          <a:ln w="12700">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531" name="Rectangle"/>
          <p:cNvSpPr/>
          <p:nvPr/>
        </p:nvSpPr>
        <p:spPr>
          <a:xfrm rot="5400000">
            <a:off x="6840897" y="10503172"/>
            <a:ext cx="505987" cy="185627"/>
          </a:xfrm>
          <a:prstGeom prst="rect">
            <a:avLst/>
          </a:prstGeom>
          <a:solidFill>
            <a:srgbClr val="000000"/>
          </a:solidFill>
          <a:ln w="12700">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532" name="…"/>
          <p:cNvSpPr txBox="1"/>
          <p:nvPr/>
        </p:nvSpPr>
        <p:spPr>
          <a:xfrm rot="5400000">
            <a:off x="5987831" y="11206898"/>
            <a:ext cx="790576"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5000">
                <a:latin typeface="Helvetica"/>
                <a:ea typeface="Helvetica"/>
                <a:cs typeface="Helvetica"/>
                <a:sym typeface="Helvetica"/>
              </a:defRPr>
            </a:lvl1pPr>
          </a:lstStyle>
          <a:p>
            <a:pPr/>
            <a:r>
              <a:t>…</a:t>
            </a:r>
          </a:p>
        </p:txBody>
      </p:sp>
      <p:grpSp>
        <p:nvGrpSpPr>
          <p:cNvPr id="1543" name="Group"/>
          <p:cNvGrpSpPr/>
          <p:nvPr/>
        </p:nvGrpSpPr>
        <p:grpSpPr>
          <a:xfrm rot="5400000">
            <a:off x="9288087" y="4575288"/>
            <a:ext cx="9576278" cy="7158206"/>
            <a:chOff x="0" y="0"/>
            <a:chExt cx="9576276" cy="7158205"/>
          </a:xfrm>
        </p:grpSpPr>
        <p:sp>
          <p:nvSpPr>
            <p:cNvPr id="1533" name="dolphin"/>
            <p:cNvSpPr txBox="1"/>
            <p:nvPr/>
          </p:nvSpPr>
          <p:spPr>
            <a:xfrm rot="16200000">
              <a:off x="-786414" y="4996750"/>
              <a:ext cx="2751547" cy="11787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r">
                <a:defRPr b="0" sz="3600">
                  <a:latin typeface="Helvetica Light"/>
                  <a:ea typeface="Helvetica Light"/>
                  <a:cs typeface="Helvetica Light"/>
                  <a:sym typeface="Helvetica Light"/>
                </a:defRPr>
              </a:lvl1pPr>
            </a:lstStyle>
            <a:p>
              <a:pPr/>
              <a:r>
                <a:t>dolphin</a:t>
              </a:r>
            </a:p>
          </p:txBody>
        </p:sp>
        <p:sp>
          <p:nvSpPr>
            <p:cNvPr id="1534" name="cat"/>
            <p:cNvSpPr txBox="1"/>
            <p:nvPr/>
          </p:nvSpPr>
          <p:spPr>
            <a:xfrm rot="16200000">
              <a:off x="177801" y="4996750"/>
              <a:ext cx="2751547" cy="11787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r">
                <a:defRPr b="0" sz="3600">
                  <a:latin typeface="Helvetica Light"/>
                  <a:ea typeface="Helvetica Light"/>
                  <a:cs typeface="Helvetica Light"/>
                  <a:sym typeface="Helvetica Light"/>
                </a:defRPr>
              </a:lvl1pPr>
            </a:lstStyle>
            <a:p>
              <a:pPr/>
              <a:r>
                <a:t>cat</a:t>
              </a:r>
            </a:p>
          </p:txBody>
        </p:sp>
        <p:sp>
          <p:nvSpPr>
            <p:cNvPr id="1535" name="grizzly bear"/>
            <p:cNvSpPr txBox="1"/>
            <p:nvPr/>
          </p:nvSpPr>
          <p:spPr>
            <a:xfrm rot="16200000">
              <a:off x="1007005" y="5094911"/>
              <a:ext cx="2947869" cy="11787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r">
                <a:defRPr b="0" sz="3600">
                  <a:latin typeface="Helvetica Light"/>
                  <a:ea typeface="Helvetica Light"/>
                  <a:cs typeface="Helvetica Light"/>
                  <a:sym typeface="Helvetica Light"/>
                </a:defRPr>
              </a:lvl1pPr>
            </a:lstStyle>
            <a:p>
              <a:pPr/>
              <a:r>
                <a:t>grizzly bear</a:t>
              </a:r>
            </a:p>
          </p:txBody>
        </p:sp>
        <p:sp>
          <p:nvSpPr>
            <p:cNvPr id="1536" name="angel fish"/>
            <p:cNvSpPr txBox="1"/>
            <p:nvPr/>
          </p:nvSpPr>
          <p:spPr>
            <a:xfrm rot="16200000">
              <a:off x="1977546" y="5094911"/>
              <a:ext cx="2947869" cy="11787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r">
                <a:defRPr b="0" sz="3600">
                  <a:latin typeface="Helvetica Light"/>
                  <a:ea typeface="Helvetica Light"/>
                  <a:cs typeface="Helvetica Light"/>
                  <a:sym typeface="Helvetica Light"/>
                </a:defRPr>
              </a:lvl1pPr>
            </a:lstStyle>
            <a:p>
              <a:pPr/>
              <a:r>
                <a:t>angel fish</a:t>
              </a:r>
            </a:p>
          </p:txBody>
        </p:sp>
        <p:sp>
          <p:nvSpPr>
            <p:cNvPr id="1537" name="chameleon"/>
            <p:cNvSpPr txBox="1"/>
            <p:nvPr/>
          </p:nvSpPr>
          <p:spPr>
            <a:xfrm rot="16200000">
              <a:off x="2935723" y="5094911"/>
              <a:ext cx="2947869" cy="11787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r">
                <a:defRPr sz="3600">
                  <a:latin typeface="Helvetica"/>
                  <a:ea typeface="Helvetica"/>
                  <a:cs typeface="Helvetica"/>
                  <a:sym typeface="Helvetica"/>
                </a:defRPr>
              </a:lvl1pPr>
            </a:lstStyle>
            <a:p>
              <a:pPr/>
              <a:r>
                <a:t>chameleon</a:t>
              </a:r>
            </a:p>
          </p:txBody>
        </p:sp>
        <p:sp>
          <p:nvSpPr>
            <p:cNvPr id="1538" name="iguana"/>
            <p:cNvSpPr txBox="1"/>
            <p:nvPr/>
          </p:nvSpPr>
          <p:spPr>
            <a:xfrm rot="16200000">
              <a:off x="4839670" y="5094911"/>
              <a:ext cx="2947870" cy="11787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r">
                <a:defRPr b="0" sz="3600">
                  <a:latin typeface="Helvetica Light"/>
                  <a:ea typeface="Helvetica Light"/>
                  <a:cs typeface="Helvetica Light"/>
                  <a:sym typeface="Helvetica Light"/>
                </a:defRPr>
              </a:lvl1pPr>
            </a:lstStyle>
            <a:p>
              <a:pPr/>
              <a:r>
                <a:t>iguana</a:t>
              </a:r>
            </a:p>
          </p:txBody>
        </p:sp>
        <p:sp>
          <p:nvSpPr>
            <p:cNvPr id="1539" name="elephant"/>
            <p:cNvSpPr txBox="1"/>
            <p:nvPr/>
          </p:nvSpPr>
          <p:spPr>
            <a:xfrm rot="16200000">
              <a:off x="5797846" y="5094911"/>
              <a:ext cx="2947869" cy="11787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r">
                <a:defRPr b="0" sz="3600">
                  <a:latin typeface="Helvetica Light"/>
                  <a:ea typeface="Helvetica Light"/>
                  <a:cs typeface="Helvetica Light"/>
                  <a:sym typeface="Helvetica Light"/>
                </a:defRPr>
              </a:lvl1pPr>
            </a:lstStyle>
            <a:p>
              <a:pPr/>
              <a:r>
                <a:t>elephant</a:t>
              </a:r>
            </a:p>
          </p:txBody>
        </p:sp>
        <p:sp>
          <p:nvSpPr>
            <p:cNvPr id="1540" name="clown fish"/>
            <p:cNvSpPr txBox="1"/>
            <p:nvPr/>
          </p:nvSpPr>
          <p:spPr>
            <a:xfrm rot="16200000">
              <a:off x="3887697" y="5094911"/>
              <a:ext cx="2947870" cy="11787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r">
                <a:defRPr b="0" sz="3600">
                  <a:latin typeface="Helvetica Light"/>
                  <a:ea typeface="Helvetica Light"/>
                  <a:cs typeface="Helvetica Light"/>
                  <a:sym typeface="Helvetica Light"/>
                </a:defRPr>
              </a:lvl1pPr>
            </a:lstStyle>
            <a:p>
              <a:pPr/>
              <a:r>
                <a:t>clown fish</a:t>
              </a:r>
            </a:p>
          </p:txBody>
        </p:sp>
        <p:sp>
          <p:nvSpPr>
            <p:cNvPr id="1541" name="Rectangle"/>
            <p:cNvSpPr/>
            <p:nvPr/>
          </p:nvSpPr>
          <p:spPr>
            <a:xfrm>
              <a:off x="4156664" y="0"/>
              <a:ext cx="505987" cy="4069372"/>
            </a:xfrm>
            <a:prstGeom prst="rect">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1542" name="…"/>
            <p:cNvSpPr/>
            <p:nvPr/>
          </p:nvSpPr>
          <p:spPr>
            <a:xfrm>
              <a:off x="8306276" y="4735138"/>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sz="5000">
                  <a:latin typeface="Helvetica"/>
                  <a:ea typeface="Helvetica"/>
                  <a:cs typeface="Helvetica"/>
                  <a:sym typeface="Helvetica"/>
                </a:defRPr>
              </a:lvl1pPr>
            </a:lstStyle>
            <a:p>
              <a:pPr/>
              <a:r>
                <a:t>…</a:t>
              </a:r>
            </a:p>
          </p:txBody>
        </p:sp>
      </p:grpSp>
      <p:pic>
        <p:nvPicPr>
          <p:cNvPr id="1544" name="mathbf_x.pdf" descr="mathbf_x.pdf"/>
          <p:cNvPicPr>
            <a:picLocks noChangeAspect="1"/>
          </p:cNvPicPr>
          <p:nvPr/>
        </p:nvPicPr>
        <p:blipFill>
          <a:blip r:embed="rId2">
            <a:extLst/>
          </a:blip>
          <a:stretch>
            <a:fillRect/>
          </a:stretch>
        </p:blipFill>
        <p:spPr>
          <a:xfrm>
            <a:off x="906771" y="5592686"/>
            <a:ext cx="454478" cy="351188"/>
          </a:xfrm>
          <a:prstGeom prst="rect">
            <a:avLst/>
          </a:prstGeom>
          <a:ln w="12700">
            <a:miter lim="400000"/>
          </a:ln>
        </p:spPr>
      </p:pic>
      <p:sp>
        <p:nvSpPr>
          <p:cNvPr id="1545" name="Line"/>
          <p:cNvSpPr/>
          <p:nvPr/>
        </p:nvSpPr>
        <p:spPr>
          <a:xfrm flipV="1">
            <a:off x="6918316" y="3769420"/>
            <a:ext cx="1" cy="8625583"/>
          </a:xfrm>
          <a:prstGeom prst="line">
            <a:avLst/>
          </a:prstGeom>
          <a:ln w="254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546" name="Line"/>
          <p:cNvSpPr/>
          <p:nvPr/>
        </p:nvSpPr>
        <p:spPr>
          <a:xfrm flipH="1" flipV="1">
            <a:off x="13513507" y="3751690"/>
            <a:ext cx="12375" cy="8635079"/>
          </a:xfrm>
          <a:prstGeom prst="line">
            <a:avLst/>
          </a:prstGeom>
          <a:ln w="254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547" name="Line"/>
          <p:cNvSpPr/>
          <p:nvPr/>
        </p:nvSpPr>
        <p:spPr>
          <a:xfrm flipH="1" flipV="1">
            <a:off x="19182464" y="3751688"/>
            <a:ext cx="5565" cy="8659540"/>
          </a:xfrm>
          <a:prstGeom prst="line">
            <a:avLst/>
          </a:prstGeom>
          <a:ln w="254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548" name="Line"/>
          <p:cNvSpPr/>
          <p:nvPr/>
        </p:nvSpPr>
        <p:spPr>
          <a:xfrm>
            <a:off x="6913066" y="12386083"/>
            <a:ext cx="4469210" cy="1"/>
          </a:xfrm>
          <a:prstGeom prst="line">
            <a:avLst/>
          </a:prstGeom>
          <a:ln w="254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549" name="Line"/>
          <p:cNvSpPr/>
          <p:nvPr/>
        </p:nvSpPr>
        <p:spPr>
          <a:xfrm>
            <a:off x="13509392" y="12392433"/>
            <a:ext cx="4469210" cy="1"/>
          </a:xfrm>
          <a:prstGeom prst="line">
            <a:avLst/>
          </a:prstGeom>
          <a:ln w="254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550" name="Line"/>
          <p:cNvSpPr/>
          <p:nvPr/>
        </p:nvSpPr>
        <p:spPr>
          <a:xfrm>
            <a:off x="19186706" y="12392433"/>
            <a:ext cx="4517374" cy="1"/>
          </a:xfrm>
          <a:prstGeom prst="line">
            <a:avLst/>
          </a:prstGeom>
          <a:ln w="254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pic>
        <p:nvPicPr>
          <p:cNvPr id="1551" name="odot.pdf" descr="odot.pdf"/>
          <p:cNvPicPr>
            <a:picLocks noChangeAspect="1"/>
          </p:cNvPicPr>
          <p:nvPr/>
        </p:nvPicPr>
        <p:blipFill>
          <a:blip r:embed="rId3">
            <a:extLst/>
          </a:blip>
          <a:stretch>
            <a:fillRect/>
          </a:stretch>
        </p:blipFill>
        <p:spPr>
          <a:xfrm>
            <a:off x="9844522" y="7438765"/>
            <a:ext cx="647320" cy="674291"/>
          </a:xfrm>
          <a:prstGeom prst="rect">
            <a:avLst/>
          </a:prstGeom>
          <a:ln w="12700">
            <a:miter lim="400000"/>
          </a:ln>
        </p:spPr>
      </p:pic>
      <p:pic>
        <p:nvPicPr>
          <p:cNvPr id="1552" name="Screen Shot 2015-06-17 at 12.27.39 AM.png" descr="Screen Shot 2015-06-17 at 12.27.39 AM.png"/>
          <p:cNvPicPr>
            <a:picLocks noChangeAspect="1"/>
          </p:cNvPicPr>
          <p:nvPr/>
        </p:nvPicPr>
        <p:blipFill>
          <a:blip r:embed="rId4">
            <a:extLst/>
          </a:blip>
          <a:stretch>
            <a:fillRect/>
          </a:stretch>
        </p:blipFill>
        <p:spPr>
          <a:xfrm>
            <a:off x="257681" y="6097328"/>
            <a:ext cx="1752658" cy="1625523"/>
          </a:xfrm>
          <a:prstGeom prst="rect">
            <a:avLst/>
          </a:prstGeom>
          <a:ln w="25400">
            <a:solidFill>
              <a:srgbClr val="000000"/>
            </a:solidFill>
            <a:miter lim="400000"/>
          </a:ln>
        </p:spPr>
      </p:pic>
      <p:sp>
        <p:nvSpPr>
          <p:cNvPr id="1553" name="Rectangle"/>
          <p:cNvSpPr/>
          <p:nvPr/>
        </p:nvSpPr>
        <p:spPr>
          <a:xfrm rot="5400000">
            <a:off x="19451482" y="7352979"/>
            <a:ext cx="505987" cy="868548"/>
          </a:xfrm>
          <a:prstGeom prst="rect">
            <a:avLst/>
          </a:prstGeom>
          <a:solidFill>
            <a:srgbClr val="000000"/>
          </a:solidFill>
          <a:ln w="12700">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grpSp>
        <p:nvGrpSpPr>
          <p:cNvPr id="1556" name="Group"/>
          <p:cNvGrpSpPr/>
          <p:nvPr/>
        </p:nvGrpSpPr>
        <p:grpSpPr>
          <a:xfrm>
            <a:off x="2243620" y="5776805"/>
            <a:ext cx="1574008" cy="2266570"/>
            <a:chOff x="0" y="0"/>
            <a:chExt cx="1574006" cy="2266568"/>
          </a:xfrm>
        </p:grpSpPr>
        <p:pic>
          <p:nvPicPr>
            <p:cNvPr id="1554" name="Image" descr="Image"/>
            <p:cNvPicPr>
              <a:picLocks noChangeAspect="1"/>
            </p:cNvPicPr>
            <p:nvPr/>
          </p:nvPicPr>
          <p:blipFill>
            <a:blip r:embed="rId5">
              <a:extLst/>
            </a:blip>
            <a:stretch>
              <a:fillRect/>
            </a:stretch>
          </p:blipFill>
          <p:spPr>
            <a:xfrm>
              <a:off x="0" y="0"/>
              <a:ext cx="1574007" cy="2266569"/>
            </a:xfrm>
            <a:prstGeom prst="rect">
              <a:avLst/>
            </a:prstGeom>
            <a:ln w="12700" cap="flat">
              <a:noFill/>
              <a:miter lim="400000"/>
            </a:ln>
            <a:effectLst/>
          </p:spPr>
        </p:pic>
        <p:pic>
          <p:nvPicPr>
            <p:cNvPr id="1555" name="f.pdf" descr="f.pdf"/>
            <p:cNvPicPr>
              <a:picLocks noChangeAspect="1"/>
            </p:cNvPicPr>
            <p:nvPr/>
          </p:nvPicPr>
          <p:blipFill>
            <a:blip r:embed="rId6">
              <a:extLst/>
            </a:blip>
            <a:stretch>
              <a:fillRect/>
            </a:stretch>
          </p:blipFill>
          <p:spPr>
            <a:xfrm>
              <a:off x="609105" y="814940"/>
              <a:ext cx="355796" cy="636688"/>
            </a:xfrm>
            <a:prstGeom prst="rect">
              <a:avLst/>
            </a:prstGeom>
            <a:ln w="12700" cap="flat">
              <a:noFill/>
              <a:miter lim="400000"/>
            </a:ln>
            <a:effectLst/>
          </p:spPr>
        </p:pic>
      </p:grpSp>
      <p:sp>
        <p:nvSpPr>
          <p:cNvPr id="1557" name="Rectangle"/>
          <p:cNvSpPr/>
          <p:nvPr/>
        </p:nvSpPr>
        <p:spPr>
          <a:xfrm>
            <a:off x="20130427" y="7539976"/>
            <a:ext cx="3466314" cy="506563"/>
          </a:xfrm>
          <a:prstGeom prst="rect">
            <a:avLst/>
          </a:prstGeom>
          <a:solidFill>
            <a:schemeClr val="accent5">
              <a:hueOff val="-82419"/>
              <a:satOff val="-9513"/>
              <a:lumOff val="-16343"/>
            </a:schemeClr>
          </a:solidFill>
          <a:ln w="12700">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558" name="Prediction"/>
          <p:cNvSpPr txBox="1"/>
          <p:nvPr/>
        </p:nvSpPr>
        <p:spPr>
          <a:xfrm>
            <a:off x="5359647" y="1517346"/>
            <a:ext cx="2838389" cy="803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4600" u="sng">
                <a:latin typeface="Georgia"/>
                <a:ea typeface="Georgia"/>
                <a:cs typeface="Georgia"/>
                <a:sym typeface="Georgia"/>
              </a:defRPr>
            </a:lvl1pPr>
          </a:lstStyle>
          <a:p>
            <a:pPr/>
            <a:r>
              <a:t>Prediction</a:t>
            </a:r>
          </a:p>
        </p:txBody>
      </p:sp>
      <p:sp>
        <p:nvSpPr>
          <p:cNvPr id="1559" name="Ground truth label"/>
          <p:cNvSpPr txBox="1"/>
          <p:nvPr/>
        </p:nvSpPr>
        <p:spPr>
          <a:xfrm>
            <a:off x="11819148" y="1517346"/>
            <a:ext cx="4988918" cy="803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4600" u="sng">
                <a:latin typeface="Georgia"/>
                <a:ea typeface="Georgia"/>
                <a:cs typeface="Georgia"/>
                <a:sym typeface="Georgia"/>
              </a:defRPr>
            </a:lvl1pPr>
          </a:lstStyle>
          <a:p>
            <a:pPr/>
            <a:r>
              <a:t>Ground truth label</a:t>
            </a:r>
          </a:p>
        </p:txBody>
      </p:sp>
      <p:pic>
        <p:nvPicPr>
          <p:cNvPr id="1560" name="Image" descr="Image"/>
          <p:cNvPicPr>
            <a:picLocks noChangeAspect="1"/>
          </p:cNvPicPr>
          <p:nvPr/>
        </p:nvPicPr>
        <p:blipFill>
          <a:blip r:embed="rId7">
            <a:extLst/>
          </a:blip>
          <a:stretch>
            <a:fillRect/>
          </a:stretch>
        </p:blipFill>
        <p:spPr>
          <a:xfrm>
            <a:off x="17383467" y="1831709"/>
            <a:ext cx="405573" cy="463513"/>
          </a:xfrm>
          <a:prstGeom prst="rect">
            <a:avLst/>
          </a:prstGeom>
          <a:ln w="12700">
            <a:miter lim="400000"/>
          </a:ln>
        </p:spPr>
      </p:pic>
      <p:pic>
        <p:nvPicPr>
          <p:cNvPr id="1561" name="f_theta_X_righta.pdf" descr="f_theta_X_righta.pdf"/>
          <p:cNvPicPr>
            <a:picLocks noChangeAspect="1"/>
          </p:cNvPicPr>
          <p:nvPr/>
        </p:nvPicPr>
        <p:blipFill>
          <a:blip r:embed="rId8">
            <a:extLst/>
          </a:blip>
          <a:stretch>
            <a:fillRect/>
          </a:stretch>
        </p:blipFill>
        <p:spPr>
          <a:xfrm>
            <a:off x="4978179" y="2559446"/>
            <a:ext cx="3880275" cy="791499"/>
          </a:xfrm>
          <a:prstGeom prst="rect">
            <a:avLst/>
          </a:prstGeom>
          <a:ln w="12700">
            <a:miter lim="400000"/>
          </a:ln>
        </p:spPr>
      </p:pic>
      <p:sp>
        <p:nvSpPr>
          <p:cNvPr id="1562" name="Score"/>
          <p:cNvSpPr txBox="1"/>
          <p:nvPr/>
        </p:nvSpPr>
        <p:spPr>
          <a:xfrm>
            <a:off x="17355332" y="1517346"/>
            <a:ext cx="7008970" cy="803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b="0" sz="4600" u="sng">
                <a:latin typeface="Georgia"/>
                <a:ea typeface="Georgia"/>
                <a:cs typeface="Georgia"/>
                <a:sym typeface="Georgia"/>
              </a:defRPr>
            </a:lvl1pPr>
          </a:lstStyle>
          <a:p>
            <a:pPr/>
            <a:r>
              <a:t>Score</a:t>
            </a:r>
          </a:p>
        </p:txBody>
      </p:sp>
      <p:pic>
        <p:nvPicPr>
          <p:cNvPr id="1563" name="-H(_mathbf_y_,_h.pdf" descr="-H(_mathbf_y_,_h.pdf"/>
          <p:cNvPicPr>
            <a:picLocks noChangeAspect="1"/>
          </p:cNvPicPr>
          <p:nvPr/>
        </p:nvPicPr>
        <p:blipFill>
          <a:blip r:embed="rId9">
            <a:extLst/>
          </a:blip>
          <a:stretch>
            <a:fillRect/>
          </a:stretch>
        </p:blipFill>
        <p:spPr>
          <a:xfrm>
            <a:off x="18777731" y="2403230"/>
            <a:ext cx="5020016" cy="1407730"/>
          </a:xfrm>
          <a:prstGeom prst="rect">
            <a:avLst/>
          </a:prstGeom>
          <a:ln w="12700">
            <a:miter lim="400000"/>
          </a:ln>
        </p:spPr>
      </p:pic>
      <p:pic>
        <p:nvPicPr>
          <p:cNvPr id="1564" name="-_mathcal_L_(_ha.pdf" descr="-_mathcal_L_(_ha.pdf"/>
          <p:cNvPicPr>
            <a:picLocks noChangeAspect="1"/>
          </p:cNvPicPr>
          <p:nvPr/>
        </p:nvPicPr>
        <p:blipFill>
          <a:blip r:embed="rId10">
            <a:extLst/>
          </a:blip>
          <a:stretch>
            <a:fillRect/>
          </a:stretch>
        </p:blipFill>
        <p:spPr>
          <a:xfrm>
            <a:off x="22021265" y="1699352"/>
            <a:ext cx="2053968" cy="558801"/>
          </a:xfrm>
          <a:prstGeom prst="rect">
            <a:avLst/>
          </a:prstGeom>
          <a:ln w="12700">
            <a:miter lim="400000"/>
          </a:ln>
        </p:spPr>
      </p:pic>
      <p:pic>
        <p:nvPicPr>
          <p:cNvPr id="1565" name="log_hat_mathbf_y.pdf" descr="log_hat_mathbf_y.pdf"/>
          <p:cNvPicPr>
            <a:picLocks noChangeAspect="1"/>
          </p:cNvPicPr>
          <p:nvPr/>
        </p:nvPicPr>
        <p:blipFill>
          <a:blip r:embed="rId11">
            <a:extLst/>
          </a:blip>
          <a:stretch>
            <a:fillRect/>
          </a:stretch>
        </p:blipFill>
        <p:spPr>
          <a:xfrm>
            <a:off x="8513242" y="1670192"/>
            <a:ext cx="1268858" cy="599183"/>
          </a:xfrm>
          <a:prstGeom prst="rect">
            <a:avLst/>
          </a:prstGeom>
          <a:ln w="12700">
            <a:miter lim="400000"/>
          </a:ln>
        </p:spPr>
      </p:pic>
      <p:sp>
        <p:nvSpPr>
          <p:cNvPr id="1566" name="-"/>
          <p:cNvSpPr txBox="1"/>
          <p:nvPr/>
        </p:nvSpPr>
        <p:spPr>
          <a:xfrm>
            <a:off x="6589449" y="12360682"/>
            <a:ext cx="352934"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4200">
                <a:latin typeface="Helvetica Neue Light"/>
                <a:ea typeface="Helvetica Neue Light"/>
                <a:cs typeface="Helvetica Neue Light"/>
                <a:sym typeface="Helvetica Neue Light"/>
              </a:defRPr>
            </a:lvl1pPr>
          </a:lstStyle>
          <a:p>
            <a:pPr/>
            <a:r>
              <a:t>-</a:t>
            </a:r>
          </a:p>
        </p:txBody>
      </p:sp>
      <p:sp>
        <p:nvSpPr>
          <p:cNvPr id="1567" name="0"/>
          <p:cNvSpPr txBox="1"/>
          <p:nvPr/>
        </p:nvSpPr>
        <p:spPr>
          <a:xfrm>
            <a:off x="13273163" y="12378346"/>
            <a:ext cx="482961" cy="752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4200">
                <a:latin typeface="Georgia"/>
                <a:ea typeface="Georgia"/>
                <a:cs typeface="Georgia"/>
                <a:sym typeface="Georgia"/>
              </a:defRPr>
            </a:lvl1pPr>
          </a:lstStyle>
          <a:p>
            <a:pPr/>
            <a:r>
              <a:t>0</a:t>
            </a:r>
          </a:p>
        </p:txBody>
      </p:sp>
      <p:sp>
        <p:nvSpPr>
          <p:cNvPr id="1568" name="1"/>
          <p:cNvSpPr txBox="1"/>
          <p:nvPr/>
        </p:nvSpPr>
        <p:spPr>
          <a:xfrm>
            <a:off x="17771095" y="12378346"/>
            <a:ext cx="384771" cy="752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4200">
                <a:latin typeface="Georgia"/>
                <a:ea typeface="Georgia"/>
                <a:cs typeface="Georgia"/>
                <a:sym typeface="Georgia"/>
              </a:defRPr>
            </a:lvl1pPr>
          </a:lstStyle>
          <a:p>
            <a:pPr/>
            <a:r>
              <a:t>1</a:t>
            </a:r>
          </a:p>
        </p:txBody>
      </p:sp>
      <p:sp>
        <p:nvSpPr>
          <p:cNvPr id="1569" name="log prob"/>
          <p:cNvSpPr txBox="1"/>
          <p:nvPr/>
        </p:nvSpPr>
        <p:spPr>
          <a:xfrm>
            <a:off x="8347670" y="12494234"/>
            <a:ext cx="1600002"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b="0">
                <a:latin typeface="Georgia"/>
                <a:ea typeface="Georgia"/>
                <a:cs typeface="Georgia"/>
                <a:sym typeface="Georgia"/>
              </a:defRPr>
            </a:lvl1pPr>
          </a:lstStyle>
          <a:p>
            <a:pPr/>
            <a:r>
              <a:t>log prob</a:t>
            </a:r>
          </a:p>
        </p:txBody>
      </p:sp>
      <p:sp>
        <p:nvSpPr>
          <p:cNvPr id="1570" name="- Loss"/>
          <p:cNvSpPr txBox="1"/>
          <p:nvPr/>
        </p:nvSpPr>
        <p:spPr>
          <a:xfrm>
            <a:off x="20965146" y="12494234"/>
            <a:ext cx="1179911"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b="0">
                <a:latin typeface="Georgia"/>
                <a:ea typeface="Georgia"/>
                <a:cs typeface="Georgia"/>
                <a:sym typeface="Georgia"/>
              </a:defRPr>
            </a:lvl1pPr>
          </a:lstStyle>
          <a:p>
            <a:pPr/>
            <a:r>
              <a:t>- Loss</a:t>
            </a:r>
          </a:p>
        </p:txBody>
      </p:sp>
      <p:sp>
        <p:nvSpPr>
          <p:cNvPr id="1571" name="Prob"/>
          <p:cNvSpPr txBox="1"/>
          <p:nvPr/>
        </p:nvSpPr>
        <p:spPr>
          <a:xfrm>
            <a:off x="15256336" y="12494234"/>
            <a:ext cx="975322"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b="0">
                <a:latin typeface="Georgia"/>
                <a:ea typeface="Georgia"/>
                <a:cs typeface="Georgia"/>
                <a:sym typeface="Georgia"/>
              </a:defRPr>
            </a:lvl1pPr>
          </a:lstStyle>
          <a:p>
            <a:pPr/>
            <a:r>
              <a:t>Prob</a:t>
            </a:r>
          </a:p>
        </p:txBody>
      </p:sp>
      <p:pic>
        <p:nvPicPr>
          <p:cNvPr id="1572" name="infty.pdf" descr="infty.pdf"/>
          <p:cNvPicPr>
            <a:picLocks noChangeAspect="1"/>
          </p:cNvPicPr>
          <p:nvPr/>
        </p:nvPicPr>
        <p:blipFill>
          <a:blip r:embed="rId12">
            <a:extLst/>
          </a:blip>
          <a:stretch>
            <a:fillRect/>
          </a:stretch>
        </p:blipFill>
        <p:spPr>
          <a:xfrm>
            <a:off x="6926879" y="12678950"/>
            <a:ext cx="419101" cy="215901"/>
          </a:xfrm>
          <a:prstGeom prst="rect">
            <a:avLst/>
          </a:prstGeom>
          <a:ln w="12700">
            <a:miter lim="400000"/>
          </a:ln>
        </p:spPr>
      </p:pic>
      <p:sp>
        <p:nvSpPr>
          <p:cNvPr id="1573" name="0"/>
          <p:cNvSpPr txBox="1"/>
          <p:nvPr/>
        </p:nvSpPr>
        <p:spPr>
          <a:xfrm>
            <a:off x="11135545" y="12359297"/>
            <a:ext cx="482961" cy="752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4200">
                <a:latin typeface="Georgia"/>
                <a:ea typeface="Georgia"/>
                <a:cs typeface="Georgia"/>
                <a:sym typeface="Georgia"/>
              </a:defRPr>
            </a:lvl1pPr>
          </a:lstStyle>
          <a:p>
            <a:pPr/>
            <a:r>
              <a:t>0</a:t>
            </a:r>
          </a:p>
        </p:txBody>
      </p:sp>
      <p:sp>
        <p:nvSpPr>
          <p:cNvPr id="1574" name="-"/>
          <p:cNvSpPr txBox="1"/>
          <p:nvPr/>
        </p:nvSpPr>
        <p:spPr>
          <a:xfrm>
            <a:off x="18806980" y="12347983"/>
            <a:ext cx="352934"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4200">
                <a:latin typeface="Helvetica Neue Light"/>
                <a:ea typeface="Helvetica Neue Light"/>
                <a:cs typeface="Helvetica Neue Light"/>
                <a:sym typeface="Helvetica Neue Light"/>
              </a:defRPr>
            </a:lvl1pPr>
          </a:lstStyle>
          <a:p>
            <a:pPr/>
            <a:r>
              <a:t>-</a:t>
            </a:r>
          </a:p>
        </p:txBody>
      </p:sp>
      <p:pic>
        <p:nvPicPr>
          <p:cNvPr id="1575" name="infty.pdf" descr="infty.pdf"/>
          <p:cNvPicPr>
            <a:picLocks noChangeAspect="1"/>
          </p:cNvPicPr>
          <p:nvPr/>
        </p:nvPicPr>
        <p:blipFill>
          <a:blip r:embed="rId12">
            <a:extLst/>
          </a:blip>
          <a:stretch>
            <a:fillRect/>
          </a:stretch>
        </p:blipFill>
        <p:spPr>
          <a:xfrm>
            <a:off x="19144411" y="12666250"/>
            <a:ext cx="419101" cy="215901"/>
          </a:xfrm>
          <a:prstGeom prst="rect">
            <a:avLst/>
          </a:prstGeom>
          <a:ln w="12700">
            <a:miter lim="400000"/>
          </a:ln>
        </p:spPr>
      </p:pic>
      <p:sp>
        <p:nvSpPr>
          <p:cNvPr id="1576" name="0"/>
          <p:cNvSpPr txBox="1"/>
          <p:nvPr/>
        </p:nvSpPr>
        <p:spPr>
          <a:xfrm>
            <a:off x="23531284" y="12410662"/>
            <a:ext cx="482961" cy="752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4200">
                <a:latin typeface="Georgia"/>
                <a:ea typeface="Georgia"/>
                <a:cs typeface="Georgia"/>
                <a:sym typeface="Georgia"/>
              </a:defRPr>
            </a:lvl1pPr>
          </a:lstStyle>
          <a:p>
            <a:pPr/>
            <a:r>
              <a:t>0</a:t>
            </a:r>
          </a:p>
        </p:txBody>
      </p:sp>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8" name="Softmax regression (a.k.a. multinomial logistic regression)"/>
          <p:cNvSpPr txBox="1"/>
          <p:nvPr/>
        </p:nvSpPr>
        <p:spPr>
          <a:xfrm>
            <a:off x="950601" y="784689"/>
            <a:ext cx="15619598" cy="8413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l" defTabSz="2172273">
              <a:defRPr b="0" sz="4600">
                <a:latin typeface="Helvetica Light"/>
                <a:ea typeface="Helvetica Light"/>
                <a:cs typeface="Helvetica Light"/>
                <a:sym typeface="Helvetica Light"/>
              </a:defRPr>
            </a:pPr>
            <a:r>
              <a:rPr b="1">
                <a:latin typeface="Helvetica"/>
                <a:ea typeface="Helvetica"/>
                <a:cs typeface="Helvetica"/>
                <a:sym typeface="Helvetica"/>
              </a:rPr>
              <a:t>Softmax regression</a:t>
            </a:r>
            <a:r>
              <a:t> (a.k.a. multinomial logistic regression)</a:t>
            </a:r>
          </a:p>
        </p:txBody>
      </p:sp>
      <p:pic>
        <p:nvPicPr>
          <p:cNvPr id="1579" name="f_theta_X_righta.pdf" descr="f_theta_X_righta.pdf"/>
          <p:cNvPicPr>
            <a:picLocks noChangeAspect="1"/>
          </p:cNvPicPr>
          <p:nvPr/>
        </p:nvPicPr>
        <p:blipFill>
          <a:blip r:embed="rId3">
            <a:extLst/>
          </a:blip>
          <a:stretch>
            <a:fillRect/>
          </a:stretch>
        </p:blipFill>
        <p:spPr>
          <a:xfrm>
            <a:off x="1624083" y="2441499"/>
            <a:ext cx="3799895" cy="775104"/>
          </a:xfrm>
          <a:prstGeom prst="rect">
            <a:avLst/>
          </a:prstGeom>
          <a:ln w="12700">
            <a:miter lim="400000"/>
          </a:ln>
        </p:spPr>
      </p:pic>
      <p:pic>
        <p:nvPicPr>
          <p:cNvPr id="1580" name="hat_y_j_&amp;=_frac_.pdf" descr="hat_y_j_&amp;=_frac_.pdf"/>
          <p:cNvPicPr>
            <a:picLocks noChangeAspect="1"/>
          </p:cNvPicPr>
          <p:nvPr/>
        </p:nvPicPr>
        <p:blipFill>
          <a:blip r:embed="rId4">
            <a:extLst/>
          </a:blip>
          <a:stretch>
            <a:fillRect/>
          </a:stretch>
        </p:blipFill>
        <p:spPr>
          <a:xfrm>
            <a:off x="2468661" y="7102849"/>
            <a:ext cx="4259749" cy="1549000"/>
          </a:xfrm>
          <a:prstGeom prst="rect">
            <a:avLst/>
          </a:prstGeom>
          <a:ln w="12700">
            <a:miter lim="400000"/>
          </a:ln>
        </p:spPr>
      </p:pic>
      <p:pic>
        <p:nvPicPr>
          <p:cNvPr id="1581" name="hat_mathbf_y_=_t.pdf" descr="hat_mathbf_y_=_t.pdf"/>
          <p:cNvPicPr>
            <a:picLocks noChangeAspect="1"/>
          </p:cNvPicPr>
          <p:nvPr/>
        </p:nvPicPr>
        <p:blipFill>
          <a:blip r:embed="rId5">
            <a:extLst/>
          </a:blip>
          <a:stretch>
            <a:fillRect/>
          </a:stretch>
        </p:blipFill>
        <p:spPr>
          <a:xfrm>
            <a:off x="1745290" y="5749260"/>
            <a:ext cx="4659842" cy="703732"/>
          </a:xfrm>
          <a:prstGeom prst="rect">
            <a:avLst/>
          </a:prstGeom>
          <a:ln w="12700">
            <a:miter lim="400000"/>
          </a:ln>
        </p:spPr>
      </p:pic>
      <p:grpSp>
        <p:nvGrpSpPr>
          <p:cNvPr id="1586" name="Group"/>
          <p:cNvGrpSpPr/>
          <p:nvPr/>
        </p:nvGrpSpPr>
        <p:grpSpPr>
          <a:xfrm>
            <a:off x="1727717" y="3518752"/>
            <a:ext cx="18871282" cy="1928358"/>
            <a:chOff x="0" y="0"/>
            <a:chExt cx="18871280" cy="1928356"/>
          </a:xfrm>
        </p:grpSpPr>
        <p:grpSp>
          <p:nvGrpSpPr>
            <p:cNvPr id="1584" name="Group"/>
            <p:cNvGrpSpPr/>
            <p:nvPr/>
          </p:nvGrpSpPr>
          <p:grpSpPr>
            <a:xfrm>
              <a:off x="6457012" y="0"/>
              <a:ext cx="12414269" cy="1928357"/>
              <a:chOff x="0" y="0"/>
              <a:chExt cx="12414268" cy="1928356"/>
            </a:xfrm>
          </p:grpSpPr>
          <p:sp>
            <p:nvSpPr>
              <p:cNvPr id="1582" name="logits: vector of K scores, one for each class"/>
              <p:cNvSpPr txBox="1"/>
              <p:nvPr/>
            </p:nvSpPr>
            <p:spPr>
              <a:xfrm>
                <a:off x="1122361" y="0"/>
                <a:ext cx="11291908" cy="19283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p>
                <a:pPr algn="l">
                  <a:defRPr b="0" sz="4200">
                    <a:latin typeface="Helvetica Light"/>
                    <a:ea typeface="Helvetica Light"/>
                    <a:cs typeface="Helvetica Light"/>
                    <a:sym typeface="Helvetica Light"/>
                  </a:defRPr>
                </a:pPr>
                <a:r>
                  <a:rPr b="1">
                    <a:latin typeface="Helvetica"/>
                    <a:ea typeface="Helvetica"/>
                    <a:cs typeface="Helvetica"/>
                    <a:sym typeface="Helvetica"/>
                  </a:rPr>
                  <a:t>logits</a:t>
                </a:r>
                <a:r>
                  <a:t>: vector of K scores, one for each class</a:t>
                </a:r>
              </a:p>
            </p:txBody>
          </p:sp>
          <p:sp>
            <p:nvSpPr>
              <p:cNvPr id="1583" name="Line"/>
              <p:cNvSpPr/>
              <p:nvPr/>
            </p:nvSpPr>
            <p:spPr>
              <a:xfrm flipH="1">
                <a:off x="-1" y="964174"/>
                <a:ext cx="977471" cy="1"/>
              </a:xfrm>
              <a:prstGeom prst="line">
                <a:avLst/>
              </a:prstGeom>
              <a:noFill/>
              <a:ln w="63500" cap="flat">
                <a:solidFill>
                  <a:srgbClr val="000000"/>
                </a:solidFill>
                <a:prstDash val="solid"/>
                <a:miter lim="400000"/>
                <a:tailEnd type="triangle" w="med" len="med"/>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grpSp>
        <p:pic>
          <p:nvPicPr>
            <p:cNvPr id="1585" name="mathbf_z_=_f_the.pdf" descr="mathbf_z_=_f_the.pdf"/>
            <p:cNvPicPr>
              <a:picLocks noChangeAspect="1"/>
            </p:cNvPicPr>
            <p:nvPr/>
          </p:nvPicPr>
          <p:blipFill>
            <a:blip r:embed="rId6">
              <a:extLst/>
            </a:blip>
            <a:stretch>
              <a:fillRect/>
            </a:stretch>
          </p:blipFill>
          <p:spPr>
            <a:xfrm>
              <a:off x="0" y="576627"/>
              <a:ext cx="3058514" cy="775103"/>
            </a:xfrm>
            <a:prstGeom prst="rect">
              <a:avLst/>
            </a:prstGeom>
            <a:ln w="12700" cap="flat">
              <a:noFill/>
              <a:miter lim="400000"/>
            </a:ln>
            <a:effectLst/>
          </p:spPr>
        </p:pic>
      </p:grpSp>
      <p:grpSp>
        <p:nvGrpSpPr>
          <p:cNvPr id="1616" name="Group"/>
          <p:cNvGrpSpPr/>
          <p:nvPr/>
        </p:nvGrpSpPr>
        <p:grpSpPr>
          <a:xfrm>
            <a:off x="8152428" y="5347302"/>
            <a:ext cx="13130175" cy="7736867"/>
            <a:chOff x="0" y="0"/>
            <a:chExt cx="13130173" cy="7736865"/>
          </a:xfrm>
        </p:grpSpPr>
        <p:grpSp>
          <p:nvGrpSpPr>
            <p:cNvPr id="1589" name="Group"/>
            <p:cNvGrpSpPr/>
            <p:nvPr/>
          </p:nvGrpSpPr>
          <p:grpSpPr>
            <a:xfrm>
              <a:off x="0" y="0"/>
              <a:ext cx="13130174" cy="2047875"/>
              <a:chOff x="0" y="0"/>
              <a:chExt cx="13130173" cy="2047875"/>
            </a:xfrm>
          </p:grpSpPr>
          <p:sp>
            <p:nvSpPr>
              <p:cNvPr id="1587" name="Line"/>
              <p:cNvSpPr/>
              <p:nvPr/>
            </p:nvSpPr>
            <p:spPr>
              <a:xfrm flipH="1">
                <a:off x="0" y="753819"/>
                <a:ext cx="1110686" cy="1"/>
              </a:xfrm>
              <a:prstGeom prst="line">
                <a:avLst/>
              </a:prstGeom>
              <a:noFill/>
              <a:ln w="63500" cap="flat">
                <a:solidFill>
                  <a:srgbClr val="000000"/>
                </a:solidFill>
                <a:prstDash val="solid"/>
                <a:miter lim="400000"/>
                <a:tailEnd type="triangle" w="med" len="med"/>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sp>
            <p:nvSpPr>
              <p:cNvPr id="1588" name="squash into a non-negative vector that sums to 1 — i.e. a probability mass function!"/>
              <p:cNvSpPr txBox="1"/>
              <p:nvPr/>
            </p:nvSpPr>
            <p:spPr>
              <a:xfrm>
                <a:off x="1369595" y="0"/>
                <a:ext cx="11760579" cy="20478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p>
                <a:pPr algn="l">
                  <a:defRPr b="0" sz="4200">
                    <a:latin typeface="Helvetica Light"/>
                    <a:ea typeface="Helvetica Light"/>
                    <a:cs typeface="Helvetica Light"/>
                    <a:sym typeface="Helvetica Light"/>
                  </a:defRPr>
                </a:pPr>
                <a:r>
                  <a:t>squash into a non-negative vector that sums to 1 — i.e. </a:t>
                </a:r>
                <a:r>
                  <a:rPr b="1">
                    <a:latin typeface="Helvetica"/>
                    <a:ea typeface="Helvetica"/>
                    <a:cs typeface="Helvetica"/>
                    <a:sym typeface="Helvetica"/>
                  </a:rPr>
                  <a:t>a probability mass function!</a:t>
                </a:r>
              </a:p>
            </p:txBody>
          </p:sp>
        </p:grpSp>
        <p:grpSp>
          <p:nvGrpSpPr>
            <p:cNvPr id="1615" name="Group"/>
            <p:cNvGrpSpPr/>
            <p:nvPr/>
          </p:nvGrpSpPr>
          <p:grpSpPr>
            <a:xfrm>
              <a:off x="2745513" y="2267119"/>
              <a:ext cx="6156191" cy="5469747"/>
              <a:chOff x="0" y="0"/>
              <a:chExt cx="6156189" cy="5469745"/>
            </a:xfrm>
          </p:grpSpPr>
          <p:grpSp>
            <p:nvGrpSpPr>
              <p:cNvPr id="1613" name="Group"/>
              <p:cNvGrpSpPr/>
              <p:nvPr/>
            </p:nvGrpSpPr>
            <p:grpSpPr>
              <a:xfrm>
                <a:off x="1371882" y="0"/>
                <a:ext cx="4784308" cy="5469747"/>
                <a:chOff x="0" y="0"/>
                <a:chExt cx="4784307" cy="5469745"/>
              </a:xfrm>
            </p:grpSpPr>
            <p:grpSp>
              <p:nvGrpSpPr>
                <p:cNvPr id="1611" name="Group"/>
                <p:cNvGrpSpPr/>
                <p:nvPr/>
              </p:nvGrpSpPr>
              <p:grpSpPr>
                <a:xfrm>
                  <a:off x="-1" y="0"/>
                  <a:ext cx="4784309" cy="5469747"/>
                  <a:chOff x="0" y="0"/>
                  <a:chExt cx="4784307" cy="5469746"/>
                </a:xfrm>
              </p:grpSpPr>
              <p:sp>
                <p:nvSpPr>
                  <p:cNvPr id="1590" name="dolphin"/>
                  <p:cNvSpPr txBox="1"/>
                  <p:nvPr/>
                </p:nvSpPr>
                <p:spPr>
                  <a:xfrm>
                    <a:off x="590965" y="0"/>
                    <a:ext cx="1536536" cy="6582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r">
                      <a:defRPr b="0" sz="2400">
                        <a:latin typeface="Helvetica Light"/>
                        <a:ea typeface="Helvetica Light"/>
                        <a:cs typeface="Helvetica Light"/>
                        <a:sym typeface="Helvetica Light"/>
                      </a:defRPr>
                    </a:lvl1pPr>
                  </a:lstStyle>
                  <a:p>
                    <a:pPr/>
                    <a:r>
                      <a:t>dolphin</a:t>
                    </a:r>
                  </a:p>
                </p:txBody>
              </p:sp>
              <p:sp>
                <p:nvSpPr>
                  <p:cNvPr id="1591" name="cat"/>
                  <p:cNvSpPr txBox="1"/>
                  <p:nvPr/>
                </p:nvSpPr>
                <p:spPr>
                  <a:xfrm>
                    <a:off x="590965" y="538443"/>
                    <a:ext cx="1536536" cy="6582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r">
                      <a:defRPr b="0" sz="2400">
                        <a:latin typeface="Helvetica Light"/>
                        <a:ea typeface="Helvetica Light"/>
                        <a:cs typeface="Helvetica Light"/>
                        <a:sym typeface="Helvetica Light"/>
                      </a:defRPr>
                    </a:lvl1pPr>
                  </a:lstStyle>
                  <a:p>
                    <a:pPr/>
                    <a:r>
                      <a:t>cat</a:t>
                    </a:r>
                  </a:p>
                </p:txBody>
              </p:sp>
              <p:sp>
                <p:nvSpPr>
                  <p:cNvPr id="1592" name="grizzly bear"/>
                  <p:cNvSpPr txBox="1"/>
                  <p:nvPr/>
                </p:nvSpPr>
                <p:spPr>
                  <a:xfrm>
                    <a:off x="0" y="1056308"/>
                    <a:ext cx="2127501" cy="6582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r">
                      <a:defRPr b="0" sz="2400">
                        <a:latin typeface="Helvetica Light"/>
                        <a:ea typeface="Helvetica Light"/>
                        <a:cs typeface="Helvetica Light"/>
                        <a:sym typeface="Helvetica Light"/>
                      </a:defRPr>
                    </a:lvl1pPr>
                  </a:lstStyle>
                  <a:p>
                    <a:pPr/>
                    <a:r>
                      <a:t>grizzly bear</a:t>
                    </a:r>
                  </a:p>
                </p:txBody>
              </p:sp>
              <p:sp>
                <p:nvSpPr>
                  <p:cNvPr id="1593" name="angel fish"/>
                  <p:cNvSpPr txBox="1"/>
                  <p:nvPr/>
                </p:nvSpPr>
                <p:spPr>
                  <a:xfrm>
                    <a:off x="334765" y="1598283"/>
                    <a:ext cx="1792736" cy="6582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r">
                      <a:defRPr b="0" sz="2400">
                        <a:latin typeface="Helvetica Light"/>
                        <a:ea typeface="Helvetica Light"/>
                        <a:cs typeface="Helvetica Light"/>
                        <a:sym typeface="Helvetica Light"/>
                      </a:defRPr>
                    </a:lvl1pPr>
                  </a:lstStyle>
                  <a:p>
                    <a:pPr/>
                    <a:r>
                      <a:t>angel fish</a:t>
                    </a:r>
                  </a:p>
                </p:txBody>
              </p:sp>
              <p:sp>
                <p:nvSpPr>
                  <p:cNvPr id="1594" name="chameleon"/>
                  <p:cNvSpPr txBox="1"/>
                  <p:nvPr/>
                </p:nvSpPr>
                <p:spPr>
                  <a:xfrm>
                    <a:off x="403253" y="2133354"/>
                    <a:ext cx="1724248" cy="6582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r">
                      <a:defRPr b="0" sz="2400">
                        <a:latin typeface="Helvetica Light"/>
                        <a:ea typeface="Helvetica Light"/>
                        <a:cs typeface="Helvetica Light"/>
                        <a:sym typeface="Helvetica Light"/>
                      </a:defRPr>
                    </a:lvl1pPr>
                  </a:lstStyle>
                  <a:p>
                    <a:pPr/>
                    <a:r>
                      <a:t>chameleon</a:t>
                    </a:r>
                  </a:p>
                </p:txBody>
              </p:sp>
              <p:sp>
                <p:nvSpPr>
                  <p:cNvPr id="1595" name="iguana"/>
                  <p:cNvSpPr txBox="1"/>
                  <p:nvPr/>
                </p:nvSpPr>
                <p:spPr>
                  <a:xfrm>
                    <a:off x="481333" y="3196568"/>
                    <a:ext cx="1646168" cy="6582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r">
                      <a:defRPr b="0" sz="2400">
                        <a:latin typeface="Helvetica Light"/>
                        <a:ea typeface="Helvetica Light"/>
                        <a:cs typeface="Helvetica Light"/>
                        <a:sym typeface="Helvetica Light"/>
                      </a:defRPr>
                    </a:lvl1pPr>
                  </a:lstStyle>
                  <a:p>
                    <a:pPr/>
                    <a:r>
                      <a:t>iguana</a:t>
                    </a:r>
                  </a:p>
                </p:txBody>
              </p:sp>
              <p:sp>
                <p:nvSpPr>
                  <p:cNvPr id="1596" name="elephant"/>
                  <p:cNvSpPr txBox="1"/>
                  <p:nvPr/>
                </p:nvSpPr>
                <p:spPr>
                  <a:xfrm>
                    <a:off x="481333" y="3731638"/>
                    <a:ext cx="1646168" cy="6582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r">
                      <a:defRPr b="0" sz="2400">
                        <a:latin typeface="Helvetica Light"/>
                        <a:ea typeface="Helvetica Light"/>
                        <a:cs typeface="Helvetica Light"/>
                        <a:sym typeface="Helvetica Light"/>
                      </a:defRPr>
                    </a:lvl1pPr>
                  </a:lstStyle>
                  <a:p>
                    <a:pPr/>
                    <a:r>
                      <a:t>elephant</a:t>
                    </a:r>
                  </a:p>
                </p:txBody>
              </p:sp>
              <p:sp>
                <p:nvSpPr>
                  <p:cNvPr id="1597" name="clown fish"/>
                  <p:cNvSpPr txBox="1"/>
                  <p:nvPr/>
                </p:nvSpPr>
                <p:spPr>
                  <a:xfrm>
                    <a:off x="481333" y="2664961"/>
                    <a:ext cx="1646168" cy="6582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r">
                      <a:defRPr sz="2400">
                        <a:latin typeface="Helvetica"/>
                        <a:ea typeface="Helvetica"/>
                        <a:cs typeface="Helvetica"/>
                        <a:sym typeface="Helvetica"/>
                      </a:defRPr>
                    </a:lvl1pPr>
                  </a:lstStyle>
                  <a:p>
                    <a:pPr/>
                    <a:r>
                      <a:t>clown fish</a:t>
                    </a:r>
                  </a:p>
                </p:txBody>
              </p:sp>
              <p:sp>
                <p:nvSpPr>
                  <p:cNvPr id="1598" name="Rectangle"/>
                  <p:cNvSpPr/>
                  <p:nvPr/>
                </p:nvSpPr>
                <p:spPr>
                  <a:xfrm rot="5400000">
                    <a:off x="2191153" y="262551"/>
                    <a:ext cx="282557" cy="225001"/>
                  </a:xfrm>
                  <a:prstGeom prst="rect">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1599" name="Rectangle"/>
                  <p:cNvSpPr/>
                  <p:nvPr/>
                </p:nvSpPr>
                <p:spPr>
                  <a:xfrm rot="5400000">
                    <a:off x="2135143" y="841999"/>
                    <a:ext cx="282556" cy="112980"/>
                  </a:xfrm>
                  <a:prstGeom prst="rect">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1600" name="Rectangle"/>
                  <p:cNvSpPr/>
                  <p:nvPr/>
                </p:nvSpPr>
                <p:spPr>
                  <a:xfrm rot="5400000">
                    <a:off x="2133616" y="1366963"/>
                    <a:ext cx="282557" cy="109927"/>
                  </a:xfrm>
                  <a:prstGeom prst="rect">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1601" name="Rectangle"/>
                  <p:cNvSpPr/>
                  <p:nvPr/>
                </p:nvSpPr>
                <p:spPr>
                  <a:xfrm rot="5400000">
                    <a:off x="2255378" y="1768639"/>
                    <a:ext cx="282556" cy="353450"/>
                  </a:xfrm>
                  <a:prstGeom prst="rect">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1602" name="Rectangle"/>
                  <p:cNvSpPr/>
                  <p:nvPr/>
                </p:nvSpPr>
                <p:spPr>
                  <a:xfrm rot="5400000">
                    <a:off x="2202563" y="2344892"/>
                    <a:ext cx="282556" cy="247819"/>
                  </a:xfrm>
                  <a:prstGeom prst="rect">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1603" name="Rectangle"/>
                  <p:cNvSpPr/>
                  <p:nvPr/>
                </p:nvSpPr>
                <p:spPr>
                  <a:xfrm rot="5400000">
                    <a:off x="2585004" y="2485888"/>
                    <a:ext cx="282556" cy="1012702"/>
                  </a:xfrm>
                  <a:prstGeom prst="rect">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1604" name="Rectangle"/>
                  <p:cNvSpPr/>
                  <p:nvPr/>
                </p:nvSpPr>
                <p:spPr>
                  <a:xfrm rot="5400000">
                    <a:off x="2181503" y="3412827"/>
                    <a:ext cx="282557" cy="205701"/>
                  </a:xfrm>
                  <a:prstGeom prst="rect">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1605" name="Rectangle"/>
                  <p:cNvSpPr/>
                  <p:nvPr/>
                </p:nvSpPr>
                <p:spPr>
                  <a:xfrm rot="5400000">
                    <a:off x="2133616" y="3982308"/>
                    <a:ext cx="282557" cy="109927"/>
                  </a:xfrm>
                  <a:prstGeom prst="rect">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1606" name="Line"/>
                  <p:cNvSpPr/>
                  <p:nvPr/>
                </p:nvSpPr>
                <p:spPr>
                  <a:xfrm>
                    <a:off x="2170783" y="5036908"/>
                    <a:ext cx="2495725"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1607" name="0"/>
                  <p:cNvSpPr txBox="1"/>
                  <p:nvPr/>
                </p:nvSpPr>
                <p:spPr>
                  <a:xfrm>
                    <a:off x="2047470" y="5036908"/>
                    <a:ext cx="252491" cy="4328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defRPr b="0" sz="2400">
                        <a:latin typeface="Helvetica Neue Light"/>
                        <a:ea typeface="Helvetica Neue Light"/>
                        <a:cs typeface="Helvetica Neue Light"/>
                        <a:sym typeface="Helvetica Neue Light"/>
                      </a:defRPr>
                    </a:lvl1pPr>
                  </a:lstStyle>
                  <a:p>
                    <a:pPr/>
                    <a:r>
                      <a:t>0</a:t>
                    </a:r>
                  </a:p>
                </p:txBody>
              </p:sp>
              <p:sp>
                <p:nvSpPr>
                  <p:cNvPr id="1608" name="1"/>
                  <p:cNvSpPr txBox="1"/>
                  <p:nvPr/>
                </p:nvSpPr>
                <p:spPr>
                  <a:xfrm>
                    <a:off x="4531817" y="5036908"/>
                    <a:ext cx="252491" cy="4328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defRPr b="0" sz="2400">
                        <a:latin typeface="Helvetica Neue Light"/>
                        <a:ea typeface="Helvetica Neue Light"/>
                        <a:cs typeface="Helvetica Neue Light"/>
                        <a:sym typeface="Helvetica Neue Light"/>
                      </a:defRPr>
                    </a:lvl1pPr>
                  </a:lstStyle>
                  <a:p>
                    <a:pPr/>
                    <a:r>
                      <a:t>1</a:t>
                    </a:r>
                  </a:p>
                </p:txBody>
              </p:sp>
              <p:sp>
                <p:nvSpPr>
                  <p:cNvPr id="1609" name="…"/>
                  <p:cNvSpPr txBox="1"/>
                  <p:nvPr/>
                </p:nvSpPr>
                <p:spPr>
                  <a:xfrm rot="5400000">
                    <a:off x="1654108" y="4378420"/>
                    <a:ext cx="441479" cy="50530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defRPr sz="5000">
                        <a:latin typeface="Helvetica"/>
                        <a:ea typeface="Helvetica"/>
                        <a:cs typeface="Helvetica"/>
                        <a:sym typeface="Helvetica"/>
                      </a:defRPr>
                    </a:lvl1pPr>
                  </a:lstStyle>
                  <a:p>
                    <a:pPr/>
                    <a:r>
                      <a:t>…</a:t>
                    </a:r>
                  </a:p>
                </p:txBody>
              </p:sp>
              <p:sp>
                <p:nvSpPr>
                  <p:cNvPr id="1610" name="Line"/>
                  <p:cNvSpPr/>
                  <p:nvPr/>
                </p:nvSpPr>
                <p:spPr>
                  <a:xfrm flipV="1">
                    <a:off x="2173715" y="225139"/>
                    <a:ext cx="1" cy="481675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grpSp>
            <p:sp>
              <p:nvSpPr>
                <p:cNvPr id="1612" name="…"/>
                <p:cNvSpPr txBox="1"/>
                <p:nvPr/>
              </p:nvSpPr>
              <p:spPr>
                <a:xfrm rot="5400000">
                  <a:off x="1334503" y="4346072"/>
                  <a:ext cx="561976" cy="6254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a:latin typeface="Helvetica"/>
                      <a:ea typeface="Helvetica"/>
                      <a:cs typeface="Helvetica"/>
                      <a:sym typeface="Helvetica"/>
                    </a:defRPr>
                  </a:lvl1pPr>
                </a:lstStyle>
                <a:p>
                  <a:pPr/>
                  <a:r>
                    <a:t>…</a:t>
                  </a:r>
                </a:p>
              </p:txBody>
            </p:sp>
          </p:grpSp>
          <p:pic>
            <p:nvPicPr>
              <p:cNvPr id="1614" name="hat_mathbf_y_=.pdf" descr="hat_mathbf_y_=.pdf"/>
              <p:cNvPicPr>
                <a:picLocks noChangeAspect="1"/>
              </p:cNvPicPr>
              <p:nvPr/>
            </p:nvPicPr>
            <p:blipFill>
              <a:blip r:embed="rId7">
                <a:extLst/>
              </a:blip>
              <a:stretch>
                <a:fillRect/>
              </a:stretch>
            </p:blipFill>
            <p:spPr>
              <a:xfrm>
                <a:off x="0" y="2198175"/>
                <a:ext cx="1221181" cy="703732"/>
              </a:xfrm>
              <a:prstGeom prst="rect">
                <a:avLst/>
              </a:prstGeom>
              <a:ln w="12700" cap="flat">
                <a:noFill/>
                <a:miter lim="400000"/>
              </a:ln>
              <a:effectLst/>
            </p:spPr>
          </p:pic>
        </p:gr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5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58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158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16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81" grpId="3"/>
      <p:bldP build="whole" bldLvl="1" animBg="1" rev="0" advAuto="0" spid="1579" grpId="1"/>
      <p:bldP build="whole" bldLvl="1" animBg="1" rev="0" advAuto="0" spid="1616" grpId="5"/>
      <p:bldP build="whole" bldLvl="1" animBg="1" rev="0" advAuto="0" spid="1580" grpId="4"/>
      <p:bldP build="whole" bldLvl="1" animBg="1" rev="0" advAuto="0" spid="1586" grpId="2"/>
    </p:bldLst>
  </p:timing>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0" name="Softmax regression (a.k.a. multinomial logistic regression)"/>
          <p:cNvSpPr txBox="1"/>
          <p:nvPr/>
        </p:nvSpPr>
        <p:spPr>
          <a:xfrm>
            <a:off x="950601" y="784689"/>
            <a:ext cx="15619598" cy="8413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l" defTabSz="2172273">
              <a:defRPr b="0" sz="4600">
                <a:latin typeface="Helvetica Light"/>
                <a:ea typeface="Helvetica Light"/>
                <a:cs typeface="Helvetica Light"/>
                <a:sym typeface="Helvetica Light"/>
              </a:defRPr>
            </a:pPr>
            <a:r>
              <a:rPr b="1">
                <a:latin typeface="Helvetica"/>
                <a:ea typeface="Helvetica"/>
                <a:cs typeface="Helvetica"/>
                <a:sym typeface="Helvetica"/>
              </a:rPr>
              <a:t>Softmax regression</a:t>
            </a:r>
            <a:r>
              <a:t> (a.k.a. multinomial logistic regression)</a:t>
            </a:r>
          </a:p>
        </p:txBody>
      </p:sp>
      <p:grpSp>
        <p:nvGrpSpPr>
          <p:cNvPr id="1624" name="Group"/>
          <p:cNvGrpSpPr/>
          <p:nvPr/>
        </p:nvGrpSpPr>
        <p:grpSpPr>
          <a:xfrm>
            <a:off x="1685658" y="4182929"/>
            <a:ext cx="22162495" cy="1539885"/>
            <a:chOff x="0" y="0"/>
            <a:chExt cx="22162493" cy="1539883"/>
          </a:xfrm>
        </p:grpSpPr>
        <p:pic>
          <p:nvPicPr>
            <p:cNvPr id="1621" name="hat_mathbf_y_equ.pdf" descr="hat_mathbf_y_equ.pdf"/>
            <p:cNvPicPr>
              <a:picLocks noChangeAspect="1"/>
            </p:cNvPicPr>
            <p:nvPr/>
          </p:nvPicPr>
          <p:blipFill>
            <a:blip r:embed="rId3">
              <a:extLst/>
            </a:blip>
            <a:stretch>
              <a:fillRect/>
            </a:stretch>
          </p:blipFill>
          <p:spPr>
            <a:xfrm>
              <a:off x="0" y="76199"/>
              <a:ext cx="12732808" cy="647136"/>
            </a:xfrm>
            <a:prstGeom prst="rect">
              <a:avLst/>
            </a:prstGeom>
            <a:ln w="12700" cap="flat">
              <a:noFill/>
              <a:miter lim="400000"/>
            </a:ln>
            <a:effectLst/>
          </p:spPr>
        </p:pic>
        <p:sp>
          <p:nvSpPr>
            <p:cNvPr id="1622" name="Line"/>
            <p:cNvSpPr/>
            <p:nvPr/>
          </p:nvSpPr>
          <p:spPr>
            <a:xfrm flipH="1">
              <a:off x="13242946" y="375993"/>
              <a:ext cx="977471" cy="1"/>
            </a:xfrm>
            <a:prstGeom prst="line">
              <a:avLst/>
            </a:prstGeom>
            <a:noFill/>
            <a:ln w="63500" cap="flat">
              <a:solidFill>
                <a:srgbClr val="000000"/>
              </a:solidFill>
              <a:prstDash val="solid"/>
              <a:miter lim="400000"/>
              <a:tailEnd type="triangle" w="med" len="med"/>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sp>
          <p:nvSpPr>
            <p:cNvPr id="1623" name="predicted probability of each class given input x"/>
            <p:cNvSpPr txBox="1"/>
            <p:nvPr/>
          </p:nvSpPr>
          <p:spPr>
            <a:xfrm>
              <a:off x="14476555" y="0"/>
              <a:ext cx="7685939" cy="15398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p>
              <a:pPr algn="l" defTabSz="2172273">
                <a:defRPr b="0" sz="4600">
                  <a:latin typeface="Helvetica Light"/>
                  <a:ea typeface="Helvetica Light"/>
                  <a:cs typeface="Helvetica Light"/>
                  <a:sym typeface="Helvetica Light"/>
                </a:defRPr>
              </a:pPr>
              <a:r>
                <a:t>predicted probability of each class given input </a:t>
              </a:r>
              <a:r>
                <a:rPr b="1">
                  <a:latin typeface="Helvetica"/>
                  <a:ea typeface="Helvetica"/>
                  <a:cs typeface="Helvetica"/>
                  <a:sym typeface="Helvetica"/>
                </a:rPr>
                <a:t>x</a:t>
              </a:r>
            </a:p>
          </p:txBody>
        </p:sp>
      </p:grpSp>
      <p:grpSp>
        <p:nvGrpSpPr>
          <p:cNvPr id="1632" name="Group"/>
          <p:cNvGrpSpPr/>
          <p:nvPr/>
        </p:nvGrpSpPr>
        <p:grpSpPr>
          <a:xfrm>
            <a:off x="1735086" y="6125055"/>
            <a:ext cx="16240897" cy="2685814"/>
            <a:chOff x="0" y="0"/>
            <a:chExt cx="16240895" cy="2685812"/>
          </a:xfrm>
        </p:grpSpPr>
        <p:pic>
          <p:nvPicPr>
            <p:cNvPr id="1625" name="H(_mathbf_y_,_ha.pdf" descr="H(_mathbf_y_,_ha.pdf"/>
            <p:cNvPicPr>
              <a:picLocks noChangeAspect="1"/>
            </p:cNvPicPr>
            <p:nvPr/>
          </p:nvPicPr>
          <p:blipFill>
            <a:blip r:embed="rId4">
              <a:extLst/>
            </a:blip>
            <a:stretch>
              <a:fillRect/>
            </a:stretch>
          </p:blipFill>
          <p:spPr>
            <a:xfrm>
              <a:off x="0" y="0"/>
              <a:ext cx="6754182" cy="1854776"/>
            </a:xfrm>
            <a:prstGeom prst="rect">
              <a:avLst/>
            </a:prstGeom>
            <a:ln w="12700" cap="flat">
              <a:noFill/>
              <a:miter lim="400000"/>
            </a:ln>
            <a:effectLst/>
          </p:spPr>
        </p:pic>
        <p:grpSp>
          <p:nvGrpSpPr>
            <p:cNvPr id="1631" name="Group"/>
            <p:cNvGrpSpPr/>
            <p:nvPr/>
          </p:nvGrpSpPr>
          <p:grpSpPr>
            <a:xfrm>
              <a:off x="7262886" y="447437"/>
              <a:ext cx="8978010" cy="2238376"/>
              <a:chOff x="0" y="0"/>
              <a:chExt cx="8978009" cy="2238375"/>
            </a:xfrm>
          </p:grpSpPr>
          <p:sp>
            <p:nvSpPr>
              <p:cNvPr id="1626" name="Line"/>
              <p:cNvSpPr/>
              <p:nvPr/>
            </p:nvSpPr>
            <p:spPr>
              <a:xfrm flipH="1">
                <a:off x="-1" y="498766"/>
                <a:ext cx="977471" cy="1"/>
              </a:xfrm>
              <a:prstGeom prst="line">
                <a:avLst/>
              </a:prstGeom>
              <a:noFill/>
              <a:ln w="63500" cap="flat">
                <a:solidFill>
                  <a:srgbClr val="000000"/>
                </a:solidFill>
                <a:prstDash val="solid"/>
                <a:miter lim="400000"/>
                <a:tailEnd type="triangle" w="med" len="med"/>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grpSp>
            <p:nvGrpSpPr>
              <p:cNvPr id="1630" name="Group"/>
              <p:cNvGrpSpPr/>
              <p:nvPr/>
            </p:nvGrpSpPr>
            <p:grpSpPr>
              <a:xfrm>
                <a:off x="1257733" y="0"/>
                <a:ext cx="7720277" cy="2238375"/>
                <a:chOff x="0" y="0"/>
                <a:chExt cx="7720276" cy="2238375"/>
              </a:xfrm>
            </p:grpSpPr>
            <p:sp>
              <p:nvSpPr>
                <p:cNvPr id="1627" name="picks out the -log likelihood of the ground truth class under the model prediction"/>
                <p:cNvSpPr txBox="1"/>
                <p:nvPr/>
              </p:nvSpPr>
              <p:spPr>
                <a:xfrm>
                  <a:off x="0" y="-1"/>
                  <a:ext cx="7685939" cy="2238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lvl1pPr algn="l" defTabSz="2172273">
                    <a:defRPr b="0" sz="4600">
                      <a:latin typeface="Helvetica Light"/>
                      <a:ea typeface="Helvetica Light"/>
                      <a:cs typeface="Helvetica Light"/>
                      <a:sym typeface="Helvetica Light"/>
                    </a:defRPr>
                  </a:lvl1pPr>
                </a:lstStyle>
                <a:p>
                  <a:pPr/>
                  <a:r>
                    <a:t>picks out the -log likelihood of the ground truth class under the model prediction </a:t>
                  </a:r>
                </a:p>
              </p:txBody>
            </p:sp>
            <p:pic>
              <p:nvPicPr>
                <p:cNvPr id="1628" name="hat_mathbf_y.pdf" descr="hat_mathbf_y.pdf"/>
                <p:cNvPicPr>
                  <a:picLocks noChangeAspect="1"/>
                </p:cNvPicPr>
                <p:nvPr/>
              </p:nvPicPr>
              <p:blipFill>
                <a:blip r:embed="rId5">
                  <a:extLst/>
                </a:blip>
                <a:stretch>
                  <a:fillRect/>
                </a:stretch>
              </p:blipFill>
              <p:spPr>
                <a:xfrm>
                  <a:off x="7320575" y="1589314"/>
                  <a:ext cx="399702" cy="647136"/>
                </a:xfrm>
                <a:prstGeom prst="rect">
                  <a:avLst/>
                </a:prstGeom>
                <a:ln w="12700" cap="flat">
                  <a:noFill/>
                  <a:miter lim="400000"/>
                </a:ln>
                <a:effectLst/>
              </p:spPr>
            </p:pic>
            <p:pic>
              <p:nvPicPr>
                <p:cNvPr id="1629" name="mathbf_y.pdf" descr="mathbf_y.pdf"/>
                <p:cNvPicPr>
                  <a:picLocks noChangeAspect="1"/>
                </p:cNvPicPr>
                <p:nvPr/>
              </p:nvPicPr>
              <p:blipFill>
                <a:blip r:embed="rId6">
                  <a:extLst/>
                </a:blip>
                <a:stretch>
                  <a:fillRect/>
                </a:stretch>
              </p:blipFill>
              <p:spPr>
                <a:xfrm>
                  <a:off x="6658853" y="1057645"/>
                  <a:ext cx="399701" cy="456802"/>
                </a:xfrm>
                <a:prstGeom prst="rect">
                  <a:avLst/>
                </a:prstGeom>
                <a:ln w="12700" cap="flat">
                  <a:noFill/>
                  <a:miter lim="400000"/>
                </a:ln>
                <a:effectLst/>
              </p:spPr>
            </p:pic>
          </p:grpSp>
        </p:grpSp>
      </p:grpSp>
      <p:sp>
        <p:nvSpPr>
          <p:cNvPr id="1633" name="Probabilistic interpretation:"/>
          <p:cNvSpPr txBox="1"/>
          <p:nvPr/>
        </p:nvSpPr>
        <p:spPr>
          <a:xfrm>
            <a:off x="1473982" y="2407613"/>
            <a:ext cx="7276390" cy="8413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4600">
                <a:latin typeface="Helvetica Light"/>
                <a:ea typeface="Helvetica Light"/>
                <a:cs typeface="Helvetica Light"/>
                <a:sym typeface="Helvetica Light"/>
              </a:defRPr>
            </a:lvl1pPr>
          </a:lstStyle>
          <a:p>
            <a:pPr/>
            <a:r>
              <a:t>Probabilistic interpretation: </a:t>
            </a:r>
          </a:p>
        </p:txBody>
      </p:sp>
      <p:grpSp>
        <p:nvGrpSpPr>
          <p:cNvPr id="1638" name="Group"/>
          <p:cNvGrpSpPr/>
          <p:nvPr/>
        </p:nvGrpSpPr>
        <p:grpSpPr>
          <a:xfrm>
            <a:off x="1879036" y="9512283"/>
            <a:ext cx="18259307" cy="1825784"/>
            <a:chOff x="0" y="0"/>
            <a:chExt cx="18259305" cy="1825782"/>
          </a:xfrm>
        </p:grpSpPr>
        <p:grpSp>
          <p:nvGrpSpPr>
            <p:cNvPr id="1636" name="Group"/>
            <p:cNvGrpSpPr/>
            <p:nvPr/>
          </p:nvGrpSpPr>
          <p:grpSpPr>
            <a:xfrm>
              <a:off x="8281840" y="912888"/>
              <a:ext cx="9977466" cy="4"/>
              <a:chOff x="0" y="420684"/>
              <a:chExt cx="9977464" cy="3"/>
            </a:xfrm>
          </p:grpSpPr>
          <p:sp>
            <p:nvSpPr>
              <p:cNvPr id="1634" name="Line"/>
              <p:cNvSpPr/>
              <p:nvPr/>
            </p:nvSpPr>
            <p:spPr>
              <a:xfrm flipH="1">
                <a:off x="-1" y="420684"/>
                <a:ext cx="977471" cy="1"/>
              </a:xfrm>
              <a:prstGeom prst="line">
                <a:avLst/>
              </a:prstGeom>
              <a:noFill/>
              <a:ln w="63500" cap="flat">
                <a:solidFill>
                  <a:srgbClr val="000000"/>
                </a:solidFill>
                <a:prstDash val="solid"/>
                <a:miter lim="400000"/>
                <a:tailEnd type="triangle" w="med" len="med"/>
              </a:ln>
              <a:effectLst/>
            </p:spPr>
            <p:txBody>
              <a:bodyPr wrap="square" lIns="71437" tIns="71437" rIns="71437" bIns="71437" numCol="1" anchor="ctr">
                <a:noAutofit/>
              </a:bodyPr>
              <a:lstStyle/>
              <a:p>
                <a:pPr>
                  <a:defRPr b="0">
                    <a:latin typeface="Helvetica Light"/>
                    <a:ea typeface="Helvetica Light"/>
                    <a:cs typeface="Helvetica Light"/>
                    <a:sym typeface="Helvetica Light"/>
                  </a:defRPr>
                </a:pPr>
              </a:p>
            </p:txBody>
          </p:sp>
          <p:sp>
            <p:nvSpPr>
              <p:cNvPr id="1635" name="max likelihood learner!"/>
              <p:cNvSpPr/>
              <p:nvPr/>
            </p:nvSpPr>
            <p:spPr>
              <a:xfrm>
                <a:off x="1110829" y="420687"/>
                <a:ext cx="8866636"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lvl1pPr algn="l" defTabSz="2172273">
                  <a:defRPr b="0" sz="4600">
                    <a:latin typeface="Helvetica Light"/>
                    <a:ea typeface="Helvetica Light"/>
                    <a:cs typeface="Helvetica Light"/>
                    <a:sym typeface="Helvetica Light"/>
                  </a:defRPr>
                </a:lvl1pPr>
              </a:lstStyle>
              <a:p>
                <a:pPr/>
                <a:r>
                  <a:t>max likelihood learner!</a:t>
                </a:r>
              </a:p>
            </p:txBody>
          </p:sp>
        </p:grpSp>
        <p:pic>
          <p:nvPicPr>
            <p:cNvPr id="1637" name="f^*_=_argmin_f_i.pdf" descr="f^*_=_argmin_f_i.pdf"/>
            <p:cNvPicPr>
              <a:picLocks noChangeAspect="1"/>
            </p:cNvPicPr>
            <p:nvPr/>
          </p:nvPicPr>
          <p:blipFill>
            <a:blip r:embed="rId7">
              <a:extLst/>
            </a:blip>
            <a:stretch>
              <a:fillRect/>
            </a:stretch>
          </p:blipFill>
          <p:spPr>
            <a:xfrm>
              <a:off x="0" y="0"/>
              <a:ext cx="7842172" cy="1825783"/>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6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63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32" grpId="2"/>
      <p:bldP build="whole" bldLvl="1" animBg="1" rev="0" advAuto="0" spid="1624" grpId="1"/>
      <p:bldP build="whole" bldLvl="1" animBg="1" rev="0" advAuto="0" spid="1638" grpId="3"/>
    </p:bldLst>
  </p:timing>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2" name="Softmax regression (a.k.a. multinomial logistic regression)"/>
          <p:cNvSpPr txBox="1"/>
          <p:nvPr/>
        </p:nvSpPr>
        <p:spPr>
          <a:xfrm>
            <a:off x="950601" y="784689"/>
            <a:ext cx="15619598" cy="84138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l" defTabSz="2172273">
              <a:defRPr b="0" sz="4600">
                <a:latin typeface="Helvetica Light"/>
                <a:ea typeface="Helvetica Light"/>
                <a:cs typeface="Helvetica Light"/>
                <a:sym typeface="Helvetica Light"/>
              </a:defRPr>
            </a:pPr>
            <a:r>
              <a:rPr b="1">
                <a:latin typeface="Helvetica"/>
                <a:ea typeface="Helvetica"/>
                <a:cs typeface="Helvetica"/>
                <a:sym typeface="Helvetica"/>
              </a:rPr>
              <a:t>Softmax regression</a:t>
            </a:r>
            <a:r>
              <a:t> (a.k.a. multinomial logistic regression)</a:t>
            </a:r>
          </a:p>
        </p:txBody>
      </p:sp>
      <p:pic>
        <p:nvPicPr>
          <p:cNvPr id="1643" name="f_theta_X_righta.pdf" descr="f_theta_X_righta.pdf"/>
          <p:cNvPicPr>
            <a:picLocks noChangeAspect="1"/>
          </p:cNvPicPr>
          <p:nvPr/>
        </p:nvPicPr>
        <p:blipFill>
          <a:blip r:embed="rId3">
            <a:extLst/>
          </a:blip>
          <a:stretch>
            <a:fillRect/>
          </a:stretch>
        </p:blipFill>
        <p:spPr>
          <a:xfrm>
            <a:off x="1624083" y="2441499"/>
            <a:ext cx="3799895" cy="775104"/>
          </a:xfrm>
          <a:prstGeom prst="rect">
            <a:avLst/>
          </a:prstGeom>
          <a:ln w="12700">
            <a:miter lim="400000"/>
          </a:ln>
        </p:spPr>
      </p:pic>
      <p:pic>
        <p:nvPicPr>
          <p:cNvPr id="1644" name="hat_mathbf_y_=_t.pdf" descr="hat_mathbf_y_=_t.pdf"/>
          <p:cNvPicPr>
            <a:picLocks noChangeAspect="1"/>
          </p:cNvPicPr>
          <p:nvPr/>
        </p:nvPicPr>
        <p:blipFill>
          <a:blip r:embed="rId4">
            <a:extLst/>
          </a:blip>
          <a:stretch>
            <a:fillRect/>
          </a:stretch>
        </p:blipFill>
        <p:spPr>
          <a:xfrm>
            <a:off x="1745290" y="5749260"/>
            <a:ext cx="4659842" cy="703732"/>
          </a:xfrm>
          <a:prstGeom prst="rect">
            <a:avLst/>
          </a:prstGeom>
          <a:ln w="12700">
            <a:miter lim="400000"/>
          </a:ln>
        </p:spPr>
      </p:pic>
      <p:pic>
        <p:nvPicPr>
          <p:cNvPr id="1645" name="Group" descr="Group"/>
          <p:cNvPicPr>
            <a:picLocks noChangeAspect="1"/>
          </p:cNvPicPr>
          <p:nvPr/>
        </p:nvPicPr>
        <p:blipFill>
          <a:blip r:embed="rId5">
            <a:extLst/>
          </a:blip>
          <a:stretch>
            <a:fillRect/>
          </a:stretch>
        </p:blipFill>
        <p:spPr>
          <a:xfrm>
            <a:off x="1727717" y="4095379"/>
            <a:ext cx="3058515" cy="775104"/>
          </a:xfrm>
          <a:prstGeom prst="rect">
            <a:avLst/>
          </a:prstGeom>
          <a:ln w="12700">
            <a:miter lim="400000"/>
          </a:ln>
        </p:spPr>
      </p:pic>
      <p:grpSp>
        <p:nvGrpSpPr>
          <p:cNvPr id="1656" name="Group"/>
          <p:cNvGrpSpPr/>
          <p:nvPr/>
        </p:nvGrpSpPr>
        <p:grpSpPr>
          <a:xfrm>
            <a:off x="2430755" y="7286346"/>
            <a:ext cx="16620224" cy="4584007"/>
            <a:chOff x="0" y="0"/>
            <a:chExt cx="16620222" cy="4584006"/>
          </a:xfrm>
        </p:grpSpPr>
        <p:sp>
          <p:nvSpPr>
            <p:cNvPr id="1646" name="Rectangle"/>
            <p:cNvSpPr/>
            <p:nvPr/>
          </p:nvSpPr>
          <p:spPr>
            <a:xfrm rot="5400000">
              <a:off x="8964693" y="-3451375"/>
              <a:ext cx="1099122" cy="8256157"/>
            </a:xfrm>
            <a:prstGeom prst="rect">
              <a:avLst/>
            </a:prstGeom>
            <a:solidFill>
              <a:srgbClr val="D6D5D5"/>
            </a:solidFill>
            <a:ln w="12700" cap="flat">
              <a:noFill/>
              <a:miter lim="400000"/>
            </a:ln>
            <a:effectLst/>
          </p:spPr>
          <p:txBody>
            <a:bodyPr wrap="square" lIns="50800" tIns="50800" rIns="50800" bIns="50800" numCol="1" anchor="ctr">
              <a:noAutofit/>
            </a:bodyPr>
            <a:lstStyle/>
            <a:p>
              <a:pPr defTabSz="584200">
                <a:defRPr b="0">
                  <a:latin typeface="+mn-lt"/>
                  <a:ea typeface="+mn-ea"/>
                  <a:cs typeface="+mn-cs"/>
                  <a:sym typeface="Helvetica Neue Medium"/>
                </a:defRPr>
              </a:pPr>
            </a:p>
          </p:txBody>
        </p:sp>
        <p:sp>
          <p:nvSpPr>
            <p:cNvPr id="1647" name="Rectangle"/>
            <p:cNvSpPr/>
            <p:nvPr/>
          </p:nvSpPr>
          <p:spPr>
            <a:xfrm>
              <a:off x="5248043" y="0"/>
              <a:ext cx="8532421" cy="4584007"/>
            </a:xfrm>
            <a:prstGeom prst="rect">
              <a:avLst/>
            </a:prstGeom>
            <a:noFill/>
            <a:ln w="38100" cap="flat">
              <a:solidFill>
                <a:srgbClr val="000000"/>
              </a:solidFill>
              <a:prstDash val="solid"/>
              <a:miter lim="400000"/>
            </a:ln>
            <a:effectLst/>
          </p:spPr>
          <p:txBody>
            <a:bodyPr wrap="square" lIns="50800" tIns="50800" rIns="50800" bIns="50800" numCol="1" anchor="ctr">
              <a:noAutofit/>
            </a:bodyPr>
            <a:lstStyle/>
            <a:p>
              <a:pPr defTabSz="584200">
                <a:defRPr b="0">
                  <a:latin typeface="+mn-lt"/>
                  <a:ea typeface="+mn-ea"/>
                  <a:cs typeface="+mn-cs"/>
                  <a:sym typeface="Helvetica Neue Medium"/>
                </a:defRPr>
              </a:pPr>
            </a:p>
          </p:txBody>
        </p:sp>
        <p:pic>
          <p:nvPicPr>
            <p:cNvPr id="1648" name="rightarrow.pdf" descr="rightarrow.pdf"/>
            <p:cNvPicPr>
              <a:picLocks noChangeAspect="1"/>
            </p:cNvPicPr>
            <p:nvPr/>
          </p:nvPicPr>
          <p:blipFill>
            <a:blip r:embed="rId6">
              <a:extLst/>
            </a:blip>
            <a:stretch>
              <a:fillRect/>
            </a:stretch>
          </p:blipFill>
          <p:spPr>
            <a:xfrm>
              <a:off x="3971784" y="2279324"/>
              <a:ext cx="669764" cy="405917"/>
            </a:xfrm>
            <a:prstGeom prst="rect">
              <a:avLst/>
            </a:prstGeom>
            <a:ln w="12700" cap="flat">
              <a:noFill/>
              <a:miter lim="400000"/>
            </a:ln>
            <a:effectLst/>
          </p:spPr>
        </p:pic>
        <p:pic>
          <p:nvPicPr>
            <p:cNvPr id="1649" name="rightarrow.pdf" descr="rightarrow.pdf"/>
            <p:cNvPicPr>
              <a:picLocks noChangeAspect="1"/>
            </p:cNvPicPr>
            <p:nvPr/>
          </p:nvPicPr>
          <p:blipFill>
            <a:blip r:embed="rId6">
              <a:extLst/>
            </a:blip>
            <a:stretch>
              <a:fillRect/>
            </a:stretch>
          </p:blipFill>
          <p:spPr>
            <a:xfrm>
              <a:off x="14558219" y="2210821"/>
              <a:ext cx="932379" cy="565079"/>
            </a:xfrm>
            <a:prstGeom prst="rect">
              <a:avLst/>
            </a:prstGeom>
            <a:ln w="12700" cap="flat">
              <a:noFill/>
              <a:miter lim="400000"/>
            </a:ln>
            <a:effectLst/>
          </p:spPr>
        </p:pic>
        <p:pic>
          <p:nvPicPr>
            <p:cNvPr id="1650" name="Learner.pdf" descr="Learner.pdf"/>
            <p:cNvPicPr>
              <a:picLocks noChangeAspect="1"/>
            </p:cNvPicPr>
            <p:nvPr/>
          </p:nvPicPr>
          <p:blipFill>
            <a:blip r:embed="rId7">
              <a:extLst/>
            </a:blip>
            <a:stretch>
              <a:fillRect/>
            </a:stretch>
          </p:blipFill>
          <p:spPr>
            <a:xfrm>
              <a:off x="8123063" y="394165"/>
              <a:ext cx="2586318" cy="565078"/>
            </a:xfrm>
            <a:prstGeom prst="rect">
              <a:avLst/>
            </a:prstGeom>
            <a:ln w="12700" cap="flat">
              <a:noFill/>
              <a:miter lim="400000"/>
            </a:ln>
            <a:effectLst/>
          </p:spPr>
        </p:pic>
        <p:pic>
          <p:nvPicPr>
            <p:cNvPr id="1651" name="f.pdf" descr="f.pdf"/>
            <p:cNvPicPr>
              <a:picLocks noChangeAspect="1"/>
            </p:cNvPicPr>
            <p:nvPr/>
          </p:nvPicPr>
          <p:blipFill>
            <a:blip r:embed="rId8">
              <a:extLst/>
            </a:blip>
            <a:stretch>
              <a:fillRect/>
            </a:stretch>
          </p:blipFill>
          <p:spPr>
            <a:xfrm>
              <a:off x="15950460" y="1932134"/>
              <a:ext cx="669763" cy="1198523"/>
            </a:xfrm>
            <a:prstGeom prst="rect">
              <a:avLst/>
            </a:prstGeom>
            <a:ln w="12700" cap="flat">
              <a:noFill/>
              <a:miter lim="400000"/>
            </a:ln>
            <a:effectLst/>
          </p:spPr>
        </p:pic>
        <p:pic>
          <p:nvPicPr>
            <p:cNvPr id="1652" name="Data.pdf" descr="Data.pdf"/>
            <p:cNvPicPr>
              <a:picLocks noChangeAspect="1"/>
            </p:cNvPicPr>
            <p:nvPr/>
          </p:nvPicPr>
          <p:blipFill>
            <a:blip r:embed="rId9">
              <a:extLst/>
            </a:blip>
            <a:srcRect l="0" t="0" r="0" b="0"/>
            <a:stretch>
              <a:fillRect/>
            </a:stretch>
          </p:blipFill>
          <p:spPr>
            <a:xfrm>
              <a:off x="1074049" y="1151573"/>
              <a:ext cx="1651767" cy="565078"/>
            </a:xfrm>
            <a:prstGeom prst="rect">
              <a:avLst/>
            </a:prstGeom>
            <a:ln w="12700" cap="flat">
              <a:noFill/>
              <a:miter lim="400000"/>
            </a:ln>
            <a:effectLst/>
          </p:spPr>
        </p:pic>
        <p:pic>
          <p:nvPicPr>
            <p:cNvPr id="1653" name="Objective.pdf" descr="Objective.pdf"/>
            <p:cNvPicPr>
              <a:picLocks noChangeAspect="1"/>
            </p:cNvPicPr>
            <p:nvPr/>
          </p:nvPicPr>
          <p:blipFill>
            <a:blip r:embed="rId10">
              <a:extLst/>
            </a:blip>
            <a:srcRect l="0" t="0" r="0" b="0"/>
            <a:stretch>
              <a:fillRect/>
            </a:stretch>
          </p:blipFill>
          <p:spPr>
            <a:xfrm>
              <a:off x="8110503" y="2242271"/>
              <a:ext cx="2611441" cy="578374"/>
            </a:xfrm>
            <a:prstGeom prst="rect">
              <a:avLst/>
            </a:prstGeom>
            <a:ln w="12700" cap="flat">
              <a:noFill/>
              <a:miter lim="400000"/>
            </a:ln>
            <a:effectLst/>
          </p:spPr>
        </p:pic>
        <p:pic>
          <p:nvPicPr>
            <p:cNvPr id="1654" name="mathcal_L_(_math.pdf" descr="mathcal_L_(_math.pdf"/>
            <p:cNvPicPr>
              <a:picLocks noChangeAspect="1"/>
            </p:cNvPicPr>
            <p:nvPr/>
          </p:nvPicPr>
          <p:blipFill>
            <a:blip r:embed="rId11">
              <a:extLst/>
            </a:blip>
            <a:stretch>
              <a:fillRect/>
            </a:stretch>
          </p:blipFill>
          <p:spPr>
            <a:xfrm>
              <a:off x="5446697" y="3156218"/>
              <a:ext cx="8084314" cy="533192"/>
            </a:xfrm>
            <a:prstGeom prst="rect">
              <a:avLst/>
            </a:prstGeom>
            <a:ln w="12700" cap="flat">
              <a:noFill/>
              <a:miter lim="400000"/>
            </a:ln>
            <a:effectLst/>
          </p:spPr>
        </p:pic>
        <p:pic>
          <p:nvPicPr>
            <p:cNvPr id="1655" name="x^(i)_,_y^(i)_i=.pdf" descr="x^(i)_,_y^(i)_i=.pdf"/>
            <p:cNvPicPr>
              <a:picLocks noChangeAspect="1"/>
            </p:cNvPicPr>
            <p:nvPr/>
          </p:nvPicPr>
          <p:blipFill>
            <a:blip r:embed="rId12">
              <a:extLst/>
            </a:blip>
            <a:stretch>
              <a:fillRect/>
            </a:stretch>
          </p:blipFill>
          <p:spPr>
            <a:xfrm>
              <a:off x="0" y="2088916"/>
              <a:ext cx="3799894" cy="808889"/>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5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56" grpId="1"/>
    </p:bldLst>
  </p:timing>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0" name="The Problem of Generalization"/>
          <p:cNvSpPr txBox="1"/>
          <p:nvPr>
            <p:ph type="body" idx="21"/>
          </p:nvPr>
        </p:nvSpPr>
        <p:spPr>
          <a:xfrm>
            <a:off x="728755" y="4260914"/>
            <a:ext cx="9017632" cy="5194171"/>
          </a:xfrm>
          <a:prstGeom prst="rect">
            <a:avLst/>
          </a:prstGeom>
          <a:effectLst>
            <a:outerShdw sx="100000" sy="100000" kx="0" ky="0" algn="b" rotWithShape="0" blurRad="673100" dist="0" dir="5400000">
              <a:srgbClr val="FFFFFF"/>
            </a:outerShdw>
          </a:effectLst>
        </p:spPr>
        <p:txBody>
          <a:bodyPr/>
          <a:lstStyle/>
          <a:p>
            <a:pPr/>
            <a:r>
              <a:t>The Problem of </a:t>
            </a:r>
            <a:r>
              <a:t>Generalization</a:t>
            </a:r>
          </a:p>
        </p:txBody>
      </p:sp>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64" name="Image" descr="Image"/>
          <p:cNvPicPr>
            <a:picLocks noChangeAspect="1"/>
          </p:cNvPicPr>
          <p:nvPr/>
        </p:nvPicPr>
        <p:blipFill>
          <a:blip r:embed="rId2">
            <a:extLst/>
          </a:blip>
          <a:stretch>
            <a:fillRect/>
          </a:stretch>
        </p:blipFill>
        <p:spPr>
          <a:xfrm>
            <a:off x="2211833" y="0"/>
            <a:ext cx="19960335" cy="13716000"/>
          </a:xfrm>
          <a:prstGeom prst="rect">
            <a:avLst/>
          </a:prstGeom>
          <a:ln w="12700">
            <a:miter lim="400000"/>
          </a:ln>
        </p:spPr>
      </p:pic>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66" name="Image" descr="Image"/>
          <p:cNvPicPr>
            <a:picLocks noChangeAspect="1"/>
          </p:cNvPicPr>
          <p:nvPr/>
        </p:nvPicPr>
        <p:blipFill>
          <a:blip r:embed="rId2">
            <a:extLst/>
          </a:blip>
          <a:stretch>
            <a:fillRect/>
          </a:stretch>
        </p:blipFill>
        <p:spPr>
          <a:xfrm>
            <a:off x="586924" y="891096"/>
            <a:ext cx="5495991" cy="11270259"/>
          </a:xfrm>
          <a:prstGeom prst="rect">
            <a:avLst/>
          </a:prstGeom>
          <a:ln w="12700">
            <a:miter lim="400000"/>
          </a:ln>
        </p:spPr>
      </p:pic>
      <p:sp>
        <p:nvSpPr>
          <p:cNvPr id="1667" name="u/Rafael_P_S"/>
          <p:cNvSpPr txBox="1"/>
          <p:nvPr/>
        </p:nvSpPr>
        <p:spPr>
          <a:xfrm>
            <a:off x="3178940" y="12336623"/>
            <a:ext cx="2806422" cy="68841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457200">
              <a:lnSpc>
                <a:spcPts val="5900"/>
              </a:lnSpc>
              <a:defRPr b="0" sz="3600">
                <a:latin typeface="Helvetica Neue Light"/>
                <a:ea typeface="Helvetica Neue Light"/>
                <a:cs typeface="Helvetica Neue Light"/>
                <a:sym typeface="Helvetica Neue Light"/>
                <a:hlinkClick r:id="rId3" invalidUrl="" action="" tgtFrame="" tooltip="" history="1" highlightClick="0" endSnd="0"/>
              </a:defRPr>
            </a:lvl1pPr>
          </a:lstStyle>
          <a:p>
            <a:pPr/>
            <a:r>
              <a:rPr>
                <a:hlinkClick r:id="rId3" invalidUrl="" action="" tgtFrame="" tooltip="" history="1" highlightClick="0" endSnd="0"/>
              </a:rPr>
              <a:t>u/Rafael_P_S</a:t>
            </a:r>
          </a:p>
        </p:txBody>
      </p:sp>
      <p:pic>
        <p:nvPicPr>
          <p:cNvPr id="1668" name="Image" descr="Image"/>
          <p:cNvPicPr>
            <a:picLocks noChangeAspect="1"/>
          </p:cNvPicPr>
          <p:nvPr/>
        </p:nvPicPr>
        <p:blipFill>
          <a:blip r:embed="rId4">
            <a:extLst/>
          </a:blip>
          <a:stretch>
            <a:fillRect/>
          </a:stretch>
        </p:blipFill>
        <p:spPr>
          <a:xfrm>
            <a:off x="6656943" y="2931357"/>
            <a:ext cx="8848906" cy="7189737"/>
          </a:xfrm>
          <a:prstGeom prst="rect">
            <a:avLst/>
          </a:prstGeom>
          <a:ln w="12700">
            <a:miter lim="400000"/>
          </a:ln>
        </p:spPr>
      </p:pic>
      <p:pic>
        <p:nvPicPr>
          <p:cNvPr id="1669" name="Image" descr="Image"/>
          <p:cNvPicPr>
            <a:picLocks noChangeAspect="1"/>
          </p:cNvPicPr>
          <p:nvPr/>
        </p:nvPicPr>
        <p:blipFill>
          <a:blip r:embed="rId5">
            <a:extLst/>
          </a:blip>
          <a:stretch>
            <a:fillRect/>
          </a:stretch>
        </p:blipFill>
        <p:spPr>
          <a:xfrm>
            <a:off x="16416308" y="1787704"/>
            <a:ext cx="7493001" cy="10502901"/>
          </a:xfrm>
          <a:prstGeom prst="rect">
            <a:avLst/>
          </a:prstGeom>
          <a:ln w="12700">
            <a:miter lim="400000"/>
          </a:ln>
        </p:spPr>
      </p:pic>
      <p:sp>
        <p:nvSpPr>
          <p:cNvPr id="1670" name="Thylacine"/>
          <p:cNvSpPr txBox="1"/>
          <p:nvPr/>
        </p:nvSpPr>
        <p:spPr>
          <a:xfrm>
            <a:off x="13247318" y="10263887"/>
            <a:ext cx="1993520" cy="68841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457200">
              <a:lnSpc>
                <a:spcPts val="5900"/>
              </a:lnSpc>
              <a:defRPr b="0" sz="3600">
                <a:latin typeface="Helvetica Neue Light"/>
                <a:ea typeface="Helvetica Neue Light"/>
                <a:cs typeface="Helvetica Neue Light"/>
                <a:sym typeface="Helvetica Neue Light"/>
              </a:defRPr>
            </a:lvl1pPr>
          </a:lstStyle>
          <a:p>
            <a:pPr/>
            <a:r>
              <a:t>Thylacine</a:t>
            </a:r>
          </a:p>
        </p:txBody>
      </p:sp>
      <p:sp>
        <p:nvSpPr>
          <p:cNvPr id="1671" name="Chopin"/>
          <p:cNvSpPr txBox="1"/>
          <p:nvPr/>
        </p:nvSpPr>
        <p:spPr>
          <a:xfrm>
            <a:off x="22276778" y="12336623"/>
            <a:ext cx="1569695" cy="68841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457200">
              <a:lnSpc>
                <a:spcPts val="5900"/>
              </a:lnSpc>
              <a:defRPr b="0" sz="3600">
                <a:latin typeface="Helvetica Neue Light"/>
                <a:ea typeface="Helvetica Neue Light"/>
                <a:cs typeface="Helvetica Neue Light"/>
                <a:sym typeface="Helvetica Neue Light"/>
              </a:defRPr>
            </a:lvl1pPr>
          </a:lstStyle>
          <a:p>
            <a:pPr/>
            <a:r>
              <a:t>Chopin</a:t>
            </a:r>
          </a:p>
        </p:txBody>
      </p:sp>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3" name="Rectangle"/>
          <p:cNvSpPr/>
          <p:nvPr/>
        </p:nvSpPr>
        <p:spPr>
          <a:xfrm rot="5400000">
            <a:off x="5433797" y="2733235"/>
            <a:ext cx="893604" cy="5759241"/>
          </a:xfrm>
          <a:prstGeom prst="rect">
            <a:avLst/>
          </a:prstGeom>
          <a:solidFill>
            <a:srgbClr val="D6D5D5"/>
          </a:solidFill>
          <a:ln w="12700">
            <a:miter lim="400000"/>
          </a:ln>
        </p:spPr>
        <p:txBody>
          <a:bodyPr lIns="50800" tIns="50800" rIns="50800" bIns="50800" anchor="ctr"/>
          <a:lstStyle/>
          <a:p>
            <a:pPr defTabSz="584200">
              <a:defRPr b="0">
                <a:latin typeface="+mn-lt"/>
                <a:ea typeface="+mn-ea"/>
                <a:cs typeface="+mn-cs"/>
                <a:sym typeface="Helvetica Neue Medium"/>
              </a:defRPr>
            </a:pPr>
          </a:p>
        </p:txBody>
      </p:sp>
      <p:grpSp>
        <p:nvGrpSpPr>
          <p:cNvPr id="1677" name="Group"/>
          <p:cNvGrpSpPr/>
          <p:nvPr/>
        </p:nvGrpSpPr>
        <p:grpSpPr>
          <a:xfrm>
            <a:off x="1589021" y="2305233"/>
            <a:ext cx="20951959" cy="2279643"/>
            <a:chOff x="0" y="0"/>
            <a:chExt cx="20951958" cy="2279641"/>
          </a:xfrm>
        </p:grpSpPr>
        <p:sp>
          <p:nvSpPr>
            <p:cNvPr id="1674" name="Domain gap between             and           will cause us to fail to generalize."/>
            <p:cNvSpPr txBox="1"/>
            <p:nvPr/>
          </p:nvSpPr>
          <p:spPr>
            <a:xfrm>
              <a:off x="0" y="-1"/>
              <a:ext cx="20951959" cy="227964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p>
              <a:pPr algn="l">
                <a:defRPr b="0" sz="7000">
                  <a:latin typeface="Helvetica Neue Light"/>
                  <a:ea typeface="Helvetica Neue Light"/>
                  <a:cs typeface="Helvetica Neue Light"/>
                  <a:sym typeface="Helvetica Neue Light"/>
                </a:defRPr>
              </a:pPr>
              <a:r>
                <a:rPr b="1">
                  <a:latin typeface="Helvetica Neue"/>
                  <a:ea typeface="Helvetica Neue"/>
                  <a:cs typeface="Helvetica Neue"/>
                  <a:sym typeface="Helvetica Neue"/>
                </a:rPr>
                <a:t>Domain gap</a:t>
              </a:r>
              <a:r>
                <a:t> between             and           will cause us to fail to generalize.  </a:t>
              </a:r>
            </a:p>
          </p:txBody>
        </p:sp>
        <p:pic>
          <p:nvPicPr>
            <p:cNvPr id="1675" name="p_texttt_train.pdf" descr="p_texttt_train.pdf"/>
            <p:cNvPicPr>
              <a:picLocks noChangeAspect="1"/>
            </p:cNvPicPr>
            <p:nvPr/>
          </p:nvPicPr>
          <p:blipFill>
            <a:blip r:embed="rId2">
              <a:extLst/>
            </a:blip>
            <a:srcRect l="0" t="0" r="0" b="0"/>
            <a:stretch>
              <a:fillRect/>
            </a:stretch>
          </p:blipFill>
          <p:spPr>
            <a:xfrm>
              <a:off x="9105430" y="280146"/>
              <a:ext cx="2487099" cy="686097"/>
            </a:xfrm>
            <a:prstGeom prst="rect">
              <a:avLst/>
            </a:prstGeom>
            <a:ln w="12700" cap="flat">
              <a:noFill/>
              <a:miter lim="400000"/>
            </a:ln>
            <a:effectLst/>
          </p:spPr>
        </p:pic>
        <p:pic>
          <p:nvPicPr>
            <p:cNvPr id="1676" name="p_texttt_test.pdf" descr="p_texttt_test.pdf"/>
            <p:cNvPicPr>
              <a:picLocks noChangeAspect="1"/>
            </p:cNvPicPr>
            <p:nvPr/>
          </p:nvPicPr>
          <p:blipFill>
            <a:blip r:embed="rId3">
              <a:extLst/>
            </a:blip>
            <a:stretch>
              <a:fillRect/>
            </a:stretch>
          </p:blipFill>
          <p:spPr>
            <a:xfrm>
              <a:off x="13677281" y="280146"/>
              <a:ext cx="2058290" cy="686097"/>
            </a:xfrm>
            <a:prstGeom prst="rect">
              <a:avLst/>
            </a:prstGeom>
            <a:ln w="12700" cap="flat">
              <a:noFill/>
              <a:miter lim="400000"/>
            </a:ln>
            <a:effectLst/>
          </p:spPr>
        </p:pic>
      </p:grpSp>
      <p:grpSp>
        <p:nvGrpSpPr>
          <p:cNvPr id="1680" name="Group"/>
          <p:cNvGrpSpPr/>
          <p:nvPr/>
        </p:nvGrpSpPr>
        <p:grpSpPr>
          <a:xfrm>
            <a:off x="7312468" y="516894"/>
            <a:ext cx="5193920" cy="1903108"/>
            <a:chOff x="0" y="0"/>
            <a:chExt cx="5193919" cy="1903106"/>
          </a:xfrm>
        </p:grpSpPr>
        <p:sp>
          <p:nvSpPr>
            <p:cNvPr id="1678" name="Line"/>
            <p:cNvSpPr/>
            <p:nvPr/>
          </p:nvSpPr>
          <p:spPr>
            <a:xfrm>
              <a:off x="2914631" y="1146227"/>
              <a:ext cx="494652" cy="756880"/>
            </a:xfrm>
            <a:prstGeom prst="line">
              <a:avLst/>
            </a:prstGeom>
            <a:noFill/>
            <a:ln w="76200" cap="flat">
              <a:solidFill>
                <a:srgbClr val="000000"/>
              </a:solidFill>
              <a:prstDash val="solid"/>
              <a:miter lim="400000"/>
              <a:tailEnd type="triangle" w="med" len="med"/>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1679" name="training domain"/>
            <p:cNvSpPr txBox="1"/>
            <p:nvPr/>
          </p:nvSpPr>
          <p:spPr>
            <a:xfrm>
              <a:off x="0" y="-1"/>
              <a:ext cx="5193919" cy="10478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a:defRPr b="0" sz="6000">
                  <a:latin typeface="Helvetica Neue Light"/>
                  <a:ea typeface="Helvetica Neue Light"/>
                  <a:cs typeface="Helvetica Neue Light"/>
                  <a:sym typeface="Helvetica Neue Light"/>
                </a:defRPr>
              </a:lvl1pPr>
            </a:lstStyle>
            <a:p>
              <a:pPr/>
              <a:r>
                <a:t>training domain</a:t>
              </a:r>
            </a:p>
          </p:txBody>
        </p:sp>
      </p:grpSp>
      <p:grpSp>
        <p:nvGrpSpPr>
          <p:cNvPr id="1683" name="Group"/>
          <p:cNvGrpSpPr/>
          <p:nvPr/>
        </p:nvGrpSpPr>
        <p:grpSpPr>
          <a:xfrm>
            <a:off x="15296455" y="162487"/>
            <a:ext cx="7586905" cy="2429699"/>
            <a:chOff x="0" y="0"/>
            <a:chExt cx="7586903" cy="2429698"/>
          </a:xfrm>
        </p:grpSpPr>
        <p:sp>
          <p:nvSpPr>
            <p:cNvPr id="1681" name="Line"/>
            <p:cNvSpPr/>
            <p:nvPr/>
          </p:nvSpPr>
          <p:spPr>
            <a:xfrm flipH="1">
              <a:off x="1356277" y="1720403"/>
              <a:ext cx="455053" cy="709296"/>
            </a:xfrm>
            <a:prstGeom prst="line">
              <a:avLst/>
            </a:prstGeom>
            <a:noFill/>
            <a:ln w="76200" cap="flat">
              <a:solidFill>
                <a:srgbClr val="000000"/>
              </a:solidFill>
              <a:prstDash val="solid"/>
              <a:miter lim="400000"/>
              <a:tailEnd type="triangle" w="med" len="med"/>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1682" name="testing domain…"/>
            <p:cNvSpPr txBox="1"/>
            <p:nvPr/>
          </p:nvSpPr>
          <p:spPr>
            <a:xfrm>
              <a:off x="0" y="-1"/>
              <a:ext cx="7586904" cy="17022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p>
              <a:pPr algn="l">
                <a:defRPr b="0" sz="6000">
                  <a:latin typeface="Helvetica Neue Light"/>
                  <a:ea typeface="Helvetica Neue Light"/>
                  <a:cs typeface="Helvetica Neue Light"/>
                  <a:sym typeface="Helvetica Neue Light"/>
                </a:defRPr>
              </a:pPr>
              <a:r>
                <a:t>testing domain</a:t>
              </a:r>
            </a:p>
            <a:p>
              <a:pPr algn="l">
                <a:defRPr b="0" sz="4200">
                  <a:latin typeface="Helvetica Neue Light"/>
                  <a:ea typeface="Helvetica Neue Light"/>
                  <a:cs typeface="Helvetica Neue Light"/>
                  <a:sym typeface="Helvetica Neue Light"/>
                </a:defRPr>
              </a:pPr>
              <a:r>
                <a:t>(where we actual use our model)</a:t>
              </a:r>
            </a:p>
          </p:txBody>
        </p:sp>
      </p:grpSp>
      <p:sp>
        <p:nvSpPr>
          <p:cNvPr id="1684" name="Rectangle"/>
          <p:cNvSpPr/>
          <p:nvPr/>
        </p:nvSpPr>
        <p:spPr>
          <a:xfrm>
            <a:off x="2887452" y="5050819"/>
            <a:ext cx="18101095" cy="8221138"/>
          </a:xfrm>
          <a:prstGeom prst="rect">
            <a:avLst/>
          </a:prstGeom>
          <a:ln w="50800">
            <a:solidFill>
              <a:srgbClr val="000000"/>
            </a:solidFill>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685" name="Line"/>
          <p:cNvSpPr/>
          <p:nvPr/>
        </p:nvSpPr>
        <p:spPr>
          <a:xfrm flipV="1">
            <a:off x="10827588" y="9178449"/>
            <a:ext cx="3236824" cy="932309"/>
          </a:xfrm>
          <a:prstGeom prst="line">
            <a:avLst/>
          </a:prstGeom>
          <a:ln w="101600">
            <a:solidFill>
              <a:srgbClr val="000000"/>
            </a:solidFill>
            <a:miter lim="400000"/>
            <a:headEnd type="triangle"/>
            <a:tailEnd type="triangle"/>
          </a:ln>
        </p:spPr>
        <p:txBody>
          <a:bodyPr lIns="71437" tIns="71437" rIns="71437" bIns="71437" anchor="ctr"/>
          <a:lstStyle/>
          <a:p>
            <a:pPr>
              <a:defRPr b="0" sz="3000">
                <a:solidFill>
                  <a:srgbClr val="FFFFFF"/>
                </a:solidFill>
                <a:latin typeface="+mn-lt"/>
                <a:ea typeface="+mn-ea"/>
                <a:cs typeface="+mn-cs"/>
                <a:sym typeface="Helvetica Neue Medium"/>
              </a:defRPr>
            </a:pPr>
          </a:p>
        </p:txBody>
      </p:sp>
      <p:sp>
        <p:nvSpPr>
          <p:cNvPr id="1686" name="Space of natural images"/>
          <p:cNvSpPr txBox="1"/>
          <p:nvPr/>
        </p:nvSpPr>
        <p:spPr>
          <a:xfrm>
            <a:off x="3026197" y="5161804"/>
            <a:ext cx="5708804" cy="77510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b="0" sz="4200">
                <a:latin typeface="Helvetica Neue Light"/>
                <a:ea typeface="Helvetica Neue Light"/>
                <a:cs typeface="Helvetica Neue Light"/>
                <a:sym typeface="Helvetica Neue Light"/>
              </a:defRPr>
            </a:lvl1pPr>
          </a:lstStyle>
          <a:p>
            <a:pPr/>
            <a:r>
              <a:t>Space of natural images</a:t>
            </a:r>
          </a:p>
        </p:txBody>
      </p:sp>
      <p:grpSp>
        <p:nvGrpSpPr>
          <p:cNvPr id="1694" name="Group"/>
          <p:cNvGrpSpPr/>
          <p:nvPr/>
        </p:nvGrpSpPr>
        <p:grpSpPr>
          <a:xfrm>
            <a:off x="3904774" y="7324463"/>
            <a:ext cx="5461284" cy="5625047"/>
            <a:chOff x="0" y="0"/>
            <a:chExt cx="5461283" cy="5625045"/>
          </a:xfrm>
        </p:grpSpPr>
        <p:grpSp>
          <p:nvGrpSpPr>
            <p:cNvPr id="1692" name="Group"/>
            <p:cNvGrpSpPr/>
            <p:nvPr/>
          </p:nvGrpSpPr>
          <p:grpSpPr>
            <a:xfrm>
              <a:off x="0" y="1062628"/>
              <a:ext cx="5461284" cy="4562418"/>
              <a:chOff x="0" y="0"/>
              <a:chExt cx="5461283" cy="4562416"/>
            </a:xfrm>
          </p:grpSpPr>
          <p:pic>
            <p:nvPicPr>
              <p:cNvPr id="1687" name="Image" descr="Image"/>
              <p:cNvPicPr>
                <a:picLocks noChangeAspect="1"/>
              </p:cNvPicPr>
              <p:nvPr/>
            </p:nvPicPr>
            <p:blipFill>
              <a:blip r:embed="rId4">
                <a:extLst/>
              </a:blip>
              <a:stretch>
                <a:fillRect/>
              </a:stretch>
            </p:blipFill>
            <p:spPr>
              <a:xfrm>
                <a:off x="1681024" y="713139"/>
                <a:ext cx="2115994" cy="1586996"/>
              </a:xfrm>
              <a:prstGeom prst="rect">
                <a:avLst/>
              </a:prstGeom>
              <a:ln w="38100" cap="flat">
                <a:solidFill>
                  <a:srgbClr val="000000"/>
                </a:solidFill>
                <a:prstDash val="solid"/>
                <a:miter lim="400000"/>
              </a:ln>
              <a:effectLst/>
            </p:spPr>
          </p:pic>
          <p:pic>
            <p:nvPicPr>
              <p:cNvPr id="1688" name="Image" descr="Image"/>
              <p:cNvPicPr>
                <a:picLocks noChangeAspect="1"/>
              </p:cNvPicPr>
              <p:nvPr/>
            </p:nvPicPr>
            <p:blipFill>
              <a:blip r:embed="rId5">
                <a:extLst/>
              </a:blip>
              <a:stretch>
                <a:fillRect/>
              </a:stretch>
            </p:blipFill>
            <p:spPr>
              <a:xfrm>
                <a:off x="0" y="0"/>
                <a:ext cx="1531890" cy="2300135"/>
              </a:xfrm>
              <a:prstGeom prst="rect">
                <a:avLst/>
              </a:prstGeom>
              <a:ln w="38100" cap="flat">
                <a:solidFill>
                  <a:srgbClr val="000000"/>
                </a:solidFill>
                <a:prstDash val="solid"/>
                <a:miter lim="400000"/>
              </a:ln>
              <a:effectLst/>
            </p:spPr>
          </p:pic>
          <p:pic>
            <p:nvPicPr>
              <p:cNvPr id="1689" name="Image" descr="Image"/>
              <p:cNvPicPr>
                <a:picLocks noChangeAspect="1"/>
              </p:cNvPicPr>
              <p:nvPr/>
            </p:nvPicPr>
            <p:blipFill>
              <a:blip r:embed="rId6">
                <a:extLst/>
              </a:blip>
              <a:stretch>
                <a:fillRect/>
              </a:stretch>
            </p:blipFill>
            <p:spPr>
              <a:xfrm>
                <a:off x="1170555" y="2448072"/>
                <a:ext cx="1403926" cy="2114345"/>
              </a:xfrm>
              <a:prstGeom prst="rect">
                <a:avLst/>
              </a:prstGeom>
              <a:ln w="38100" cap="flat">
                <a:solidFill>
                  <a:srgbClr val="000000"/>
                </a:solidFill>
                <a:prstDash val="solid"/>
                <a:miter lim="400000"/>
              </a:ln>
              <a:effectLst/>
            </p:spPr>
          </p:pic>
          <p:pic>
            <p:nvPicPr>
              <p:cNvPr id="1690" name="Image" descr="Image"/>
              <p:cNvPicPr>
                <a:picLocks noChangeAspect="1"/>
              </p:cNvPicPr>
              <p:nvPr/>
            </p:nvPicPr>
            <p:blipFill>
              <a:blip r:embed="rId7">
                <a:extLst/>
              </a:blip>
              <a:stretch>
                <a:fillRect/>
              </a:stretch>
            </p:blipFill>
            <p:spPr>
              <a:xfrm>
                <a:off x="2795463" y="2448072"/>
                <a:ext cx="2160504" cy="1620378"/>
              </a:xfrm>
              <a:prstGeom prst="rect">
                <a:avLst/>
              </a:prstGeom>
              <a:ln w="38100" cap="flat">
                <a:solidFill>
                  <a:srgbClr val="000000"/>
                </a:solidFill>
                <a:prstDash val="solid"/>
                <a:miter lim="400000"/>
              </a:ln>
              <a:effectLst/>
            </p:spPr>
          </p:pic>
          <p:pic>
            <p:nvPicPr>
              <p:cNvPr id="1691" name="Image" descr="Image"/>
              <p:cNvPicPr>
                <a:picLocks noChangeAspect="1"/>
              </p:cNvPicPr>
              <p:nvPr/>
            </p:nvPicPr>
            <p:blipFill>
              <a:blip r:embed="rId8">
                <a:extLst/>
              </a:blip>
              <a:stretch>
                <a:fillRect/>
              </a:stretch>
            </p:blipFill>
            <p:spPr>
              <a:xfrm>
                <a:off x="3962913" y="302307"/>
                <a:ext cx="1498371" cy="1997828"/>
              </a:xfrm>
              <a:prstGeom prst="rect">
                <a:avLst/>
              </a:prstGeom>
              <a:ln w="38100" cap="flat">
                <a:solidFill>
                  <a:srgbClr val="000000"/>
                </a:solidFill>
                <a:prstDash val="solid"/>
                <a:miter lim="400000"/>
              </a:ln>
              <a:effectLst/>
            </p:spPr>
          </p:pic>
        </p:grpSp>
        <p:sp>
          <p:nvSpPr>
            <p:cNvPr id="1693" name="Training data"/>
            <p:cNvSpPr txBox="1"/>
            <p:nvPr/>
          </p:nvSpPr>
          <p:spPr>
            <a:xfrm>
              <a:off x="1190271" y="-1"/>
              <a:ext cx="3080742" cy="7751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a:defRPr b="0" sz="4200">
                  <a:latin typeface="Helvetica Neue Light"/>
                  <a:ea typeface="Helvetica Neue Light"/>
                  <a:cs typeface="Helvetica Neue Light"/>
                  <a:sym typeface="Helvetica Neue Light"/>
                </a:defRPr>
              </a:lvl1pPr>
            </a:lstStyle>
            <a:p>
              <a:pPr/>
              <a:r>
                <a:t>Training data</a:t>
              </a:r>
            </a:p>
          </p:txBody>
        </p:sp>
      </p:grpSp>
      <p:grpSp>
        <p:nvGrpSpPr>
          <p:cNvPr id="1699" name="Group"/>
          <p:cNvGrpSpPr/>
          <p:nvPr/>
        </p:nvGrpSpPr>
        <p:grpSpPr>
          <a:xfrm>
            <a:off x="15030642" y="5690766"/>
            <a:ext cx="4486658" cy="6314171"/>
            <a:chOff x="0" y="0"/>
            <a:chExt cx="4486656" cy="6314170"/>
          </a:xfrm>
        </p:grpSpPr>
        <p:sp>
          <p:nvSpPr>
            <p:cNvPr id="1695" name="Test data"/>
            <p:cNvSpPr txBox="1"/>
            <p:nvPr/>
          </p:nvSpPr>
          <p:spPr>
            <a:xfrm>
              <a:off x="1280056" y="5539067"/>
              <a:ext cx="2250238" cy="7751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a:defRPr b="0" sz="4200">
                  <a:latin typeface="Helvetica Neue Light"/>
                  <a:ea typeface="Helvetica Neue Light"/>
                  <a:cs typeface="Helvetica Neue Light"/>
                  <a:sym typeface="Helvetica Neue Light"/>
                </a:defRPr>
              </a:lvl1pPr>
            </a:lstStyle>
            <a:p>
              <a:pPr/>
              <a:r>
                <a:t>Test data</a:t>
              </a:r>
            </a:p>
          </p:txBody>
        </p:sp>
        <p:pic>
          <p:nvPicPr>
            <p:cNvPr id="1696" name="Image" descr="Image"/>
            <p:cNvPicPr>
              <a:picLocks noChangeAspect="1"/>
            </p:cNvPicPr>
            <p:nvPr/>
          </p:nvPicPr>
          <p:blipFill>
            <a:blip r:embed="rId9">
              <a:extLst/>
            </a:blip>
            <a:stretch>
              <a:fillRect/>
            </a:stretch>
          </p:blipFill>
          <p:spPr>
            <a:xfrm>
              <a:off x="2898759" y="419030"/>
              <a:ext cx="1587898" cy="3256195"/>
            </a:xfrm>
            <a:prstGeom prst="rect">
              <a:avLst/>
            </a:prstGeom>
            <a:ln w="25400" cap="flat">
              <a:solidFill>
                <a:srgbClr val="000000"/>
              </a:solidFill>
              <a:prstDash val="solid"/>
              <a:miter lim="400000"/>
            </a:ln>
            <a:effectLst/>
          </p:spPr>
        </p:pic>
        <p:pic>
          <p:nvPicPr>
            <p:cNvPr id="1697" name="Image" descr="Image"/>
            <p:cNvPicPr>
              <a:picLocks noChangeAspect="1"/>
            </p:cNvPicPr>
            <p:nvPr/>
          </p:nvPicPr>
          <p:blipFill>
            <a:blip r:embed="rId10">
              <a:extLst/>
            </a:blip>
            <a:stretch>
              <a:fillRect/>
            </a:stretch>
          </p:blipFill>
          <p:spPr>
            <a:xfrm>
              <a:off x="0" y="0"/>
              <a:ext cx="2556620" cy="2077254"/>
            </a:xfrm>
            <a:prstGeom prst="rect">
              <a:avLst/>
            </a:prstGeom>
            <a:ln w="25400" cap="flat">
              <a:solidFill>
                <a:srgbClr val="000000"/>
              </a:solidFill>
              <a:prstDash val="solid"/>
              <a:miter lim="400000"/>
            </a:ln>
            <a:effectLst/>
          </p:spPr>
        </p:pic>
        <p:pic>
          <p:nvPicPr>
            <p:cNvPr id="1698" name="Image" descr="Image"/>
            <p:cNvPicPr>
              <a:picLocks noChangeAspect="1"/>
            </p:cNvPicPr>
            <p:nvPr/>
          </p:nvPicPr>
          <p:blipFill>
            <a:blip r:embed="rId11">
              <a:extLst/>
            </a:blip>
            <a:stretch>
              <a:fillRect/>
            </a:stretch>
          </p:blipFill>
          <p:spPr>
            <a:xfrm>
              <a:off x="391086" y="2297265"/>
              <a:ext cx="2164873" cy="3034491"/>
            </a:xfrm>
            <a:prstGeom prst="rect">
              <a:avLst/>
            </a:prstGeom>
            <a:ln w="25400" cap="flat">
              <a:solidFill>
                <a:srgbClr val="000000"/>
              </a:solidFill>
              <a:prstDash val="solid"/>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6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6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169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168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mph" nodeType="clickEffect" presetSubtype="0" presetID="32" grpId="6" repeatCount="2000" fill="hold">
                                  <p:stCondLst>
                                    <p:cond delay="0"/>
                                  </p:stCondLst>
                                  <p:childTnLst>
                                    <p:animRot by="300000">
                                      <p:cBhvr>
                                        <p:cTn id="26" dur="50" fill="hold">
                                          <p:stCondLst>
                                            <p:cond delay="0"/>
                                          </p:stCondLst>
                                        </p:cTn>
                                        <p:tgtEl>
                                          <p:spTgt spid="1685"/>
                                        </p:tgtEl>
                                        <p:attrNameLst>
                                          <p:attrName>r</p:attrName>
                                        </p:attrNameLst>
                                      </p:cBhvr>
                                    </p:animRot>
                                    <p:animRot by="-600000">
                                      <p:cBhvr>
                                        <p:cTn id="27" dur="100" fill="hold">
                                          <p:stCondLst>
                                            <p:cond delay="100"/>
                                          </p:stCondLst>
                                        </p:cTn>
                                        <p:tgtEl>
                                          <p:spTgt spid="1685"/>
                                        </p:tgtEl>
                                        <p:attrNameLst>
                                          <p:attrName>r</p:attrName>
                                        </p:attrNameLst>
                                      </p:cBhvr>
                                    </p:animRot>
                                    <p:animRot by="600000">
                                      <p:cBhvr>
                                        <p:cTn id="28" dur="100" fill="hold">
                                          <p:stCondLst>
                                            <p:cond delay="200"/>
                                          </p:stCondLst>
                                        </p:cTn>
                                        <p:tgtEl>
                                          <p:spTgt spid="1685"/>
                                        </p:tgtEl>
                                        <p:attrNameLst>
                                          <p:attrName>r</p:attrName>
                                        </p:attrNameLst>
                                      </p:cBhvr>
                                    </p:animRot>
                                    <p:animRot by="-600000">
                                      <p:cBhvr>
                                        <p:cTn id="29" dur="100" fill="hold">
                                          <p:stCondLst>
                                            <p:cond delay="300"/>
                                          </p:stCondLst>
                                        </p:cTn>
                                        <p:tgtEl>
                                          <p:spTgt spid="1685"/>
                                        </p:tgtEl>
                                        <p:attrNameLst>
                                          <p:attrName>r</p:attrName>
                                        </p:attrNameLst>
                                      </p:cBhvr>
                                    </p:animRot>
                                    <p:animRot by="300000">
                                      <p:cBhvr>
                                        <p:cTn id="30" dur="100" fill="hold">
                                          <p:stCondLst>
                                            <p:cond delay="400"/>
                                          </p:stCondLst>
                                        </p:cTn>
                                        <p:tgtEl>
                                          <p:spTgt spid="1685"/>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99" grpId="4"/>
      <p:bldP build="whole" bldLvl="1" animBg="1" rev="0" advAuto="0" spid="1685" grpId="5"/>
      <p:bldP build="whole" bldLvl="1" animBg="1" rev="0" advAuto="0" spid="1685" grpId="6"/>
      <p:bldP build="whole" bldLvl="1" animBg="1" rev="0" advAuto="0" spid="1683" grpId="2"/>
      <p:bldP build="whole" bldLvl="1" animBg="1" rev="0" advAuto="0" spid="1694" grpId="3"/>
      <p:bldP build="whole" bldLvl="1" animBg="1" rev="0" advAuto="0" spid="1680" grpId="1"/>
    </p:bldLst>
  </p:timing>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01" name="out1.pdf" descr="out1.pdf"/>
          <p:cNvPicPr>
            <a:picLocks noChangeAspect="1"/>
          </p:cNvPicPr>
          <p:nvPr/>
        </p:nvPicPr>
        <p:blipFill>
          <a:blip r:embed="rId3">
            <a:extLst/>
          </a:blip>
          <a:stretch>
            <a:fillRect/>
          </a:stretch>
        </p:blipFill>
        <p:spPr>
          <a:xfrm>
            <a:off x="1457646" y="4538269"/>
            <a:ext cx="9375515" cy="7141600"/>
          </a:xfrm>
          <a:prstGeom prst="rect">
            <a:avLst/>
          </a:prstGeom>
          <a:ln w="12700">
            <a:miter lim="400000"/>
          </a:ln>
        </p:spPr>
      </p:pic>
      <p:grpSp>
        <p:nvGrpSpPr>
          <p:cNvPr id="1704" name="Group"/>
          <p:cNvGrpSpPr/>
          <p:nvPr/>
        </p:nvGrpSpPr>
        <p:grpSpPr>
          <a:xfrm>
            <a:off x="3468356" y="2941674"/>
            <a:ext cx="5192345" cy="1203713"/>
            <a:chOff x="0" y="0"/>
            <a:chExt cx="5192343" cy="1203711"/>
          </a:xfrm>
        </p:grpSpPr>
        <p:sp>
          <p:nvSpPr>
            <p:cNvPr id="1702" name="Rectangle"/>
            <p:cNvSpPr/>
            <p:nvPr/>
          </p:nvSpPr>
          <p:spPr>
            <a:xfrm rot="5400000">
              <a:off x="1994316" y="-1994317"/>
              <a:ext cx="1203712" cy="5192345"/>
            </a:xfrm>
            <a:prstGeom prst="rect">
              <a:avLst/>
            </a:prstGeom>
            <a:solidFill>
              <a:srgbClr val="D6D5D5"/>
            </a:solidFill>
            <a:ln w="12700" cap="flat">
              <a:noFill/>
              <a:miter lim="400000"/>
            </a:ln>
            <a:effectLst/>
          </p:spPr>
          <p:txBody>
            <a:bodyPr wrap="square" lIns="50800" tIns="50800" rIns="50800" bIns="50800" numCol="1" anchor="ctr">
              <a:noAutofit/>
            </a:bodyPr>
            <a:lstStyle/>
            <a:p>
              <a:pPr defTabSz="584200">
                <a:defRPr b="0">
                  <a:latin typeface="+mn-lt"/>
                  <a:ea typeface="+mn-ea"/>
                  <a:cs typeface="+mn-cs"/>
                  <a:sym typeface="Helvetica Neue Medium"/>
                </a:defRPr>
              </a:pPr>
            </a:p>
          </p:txBody>
        </p:sp>
        <p:pic>
          <p:nvPicPr>
            <p:cNvPr id="1703" name="Training_data.pdf" descr="Training_data.pdf"/>
            <p:cNvPicPr>
              <a:picLocks noChangeAspect="1"/>
            </p:cNvPicPr>
            <p:nvPr/>
          </p:nvPicPr>
          <p:blipFill>
            <a:blip r:embed="rId4">
              <a:extLst/>
            </a:blip>
            <a:stretch>
              <a:fillRect/>
            </a:stretch>
          </p:blipFill>
          <p:spPr>
            <a:xfrm>
              <a:off x="274225" y="242117"/>
              <a:ext cx="4643893" cy="719477"/>
            </a:xfrm>
            <a:prstGeom prst="rect">
              <a:avLst/>
            </a:prstGeom>
            <a:ln w="12700" cap="flat">
              <a:noFill/>
              <a:miter lim="400000"/>
            </a:ln>
            <a:effectLst/>
          </p:spPr>
        </p:pic>
      </p:grpSp>
      <p:pic>
        <p:nvPicPr>
          <p:cNvPr id="1705" name="X.pdf" descr="X.pdf"/>
          <p:cNvPicPr>
            <a:picLocks noChangeAspect="1"/>
          </p:cNvPicPr>
          <p:nvPr/>
        </p:nvPicPr>
        <p:blipFill>
          <a:blip r:embed="rId5">
            <a:extLst/>
          </a:blip>
          <a:stretch>
            <a:fillRect/>
          </a:stretch>
        </p:blipFill>
        <p:spPr>
          <a:xfrm>
            <a:off x="10205711" y="11316472"/>
            <a:ext cx="381001" cy="317501"/>
          </a:xfrm>
          <a:prstGeom prst="rect">
            <a:avLst/>
          </a:prstGeom>
          <a:ln w="12700">
            <a:miter lim="400000"/>
          </a:ln>
        </p:spPr>
      </p:pic>
      <p:pic>
        <p:nvPicPr>
          <p:cNvPr id="1706" name="Y.pdf" descr="Y.pdf"/>
          <p:cNvPicPr>
            <a:picLocks noChangeAspect="1"/>
          </p:cNvPicPr>
          <p:nvPr/>
        </p:nvPicPr>
        <p:blipFill>
          <a:blip r:embed="rId6">
            <a:extLst/>
          </a:blip>
          <a:stretch>
            <a:fillRect/>
          </a:stretch>
        </p:blipFill>
        <p:spPr>
          <a:xfrm>
            <a:off x="1245096" y="4573110"/>
            <a:ext cx="342901" cy="317501"/>
          </a:xfrm>
          <a:prstGeom prst="rect">
            <a:avLst/>
          </a:prstGeom>
          <a:ln w="12700">
            <a:miter lim="400000"/>
          </a:ln>
        </p:spPr>
      </p:pic>
      <p:sp>
        <p:nvSpPr>
          <p:cNvPr id="1707" name="Linear regression"/>
          <p:cNvSpPr txBox="1"/>
          <p:nvPr>
            <p:ph type="title"/>
          </p:nvPr>
        </p:nvSpPr>
        <p:spPr>
          <a:xfrm>
            <a:off x="2207320" y="-184547"/>
            <a:ext cx="19969360" cy="3036094"/>
          </a:xfrm>
          <a:prstGeom prst="rect">
            <a:avLst/>
          </a:prstGeom>
        </p:spPr>
        <p:txBody>
          <a:bodyPr/>
          <a:lstStyle>
            <a:lvl1pPr>
              <a:defRPr sz="10000">
                <a:latin typeface="Helvetica Neue Light"/>
                <a:ea typeface="Helvetica Neue Light"/>
                <a:cs typeface="Helvetica Neue Light"/>
                <a:sym typeface="Helvetica Neue Light"/>
              </a:defRPr>
            </a:lvl1pPr>
          </a:lstStyle>
          <a:p>
            <a:pPr/>
            <a:r>
              <a:t>Linear regression</a:t>
            </a:r>
          </a:p>
        </p:txBody>
      </p:sp>
      <p:pic>
        <p:nvPicPr>
          <p:cNvPr id="1708" name="f_theta_(x)_=_th.pdf" descr="f_theta_(x)_=_th.pdf"/>
          <p:cNvPicPr>
            <a:picLocks noChangeAspect="1"/>
          </p:cNvPicPr>
          <p:nvPr/>
        </p:nvPicPr>
        <p:blipFill>
          <a:blip r:embed="rId7">
            <a:extLst/>
          </a:blip>
          <a:stretch>
            <a:fillRect/>
          </a:stretch>
        </p:blipFill>
        <p:spPr>
          <a:xfrm>
            <a:off x="13808132" y="6047126"/>
            <a:ext cx="6299046" cy="906867"/>
          </a:xfrm>
          <a:prstGeom prst="rect">
            <a:avLst/>
          </a:prstGeom>
          <a:ln w="12700">
            <a:miter lim="400000"/>
          </a:ln>
        </p:spPr>
      </p:pic>
      <p:pic>
        <p:nvPicPr>
          <p:cNvPr id="1709" name="x^(i)_,_y^(i)_i=.pdf" descr="x^(i)_,_y^(i)_i=.pdf"/>
          <p:cNvPicPr>
            <a:picLocks noChangeAspect="1"/>
          </p:cNvPicPr>
          <p:nvPr/>
        </p:nvPicPr>
        <p:blipFill>
          <a:blip r:embed="rId8">
            <a:extLst/>
          </a:blip>
          <a:stretch>
            <a:fillRect/>
          </a:stretch>
        </p:blipFill>
        <p:spPr>
          <a:xfrm>
            <a:off x="7834885" y="10340844"/>
            <a:ext cx="2565401" cy="546101"/>
          </a:xfrm>
          <a:prstGeom prst="rect">
            <a:avLst/>
          </a:prstGeom>
          <a:ln w="12700">
            <a:miter lim="400000"/>
          </a:ln>
        </p:spPr>
      </p:pic>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13" name="out1.pdf" descr="out1.pdf"/>
          <p:cNvPicPr>
            <a:picLocks noChangeAspect="1"/>
          </p:cNvPicPr>
          <p:nvPr/>
        </p:nvPicPr>
        <p:blipFill>
          <a:blip r:embed="rId3">
            <a:extLst/>
          </a:blip>
          <a:stretch>
            <a:fillRect/>
          </a:stretch>
        </p:blipFill>
        <p:spPr>
          <a:xfrm>
            <a:off x="1444946" y="4550969"/>
            <a:ext cx="9375515" cy="7141600"/>
          </a:xfrm>
          <a:prstGeom prst="rect">
            <a:avLst/>
          </a:prstGeom>
          <a:ln w="12700">
            <a:miter lim="400000"/>
          </a:ln>
        </p:spPr>
      </p:pic>
      <p:pic>
        <p:nvPicPr>
          <p:cNvPr id="1714" name="out2.pdf" descr="out2.pdf"/>
          <p:cNvPicPr>
            <a:picLocks noChangeAspect="1"/>
          </p:cNvPicPr>
          <p:nvPr/>
        </p:nvPicPr>
        <p:blipFill>
          <a:blip r:embed="rId4">
            <a:extLst/>
          </a:blip>
          <a:stretch>
            <a:fillRect/>
          </a:stretch>
        </p:blipFill>
        <p:spPr>
          <a:xfrm>
            <a:off x="1457646" y="4550969"/>
            <a:ext cx="9375515" cy="7141600"/>
          </a:xfrm>
          <a:prstGeom prst="rect">
            <a:avLst/>
          </a:prstGeom>
          <a:ln w="12700">
            <a:miter lim="400000"/>
          </a:ln>
        </p:spPr>
      </p:pic>
      <p:pic>
        <p:nvPicPr>
          <p:cNvPr id="1715" name="out2.pdf" descr="out2.pdf"/>
          <p:cNvPicPr>
            <a:picLocks noChangeAspect="1"/>
          </p:cNvPicPr>
          <p:nvPr/>
        </p:nvPicPr>
        <p:blipFill>
          <a:blip r:embed="rId5">
            <a:extLst/>
          </a:blip>
          <a:stretch>
            <a:fillRect/>
          </a:stretch>
        </p:blipFill>
        <p:spPr>
          <a:xfrm>
            <a:off x="1457646" y="4542350"/>
            <a:ext cx="9375515" cy="7141600"/>
          </a:xfrm>
          <a:prstGeom prst="rect">
            <a:avLst/>
          </a:prstGeom>
          <a:ln w="12700">
            <a:miter lim="400000"/>
          </a:ln>
        </p:spPr>
      </p:pic>
      <p:grpSp>
        <p:nvGrpSpPr>
          <p:cNvPr id="1718" name="Group"/>
          <p:cNvGrpSpPr/>
          <p:nvPr/>
        </p:nvGrpSpPr>
        <p:grpSpPr>
          <a:xfrm>
            <a:off x="3468356" y="2941674"/>
            <a:ext cx="5192345" cy="1203713"/>
            <a:chOff x="0" y="0"/>
            <a:chExt cx="5192343" cy="1203711"/>
          </a:xfrm>
        </p:grpSpPr>
        <p:sp>
          <p:nvSpPr>
            <p:cNvPr id="1716" name="Rectangle"/>
            <p:cNvSpPr/>
            <p:nvPr/>
          </p:nvSpPr>
          <p:spPr>
            <a:xfrm rot="5400000">
              <a:off x="1994316" y="-1994317"/>
              <a:ext cx="1203712" cy="5192345"/>
            </a:xfrm>
            <a:prstGeom prst="rect">
              <a:avLst/>
            </a:prstGeom>
            <a:solidFill>
              <a:srgbClr val="D6D5D5"/>
            </a:solidFill>
            <a:ln w="12700" cap="flat">
              <a:noFill/>
              <a:miter lim="400000"/>
            </a:ln>
            <a:effectLst/>
          </p:spPr>
          <p:txBody>
            <a:bodyPr wrap="square" lIns="50800" tIns="50800" rIns="50800" bIns="50800" numCol="1" anchor="ctr">
              <a:noAutofit/>
            </a:bodyPr>
            <a:lstStyle/>
            <a:p>
              <a:pPr defTabSz="584200">
                <a:defRPr b="0">
                  <a:latin typeface="+mn-lt"/>
                  <a:ea typeface="+mn-ea"/>
                  <a:cs typeface="+mn-cs"/>
                  <a:sym typeface="Helvetica Neue Medium"/>
                </a:defRPr>
              </a:pPr>
            </a:p>
          </p:txBody>
        </p:sp>
        <p:pic>
          <p:nvPicPr>
            <p:cNvPr id="1717" name="Training_data.pdf" descr="Training_data.pdf"/>
            <p:cNvPicPr>
              <a:picLocks noChangeAspect="1"/>
            </p:cNvPicPr>
            <p:nvPr/>
          </p:nvPicPr>
          <p:blipFill>
            <a:blip r:embed="rId6">
              <a:extLst/>
            </a:blip>
            <a:stretch>
              <a:fillRect/>
            </a:stretch>
          </p:blipFill>
          <p:spPr>
            <a:xfrm>
              <a:off x="274225" y="242117"/>
              <a:ext cx="4643893" cy="719477"/>
            </a:xfrm>
            <a:prstGeom prst="rect">
              <a:avLst/>
            </a:prstGeom>
            <a:ln w="12700" cap="flat">
              <a:noFill/>
              <a:miter lim="400000"/>
            </a:ln>
            <a:effectLst/>
          </p:spPr>
        </p:pic>
      </p:grpSp>
      <p:pic>
        <p:nvPicPr>
          <p:cNvPr id="1719" name="X.pdf" descr="X.pdf"/>
          <p:cNvPicPr>
            <a:picLocks noChangeAspect="1"/>
          </p:cNvPicPr>
          <p:nvPr/>
        </p:nvPicPr>
        <p:blipFill>
          <a:blip r:embed="rId7">
            <a:extLst/>
          </a:blip>
          <a:stretch>
            <a:fillRect/>
          </a:stretch>
        </p:blipFill>
        <p:spPr>
          <a:xfrm>
            <a:off x="10205711" y="11316472"/>
            <a:ext cx="381001" cy="317501"/>
          </a:xfrm>
          <a:prstGeom prst="rect">
            <a:avLst/>
          </a:prstGeom>
          <a:ln w="12700">
            <a:miter lim="400000"/>
          </a:ln>
        </p:spPr>
      </p:pic>
      <p:pic>
        <p:nvPicPr>
          <p:cNvPr id="1720" name="Y.pdf" descr="Y.pdf"/>
          <p:cNvPicPr>
            <a:picLocks noChangeAspect="1"/>
          </p:cNvPicPr>
          <p:nvPr/>
        </p:nvPicPr>
        <p:blipFill>
          <a:blip r:embed="rId8">
            <a:extLst/>
          </a:blip>
          <a:stretch>
            <a:fillRect/>
          </a:stretch>
        </p:blipFill>
        <p:spPr>
          <a:xfrm>
            <a:off x="1245096" y="4573110"/>
            <a:ext cx="342901" cy="317501"/>
          </a:xfrm>
          <a:prstGeom prst="rect">
            <a:avLst/>
          </a:prstGeom>
          <a:ln w="12700">
            <a:miter lim="400000"/>
          </a:ln>
        </p:spPr>
      </p:pic>
      <p:sp>
        <p:nvSpPr>
          <p:cNvPr id="1721" name="Linear regression"/>
          <p:cNvSpPr txBox="1"/>
          <p:nvPr>
            <p:ph type="title"/>
          </p:nvPr>
        </p:nvSpPr>
        <p:spPr>
          <a:xfrm>
            <a:off x="2207320" y="-184547"/>
            <a:ext cx="19969360" cy="3036094"/>
          </a:xfrm>
          <a:prstGeom prst="rect">
            <a:avLst/>
          </a:prstGeom>
        </p:spPr>
        <p:txBody>
          <a:bodyPr/>
          <a:lstStyle>
            <a:lvl1pPr>
              <a:defRPr sz="10000">
                <a:latin typeface="Helvetica Neue Light"/>
                <a:ea typeface="Helvetica Neue Light"/>
                <a:cs typeface="Helvetica Neue Light"/>
                <a:sym typeface="Helvetica Neue Light"/>
              </a:defRPr>
            </a:lvl1pPr>
          </a:lstStyle>
          <a:p>
            <a:pPr/>
            <a:r>
              <a:t>Linear regression</a:t>
            </a:r>
          </a:p>
        </p:txBody>
      </p:sp>
      <p:pic>
        <p:nvPicPr>
          <p:cNvPr id="1722" name="f_theta_(x)_=_th.pdf" descr="f_theta_(x)_=_th.pdf"/>
          <p:cNvPicPr>
            <a:picLocks noChangeAspect="1"/>
          </p:cNvPicPr>
          <p:nvPr/>
        </p:nvPicPr>
        <p:blipFill>
          <a:blip r:embed="rId9">
            <a:extLst/>
          </a:blip>
          <a:stretch>
            <a:fillRect/>
          </a:stretch>
        </p:blipFill>
        <p:spPr>
          <a:xfrm>
            <a:off x="13808132" y="6047126"/>
            <a:ext cx="6299046" cy="906867"/>
          </a:xfrm>
          <a:prstGeom prst="rect">
            <a:avLst/>
          </a:prstGeom>
          <a:ln w="12700">
            <a:miter lim="400000"/>
          </a:ln>
        </p:spPr>
      </p:pic>
      <p:pic>
        <p:nvPicPr>
          <p:cNvPr id="1723" name="x^(i)_,_y^(i)_i=.pdf" descr="x^(i)_,_y^(i)_i=.pdf"/>
          <p:cNvPicPr>
            <a:picLocks noChangeAspect="1"/>
          </p:cNvPicPr>
          <p:nvPr/>
        </p:nvPicPr>
        <p:blipFill>
          <a:blip r:embed="rId10">
            <a:extLst/>
          </a:blip>
          <a:stretch>
            <a:fillRect/>
          </a:stretch>
        </p:blipFill>
        <p:spPr>
          <a:xfrm>
            <a:off x="7834885" y="10340844"/>
            <a:ext cx="2565401" cy="546101"/>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6" name="0007_landscape_00084_132090349_27e120a56c_1_11254121@N00" descr="0007_landscape_00084_132090349_27e120a56c_1_11254121@N00"/>
          <p:cNvPicPr>
            <a:picLocks noChangeAspect="1"/>
          </p:cNvPicPr>
          <p:nvPr/>
        </p:nvPicPr>
        <p:blipFill>
          <a:blip r:embed="rId2">
            <a:extLst/>
          </a:blip>
          <a:stretch>
            <a:fillRect/>
          </a:stretch>
        </p:blipFill>
        <p:spPr>
          <a:xfrm>
            <a:off x="11176000" y="3352799"/>
            <a:ext cx="10007601" cy="7505701"/>
          </a:xfrm>
          <a:prstGeom prst="rect">
            <a:avLst/>
          </a:prstGeom>
          <a:ln w="12700">
            <a:miter lim="400000"/>
          </a:ln>
        </p:spPr>
      </p:pic>
      <p:pic>
        <p:nvPicPr>
          <p:cNvPr id="317" name="IMG_0681_mask_red" descr="IMG_0681_mask_red"/>
          <p:cNvPicPr>
            <a:picLocks noChangeAspect="1"/>
          </p:cNvPicPr>
          <p:nvPr/>
        </p:nvPicPr>
        <p:blipFill>
          <a:blip r:embed="rId3">
            <a:extLst/>
          </a:blip>
          <a:stretch>
            <a:fillRect/>
          </a:stretch>
        </p:blipFill>
        <p:spPr>
          <a:xfrm>
            <a:off x="3200399" y="4384675"/>
            <a:ext cx="7823201" cy="5867401"/>
          </a:xfrm>
          <a:prstGeom prst="rect">
            <a:avLst/>
          </a:prstGeom>
          <a:ln w="12700">
            <a:miter lim="400000"/>
          </a:ln>
        </p:spPr>
      </p:pic>
      <p:pic>
        <p:nvPicPr>
          <p:cNvPr id="318" name="IMG_0681_context" descr="IMG_0681_context"/>
          <p:cNvPicPr>
            <a:picLocks noChangeAspect="1"/>
          </p:cNvPicPr>
          <p:nvPr/>
        </p:nvPicPr>
        <p:blipFill>
          <a:blip r:embed="rId4">
            <a:extLst/>
          </a:blip>
          <a:stretch>
            <a:fillRect/>
          </a:stretch>
        </p:blipFill>
        <p:spPr>
          <a:xfrm>
            <a:off x="3200399" y="4384675"/>
            <a:ext cx="7823201" cy="5867401"/>
          </a:xfrm>
          <a:prstGeom prst="rect">
            <a:avLst/>
          </a:prstGeom>
          <a:ln w="12700">
            <a:miter lim="400000"/>
          </a:ln>
        </p:spPr>
      </p:pic>
      <p:sp>
        <p:nvSpPr>
          <p:cNvPr id="319" name="[Slide credit: Alexei Efros]"/>
          <p:cNvSpPr txBox="1"/>
          <p:nvPr/>
        </p:nvSpPr>
        <p:spPr>
          <a:xfrm>
            <a:off x="18276290" y="12714086"/>
            <a:ext cx="5865420" cy="7338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b="0" sz="4200">
                <a:latin typeface="Helvetica Neue Light"/>
                <a:ea typeface="Helvetica Neue Light"/>
                <a:cs typeface="Helvetica Neue Light"/>
                <a:sym typeface="Helvetica Neue Light"/>
              </a:defRPr>
            </a:lvl1pPr>
          </a:lstStyle>
          <a:p>
            <a:pPr/>
            <a:r>
              <a:t>[Slide credit: Alexei Efros]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fill="hold">
                                  <p:stCondLst>
                                    <p:cond delay="0"/>
                                  </p:stCondLst>
                                  <p:childTnLst>
                                    <p:animMotion path="M 0.000000 0.000000 L 0.318750 -0.070370 L 0.410415 -0.063430 L 0.318750 -0.055790 L 0.410415 -0.048380 L 0.318750 -0.041210 L 0.410415 -0.033570 L 0.318750 -0.026390 L 0.410415 -0.018750 L 0.318750 -0.011350 L 0.410415 -0.004170 L 0.318750 0.003700 L 0.410415 0.010650 L 0.318750 0.018280 L 0.410415 0.025690 L 0.318750 0.032870 L 0.410415 0.040740" origin="layout" pathEditMode="relative">
                                      <p:cBhvr>
                                        <p:cTn id="6" dur="3000" fill="hold"/>
                                        <p:tgtEl>
                                          <p:spTgt spid="318"/>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27" name="out1.pdf" descr="out1.pdf"/>
          <p:cNvPicPr>
            <a:picLocks noChangeAspect="1"/>
          </p:cNvPicPr>
          <p:nvPr/>
        </p:nvPicPr>
        <p:blipFill>
          <a:blip r:embed="rId3">
            <a:extLst/>
          </a:blip>
          <a:stretch>
            <a:fillRect/>
          </a:stretch>
        </p:blipFill>
        <p:spPr>
          <a:xfrm>
            <a:off x="1444946" y="4550969"/>
            <a:ext cx="9375515" cy="7141600"/>
          </a:xfrm>
          <a:prstGeom prst="rect">
            <a:avLst/>
          </a:prstGeom>
          <a:ln w="12700">
            <a:miter lim="400000"/>
          </a:ln>
        </p:spPr>
      </p:pic>
      <p:pic>
        <p:nvPicPr>
          <p:cNvPr id="1728" name="out2.pdf" descr="out2.pdf"/>
          <p:cNvPicPr>
            <a:picLocks noChangeAspect="1"/>
          </p:cNvPicPr>
          <p:nvPr/>
        </p:nvPicPr>
        <p:blipFill>
          <a:blip r:embed="rId4">
            <a:extLst/>
          </a:blip>
          <a:stretch>
            <a:fillRect/>
          </a:stretch>
        </p:blipFill>
        <p:spPr>
          <a:xfrm>
            <a:off x="1457646" y="4550969"/>
            <a:ext cx="9375515" cy="7141600"/>
          </a:xfrm>
          <a:prstGeom prst="rect">
            <a:avLst/>
          </a:prstGeom>
          <a:ln w="12700">
            <a:miter lim="400000"/>
          </a:ln>
        </p:spPr>
      </p:pic>
      <p:grpSp>
        <p:nvGrpSpPr>
          <p:cNvPr id="1731" name="Group"/>
          <p:cNvGrpSpPr/>
          <p:nvPr/>
        </p:nvGrpSpPr>
        <p:grpSpPr>
          <a:xfrm>
            <a:off x="3468356" y="2941674"/>
            <a:ext cx="5192345" cy="1203713"/>
            <a:chOff x="0" y="0"/>
            <a:chExt cx="5192343" cy="1203711"/>
          </a:xfrm>
        </p:grpSpPr>
        <p:sp>
          <p:nvSpPr>
            <p:cNvPr id="1729" name="Rectangle"/>
            <p:cNvSpPr/>
            <p:nvPr/>
          </p:nvSpPr>
          <p:spPr>
            <a:xfrm rot="5400000">
              <a:off x="1994316" y="-1994317"/>
              <a:ext cx="1203712" cy="5192345"/>
            </a:xfrm>
            <a:prstGeom prst="rect">
              <a:avLst/>
            </a:prstGeom>
            <a:solidFill>
              <a:srgbClr val="D6D5D5"/>
            </a:solidFill>
            <a:ln w="12700" cap="flat">
              <a:noFill/>
              <a:miter lim="400000"/>
            </a:ln>
            <a:effectLst/>
          </p:spPr>
          <p:txBody>
            <a:bodyPr wrap="square" lIns="50800" tIns="50800" rIns="50800" bIns="50800" numCol="1" anchor="ctr">
              <a:noAutofit/>
            </a:bodyPr>
            <a:lstStyle/>
            <a:p>
              <a:pPr defTabSz="584200">
                <a:defRPr b="0">
                  <a:latin typeface="+mn-lt"/>
                  <a:ea typeface="+mn-ea"/>
                  <a:cs typeface="+mn-cs"/>
                  <a:sym typeface="Helvetica Neue Medium"/>
                </a:defRPr>
              </a:pPr>
            </a:p>
          </p:txBody>
        </p:sp>
        <p:pic>
          <p:nvPicPr>
            <p:cNvPr id="1730" name="Training_data.pdf" descr="Training_data.pdf"/>
            <p:cNvPicPr>
              <a:picLocks noChangeAspect="1"/>
            </p:cNvPicPr>
            <p:nvPr/>
          </p:nvPicPr>
          <p:blipFill>
            <a:blip r:embed="rId5">
              <a:extLst/>
            </a:blip>
            <a:stretch>
              <a:fillRect/>
            </a:stretch>
          </p:blipFill>
          <p:spPr>
            <a:xfrm>
              <a:off x="274225" y="242117"/>
              <a:ext cx="4643893" cy="719477"/>
            </a:xfrm>
            <a:prstGeom prst="rect">
              <a:avLst/>
            </a:prstGeom>
            <a:ln w="12700" cap="flat">
              <a:noFill/>
              <a:miter lim="400000"/>
            </a:ln>
            <a:effectLst/>
          </p:spPr>
        </p:pic>
      </p:grpSp>
      <p:pic>
        <p:nvPicPr>
          <p:cNvPr id="1732" name="X.pdf" descr="X.pdf"/>
          <p:cNvPicPr>
            <a:picLocks noChangeAspect="1"/>
          </p:cNvPicPr>
          <p:nvPr/>
        </p:nvPicPr>
        <p:blipFill>
          <a:blip r:embed="rId6">
            <a:extLst/>
          </a:blip>
          <a:stretch>
            <a:fillRect/>
          </a:stretch>
        </p:blipFill>
        <p:spPr>
          <a:xfrm>
            <a:off x="10205711" y="11316472"/>
            <a:ext cx="381001" cy="317501"/>
          </a:xfrm>
          <a:prstGeom prst="rect">
            <a:avLst/>
          </a:prstGeom>
          <a:ln w="12700">
            <a:miter lim="400000"/>
          </a:ln>
        </p:spPr>
      </p:pic>
      <p:pic>
        <p:nvPicPr>
          <p:cNvPr id="1733" name="Y.pdf" descr="Y.pdf"/>
          <p:cNvPicPr>
            <a:picLocks noChangeAspect="1"/>
          </p:cNvPicPr>
          <p:nvPr/>
        </p:nvPicPr>
        <p:blipFill>
          <a:blip r:embed="rId7">
            <a:extLst/>
          </a:blip>
          <a:stretch>
            <a:fillRect/>
          </a:stretch>
        </p:blipFill>
        <p:spPr>
          <a:xfrm>
            <a:off x="1245096" y="4573110"/>
            <a:ext cx="342901" cy="317501"/>
          </a:xfrm>
          <a:prstGeom prst="rect">
            <a:avLst/>
          </a:prstGeom>
          <a:ln w="12700">
            <a:miter lim="400000"/>
          </a:ln>
        </p:spPr>
      </p:pic>
      <p:sp>
        <p:nvSpPr>
          <p:cNvPr id="1734" name="Polynomial regression"/>
          <p:cNvSpPr txBox="1"/>
          <p:nvPr>
            <p:ph type="title"/>
          </p:nvPr>
        </p:nvSpPr>
        <p:spPr>
          <a:xfrm>
            <a:off x="2207320" y="-184547"/>
            <a:ext cx="19969360" cy="3036094"/>
          </a:xfrm>
          <a:prstGeom prst="rect">
            <a:avLst/>
          </a:prstGeom>
        </p:spPr>
        <p:txBody>
          <a:bodyPr/>
          <a:lstStyle>
            <a:lvl1pPr>
              <a:defRPr sz="10000">
                <a:latin typeface="Helvetica Neue Light"/>
                <a:ea typeface="Helvetica Neue Light"/>
                <a:cs typeface="Helvetica Neue Light"/>
                <a:sym typeface="Helvetica Neue Light"/>
              </a:defRPr>
            </a:lvl1pPr>
          </a:lstStyle>
          <a:p>
            <a:pPr/>
            <a:r>
              <a:t>Polynomial regression</a:t>
            </a:r>
          </a:p>
        </p:txBody>
      </p:sp>
      <p:pic>
        <p:nvPicPr>
          <p:cNvPr id="1735" name="f_theta_(x)_=_th.pdf" descr="f_theta_(x)_=_th.pdf"/>
          <p:cNvPicPr>
            <a:picLocks noChangeAspect="1"/>
          </p:cNvPicPr>
          <p:nvPr/>
        </p:nvPicPr>
        <p:blipFill>
          <a:blip r:embed="rId8">
            <a:extLst/>
          </a:blip>
          <a:stretch>
            <a:fillRect/>
          </a:stretch>
        </p:blipFill>
        <p:spPr>
          <a:xfrm>
            <a:off x="12805995" y="5847931"/>
            <a:ext cx="9095604" cy="1007892"/>
          </a:xfrm>
          <a:prstGeom prst="rect">
            <a:avLst/>
          </a:prstGeom>
          <a:ln w="12700">
            <a:miter lim="400000"/>
          </a:ln>
        </p:spPr>
      </p:pic>
      <p:grpSp>
        <p:nvGrpSpPr>
          <p:cNvPr id="1738" name="Group"/>
          <p:cNvGrpSpPr/>
          <p:nvPr/>
        </p:nvGrpSpPr>
        <p:grpSpPr>
          <a:xfrm>
            <a:off x="13231186" y="8436013"/>
            <a:ext cx="6883178" cy="4349351"/>
            <a:chOff x="0" y="0"/>
            <a:chExt cx="6883177" cy="4349350"/>
          </a:xfrm>
        </p:grpSpPr>
        <p:sp>
          <p:nvSpPr>
            <p:cNvPr id="1736" name="K-th degree polynomial regression"/>
            <p:cNvSpPr/>
            <p:nvPr/>
          </p:nvSpPr>
          <p:spPr>
            <a:xfrm>
              <a:off x="0" y="3079350"/>
              <a:ext cx="1270000"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a:defRPr b="0" sz="4200">
                  <a:latin typeface="Helvetica Neue Light"/>
                  <a:ea typeface="Helvetica Neue Light"/>
                  <a:cs typeface="Helvetica Neue Light"/>
                  <a:sym typeface="Helvetica Neue Light"/>
                </a:defRPr>
              </a:lvl1pPr>
            </a:lstStyle>
            <a:p>
              <a:pPr/>
              <a:r>
                <a:t>K-th degree polynomial regression</a:t>
              </a:r>
            </a:p>
          </p:txBody>
        </p:sp>
        <p:pic>
          <p:nvPicPr>
            <p:cNvPr id="1737" name="f_theta_(x)_=_su.pdf" descr="f_theta_(x)_=_su.pdf"/>
            <p:cNvPicPr>
              <a:picLocks noChangeAspect="1"/>
            </p:cNvPicPr>
            <p:nvPr/>
          </p:nvPicPr>
          <p:blipFill>
            <a:blip r:embed="rId9">
              <a:extLst/>
            </a:blip>
            <a:stretch>
              <a:fillRect/>
            </a:stretch>
          </p:blipFill>
          <p:spPr>
            <a:xfrm>
              <a:off x="981042" y="0"/>
              <a:ext cx="5902136" cy="2466908"/>
            </a:xfrm>
            <a:prstGeom prst="rect">
              <a:avLst/>
            </a:prstGeom>
            <a:ln w="12700" cap="flat">
              <a:noFill/>
              <a:miter lim="400000"/>
            </a:ln>
            <a:effectLst/>
          </p:spPr>
        </p:pic>
      </p:grpSp>
      <p:pic>
        <p:nvPicPr>
          <p:cNvPr id="1739" name="x^(i)_,_y^(i)_i=.pdf" descr="x^(i)_,_y^(i)_i=.pdf"/>
          <p:cNvPicPr>
            <a:picLocks noChangeAspect="1"/>
          </p:cNvPicPr>
          <p:nvPr/>
        </p:nvPicPr>
        <p:blipFill>
          <a:blip r:embed="rId10">
            <a:extLst/>
          </a:blip>
          <a:stretch>
            <a:fillRect/>
          </a:stretch>
        </p:blipFill>
        <p:spPr>
          <a:xfrm>
            <a:off x="7834885" y="10340844"/>
            <a:ext cx="2565401" cy="5461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3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38" grpId="1"/>
    </p:bldLst>
  </p:timing>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43" name="out1.pdf" descr="out1.pdf"/>
          <p:cNvPicPr>
            <a:picLocks noChangeAspect="1"/>
          </p:cNvPicPr>
          <p:nvPr/>
        </p:nvPicPr>
        <p:blipFill>
          <a:blip r:embed="rId2">
            <a:extLst/>
          </a:blip>
          <a:stretch>
            <a:fillRect/>
          </a:stretch>
        </p:blipFill>
        <p:spPr>
          <a:xfrm>
            <a:off x="835036" y="2255986"/>
            <a:ext cx="9375516" cy="7141600"/>
          </a:xfrm>
          <a:prstGeom prst="rect">
            <a:avLst/>
          </a:prstGeom>
          <a:ln w="12700">
            <a:miter lim="400000"/>
          </a:ln>
        </p:spPr>
      </p:pic>
      <p:pic>
        <p:nvPicPr>
          <p:cNvPr id="1744" name="out2.pdf" descr="out2.pdf"/>
          <p:cNvPicPr>
            <a:picLocks noChangeAspect="1"/>
          </p:cNvPicPr>
          <p:nvPr/>
        </p:nvPicPr>
        <p:blipFill>
          <a:blip r:embed="rId3">
            <a:extLst/>
          </a:blip>
          <a:stretch>
            <a:fillRect/>
          </a:stretch>
        </p:blipFill>
        <p:spPr>
          <a:xfrm>
            <a:off x="847736" y="2255986"/>
            <a:ext cx="9375516" cy="7141600"/>
          </a:xfrm>
          <a:prstGeom prst="rect">
            <a:avLst/>
          </a:prstGeom>
          <a:ln w="12700">
            <a:miter lim="400000"/>
          </a:ln>
        </p:spPr>
      </p:pic>
      <p:grpSp>
        <p:nvGrpSpPr>
          <p:cNvPr id="1747" name="Group"/>
          <p:cNvGrpSpPr/>
          <p:nvPr/>
        </p:nvGrpSpPr>
        <p:grpSpPr>
          <a:xfrm>
            <a:off x="2972747" y="760991"/>
            <a:ext cx="5192344" cy="1203713"/>
            <a:chOff x="0" y="0"/>
            <a:chExt cx="5192343" cy="1203711"/>
          </a:xfrm>
        </p:grpSpPr>
        <p:sp>
          <p:nvSpPr>
            <p:cNvPr id="1745" name="Rectangle"/>
            <p:cNvSpPr/>
            <p:nvPr/>
          </p:nvSpPr>
          <p:spPr>
            <a:xfrm rot="5400000">
              <a:off x="1994316" y="-1994317"/>
              <a:ext cx="1203712" cy="5192345"/>
            </a:xfrm>
            <a:prstGeom prst="rect">
              <a:avLst/>
            </a:prstGeom>
            <a:solidFill>
              <a:srgbClr val="D6D5D5"/>
            </a:solidFill>
            <a:ln w="12700" cap="flat">
              <a:noFill/>
              <a:miter lim="400000"/>
            </a:ln>
            <a:effectLst/>
          </p:spPr>
          <p:txBody>
            <a:bodyPr wrap="square" lIns="50800" tIns="50800" rIns="50800" bIns="50800" numCol="1" anchor="ctr">
              <a:noAutofit/>
            </a:bodyPr>
            <a:lstStyle/>
            <a:p>
              <a:pPr defTabSz="584200">
                <a:defRPr b="0">
                  <a:latin typeface="+mn-lt"/>
                  <a:ea typeface="+mn-ea"/>
                  <a:cs typeface="+mn-cs"/>
                  <a:sym typeface="Helvetica Neue Medium"/>
                </a:defRPr>
              </a:pPr>
            </a:p>
          </p:txBody>
        </p:sp>
        <p:pic>
          <p:nvPicPr>
            <p:cNvPr id="1746" name="Training_data.pdf" descr="Training_data.pdf"/>
            <p:cNvPicPr>
              <a:picLocks noChangeAspect="1"/>
            </p:cNvPicPr>
            <p:nvPr/>
          </p:nvPicPr>
          <p:blipFill>
            <a:blip r:embed="rId4">
              <a:extLst/>
            </a:blip>
            <a:stretch>
              <a:fillRect/>
            </a:stretch>
          </p:blipFill>
          <p:spPr>
            <a:xfrm>
              <a:off x="274225" y="242117"/>
              <a:ext cx="4643893" cy="719477"/>
            </a:xfrm>
            <a:prstGeom prst="rect">
              <a:avLst/>
            </a:prstGeom>
            <a:ln w="12700" cap="flat">
              <a:noFill/>
              <a:miter lim="400000"/>
            </a:ln>
            <a:effectLst/>
          </p:spPr>
        </p:pic>
      </p:grpSp>
      <p:pic>
        <p:nvPicPr>
          <p:cNvPr id="1748" name="X.pdf" descr="X.pdf"/>
          <p:cNvPicPr>
            <a:picLocks noChangeAspect="1"/>
          </p:cNvPicPr>
          <p:nvPr/>
        </p:nvPicPr>
        <p:blipFill>
          <a:blip r:embed="rId5">
            <a:extLst/>
          </a:blip>
          <a:stretch>
            <a:fillRect/>
          </a:stretch>
        </p:blipFill>
        <p:spPr>
          <a:xfrm>
            <a:off x="9595801" y="9021489"/>
            <a:ext cx="381001" cy="317501"/>
          </a:xfrm>
          <a:prstGeom prst="rect">
            <a:avLst/>
          </a:prstGeom>
          <a:ln w="12700">
            <a:miter lim="400000"/>
          </a:ln>
        </p:spPr>
      </p:pic>
      <p:pic>
        <p:nvPicPr>
          <p:cNvPr id="1749" name="Y.pdf" descr="Y.pdf"/>
          <p:cNvPicPr>
            <a:picLocks noChangeAspect="1"/>
          </p:cNvPicPr>
          <p:nvPr/>
        </p:nvPicPr>
        <p:blipFill>
          <a:blip r:embed="rId6">
            <a:extLst/>
          </a:blip>
          <a:stretch>
            <a:fillRect/>
          </a:stretch>
        </p:blipFill>
        <p:spPr>
          <a:xfrm>
            <a:off x="635186" y="2278127"/>
            <a:ext cx="342901" cy="317501"/>
          </a:xfrm>
          <a:prstGeom prst="rect">
            <a:avLst/>
          </a:prstGeom>
          <a:ln w="12700">
            <a:miter lim="400000"/>
          </a:ln>
        </p:spPr>
      </p:pic>
      <p:pic>
        <p:nvPicPr>
          <p:cNvPr id="1750" name="x^(i)_,_y^(i)_i=.pdf" descr="x^(i)_,_y^(i)_i=.pdf"/>
          <p:cNvPicPr>
            <a:picLocks noChangeAspect="1"/>
          </p:cNvPicPr>
          <p:nvPr/>
        </p:nvPicPr>
        <p:blipFill>
          <a:blip r:embed="rId7">
            <a:extLst/>
          </a:blip>
          <a:stretch>
            <a:fillRect/>
          </a:stretch>
        </p:blipFill>
        <p:spPr>
          <a:xfrm>
            <a:off x="7229643" y="8081747"/>
            <a:ext cx="2565401" cy="546101"/>
          </a:xfrm>
          <a:prstGeom prst="rect">
            <a:avLst/>
          </a:prstGeom>
          <a:ln w="12700">
            <a:miter lim="400000"/>
          </a:ln>
        </p:spPr>
      </p:pic>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754" name="Group"/>
          <p:cNvGrpSpPr/>
          <p:nvPr/>
        </p:nvGrpSpPr>
        <p:grpSpPr>
          <a:xfrm>
            <a:off x="2972747" y="760991"/>
            <a:ext cx="5192344" cy="1203713"/>
            <a:chOff x="0" y="0"/>
            <a:chExt cx="5192343" cy="1203711"/>
          </a:xfrm>
        </p:grpSpPr>
        <p:sp>
          <p:nvSpPr>
            <p:cNvPr id="1752" name="Rectangle"/>
            <p:cNvSpPr/>
            <p:nvPr/>
          </p:nvSpPr>
          <p:spPr>
            <a:xfrm rot="5400000">
              <a:off x="1994316" y="-1994317"/>
              <a:ext cx="1203712" cy="5192345"/>
            </a:xfrm>
            <a:prstGeom prst="rect">
              <a:avLst/>
            </a:prstGeom>
            <a:solidFill>
              <a:srgbClr val="D6D5D5"/>
            </a:solidFill>
            <a:ln w="12700" cap="flat">
              <a:noFill/>
              <a:miter lim="400000"/>
            </a:ln>
            <a:effectLst/>
          </p:spPr>
          <p:txBody>
            <a:bodyPr wrap="square" lIns="50800" tIns="50800" rIns="50800" bIns="50800" numCol="1" anchor="ctr">
              <a:noAutofit/>
            </a:bodyPr>
            <a:lstStyle/>
            <a:p>
              <a:pPr defTabSz="584200">
                <a:defRPr b="0">
                  <a:latin typeface="+mn-lt"/>
                  <a:ea typeface="+mn-ea"/>
                  <a:cs typeface="+mn-cs"/>
                  <a:sym typeface="Helvetica Neue Medium"/>
                </a:defRPr>
              </a:pPr>
            </a:p>
          </p:txBody>
        </p:sp>
        <p:pic>
          <p:nvPicPr>
            <p:cNvPr id="1753" name="Training_data.pdf" descr="Training_data.pdf"/>
            <p:cNvPicPr>
              <a:picLocks noChangeAspect="1"/>
            </p:cNvPicPr>
            <p:nvPr/>
          </p:nvPicPr>
          <p:blipFill>
            <a:blip r:embed="rId2">
              <a:extLst/>
            </a:blip>
            <a:stretch>
              <a:fillRect/>
            </a:stretch>
          </p:blipFill>
          <p:spPr>
            <a:xfrm>
              <a:off x="274225" y="242117"/>
              <a:ext cx="4643893" cy="719477"/>
            </a:xfrm>
            <a:prstGeom prst="rect">
              <a:avLst/>
            </a:prstGeom>
            <a:ln w="12700" cap="flat">
              <a:noFill/>
              <a:miter lim="400000"/>
            </a:ln>
            <a:effectLst/>
          </p:spPr>
        </p:pic>
      </p:grpSp>
      <p:pic>
        <p:nvPicPr>
          <p:cNvPr id="1755" name="out_fit2.pdf" descr="out_fit2.pdf"/>
          <p:cNvPicPr>
            <a:picLocks noChangeAspect="1"/>
          </p:cNvPicPr>
          <p:nvPr/>
        </p:nvPicPr>
        <p:blipFill>
          <a:blip r:embed="rId3">
            <a:extLst/>
          </a:blip>
          <a:stretch>
            <a:fillRect/>
          </a:stretch>
        </p:blipFill>
        <p:spPr>
          <a:xfrm>
            <a:off x="887425" y="2300494"/>
            <a:ext cx="9234814" cy="7034423"/>
          </a:xfrm>
          <a:prstGeom prst="rect">
            <a:avLst/>
          </a:prstGeom>
          <a:ln w="12700">
            <a:miter lim="400000"/>
          </a:ln>
        </p:spPr>
      </p:pic>
      <p:pic>
        <p:nvPicPr>
          <p:cNvPr id="1756" name="X.pdf" descr="X.pdf"/>
          <p:cNvPicPr>
            <a:picLocks noChangeAspect="1"/>
          </p:cNvPicPr>
          <p:nvPr/>
        </p:nvPicPr>
        <p:blipFill>
          <a:blip r:embed="rId4">
            <a:extLst/>
          </a:blip>
          <a:stretch>
            <a:fillRect/>
          </a:stretch>
        </p:blipFill>
        <p:spPr>
          <a:xfrm>
            <a:off x="9595214" y="9118753"/>
            <a:ext cx="381001" cy="317501"/>
          </a:xfrm>
          <a:prstGeom prst="rect">
            <a:avLst/>
          </a:prstGeom>
          <a:ln w="12700">
            <a:miter lim="400000"/>
          </a:ln>
        </p:spPr>
      </p:pic>
      <p:pic>
        <p:nvPicPr>
          <p:cNvPr id="1757" name="Y.pdf" descr="Y.pdf"/>
          <p:cNvPicPr>
            <a:picLocks noChangeAspect="1"/>
          </p:cNvPicPr>
          <p:nvPr/>
        </p:nvPicPr>
        <p:blipFill>
          <a:blip r:embed="rId5">
            <a:extLst/>
          </a:blip>
          <a:stretch>
            <a:fillRect/>
          </a:stretch>
        </p:blipFill>
        <p:spPr>
          <a:xfrm>
            <a:off x="634599" y="2375391"/>
            <a:ext cx="342901" cy="317501"/>
          </a:xfrm>
          <a:prstGeom prst="rect">
            <a:avLst/>
          </a:prstGeom>
          <a:ln w="12700">
            <a:miter lim="400000"/>
          </a:ln>
        </p:spPr>
      </p:pic>
      <p:sp>
        <p:nvSpPr>
          <p:cNvPr id="1758" name="True data-generating process"/>
          <p:cNvSpPr txBox="1"/>
          <p:nvPr/>
        </p:nvSpPr>
        <p:spPr>
          <a:xfrm>
            <a:off x="1687580" y="10357268"/>
            <a:ext cx="7634505" cy="825903"/>
          </a:xfrm>
          <a:prstGeom prst="rect">
            <a:avLst/>
          </a:prstGeom>
          <a:ln w="50800">
            <a:solidFill>
              <a:schemeClr val="accent3">
                <a:hueOff val="362282"/>
                <a:satOff val="31803"/>
                <a:lumOff val="-18242"/>
              </a:schemeClr>
            </a:solidFill>
            <a:custDash>
              <a:ds d="200000" sp="200000"/>
            </a:custDash>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4200"/>
            </a:pPr>
            <a:r>
              <a:rPr b="0"/>
              <a:t>True </a:t>
            </a:r>
            <a:r>
              <a:t>data-generating process</a:t>
            </a:r>
          </a:p>
        </p:txBody>
      </p:sp>
      <p:grpSp>
        <p:nvGrpSpPr>
          <p:cNvPr id="1764" name="Group"/>
          <p:cNvGrpSpPr/>
          <p:nvPr/>
        </p:nvGrpSpPr>
        <p:grpSpPr>
          <a:xfrm>
            <a:off x="12730575" y="731644"/>
            <a:ext cx="9466073" cy="8806829"/>
            <a:chOff x="0" y="0"/>
            <a:chExt cx="9466071" cy="8806828"/>
          </a:xfrm>
        </p:grpSpPr>
        <p:pic>
          <p:nvPicPr>
            <p:cNvPr id="1759" name="out_true0.pdf" descr="out_true0.pdf"/>
            <p:cNvPicPr>
              <a:picLocks noChangeAspect="1"/>
            </p:cNvPicPr>
            <p:nvPr/>
          </p:nvPicPr>
          <p:blipFill>
            <a:blip r:embed="rId6">
              <a:extLst/>
            </a:blip>
            <a:stretch>
              <a:fillRect/>
            </a:stretch>
          </p:blipFill>
          <p:spPr>
            <a:xfrm>
              <a:off x="231260" y="1547324"/>
              <a:ext cx="9234812" cy="7034423"/>
            </a:xfrm>
            <a:prstGeom prst="rect">
              <a:avLst/>
            </a:prstGeom>
            <a:ln w="12700" cap="flat">
              <a:noFill/>
              <a:miter lim="400000"/>
            </a:ln>
            <a:effectLst/>
          </p:spPr>
        </p:pic>
        <p:sp>
          <p:nvSpPr>
            <p:cNvPr id="1760" name="Rectangle"/>
            <p:cNvSpPr/>
            <p:nvPr/>
          </p:nvSpPr>
          <p:spPr>
            <a:xfrm rot="5400000">
              <a:off x="4246809" y="-1994317"/>
              <a:ext cx="1203713" cy="5192345"/>
            </a:xfrm>
            <a:prstGeom prst="rect">
              <a:avLst/>
            </a:prstGeom>
            <a:solidFill>
              <a:srgbClr val="D6D5D5"/>
            </a:solidFill>
            <a:ln w="12700" cap="flat">
              <a:noFill/>
              <a:miter lim="400000"/>
            </a:ln>
            <a:effectLst/>
          </p:spPr>
          <p:txBody>
            <a:bodyPr wrap="square" lIns="50800" tIns="50800" rIns="50800" bIns="50800" numCol="1" anchor="ctr">
              <a:noAutofit/>
            </a:bodyPr>
            <a:lstStyle/>
            <a:p>
              <a:pPr defTabSz="584200">
                <a:defRPr b="0">
                  <a:latin typeface="+mn-lt"/>
                  <a:ea typeface="+mn-ea"/>
                  <a:cs typeface="+mn-cs"/>
                  <a:sym typeface="Helvetica Neue Medium"/>
                </a:defRPr>
              </a:pPr>
            </a:p>
          </p:txBody>
        </p:sp>
        <p:pic>
          <p:nvPicPr>
            <p:cNvPr id="1761" name="Test_data.pdf" descr="Test_data.pdf"/>
            <p:cNvPicPr>
              <a:picLocks noChangeAspect="1"/>
            </p:cNvPicPr>
            <p:nvPr/>
          </p:nvPicPr>
          <p:blipFill>
            <a:blip r:embed="rId7">
              <a:extLst/>
            </a:blip>
            <a:stretch>
              <a:fillRect/>
            </a:stretch>
          </p:blipFill>
          <p:spPr>
            <a:xfrm>
              <a:off x="3356933" y="339794"/>
              <a:ext cx="2983466" cy="524123"/>
            </a:xfrm>
            <a:prstGeom prst="rect">
              <a:avLst/>
            </a:prstGeom>
            <a:ln w="12700" cap="flat">
              <a:noFill/>
              <a:miter lim="400000"/>
            </a:ln>
            <a:effectLst/>
          </p:spPr>
        </p:pic>
        <p:pic>
          <p:nvPicPr>
            <p:cNvPr id="1762" name="X.pdf" descr="X.pdf"/>
            <p:cNvPicPr>
              <a:picLocks noChangeAspect="1"/>
            </p:cNvPicPr>
            <p:nvPr/>
          </p:nvPicPr>
          <p:blipFill>
            <a:blip r:embed="rId4">
              <a:extLst/>
            </a:blip>
            <a:stretch>
              <a:fillRect/>
            </a:stretch>
          </p:blipFill>
          <p:spPr>
            <a:xfrm>
              <a:off x="8960613" y="8489328"/>
              <a:ext cx="381001" cy="317501"/>
            </a:xfrm>
            <a:prstGeom prst="rect">
              <a:avLst/>
            </a:prstGeom>
            <a:ln w="12700" cap="flat">
              <a:noFill/>
              <a:miter lim="400000"/>
            </a:ln>
            <a:effectLst/>
          </p:spPr>
        </p:pic>
        <p:pic>
          <p:nvPicPr>
            <p:cNvPr id="1763" name="Y.pdf" descr="Y.pdf"/>
            <p:cNvPicPr>
              <a:picLocks noChangeAspect="1"/>
            </p:cNvPicPr>
            <p:nvPr/>
          </p:nvPicPr>
          <p:blipFill>
            <a:blip r:embed="rId5">
              <a:extLst/>
            </a:blip>
            <a:stretch>
              <a:fillRect/>
            </a:stretch>
          </p:blipFill>
          <p:spPr>
            <a:xfrm>
              <a:off x="0" y="1745966"/>
              <a:ext cx="342900" cy="317501"/>
            </a:xfrm>
            <a:prstGeom prst="rect">
              <a:avLst/>
            </a:prstGeom>
            <a:ln w="12700" cap="flat">
              <a:noFill/>
              <a:miter lim="400000"/>
            </a:ln>
            <a:effectLst/>
          </p:spPr>
        </p:pic>
      </p:grpSp>
      <p:pic>
        <p:nvPicPr>
          <p:cNvPr id="1765" name="p_texttt_data.pdf" descr="p_texttt_data.pdf"/>
          <p:cNvPicPr>
            <a:picLocks noChangeAspect="1"/>
          </p:cNvPicPr>
          <p:nvPr/>
        </p:nvPicPr>
        <p:blipFill>
          <a:blip r:embed="rId8">
            <a:extLst/>
          </a:blip>
          <a:stretch>
            <a:fillRect/>
          </a:stretch>
        </p:blipFill>
        <p:spPr>
          <a:xfrm>
            <a:off x="4248808" y="11623364"/>
            <a:ext cx="1711024" cy="562530"/>
          </a:xfrm>
          <a:prstGeom prst="rect">
            <a:avLst/>
          </a:prstGeom>
          <a:ln w="12700">
            <a:miter lim="400000"/>
          </a:ln>
        </p:spPr>
      </p:pic>
      <p:pic>
        <p:nvPicPr>
          <p:cNvPr id="1766" name="x^(i)_,_y^(i)_i=.pdf" descr="x^(i)_,_y^(i)_i=.pdf"/>
          <p:cNvPicPr>
            <a:picLocks noChangeAspect="1"/>
          </p:cNvPicPr>
          <p:nvPr/>
        </p:nvPicPr>
        <p:blipFill>
          <a:blip r:embed="rId9">
            <a:extLst/>
          </a:blip>
          <a:stretch>
            <a:fillRect/>
          </a:stretch>
        </p:blipFill>
        <p:spPr>
          <a:xfrm>
            <a:off x="7229643" y="8081747"/>
            <a:ext cx="2565401" cy="5461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76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65" grpId="1"/>
      <p:bldP build="whole" bldLvl="1" animBg="1" rev="0" advAuto="0" spid="1764" grpId="2"/>
    </p:bldLst>
  </p:timing>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68" name="out_true0.pdf" descr="out_true0.pdf"/>
          <p:cNvPicPr>
            <a:picLocks noChangeAspect="1"/>
          </p:cNvPicPr>
          <p:nvPr/>
        </p:nvPicPr>
        <p:blipFill>
          <a:blip r:embed="rId3">
            <a:extLst/>
          </a:blip>
          <a:stretch>
            <a:fillRect/>
          </a:stretch>
        </p:blipFill>
        <p:spPr>
          <a:xfrm>
            <a:off x="12961835" y="2278969"/>
            <a:ext cx="9234813" cy="7034422"/>
          </a:xfrm>
          <a:prstGeom prst="rect">
            <a:avLst/>
          </a:prstGeom>
          <a:ln w="12700">
            <a:miter lim="400000"/>
          </a:ln>
        </p:spPr>
      </p:pic>
      <p:grpSp>
        <p:nvGrpSpPr>
          <p:cNvPr id="1771" name="Group"/>
          <p:cNvGrpSpPr/>
          <p:nvPr/>
        </p:nvGrpSpPr>
        <p:grpSpPr>
          <a:xfrm>
            <a:off x="2972747" y="760991"/>
            <a:ext cx="5192344" cy="1203713"/>
            <a:chOff x="0" y="0"/>
            <a:chExt cx="5192343" cy="1203711"/>
          </a:xfrm>
        </p:grpSpPr>
        <p:sp>
          <p:nvSpPr>
            <p:cNvPr id="1769" name="Rectangle"/>
            <p:cNvSpPr/>
            <p:nvPr/>
          </p:nvSpPr>
          <p:spPr>
            <a:xfrm rot="5400000">
              <a:off x="1994316" y="-1994317"/>
              <a:ext cx="1203712" cy="5192345"/>
            </a:xfrm>
            <a:prstGeom prst="rect">
              <a:avLst/>
            </a:prstGeom>
            <a:solidFill>
              <a:srgbClr val="D6D5D5"/>
            </a:solidFill>
            <a:ln w="12700" cap="flat">
              <a:noFill/>
              <a:miter lim="400000"/>
            </a:ln>
            <a:effectLst/>
          </p:spPr>
          <p:txBody>
            <a:bodyPr wrap="square" lIns="50800" tIns="50800" rIns="50800" bIns="50800" numCol="1" anchor="ctr">
              <a:noAutofit/>
            </a:bodyPr>
            <a:lstStyle/>
            <a:p>
              <a:pPr defTabSz="584200">
                <a:defRPr b="0">
                  <a:latin typeface="+mn-lt"/>
                  <a:ea typeface="+mn-ea"/>
                  <a:cs typeface="+mn-cs"/>
                  <a:sym typeface="Helvetica Neue Medium"/>
                </a:defRPr>
              </a:pPr>
            </a:p>
          </p:txBody>
        </p:sp>
        <p:pic>
          <p:nvPicPr>
            <p:cNvPr id="1770" name="Training_data.pdf" descr="Training_data.pdf"/>
            <p:cNvPicPr>
              <a:picLocks noChangeAspect="1"/>
            </p:cNvPicPr>
            <p:nvPr/>
          </p:nvPicPr>
          <p:blipFill>
            <a:blip r:embed="rId4">
              <a:extLst/>
            </a:blip>
            <a:stretch>
              <a:fillRect/>
            </a:stretch>
          </p:blipFill>
          <p:spPr>
            <a:xfrm>
              <a:off x="274225" y="242117"/>
              <a:ext cx="4643893" cy="719477"/>
            </a:xfrm>
            <a:prstGeom prst="rect">
              <a:avLst/>
            </a:prstGeom>
            <a:ln w="12700" cap="flat">
              <a:noFill/>
              <a:miter lim="400000"/>
            </a:ln>
            <a:effectLst/>
          </p:spPr>
        </p:pic>
      </p:grpSp>
      <p:pic>
        <p:nvPicPr>
          <p:cNvPr id="1772" name="out_fit2.pdf" descr="out_fit2.pdf"/>
          <p:cNvPicPr>
            <a:picLocks noChangeAspect="1"/>
          </p:cNvPicPr>
          <p:nvPr/>
        </p:nvPicPr>
        <p:blipFill>
          <a:blip r:embed="rId5">
            <a:extLst/>
          </a:blip>
          <a:stretch>
            <a:fillRect/>
          </a:stretch>
        </p:blipFill>
        <p:spPr>
          <a:xfrm>
            <a:off x="887425" y="2300494"/>
            <a:ext cx="9234814" cy="7034423"/>
          </a:xfrm>
          <a:prstGeom prst="rect">
            <a:avLst/>
          </a:prstGeom>
          <a:ln w="12700">
            <a:miter lim="400000"/>
          </a:ln>
        </p:spPr>
      </p:pic>
      <p:pic>
        <p:nvPicPr>
          <p:cNvPr id="1773" name="X.pdf" descr="X.pdf"/>
          <p:cNvPicPr>
            <a:picLocks noChangeAspect="1"/>
          </p:cNvPicPr>
          <p:nvPr/>
        </p:nvPicPr>
        <p:blipFill>
          <a:blip r:embed="rId6">
            <a:extLst/>
          </a:blip>
          <a:stretch>
            <a:fillRect/>
          </a:stretch>
        </p:blipFill>
        <p:spPr>
          <a:xfrm>
            <a:off x="9595214" y="9118753"/>
            <a:ext cx="381001" cy="317501"/>
          </a:xfrm>
          <a:prstGeom prst="rect">
            <a:avLst/>
          </a:prstGeom>
          <a:ln w="12700">
            <a:miter lim="400000"/>
          </a:ln>
        </p:spPr>
      </p:pic>
      <p:pic>
        <p:nvPicPr>
          <p:cNvPr id="1774" name="Y.pdf" descr="Y.pdf"/>
          <p:cNvPicPr>
            <a:picLocks noChangeAspect="1"/>
          </p:cNvPicPr>
          <p:nvPr/>
        </p:nvPicPr>
        <p:blipFill>
          <a:blip r:embed="rId7">
            <a:extLst/>
          </a:blip>
          <a:stretch>
            <a:fillRect/>
          </a:stretch>
        </p:blipFill>
        <p:spPr>
          <a:xfrm>
            <a:off x="634599" y="2375391"/>
            <a:ext cx="342901" cy="317501"/>
          </a:xfrm>
          <a:prstGeom prst="rect">
            <a:avLst/>
          </a:prstGeom>
          <a:ln w="12700">
            <a:miter lim="400000"/>
          </a:ln>
        </p:spPr>
      </p:pic>
      <p:sp>
        <p:nvSpPr>
          <p:cNvPr id="1775" name="True data-generating process"/>
          <p:cNvSpPr txBox="1"/>
          <p:nvPr/>
        </p:nvSpPr>
        <p:spPr>
          <a:xfrm>
            <a:off x="1687580" y="10357268"/>
            <a:ext cx="7634505" cy="825903"/>
          </a:xfrm>
          <a:prstGeom prst="rect">
            <a:avLst/>
          </a:prstGeom>
          <a:ln w="50800">
            <a:solidFill>
              <a:schemeClr val="accent3">
                <a:hueOff val="362282"/>
                <a:satOff val="31803"/>
                <a:lumOff val="-18242"/>
              </a:schemeClr>
            </a:solidFill>
            <a:custDash>
              <a:ds d="200000" sp="200000"/>
            </a:custDash>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4200"/>
            </a:pPr>
            <a:r>
              <a:rPr b="0"/>
              <a:t>True </a:t>
            </a:r>
            <a:r>
              <a:t>data-generating process</a:t>
            </a:r>
          </a:p>
        </p:txBody>
      </p:sp>
      <p:sp>
        <p:nvSpPr>
          <p:cNvPr id="1776" name="Rectangle"/>
          <p:cNvSpPr/>
          <p:nvPr/>
        </p:nvSpPr>
        <p:spPr>
          <a:xfrm rot="5400000">
            <a:off x="16977385" y="-1262672"/>
            <a:ext cx="1203712" cy="5192344"/>
          </a:xfrm>
          <a:prstGeom prst="rect">
            <a:avLst/>
          </a:prstGeom>
          <a:solidFill>
            <a:srgbClr val="D6D5D5"/>
          </a:solidFill>
          <a:ln w="12700">
            <a:miter lim="400000"/>
          </a:ln>
        </p:spPr>
        <p:txBody>
          <a:bodyPr lIns="50800" tIns="50800" rIns="50800" bIns="50800" anchor="ctr"/>
          <a:lstStyle/>
          <a:p>
            <a:pPr defTabSz="584200">
              <a:defRPr b="0">
                <a:latin typeface="+mn-lt"/>
                <a:ea typeface="+mn-ea"/>
                <a:cs typeface="+mn-cs"/>
                <a:sym typeface="Helvetica Neue Medium"/>
              </a:defRPr>
            </a:pPr>
          </a:p>
        </p:txBody>
      </p:sp>
      <p:pic>
        <p:nvPicPr>
          <p:cNvPr id="1777" name="Test_data.pdf" descr="Test_data.pdf"/>
          <p:cNvPicPr>
            <a:picLocks noChangeAspect="1"/>
          </p:cNvPicPr>
          <p:nvPr/>
        </p:nvPicPr>
        <p:blipFill>
          <a:blip r:embed="rId8">
            <a:extLst/>
          </a:blip>
          <a:stretch>
            <a:fillRect/>
          </a:stretch>
        </p:blipFill>
        <p:spPr>
          <a:xfrm>
            <a:off x="16087509" y="1071438"/>
            <a:ext cx="2983466" cy="524124"/>
          </a:xfrm>
          <a:prstGeom prst="rect">
            <a:avLst/>
          </a:prstGeom>
          <a:ln w="12700">
            <a:miter lim="400000"/>
          </a:ln>
        </p:spPr>
      </p:pic>
      <p:pic>
        <p:nvPicPr>
          <p:cNvPr id="1778" name="X.pdf" descr="X.pdf"/>
          <p:cNvPicPr>
            <a:picLocks noChangeAspect="1"/>
          </p:cNvPicPr>
          <p:nvPr/>
        </p:nvPicPr>
        <p:blipFill>
          <a:blip r:embed="rId6">
            <a:extLst/>
          </a:blip>
          <a:stretch>
            <a:fillRect/>
          </a:stretch>
        </p:blipFill>
        <p:spPr>
          <a:xfrm>
            <a:off x="21691189" y="9220972"/>
            <a:ext cx="381001" cy="317501"/>
          </a:xfrm>
          <a:prstGeom prst="rect">
            <a:avLst/>
          </a:prstGeom>
          <a:ln w="12700">
            <a:miter lim="400000"/>
          </a:ln>
        </p:spPr>
      </p:pic>
      <p:pic>
        <p:nvPicPr>
          <p:cNvPr id="1779" name="Y.pdf" descr="Y.pdf"/>
          <p:cNvPicPr>
            <a:picLocks noChangeAspect="1"/>
          </p:cNvPicPr>
          <p:nvPr/>
        </p:nvPicPr>
        <p:blipFill>
          <a:blip r:embed="rId7">
            <a:extLst/>
          </a:blip>
          <a:stretch>
            <a:fillRect/>
          </a:stretch>
        </p:blipFill>
        <p:spPr>
          <a:xfrm>
            <a:off x="12730575" y="2477610"/>
            <a:ext cx="342901" cy="317501"/>
          </a:xfrm>
          <a:prstGeom prst="rect">
            <a:avLst/>
          </a:prstGeom>
          <a:ln w="12700">
            <a:miter lim="400000"/>
          </a:ln>
        </p:spPr>
      </p:pic>
      <p:pic>
        <p:nvPicPr>
          <p:cNvPr id="1780" name="p_texttt_data.pdf" descr="p_texttt_data.pdf"/>
          <p:cNvPicPr>
            <a:picLocks noChangeAspect="1"/>
          </p:cNvPicPr>
          <p:nvPr/>
        </p:nvPicPr>
        <p:blipFill>
          <a:blip r:embed="rId9">
            <a:extLst/>
          </a:blip>
          <a:stretch>
            <a:fillRect/>
          </a:stretch>
        </p:blipFill>
        <p:spPr>
          <a:xfrm>
            <a:off x="4248808" y="11623364"/>
            <a:ext cx="1711024" cy="562530"/>
          </a:xfrm>
          <a:prstGeom prst="rect">
            <a:avLst/>
          </a:prstGeom>
          <a:ln w="12700">
            <a:miter lim="400000"/>
          </a:ln>
        </p:spPr>
      </p:pic>
      <p:grpSp>
        <p:nvGrpSpPr>
          <p:cNvPr id="1791" name="Group"/>
          <p:cNvGrpSpPr/>
          <p:nvPr/>
        </p:nvGrpSpPr>
        <p:grpSpPr>
          <a:xfrm>
            <a:off x="14806814" y="3737504"/>
            <a:ext cx="6876295" cy="4807680"/>
            <a:chOff x="0" y="0"/>
            <a:chExt cx="6876294" cy="4807679"/>
          </a:xfrm>
        </p:grpSpPr>
        <p:grpSp>
          <p:nvGrpSpPr>
            <p:cNvPr id="1789" name="Group"/>
            <p:cNvGrpSpPr/>
            <p:nvPr/>
          </p:nvGrpSpPr>
          <p:grpSpPr>
            <a:xfrm>
              <a:off x="-1" y="-1"/>
              <a:ext cx="5755581" cy="4364967"/>
              <a:chOff x="0" y="0"/>
              <a:chExt cx="5755579" cy="4364965"/>
            </a:xfrm>
          </p:grpSpPr>
          <p:sp>
            <p:nvSpPr>
              <p:cNvPr id="1781" name="Circle"/>
              <p:cNvSpPr/>
              <p:nvPr/>
            </p:nvSpPr>
            <p:spPr>
              <a:xfrm>
                <a:off x="4710301" y="1163401"/>
                <a:ext cx="203910" cy="203910"/>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1782" name="Circle"/>
              <p:cNvSpPr/>
              <p:nvPr/>
            </p:nvSpPr>
            <p:spPr>
              <a:xfrm>
                <a:off x="4204574" y="2242565"/>
                <a:ext cx="203910" cy="203910"/>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1783" name="Circle"/>
              <p:cNvSpPr/>
              <p:nvPr/>
            </p:nvSpPr>
            <p:spPr>
              <a:xfrm>
                <a:off x="4204574" y="1624227"/>
                <a:ext cx="203910" cy="203911"/>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1784" name="Circle"/>
              <p:cNvSpPr/>
              <p:nvPr/>
            </p:nvSpPr>
            <p:spPr>
              <a:xfrm>
                <a:off x="2670472" y="3428972"/>
                <a:ext cx="203910" cy="203910"/>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1785" name="Circle"/>
              <p:cNvSpPr/>
              <p:nvPr/>
            </p:nvSpPr>
            <p:spPr>
              <a:xfrm>
                <a:off x="5551670" y="0"/>
                <a:ext cx="203910" cy="203910"/>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1786" name="Circle"/>
              <p:cNvSpPr/>
              <p:nvPr/>
            </p:nvSpPr>
            <p:spPr>
              <a:xfrm>
                <a:off x="898064" y="4082110"/>
                <a:ext cx="203910" cy="203910"/>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1787" name="Circle"/>
              <p:cNvSpPr/>
              <p:nvPr/>
            </p:nvSpPr>
            <p:spPr>
              <a:xfrm>
                <a:off x="1592606" y="4161056"/>
                <a:ext cx="203910" cy="203910"/>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1788" name="Circle"/>
              <p:cNvSpPr/>
              <p:nvPr/>
            </p:nvSpPr>
            <p:spPr>
              <a:xfrm>
                <a:off x="0" y="4082110"/>
                <a:ext cx="203910" cy="203910"/>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grpSp>
        <p:pic>
          <p:nvPicPr>
            <p:cNvPr id="1790" name="x^(i)_(_texttt_t.pdf" descr="x^(i)_(_texttt_t.pdf"/>
            <p:cNvPicPr>
              <a:picLocks noChangeAspect="1"/>
            </p:cNvPicPr>
            <p:nvPr/>
          </p:nvPicPr>
          <p:blipFill>
            <a:blip r:embed="rId10">
              <a:extLst/>
            </a:blip>
            <a:stretch>
              <a:fillRect/>
            </a:stretch>
          </p:blipFill>
          <p:spPr>
            <a:xfrm>
              <a:off x="3231394" y="4083779"/>
              <a:ext cx="3644901" cy="723901"/>
            </a:xfrm>
            <a:prstGeom prst="rect">
              <a:avLst/>
            </a:prstGeom>
            <a:ln w="12700" cap="flat">
              <a:noFill/>
              <a:miter lim="400000"/>
            </a:ln>
            <a:effectLst/>
          </p:spPr>
        </p:pic>
      </p:grpSp>
      <p:pic>
        <p:nvPicPr>
          <p:cNvPr id="1792" name="x^(i)_(_texttt_t.pdf" descr="x^(i)_(_texttt_t.pdf"/>
          <p:cNvPicPr>
            <a:picLocks noChangeAspect="1"/>
          </p:cNvPicPr>
          <p:nvPr/>
        </p:nvPicPr>
        <p:blipFill>
          <a:blip r:embed="rId11">
            <a:extLst/>
          </a:blip>
          <a:stretch>
            <a:fillRect/>
          </a:stretch>
        </p:blipFill>
        <p:spPr>
          <a:xfrm>
            <a:off x="5720410" y="7848148"/>
            <a:ext cx="3987801" cy="723901"/>
          </a:xfrm>
          <a:prstGeom prst="rect">
            <a:avLst/>
          </a:prstGeom>
          <a:ln w="12700">
            <a:miter lim="400000"/>
          </a:ln>
        </p:spPr>
      </p:pic>
      <p:pic>
        <p:nvPicPr>
          <p:cNvPr id="1793" name="x^(i)_(_texttt_t.pdf" descr="x^(i)_(_texttt_t.pdf"/>
          <p:cNvPicPr>
            <a:picLocks noChangeAspect="1"/>
          </p:cNvPicPr>
          <p:nvPr/>
        </p:nvPicPr>
        <p:blipFill>
          <a:blip r:embed="rId12">
            <a:extLst/>
          </a:blip>
          <a:stretch>
            <a:fillRect/>
          </a:stretch>
        </p:blipFill>
        <p:spPr>
          <a:xfrm>
            <a:off x="13737567" y="11625803"/>
            <a:ext cx="6690765" cy="1016997"/>
          </a:xfrm>
          <a:prstGeom prst="rect">
            <a:avLst/>
          </a:prstGeom>
          <a:ln w="12700">
            <a:miter lim="400000"/>
          </a:ln>
        </p:spPr>
      </p:pic>
      <p:pic>
        <p:nvPicPr>
          <p:cNvPr id="1794" name="x^(i)_(_texttt_t.pdf" descr="x^(i)_(_texttt_t.pdf"/>
          <p:cNvPicPr>
            <a:picLocks noChangeAspect="1"/>
          </p:cNvPicPr>
          <p:nvPr/>
        </p:nvPicPr>
        <p:blipFill>
          <a:blip r:embed="rId13">
            <a:extLst/>
          </a:blip>
          <a:stretch>
            <a:fillRect/>
          </a:stretch>
        </p:blipFill>
        <p:spPr>
          <a:xfrm>
            <a:off x="13733002" y="10194932"/>
            <a:ext cx="7154657" cy="1016997"/>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7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79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93" grpId="2"/>
      <p:bldP build="whole" bldLvl="1" animBg="1" rev="0" advAuto="0" spid="1794" grpId="1"/>
      <p:bldP build="whole" bldLvl="1" animBg="1" rev="0" advAuto="0" spid="1791" grpId="3"/>
    </p:bldLst>
  </p:timing>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98" name="out_true0.pdf" descr="out_true0.pdf"/>
          <p:cNvPicPr>
            <a:picLocks noChangeAspect="1"/>
          </p:cNvPicPr>
          <p:nvPr/>
        </p:nvPicPr>
        <p:blipFill>
          <a:blip r:embed="rId3">
            <a:extLst/>
          </a:blip>
          <a:stretch>
            <a:fillRect/>
          </a:stretch>
        </p:blipFill>
        <p:spPr>
          <a:xfrm>
            <a:off x="12961835" y="2278969"/>
            <a:ext cx="9234813" cy="7034422"/>
          </a:xfrm>
          <a:prstGeom prst="rect">
            <a:avLst/>
          </a:prstGeom>
          <a:ln w="12700">
            <a:miter lim="400000"/>
          </a:ln>
        </p:spPr>
      </p:pic>
      <p:grpSp>
        <p:nvGrpSpPr>
          <p:cNvPr id="1801" name="Group"/>
          <p:cNvGrpSpPr/>
          <p:nvPr/>
        </p:nvGrpSpPr>
        <p:grpSpPr>
          <a:xfrm>
            <a:off x="2972747" y="760991"/>
            <a:ext cx="5192344" cy="1203713"/>
            <a:chOff x="0" y="0"/>
            <a:chExt cx="5192343" cy="1203711"/>
          </a:xfrm>
        </p:grpSpPr>
        <p:sp>
          <p:nvSpPr>
            <p:cNvPr id="1799" name="Rectangle"/>
            <p:cNvSpPr/>
            <p:nvPr/>
          </p:nvSpPr>
          <p:spPr>
            <a:xfrm rot="5400000">
              <a:off x="1994316" y="-1994317"/>
              <a:ext cx="1203712" cy="5192345"/>
            </a:xfrm>
            <a:prstGeom prst="rect">
              <a:avLst/>
            </a:prstGeom>
            <a:solidFill>
              <a:srgbClr val="D6D5D5"/>
            </a:solidFill>
            <a:ln w="12700" cap="flat">
              <a:noFill/>
              <a:miter lim="400000"/>
            </a:ln>
            <a:effectLst/>
          </p:spPr>
          <p:txBody>
            <a:bodyPr wrap="square" lIns="50800" tIns="50800" rIns="50800" bIns="50800" numCol="1" anchor="ctr">
              <a:noAutofit/>
            </a:bodyPr>
            <a:lstStyle/>
            <a:p>
              <a:pPr defTabSz="584200">
                <a:defRPr b="0">
                  <a:latin typeface="+mn-lt"/>
                  <a:ea typeface="+mn-ea"/>
                  <a:cs typeface="+mn-cs"/>
                  <a:sym typeface="Helvetica Neue Medium"/>
                </a:defRPr>
              </a:pPr>
            </a:p>
          </p:txBody>
        </p:sp>
        <p:pic>
          <p:nvPicPr>
            <p:cNvPr id="1800" name="Training_data.pdf" descr="Training_data.pdf"/>
            <p:cNvPicPr>
              <a:picLocks noChangeAspect="1"/>
            </p:cNvPicPr>
            <p:nvPr/>
          </p:nvPicPr>
          <p:blipFill>
            <a:blip r:embed="rId4">
              <a:extLst/>
            </a:blip>
            <a:stretch>
              <a:fillRect/>
            </a:stretch>
          </p:blipFill>
          <p:spPr>
            <a:xfrm>
              <a:off x="274225" y="242117"/>
              <a:ext cx="4643893" cy="719477"/>
            </a:xfrm>
            <a:prstGeom prst="rect">
              <a:avLst/>
            </a:prstGeom>
            <a:ln w="12700" cap="flat">
              <a:noFill/>
              <a:miter lim="400000"/>
            </a:ln>
            <a:effectLst/>
          </p:spPr>
        </p:pic>
      </p:grpSp>
      <p:pic>
        <p:nvPicPr>
          <p:cNvPr id="1802" name="out_fit2.pdf" descr="out_fit2.pdf"/>
          <p:cNvPicPr>
            <a:picLocks noChangeAspect="1"/>
          </p:cNvPicPr>
          <p:nvPr/>
        </p:nvPicPr>
        <p:blipFill>
          <a:blip r:embed="rId5">
            <a:extLst/>
          </a:blip>
          <a:stretch>
            <a:fillRect/>
          </a:stretch>
        </p:blipFill>
        <p:spPr>
          <a:xfrm>
            <a:off x="887425" y="2300494"/>
            <a:ext cx="9234814" cy="7034423"/>
          </a:xfrm>
          <a:prstGeom prst="rect">
            <a:avLst/>
          </a:prstGeom>
          <a:ln w="12700">
            <a:miter lim="400000"/>
          </a:ln>
        </p:spPr>
      </p:pic>
      <p:pic>
        <p:nvPicPr>
          <p:cNvPr id="1803" name="X.pdf" descr="X.pdf"/>
          <p:cNvPicPr>
            <a:picLocks noChangeAspect="1"/>
          </p:cNvPicPr>
          <p:nvPr/>
        </p:nvPicPr>
        <p:blipFill>
          <a:blip r:embed="rId6">
            <a:extLst/>
          </a:blip>
          <a:stretch>
            <a:fillRect/>
          </a:stretch>
        </p:blipFill>
        <p:spPr>
          <a:xfrm>
            <a:off x="9595214" y="9118753"/>
            <a:ext cx="381001" cy="317501"/>
          </a:xfrm>
          <a:prstGeom prst="rect">
            <a:avLst/>
          </a:prstGeom>
          <a:ln w="12700">
            <a:miter lim="400000"/>
          </a:ln>
        </p:spPr>
      </p:pic>
      <p:pic>
        <p:nvPicPr>
          <p:cNvPr id="1804" name="Y.pdf" descr="Y.pdf"/>
          <p:cNvPicPr>
            <a:picLocks noChangeAspect="1"/>
          </p:cNvPicPr>
          <p:nvPr/>
        </p:nvPicPr>
        <p:blipFill>
          <a:blip r:embed="rId7">
            <a:extLst/>
          </a:blip>
          <a:stretch>
            <a:fillRect/>
          </a:stretch>
        </p:blipFill>
        <p:spPr>
          <a:xfrm>
            <a:off x="634599" y="2375391"/>
            <a:ext cx="342901" cy="317501"/>
          </a:xfrm>
          <a:prstGeom prst="rect">
            <a:avLst/>
          </a:prstGeom>
          <a:ln w="12700">
            <a:miter lim="400000"/>
          </a:ln>
        </p:spPr>
      </p:pic>
      <p:sp>
        <p:nvSpPr>
          <p:cNvPr id="1805" name="Rectangle"/>
          <p:cNvSpPr/>
          <p:nvPr/>
        </p:nvSpPr>
        <p:spPr>
          <a:xfrm rot="5400000">
            <a:off x="16977385" y="-1262672"/>
            <a:ext cx="1203712" cy="5192344"/>
          </a:xfrm>
          <a:prstGeom prst="rect">
            <a:avLst/>
          </a:prstGeom>
          <a:solidFill>
            <a:srgbClr val="D6D5D5"/>
          </a:solidFill>
          <a:ln w="12700">
            <a:miter lim="400000"/>
          </a:ln>
        </p:spPr>
        <p:txBody>
          <a:bodyPr lIns="50800" tIns="50800" rIns="50800" bIns="50800" anchor="ctr"/>
          <a:lstStyle/>
          <a:p>
            <a:pPr defTabSz="584200">
              <a:defRPr b="0">
                <a:latin typeface="+mn-lt"/>
                <a:ea typeface="+mn-ea"/>
                <a:cs typeface="+mn-cs"/>
                <a:sym typeface="Helvetica Neue Medium"/>
              </a:defRPr>
            </a:pPr>
          </a:p>
        </p:txBody>
      </p:sp>
      <p:pic>
        <p:nvPicPr>
          <p:cNvPr id="1806" name="Test_data.pdf" descr="Test_data.pdf"/>
          <p:cNvPicPr>
            <a:picLocks noChangeAspect="1"/>
          </p:cNvPicPr>
          <p:nvPr/>
        </p:nvPicPr>
        <p:blipFill>
          <a:blip r:embed="rId8">
            <a:extLst/>
          </a:blip>
          <a:stretch>
            <a:fillRect/>
          </a:stretch>
        </p:blipFill>
        <p:spPr>
          <a:xfrm>
            <a:off x="16087509" y="1071438"/>
            <a:ext cx="2983466" cy="524124"/>
          </a:xfrm>
          <a:prstGeom prst="rect">
            <a:avLst/>
          </a:prstGeom>
          <a:ln w="12700">
            <a:miter lim="400000"/>
          </a:ln>
        </p:spPr>
      </p:pic>
      <p:pic>
        <p:nvPicPr>
          <p:cNvPr id="1807" name="X.pdf" descr="X.pdf"/>
          <p:cNvPicPr>
            <a:picLocks noChangeAspect="1"/>
          </p:cNvPicPr>
          <p:nvPr/>
        </p:nvPicPr>
        <p:blipFill>
          <a:blip r:embed="rId6">
            <a:extLst/>
          </a:blip>
          <a:stretch>
            <a:fillRect/>
          </a:stretch>
        </p:blipFill>
        <p:spPr>
          <a:xfrm>
            <a:off x="21691189" y="9220972"/>
            <a:ext cx="381001" cy="317501"/>
          </a:xfrm>
          <a:prstGeom prst="rect">
            <a:avLst/>
          </a:prstGeom>
          <a:ln w="12700">
            <a:miter lim="400000"/>
          </a:ln>
        </p:spPr>
      </p:pic>
      <p:pic>
        <p:nvPicPr>
          <p:cNvPr id="1808" name="Y.pdf" descr="Y.pdf"/>
          <p:cNvPicPr>
            <a:picLocks noChangeAspect="1"/>
          </p:cNvPicPr>
          <p:nvPr/>
        </p:nvPicPr>
        <p:blipFill>
          <a:blip r:embed="rId7">
            <a:extLst/>
          </a:blip>
          <a:stretch>
            <a:fillRect/>
          </a:stretch>
        </p:blipFill>
        <p:spPr>
          <a:xfrm>
            <a:off x="12730575" y="2477610"/>
            <a:ext cx="342901" cy="317501"/>
          </a:xfrm>
          <a:prstGeom prst="rect">
            <a:avLst/>
          </a:prstGeom>
          <a:ln w="12700">
            <a:miter lim="400000"/>
          </a:ln>
        </p:spPr>
      </p:pic>
      <p:grpSp>
        <p:nvGrpSpPr>
          <p:cNvPr id="1817" name="Group"/>
          <p:cNvGrpSpPr/>
          <p:nvPr/>
        </p:nvGrpSpPr>
        <p:grpSpPr>
          <a:xfrm>
            <a:off x="14806814" y="3737504"/>
            <a:ext cx="5755580" cy="4364967"/>
            <a:chOff x="0" y="0"/>
            <a:chExt cx="5755579" cy="4364965"/>
          </a:xfrm>
        </p:grpSpPr>
        <p:sp>
          <p:nvSpPr>
            <p:cNvPr id="1809" name="Circle"/>
            <p:cNvSpPr/>
            <p:nvPr/>
          </p:nvSpPr>
          <p:spPr>
            <a:xfrm>
              <a:off x="4710301" y="1163401"/>
              <a:ext cx="203910" cy="203910"/>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1810" name="Circle"/>
            <p:cNvSpPr/>
            <p:nvPr/>
          </p:nvSpPr>
          <p:spPr>
            <a:xfrm>
              <a:off x="4204574" y="2242565"/>
              <a:ext cx="203910" cy="203910"/>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1811" name="Circle"/>
            <p:cNvSpPr/>
            <p:nvPr/>
          </p:nvSpPr>
          <p:spPr>
            <a:xfrm>
              <a:off x="4204574" y="1624227"/>
              <a:ext cx="203910" cy="203911"/>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1812" name="Circle"/>
            <p:cNvSpPr/>
            <p:nvPr/>
          </p:nvSpPr>
          <p:spPr>
            <a:xfrm>
              <a:off x="2670472" y="3428972"/>
              <a:ext cx="203910" cy="203910"/>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1813" name="Circle"/>
            <p:cNvSpPr/>
            <p:nvPr/>
          </p:nvSpPr>
          <p:spPr>
            <a:xfrm>
              <a:off x="5551670" y="0"/>
              <a:ext cx="203910" cy="203910"/>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1814" name="Circle"/>
            <p:cNvSpPr/>
            <p:nvPr/>
          </p:nvSpPr>
          <p:spPr>
            <a:xfrm>
              <a:off x="898064" y="4082110"/>
              <a:ext cx="203910" cy="203910"/>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1815" name="Circle"/>
            <p:cNvSpPr/>
            <p:nvPr/>
          </p:nvSpPr>
          <p:spPr>
            <a:xfrm>
              <a:off x="1592606" y="4161056"/>
              <a:ext cx="203910" cy="203910"/>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sp>
          <p:nvSpPr>
            <p:cNvPr id="1816" name="Circle"/>
            <p:cNvSpPr/>
            <p:nvPr/>
          </p:nvSpPr>
          <p:spPr>
            <a:xfrm>
              <a:off x="0" y="4082110"/>
              <a:ext cx="203910" cy="203910"/>
            </a:xfrm>
            <a:prstGeom prst="ellipse">
              <a:avLst/>
            </a:prstGeom>
            <a:solidFill>
              <a:srgbClr val="000000"/>
            </a:solidFill>
            <a:ln w="12700" cap="flat">
              <a:noFill/>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grpSp>
      <p:sp>
        <p:nvSpPr>
          <p:cNvPr id="1818" name="Training objective:"/>
          <p:cNvSpPr txBox="1"/>
          <p:nvPr/>
        </p:nvSpPr>
        <p:spPr>
          <a:xfrm>
            <a:off x="2014965" y="9527481"/>
            <a:ext cx="4246754"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4200">
                <a:latin typeface="Helvetica Neue Light"/>
                <a:ea typeface="Helvetica Neue Light"/>
                <a:cs typeface="Helvetica Neue Light"/>
                <a:sym typeface="Helvetica Neue Light"/>
              </a:defRPr>
            </a:lvl1pPr>
          </a:lstStyle>
          <a:p>
            <a:pPr/>
            <a:r>
              <a:t>Training objective:</a:t>
            </a:r>
          </a:p>
        </p:txBody>
      </p:sp>
      <p:pic>
        <p:nvPicPr>
          <p:cNvPr id="1819" name="x^(i)_(_texttt_t.pdf" descr="x^(i)_(_texttt_t.pdf"/>
          <p:cNvPicPr>
            <a:picLocks noChangeAspect="1"/>
          </p:cNvPicPr>
          <p:nvPr/>
        </p:nvPicPr>
        <p:blipFill>
          <a:blip r:embed="rId9">
            <a:extLst/>
          </a:blip>
          <a:stretch>
            <a:fillRect/>
          </a:stretch>
        </p:blipFill>
        <p:spPr>
          <a:xfrm>
            <a:off x="5720410" y="7848148"/>
            <a:ext cx="3987801" cy="723901"/>
          </a:xfrm>
          <a:prstGeom prst="rect">
            <a:avLst/>
          </a:prstGeom>
          <a:ln w="12700">
            <a:miter lim="400000"/>
          </a:ln>
        </p:spPr>
      </p:pic>
      <p:pic>
        <p:nvPicPr>
          <p:cNvPr id="1820" name="x^(i)_(_texttt_t.pdf" descr="x^(i)_(_texttt_t.pdf"/>
          <p:cNvPicPr>
            <a:picLocks noChangeAspect="1"/>
          </p:cNvPicPr>
          <p:nvPr/>
        </p:nvPicPr>
        <p:blipFill>
          <a:blip r:embed="rId10">
            <a:extLst/>
          </a:blip>
          <a:stretch>
            <a:fillRect/>
          </a:stretch>
        </p:blipFill>
        <p:spPr>
          <a:xfrm>
            <a:off x="18038207" y="7821283"/>
            <a:ext cx="3644901" cy="723901"/>
          </a:xfrm>
          <a:prstGeom prst="rect">
            <a:avLst/>
          </a:prstGeom>
          <a:ln w="12700">
            <a:miter lim="400000"/>
          </a:ln>
        </p:spPr>
      </p:pic>
      <p:pic>
        <p:nvPicPr>
          <p:cNvPr id="1821" name="sum_i=1^N_(f_the.pdf" descr="sum_i=1^N_(f_the.pdf"/>
          <p:cNvPicPr>
            <a:picLocks noChangeAspect="1"/>
          </p:cNvPicPr>
          <p:nvPr/>
        </p:nvPicPr>
        <p:blipFill>
          <a:blip r:embed="rId11">
            <a:extLst/>
          </a:blip>
          <a:stretch>
            <a:fillRect/>
          </a:stretch>
        </p:blipFill>
        <p:spPr>
          <a:xfrm>
            <a:off x="2475743" y="10494961"/>
            <a:ext cx="6186352" cy="1746149"/>
          </a:xfrm>
          <a:prstGeom prst="rect">
            <a:avLst/>
          </a:prstGeom>
          <a:ln w="12700">
            <a:miter lim="400000"/>
          </a:ln>
        </p:spPr>
      </p:pic>
      <p:grpSp>
        <p:nvGrpSpPr>
          <p:cNvPr id="1824" name="Group"/>
          <p:cNvGrpSpPr/>
          <p:nvPr/>
        </p:nvGrpSpPr>
        <p:grpSpPr>
          <a:xfrm>
            <a:off x="14308480" y="9915032"/>
            <a:ext cx="5737343" cy="2326078"/>
            <a:chOff x="751226" y="387551"/>
            <a:chExt cx="5737342" cy="2326076"/>
          </a:xfrm>
        </p:grpSpPr>
        <p:sp>
          <p:nvSpPr>
            <p:cNvPr id="1822" name="Group"/>
            <p:cNvSpPr/>
            <p:nvPr/>
          </p:nvSpPr>
          <p:spPr>
            <a:xfrm>
              <a:off x="2404478" y="387551"/>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b="0" sz="4200">
                  <a:latin typeface="Helvetica Neue Light"/>
                  <a:ea typeface="Helvetica Neue Light"/>
                  <a:cs typeface="Helvetica Neue Light"/>
                  <a:sym typeface="Helvetica Neue Light"/>
                </a:defRPr>
              </a:lvl1pPr>
            </a:lstStyle>
            <a:p>
              <a:pPr/>
              <a:r>
                <a:t>Test time evaluation:</a:t>
              </a:r>
            </a:p>
          </p:txBody>
        </p:sp>
        <p:pic>
          <p:nvPicPr>
            <p:cNvPr id="1823" name="sum_i=1^M_(f_the.pdf" descr="sum_i=1^M_(f_the.pdf"/>
            <p:cNvPicPr>
              <a:picLocks noChangeAspect="1"/>
            </p:cNvPicPr>
            <p:nvPr/>
          </p:nvPicPr>
          <p:blipFill>
            <a:blip r:embed="rId12">
              <a:extLst/>
            </a:blip>
            <a:stretch>
              <a:fillRect/>
            </a:stretch>
          </p:blipFill>
          <p:spPr>
            <a:xfrm>
              <a:off x="751226" y="967480"/>
              <a:ext cx="5737343" cy="1746149"/>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24" grpId="1"/>
    </p:bldLst>
  </p:timing>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828" name="out_true0.pdf" descr="out_true0.pdf"/>
          <p:cNvPicPr>
            <a:picLocks noChangeAspect="1"/>
          </p:cNvPicPr>
          <p:nvPr/>
        </p:nvPicPr>
        <p:blipFill>
          <a:blip r:embed="rId3">
            <a:extLst/>
          </a:blip>
          <a:stretch>
            <a:fillRect/>
          </a:stretch>
        </p:blipFill>
        <p:spPr>
          <a:xfrm>
            <a:off x="12961835" y="2278969"/>
            <a:ext cx="9234813" cy="7034422"/>
          </a:xfrm>
          <a:prstGeom prst="rect">
            <a:avLst/>
          </a:prstGeom>
          <a:ln w="12700">
            <a:miter lim="400000"/>
          </a:ln>
        </p:spPr>
      </p:pic>
      <p:grpSp>
        <p:nvGrpSpPr>
          <p:cNvPr id="1831" name="Group"/>
          <p:cNvGrpSpPr/>
          <p:nvPr/>
        </p:nvGrpSpPr>
        <p:grpSpPr>
          <a:xfrm>
            <a:off x="2972747" y="760991"/>
            <a:ext cx="5192344" cy="1203713"/>
            <a:chOff x="0" y="0"/>
            <a:chExt cx="5192343" cy="1203711"/>
          </a:xfrm>
        </p:grpSpPr>
        <p:sp>
          <p:nvSpPr>
            <p:cNvPr id="1829" name="Rectangle"/>
            <p:cNvSpPr/>
            <p:nvPr/>
          </p:nvSpPr>
          <p:spPr>
            <a:xfrm rot="5400000">
              <a:off x="1994316" y="-1994317"/>
              <a:ext cx="1203712" cy="5192345"/>
            </a:xfrm>
            <a:prstGeom prst="rect">
              <a:avLst/>
            </a:prstGeom>
            <a:solidFill>
              <a:srgbClr val="D6D5D5"/>
            </a:solidFill>
            <a:ln w="12700" cap="flat">
              <a:noFill/>
              <a:miter lim="400000"/>
            </a:ln>
            <a:effectLst/>
          </p:spPr>
          <p:txBody>
            <a:bodyPr wrap="square" lIns="50800" tIns="50800" rIns="50800" bIns="50800" numCol="1" anchor="ctr">
              <a:noAutofit/>
            </a:bodyPr>
            <a:lstStyle/>
            <a:p>
              <a:pPr defTabSz="584200">
                <a:defRPr b="0">
                  <a:latin typeface="+mn-lt"/>
                  <a:ea typeface="+mn-ea"/>
                  <a:cs typeface="+mn-cs"/>
                  <a:sym typeface="Helvetica Neue Medium"/>
                </a:defRPr>
              </a:pPr>
            </a:p>
          </p:txBody>
        </p:sp>
        <p:pic>
          <p:nvPicPr>
            <p:cNvPr id="1830" name="Training_data.pdf" descr="Training_data.pdf"/>
            <p:cNvPicPr>
              <a:picLocks noChangeAspect="1"/>
            </p:cNvPicPr>
            <p:nvPr/>
          </p:nvPicPr>
          <p:blipFill>
            <a:blip r:embed="rId4">
              <a:extLst/>
            </a:blip>
            <a:stretch>
              <a:fillRect/>
            </a:stretch>
          </p:blipFill>
          <p:spPr>
            <a:xfrm>
              <a:off x="274225" y="242117"/>
              <a:ext cx="4643893" cy="719477"/>
            </a:xfrm>
            <a:prstGeom prst="rect">
              <a:avLst/>
            </a:prstGeom>
            <a:ln w="12700" cap="flat">
              <a:noFill/>
              <a:miter lim="400000"/>
            </a:ln>
            <a:effectLst/>
          </p:spPr>
        </p:pic>
      </p:grpSp>
      <p:pic>
        <p:nvPicPr>
          <p:cNvPr id="1832" name="out_fit2.pdf" descr="out_fit2.pdf"/>
          <p:cNvPicPr>
            <a:picLocks noChangeAspect="1"/>
          </p:cNvPicPr>
          <p:nvPr/>
        </p:nvPicPr>
        <p:blipFill>
          <a:blip r:embed="rId5">
            <a:extLst/>
          </a:blip>
          <a:stretch>
            <a:fillRect/>
          </a:stretch>
        </p:blipFill>
        <p:spPr>
          <a:xfrm>
            <a:off x="887425" y="2300494"/>
            <a:ext cx="9234814" cy="7034423"/>
          </a:xfrm>
          <a:prstGeom prst="rect">
            <a:avLst/>
          </a:prstGeom>
          <a:ln w="12700">
            <a:miter lim="400000"/>
          </a:ln>
        </p:spPr>
      </p:pic>
      <p:pic>
        <p:nvPicPr>
          <p:cNvPr id="1833" name="X.pdf" descr="X.pdf"/>
          <p:cNvPicPr>
            <a:picLocks noChangeAspect="1"/>
          </p:cNvPicPr>
          <p:nvPr/>
        </p:nvPicPr>
        <p:blipFill>
          <a:blip r:embed="rId6">
            <a:extLst/>
          </a:blip>
          <a:stretch>
            <a:fillRect/>
          </a:stretch>
        </p:blipFill>
        <p:spPr>
          <a:xfrm>
            <a:off x="9595214" y="9118753"/>
            <a:ext cx="381001" cy="317501"/>
          </a:xfrm>
          <a:prstGeom prst="rect">
            <a:avLst/>
          </a:prstGeom>
          <a:ln w="12700">
            <a:miter lim="400000"/>
          </a:ln>
        </p:spPr>
      </p:pic>
      <p:pic>
        <p:nvPicPr>
          <p:cNvPr id="1834" name="Y.pdf" descr="Y.pdf"/>
          <p:cNvPicPr>
            <a:picLocks noChangeAspect="1"/>
          </p:cNvPicPr>
          <p:nvPr/>
        </p:nvPicPr>
        <p:blipFill>
          <a:blip r:embed="rId7">
            <a:extLst/>
          </a:blip>
          <a:stretch>
            <a:fillRect/>
          </a:stretch>
        </p:blipFill>
        <p:spPr>
          <a:xfrm>
            <a:off x="634599" y="2375391"/>
            <a:ext cx="342901" cy="317501"/>
          </a:xfrm>
          <a:prstGeom prst="rect">
            <a:avLst/>
          </a:prstGeom>
          <a:ln w="12700">
            <a:miter lim="400000"/>
          </a:ln>
        </p:spPr>
      </p:pic>
      <p:sp>
        <p:nvSpPr>
          <p:cNvPr id="1835" name="Rectangle"/>
          <p:cNvSpPr/>
          <p:nvPr/>
        </p:nvSpPr>
        <p:spPr>
          <a:xfrm rot="5400000">
            <a:off x="16977385" y="-1262672"/>
            <a:ext cx="1203712" cy="5192344"/>
          </a:xfrm>
          <a:prstGeom prst="rect">
            <a:avLst/>
          </a:prstGeom>
          <a:solidFill>
            <a:srgbClr val="D6D5D5"/>
          </a:solidFill>
          <a:ln w="12700">
            <a:miter lim="400000"/>
          </a:ln>
        </p:spPr>
        <p:txBody>
          <a:bodyPr lIns="50800" tIns="50800" rIns="50800" bIns="50800" anchor="ctr"/>
          <a:lstStyle/>
          <a:p>
            <a:pPr defTabSz="584200">
              <a:defRPr b="0">
                <a:latin typeface="+mn-lt"/>
                <a:ea typeface="+mn-ea"/>
                <a:cs typeface="+mn-cs"/>
                <a:sym typeface="Helvetica Neue Medium"/>
              </a:defRPr>
            </a:pPr>
          </a:p>
        </p:txBody>
      </p:sp>
      <p:pic>
        <p:nvPicPr>
          <p:cNvPr id="1836" name="Test_data.pdf" descr="Test_data.pdf"/>
          <p:cNvPicPr>
            <a:picLocks noChangeAspect="1"/>
          </p:cNvPicPr>
          <p:nvPr/>
        </p:nvPicPr>
        <p:blipFill>
          <a:blip r:embed="rId8">
            <a:extLst/>
          </a:blip>
          <a:stretch>
            <a:fillRect/>
          </a:stretch>
        </p:blipFill>
        <p:spPr>
          <a:xfrm>
            <a:off x="16087509" y="1071438"/>
            <a:ext cx="2983466" cy="524124"/>
          </a:xfrm>
          <a:prstGeom prst="rect">
            <a:avLst/>
          </a:prstGeom>
          <a:ln w="12700">
            <a:miter lim="400000"/>
          </a:ln>
        </p:spPr>
      </p:pic>
      <p:pic>
        <p:nvPicPr>
          <p:cNvPr id="1837" name="X.pdf" descr="X.pdf"/>
          <p:cNvPicPr>
            <a:picLocks noChangeAspect="1"/>
          </p:cNvPicPr>
          <p:nvPr/>
        </p:nvPicPr>
        <p:blipFill>
          <a:blip r:embed="rId6">
            <a:extLst/>
          </a:blip>
          <a:stretch>
            <a:fillRect/>
          </a:stretch>
        </p:blipFill>
        <p:spPr>
          <a:xfrm>
            <a:off x="21691189" y="9220972"/>
            <a:ext cx="381001" cy="317501"/>
          </a:xfrm>
          <a:prstGeom prst="rect">
            <a:avLst/>
          </a:prstGeom>
          <a:ln w="12700">
            <a:miter lim="400000"/>
          </a:ln>
        </p:spPr>
      </p:pic>
      <p:pic>
        <p:nvPicPr>
          <p:cNvPr id="1838" name="Y.pdf" descr="Y.pdf"/>
          <p:cNvPicPr>
            <a:picLocks noChangeAspect="1"/>
          </p:cNvPicPr>
          <p:nvPr/>
        </p:nvPicPr>
        <p:blipFill>
          <a:blip r:embed="rId7">
            <a:extLst/>
          </a:blip>
          <a:stretch>
            <a:fillRect/>
          </a:stretch>
        </p:blipFill>
        <p:spPr>
          <a:xfrm>
            <a:off x="12730575" y="2477610"/>
            <a:ext cx="342901" cy="317501"/>
          </a:xfrm>
          <a:prstGeom prst="rect">
            <a:avLst/>
          </a:prstGeom>
          <a:ln w="12700">
            <a:miter lim="400000"/>
          </a:ln>
        </p:spPr>
      </p:pic>
      <p:pic>
        <p:nvPicPr>
          <p:cNvPr id="1839" name="sum_i=1^N_(f_the.pdf" descr="sum_i=1^N_(f_the.pdf"/>
          <p:cNvPicPr>
            <a:picLocks noChangeAspect="1"/>
          </p:cNvPicPr>
          <p:nvPr/>
        </p:nvPicPr>
        <p:blipFill>
          <a:blip r:embed="rId9">
            <a:extLst/>
          </a:blip>
          <a:stretch>
            <a:fillRect/>
          </a:stretch>
        </p:blipFill>
        <p:spPr>
          <a:xfrm>
            <a:off x="2592978" y="10748961"/>
            <a:ext cx="5951882" cy="1675463"/>
          </a:xfrm>
          <a:prstGeom prst="rect">
            <a:avLst/>
          </a:prstGeom>
          <a:ln w="12700">
            <a:miter lim="400000"/>
          </a:ln>
        </p:spPr>
      </p:pic>
      <p:sp>
        <p:nvSpPr>
          <p:cNvPr id="1840" name="Training objective:"/>
          <p:cNvSpPr txBox="1"/>
          <p:nvPr/>
        </p:nvSpPr>
        <p:spPr>
          <a:xfrm>
            <a:off x="2014965" y="9654481"/>
            <a:ext cx="4246754"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4200">
                <a:latin typeface="Helvetica Neue Light"/>
                <a:ea typeface="Helvetica Neue Light"/>
                <a:cs typeface="Helvetica Neue Light"/>
                <a:sym typeface="Helvetica Neue Light"/>
              </a:defRPr>
            </a:lvl1pPr>
          </a:lstStyle>
          <a:p>
            <a:pPr/>
            <a:r>
              <a:t>Training objective:</a:t>
            </a:r>
          </a:p>
        </p:txBody>
      </p:sp>
      <p:sp>
        <p:nvSpPr>
          <p:cNvPr id="1841" name="True objective:"/>
          <p:cNvSpPr txBox="1"/>
          <p:nvPr/>
        </p:nvSpPr>
        <p:spPr>
          <a:xfrm>
            <a:off x="13559462" y="9654481"/>
            <a:ext cx="3466390"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0" sz="4200">
                <a:latin typeface="Helvetica Neue Light"/>
                <a:ea typeface="Helvetica Neue Light"/>
                <a:cs typeface="Helvetica Neue Light"/>
                <a:sym typeface="Helvetica Neue Light"/>
              </a:defRPr>
            </a:lvl1pPr>
          </a:lstStyle>
          <a:p>
            <a:pPr/>
            <a:r>
              <a:t>True objective:</a:t>
            </a:r>
          </a:p>
        </p:txBody>
      </p:sp>
      <p:pic>
        <p:nvPicPr>
          <p:cNvPr id="1842" name="mathbb_E_x,y_sim.pdf" descr="mathbb_E_x,y_sim.pdf"/>
          <p:cNvPicPr>
            <a:picLocks noChangeAspect="1"/>
          </p:cNvPicPr>
          <p:nvPr/>
        </p:nvPicPr>
        <p:blipFill>
          <a:blip r:embed="rId10">
            <a:extLst/>
          </a:blip>
          <a:stretch>
            <a:fillRect/>
          </a:stretch>
        </p:blipFill>
        <p:spPr>
          <a:xfrm>
            <a:off x="14124976" y="11142189"/>
            <a:ext cx="6908531" cy="822445"/>
          </a:xfrm>
          <a:prstGeom prst="rect">
            <a:avLst/>
          </a:prstGeom>
          <a:ln w="12700">
            <a:miter lim="400000"/>
          </a:ln>
        </p:spPr>
      </p:pic>
      <p:pic>
        <p:nvPicPr>
          <p:cNvPr id="1843" name="x,y_sim_p_texttt.pdf" descr="x,y_sim_p_texttt.pdf"/>
          <p:cNvPicPr>
            <a:picLocks noChangeAspect="1"/>
          </p:cNvPicPr>
          <p:nvPr/>
        </p:nvPicPr>
        <p:blipFill>
          <a:blip r:embed="rId11">
            <a:extLst/>
          </a:blip>
          <a:stretch>
            <a:fillRect/>
          </a:stretch>
        </p:blipFill>
        <p:spPr>
          <a:xfrm>
            <a:off x="18774336" y="7865455"/>
            <a:ext cx="2946418" cy="524123"/>
          </a:xfrm>
          <a:prstGeom prst="rect">
            <a:avLst/>
          </a:prstGeom>
          <a:ln w="12700">
            <a:miter lim="400000"/>
          </a:ln>
        </p:spPr>
      </p:pic>
      <p:grpSp>
        <p:nvGrpSpPr>
          <p:cNvPr id="1846" name="Group"/>
          <p:cNvGrpSpPr/>
          <p:nvPr/>
        </p:nvGrpSpPr>
        <p:grpSpPr>
          <a:xfrm>
            <a:off x="19578559" y="3980562"/>
            <a:ext cx="1337970" cy="2236174"/>
            <a:chOff x="0" y="0"/>
            <a:chExt cx="1337968" cy="2236173"/>
          </a:xfrm>
        </p:grpSpPr>
        <p:pic>
          <p:nvPicPr>
            <p:cNvPr id="1844" name="Image" descr="Image"/>
            <p:cNvPicPr>
              <a:picLocks noChangeAspect="1"/>
            </p:cNvPicPr>
            <p:nvPr/>
          </p:nvPicPr>
          <p:blipFill>
            <a:blip r:embed="rId12">
              <a:extLst/>
            </a:blip>
            <a:stretch>
              <a:fillRect/>
            </a:stretch>
          </p:blipFill>
          <p:spPr>
            <a:xfrm rot="5545646">
              <a:off x="-423685" y="494821"/>
              <a:ext cx="2185339" cy="1246531"/>
            </a:xfrm>
            <a:prstGeom prst="rect">
              <a:avLst/>
            </a:prstGeom>
            <a:ln w="12700" cap="flat">
              <a:noFill/>
              <a:miter lim="400000"/>
            </a:ln>
            <a:effectLst/>
          </p:spPr>
        </p:pic>
        <p:sp>
          <p:nvSpPr>
            <p:cNvPr id="1845" name="Line"/>
            <p:cNvSpPr/>
            <p:nvPr/>
          </p:nvSpPr>
          <p:spPr>
            <a:xfrm flipV="1">
              <a:off x="45777" y="242985"/>
              <a:ext cx="1" cy="1623202"/>
            </a:xfrm>
            <a:prstGeom prst="line">
              <a:avLst/>
            </a:prstGeom>
            <a:noFill/>
            <a:ln w="38100" cap="flat">
              <a:solidFill>
                <a:srgbClr val="000000"/>
              </a:solidFill>
              <a:custDash>
                <a:ds d="200000" sp="200000"/>
              </a:custDash>
              <a:miter lim="400000"/>
            </a:ln>
            <a:effectLst/>
          </p:spPr>
          <p:txBody>
            <a:bodyPr wrap="square" lIns="71437" tIns="71437" rIns="71437" bIns="71437" numCol="1" anchor="ctr">
              <a:noAutofit/>
            </a:bodyPr>
            <a:lstStyle/>
            <a:p>
              <a:pPr>
                <a:defRPr b="0" sz="3000">
                  <a:solidFill>
                    <a:srgbClr val="FFFFFF"/>
                  </a:solidFill>
                  <a:latin typeface="+mn-lt"/>
                  <a:ea typeface="+mn-ea"/>
                  <a:cs typeface="+mn-cs"/>
                  <a:sym typeface="Helvetica Neue Medium"/>
                </a:defRPr>
              </a:pPr>
            </a:p>
          </p:txBody>
        </p:sp>
      </p:grpSp>
      <p:sp>
        <p:nvSpPr>
          <p:cNvPr id="1847" name="Line"/>
          <p:cNvSpPr/>
          <p:nvPr/>
        </p:nvSpPr>
        <p:spPr>
          <a:xfrm flipV="1">
            <a:off x="19587736" y="3848396"/>
            <a:ext cx="941950" cy="1382868"/>
          </a:xfrm>
          <a:prstGeom prst="line">
            <a:avLst/>
          </a:prstGeom>
          <a:ln w="30480">
            <a:solidFill>
              <a:srgbClr val="66CA49"/>
            </a:solidFill>
            <a:custDash>
              <a:ds d="200000" sp="200000"/>
            </a:custDash>
            <a:miter lim="400000"/>
          </a:ln>
        </p:spPr>
        <p:txBody>
          <a:bodyPr lIns="71437" tIns="71437" rIns="71437" bIns="71437" anchor="ctr"/>
          <a:lstStyle/>
          <a:p>
            <a:pPr>
              <a:defRPr b="0" sz="3000">
                <a:solidFill>
                  <a:srgbClr val="FFFFFF"/>
                </a:solidFill>
                <a:latin typeface="+mn-lt"/>
                <a:ea typeface="+mn-ea"/>
                <a:cs typeface="+mn-cs"/>
                <a:sym typeface="Helvetica Neue Medium"/>
              </a:defRPr>
            </a:pPr>
          </a:p>
        </p:txBody>
      </p:sp>
      <p:pic>
        <p:nvPicPr>
          <p:cNvPr id="1848" name="x_i^(_texttt_tra.pdf" descr="x_i^(_texttt_tra.pdf"/>
          <p:cNvPicPr>
            <a:picLocks noChangeAspect="1"/>
          </p:cNvPicPr>
          <p:nvPr/>
        </p:nvPicPr>
        <p:blipFill>
          <a:blip r:embed="rId13">
            <a:extLst/>
          </a:blip>
          <a:stretch>
            <a:fillRect/>
          </a:stretch>
        </p:blipFill>
        <p:spPr>
          <a:xfrm>
            <a:off x="5642981" y="7816366"/>
            <a:ext cx="4000501" cy="6223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18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46" grpId="1"/>
    </p:bldLst>
  </p:timing>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2" name="Generalization"/>
          <p:cNvSpPr txBox="1"/>
          <p:nvPr>
            <p:ph type="title"/>
          </p:nvPr>
        </p:nvSpPr>
        <p:spPr>
          <a:xfrm>
            <a:off x="4387453" y="67400"/>
            <a:ext cx="15609094" cy="3036095"/>
          </a:xfrm>
          <a:prstGeom prst="rect">
            <a:avLst/>
          </a:prstGeom>
        </p:spPr>
        <p:txBody>
          <a:bodyPr/>
          <a:lstStyle>
            <a:lvl1pPr>
              <a:defRPr sz="9000">
                <a:latin typeface="Helvetica Neue Light"/>
                <a:ea typeface="Helvetica Neue Light"/>
                <a:cs typeface="Helvetica Neue Light"/>
                <a:sym typeface="Helvetica Neue Light"/>
              </a:defRPr>
            </a:lvl1pPr>
          </a:lstStyle>
          <a:p>
            <a:pPr/>
            <a:r>
              <a:t>Generalization</a:t>
            </a:r>
          </a:p>
        </p:txBody>
      </p:sp>
      <p:sp>
        <p:nvSpPr>
          <p:cNvPr id="1853" name="“The central challenge in machine learning is that our algorithm must perform well on new, previously unseen inputs—not just those on which our model was trained. The ability to perform well on previously unobserved inputs is called generalization.…"/>
          <p:cNvSpPr txBox="1"/>
          <p:nvPr/>
        </p:nvSpPr>
        <p:spPr>
          <a:xfrm>
            <a:off x="1581627" y="4852543"/>
            <a:ext cx="21220745" cy="612180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a:defRPr b="0" sz="5000">
                <a:latin typeface="Helvetica Neue Light"/>
                <a:ea typeface="Helvetica Neue Light"/>
                <a:cs typeface="Helvetica Neue Light"/>
                <a:sym typeface="Helvetica Neue Light"/>
              </a:defRPr>
            </a:pPr>
            <a:r>
              <a:t>“The central challenge in machine learning is that our algorithm must perform well on new, previously unseen inputs—not just those on which our model was trained. The ability to perform well on previously unobserved inputs is called </a:t>
            </a:r>
            <a:r>
              <a:rPr b="1">
                <a:latin typeface="Helvetica Neue"/>
                <a:ea typeface="Helvetica Neue"/>
                <a:cs typeface="Helvetica Neue"/>
                <a:sym typeface="Helvetica Neue"/>
              </a:rPr>
              <a:t>generalization</a:t>
            </a:r>
            <a:r>
              <a:t>.</a:t>
            </a:r>
          </a:p>
          <a:p>
            <a:pPr algn="l">
              <a:defRPr b="0" sz="5000">
                <a:latin typeface="Helvetica Neue Light"/>
                <a:ea typeface="Helvetica Neue Light"/>
                <a:cs typeface="Helvetica Neue Light"/>
                <a:sym typeface="Helvetica Neue Light"/>
              </a:defRPr>
            </a:pPr>
          </a:p>
          <a:p>
            <a:pPr algn="l">
              <a:defRPr b="0" sz="5000">
                <a:latin typeface="Helvetica Neue Light"/>
                <a:ea typeface="Helvetica Neue Light"/>
                <a:cs typeface="Helvetica Neue Light"/>
                <a:sym typeface="Helvetica Neue Light"/>
              </a:defRPr>
            </a:pPr>
            <a:r>
              <a:t>… [this is what] separates machine learning from optimization.” </a:t>
            </a:r>
          </a:p>
          <a:p>
            <a:pPr algn="l">
              <a:defRPr b="0" sz="5000">
                <a:latin typeface="Helvetica Neue Light"/>
                <a:ea typeface="Helvetica Neue Light"/>
                <a:cs typeface="Helvetica Neue Light"/>
                <a:sym typeface="Helvetica Neue Light"/>
              </a:defRPr>
            </a:pPr>
          </a:p>
          <a:p>
            <a:pPr algn="l">
              <a:defRPr b="0" sz="5000">
                <a:latin typeface="Helvetica Neue Light"/>
                <a:ea typeface="Helvetica Neue Light"/>
                <a:cs typeface="Helvetica Neue Light"/>
                <a:sym typeface="Helvetica Neue Light"/>
              </a:defRPr>
            </a:pPr>
            <a:r>
              <a:rPr sz="4200"/>
              <a:t>— Deep Learning textbook (Goodfellow et al.)</a:t>
            </a:r>
          </a:p>
        </p:txBody>
      </p:sp>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7" name="2 ☆ 3 = 36"/>
          <p:cNvSpPr txBox="1"/>
          <p:nvPr/>
        </p:nvSpPr>
        <p:spPr>
          <a:xfrm>
            <a:off x="5600542" y="3118113"/>
            <a:ext cx="8037540" cy="176882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l">
              <a:defRPr b="0" sz="7000">
                <a:latin typeface="Helvetica Neue Light"/>
                <a:ea typeface="Helvetica Neue Light"/>
                <a:cs typeface="Helvetica Neue Light"/>
                <a:sym typeface="Helvetica Neue Light"/>
              </a:defRPr>
            </a:lvl1pPr>
          </a:lstStyle>
          <a:p>
            <a:pPr/>
            <a:r>
              <a:t>2 ☆ 3 = 36</a:t>
            </a:r>
          </a:p>
        </p:txBody>
      </p:sp>
      <p:sp>
        <p:nvSpPr>
          <p:cNvPr id="1858" name="7 ☆ 1 = 49"/>
          <p:cNvSpPr txBox="1"/>
          <p:nvPr/>
        </p:nvSpPr>
        <p:spPr>
          <a:xfrm>
            <a:off x="5600542" y="5360427"/>
            <a:ext cx="8037540" cy="176882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l">
              <a:defRPr b="0" sz="7000">
                <a:latin typeface="Helvetica Neue Light"/>
                <a:ea typeface="Helvetica Neue Light"/>
                <a:cs typeface="Helvetica Neue Light"/>
                <a:sym typeface="Helvetica Neue Light"/>
              </a:defRPr>
            </a:lvl1pPr>
          </a:lstStyle>
          <a:p>
            <a:pPr/>
            <a:r>
              <a:t>7 ☆ 1 = 49</a:t>
            </a:r>
          </a:p>
        </p:txBody>
      </p:sp>
      <p:sp>
        <p:nvSpPr>
          <p:cNvPr id="1859" name="5 ☆ 2 = 100"/>
          <p:cNvSpPr txBox="1"/>
          <p:nvPr/>
        </p:nvSpPr>
        <p:spPr>
          <a:xfrm>
            <a:off x="5600542" y="7602742"/>
            <a:ext cx="8900091" cy="176882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l">
              <a:defRPr b="0" sz="7000">
                <a:latin typeface="Helvetica Neue Light"/>
                <a:ea typeface="Helvetica Neue Light"/>
                <a:cs typeface="Helvetica Neue Light"/>
                <a:sym typeface="Helvetica Neue Light"/>
              </a:defRPr>
            </a:lvl1pPr>
          </a:lstStyle>
          <a:p>
            <a:pPr/>
            <a:r>
              <a:t>5 ☆ 2 = 100</a:t>
            </a:r>
          </a:p>
        </p:txBody>
      </p:sp>
      <p:sp>
        <p:nvSpPr>
          <p:cNvPr id="1860" name="2 ☆ 2 = 16"/>
          <p:cNvSpPr txBox="1"/>
          <p:nvPr/>
        </p:nvSpPr>
        <p:spPr>
          <a:xfrm>
            <a:off x="5600542" y="9845058"/>
            <a:ext cx="8037540" cy="176882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lgn="l">
              <a:defRPr b="0" sz="7000">
                <a:latin typeface="Helvetica Neue Light"/>
                <a:ea typeface="Helvetica Neue Light"/>
                <a:cs typeface="Helvetica Neue Light"/>
                <a:sym typeface="Helvetica Neue Light"/>
              </a:defRPr>
            </a:lvl1pPr>
          </a:lstStyle>
          <a:p>
            <a:pPr/>
            <a:r>
              <a:t>2 ☆ 2 = 16</a:t>
            </a:r>
          </a:p>
        </p:txBody>
      </p:sp>
      <p:sp>
        <p:nvSpPr>
          <p:cNvPr id="1861" name="What does ☆ do?"/>
          <p:cNvSpPr txBox="1"/>
          <p:nvPr/>
        </p:nvSpPr>
        <p:spPr>
          <a:xfrm>
            <a:off x="1061567" y="639762"/>
            <a:ext cx="7630288" cy="1387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defRPr sz="7000"/>
            </a:lvl1pPr>
          </a:lstStyle>
          <a:p>
            <a:pPr/>
            <a:r>
              <a:t>What does ☆ do?</a:t>
            </a:r>
          </a:p>
        </p:txBody>
      </p:sp>
      <p:pic>
        <p:nvPicPr>
          <p:cNvPr id="1862" name="Image" descr="Image"/>
          <p:cNvPicPr>
            <a:picLocks noChangeAspect="1"/>
          </p:cNvPicPr>
          <p:nvPr/>
        </p:nvPicPr>
        <p:blipFill>
          <a:blip r:embed="rId2">
            <a:extLst/>
          </a:blip>
          <a:srcRect l="2183" t="4913" r="2367" b="3914"/>
          <a:stretch>
            <a:fillRect/>
          </a:stretch>
        </p:blipFill>
        <p:spPr>
          <a:xfrm>
            <a:off x="13105620" y="5130661"/>
            <a:ext cx="8959613" cy="4811821"/>
          </a:xfrm>
          <a:prstGeom prst="rect">
            <a:avLst/>
          </a:prstGeom>
          <a:ln w="12700">
            <a:solidFill>
              <a:srgbClr val="000000"/>
            </a:solidFill>
            <a:miter lim="400000"/>
          </a:ln>
          <a:effectLst>
            <a:outerShdw sx="100000" sy="100000" kx="0" ky="0" algn="b" rotWithShape="0" blurRad="317500" dist="73438" dir="5400000">
              <a:srgbClr val="000000">
                <a:alpha val="50000"/>
              </a:srgbClr>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62" grpId="1"/>
    </p:bldLst>
  </p:timing>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64" name="out_true.pdf" descr="out_true.pdf"/>
          <p:cNvPicPr>
            <a:picLocks noChangeAspect="1"/>
          </p:cNvPicPr>
          <p:nvPr/>
        </p:nvPicPr>
        <p:blipFill>
          <a:blip r:embed="rId3">
            <a:extLst/>
          </a:blip>
          <a:stretch>
            <a:fillRect/>
          </a:stretch>
        </p:blipFill>
        <p:spPr>
          <a:xfrm>
            <a:off x="1497922" y="4498214"/>
            <a:ext cx="9234813" cy="7034422"/>
          </a:xfrm>
          <a:prstGeom prst="rect">
            <a:avLst/>
          </a:prstGeom>
          <a:ln w="12700">
            <a:miter lim="400000"/>
          </a:ln>
        </p:spPr>
      </p:pic>
      <p:grpSp>
        <p:nvGrpSpPr>
          <p:cNvPr id="1867" name="Group"/>
          <p:cNvGrpSpPr/>
          <p:nvPr/>
        </p:nvGrpSpPr>
        <p:grpSpPr>
          <a:xfrm>
            <a:off x="3468356" y="2941674"/>
            <a:ext cx="5192345" cy="1203713"/>
            <a:chOff x="0" y="0"/>
            <a:chExt cx="5192343" cy="1203711"/>
          </a:xfrm>
        </p:grpSpPr>
        <p:sp>
          <p:nvSpPr>
            <p:cNvPr id="1865" name="Rectangle"/>
            <p:cNvSpPr/>
            <p:nvPr/>
          </p:nvSpPr>
          <p:spPr>
            <a:xfrm rot="5400000">
              <a:off x="1994316" y="-1994317"/>
              <a:ext cx="1203712" cy="5192345"/>
            </a:xfrm>
            <a:prstGeom prst="rect">
              <a:avLst/>
            </a:prstGeom>
            <a:solidFill>
              <a:srgbClr val="D6D5D5"/>
            </a:solidFill>
            <a:ln w="12700" cap="flat">
              <a:noFill/>
              <a:miter lim="400000"/>
            </a:ln>
            <a:effectLst/>
          </p:spPr>
          <p:txBody>
            <a:bodyPr wrap="square" lIns="50800" tIns="50800" rIns="50800" bIns="50800" numCol="1" anchor="ctr">
              <a:noAutofit/>
            </a:bodyPr>
            <a:lstStyle/>
            <a:p>
              <a:pPr defTabSz="584200">
                <a:defRPr b="0">
                  <a:latin typeface="+mn-lt"/>
                  <a:ea typeface="+mn-ea"/>
                  <a:cs typeface="+mn-cs"/>
                  <a:sym typeface="Helvetica Neue Medium"/>
                </a:defRPr>
              </a:pPr>
            </a:p>
          </p:txBody>
        </p:sp>
        <p:pic>
          <p:nvPicPr>
            <p:cNvPr id="1866" name="Training_data.pdf" descr="Training_data.pdf"/>
            <p:cNvPicPr>
              <a:picLocks noChangeAspect="1"/>
            </p:cNvPicPr>
            <p:nvPr/>
          </p:nvPicPr>
          <p:blipFill>
            <a:blip r:embed="rId4">
              <a:extLst/>
            </a:blip>
            <a:stretch>
              <a:fillRect/>
            </a:stretch>
          </p:blipFill>
          <p:spPr>
            <a:xfrm>
              <a:off x="274225" y="242117"/>
              <a:ext cx="4643893" cy="719477"/>
            </a:xfrm>
            <a:prstGeom prst="rect">
              <a:avLst/>
            </a:prstGeom>
            <a:ln w="12700" cap="flat">
              <a:noFill/>
              <a:miter lim="400000"/>
            </a:ln>
            <a:effectLst/>
          </p:spPr>
        </p:pic>
      </p:grpSp>
      <p:pic>
        <p:nvPicPr>
          <p:cNvPr id="1868" name="X.pdf" descr="X.pdf"/>
          <p:cNvPicPr>
            <a:picLocks noChangeAspect="1"/>
          </p:cNvPicPr>
          <p:nvPr/>
        </p:nvPicPr>
        <p:blipFill>
          <a:blip r:embed="rId5">
            <a:extLst/>
          </a:blip>
          <a:stretch>
            <a:fillRect/>
          </a:stretch>
        </p:blipFill>
        <p:spPr>
          <a:xfrm>
            <a:off x="10205711" y="11443472"/>
            <a:ext cx="381001" cy="317501"/>
          </a:xfrm>
          <a:prstGeom prst="rect">
            <a:avLst/>
          </a:prstGeom>
          <a:ln w="12700">
            <a:miter lim="400000"/>
          </a:ln>
        </p:spPr>
      </p:pic>
      <p:pic>
        <p:nvPicPr>
          <p:cNvPr id="1869" name="Y.pdf" descr="Y.pdf"/>
          <p:cNvPicPr>
            <a:picLocks noChangeAspect="1"/>
          </p:cNvPicPr>
          <p:nvPr/>
        </p:nvPicPr>
        <p:blipFill>
          <a:blip r:embed="rId6">
            <a:extLst/>
          </a:blip>
          <a:stretch>
            <a:fillRect/>
          </a:stretch>
        </p:blipFill>
        <p:spPr>
          <a:xfrm>
            <a:off x="1245096" y="4573110"/>
            <a:ext cx="342901" cy="317501"/>
          </a:xfrm>
          <a:prstGeom prst="rect">
            <a:avLst/>
          </a:prstGeom>
          <a:ln w="12700">
            <a:miter lim="400000"/>
          </a:ln>
        </p:spPr>
      </p:pic>
      <p:sp>
        <p:nvSpPr>
          <p:cNvPr id="1870" name="What happens as we add more basis functions?"/>
          <p:cNvSpPr txBox="1"/>
          <p:nvPr>
            <p:ph type="title"/>
          </p:nvPr>
        </p:nvSpPr>
        <p:spPr>
          <a:xfrm>
            <a:off x="2207320" y="-184547"/>
            <a:ext cx="19969360" cy="3036094"/>
          </a:xfrm>
          <a:prstGeom prst="rect">
            <a:avLst/>
          </a:prstGeom>
        </p:spPr>
        <p:txBody>
          <a:bodyPr/>
          <a:lstStyle>
            <a:lvl1pPr>
              <a:defRPr sz="7000">
                <a:latin typeface="Helvetica Neue Light"/>
                <a:ea typeface="Helvetica Neue Light"/>
                <a:cs typeface="Helvetica Neue Light"/>
                <a:sym typeface="Helvetica Neue Light"/>
              </a:defRPr>
            </a:lvl1pPr>
          </a:lstStyle>
          <a:p>
            <a:pPr/>
            <a:r>
              <a:t>What happens as we add more basis functions?</a:t>
            </a:r>
          </a:p>
        </p:txBody>
      </p:sp>
      <p:pic>
        <p:nvPicPr>
          <p:cNvPr id="1871" name="Group" descr="Group"/>
          <p:cNvPicPr>
            <a:picLocks noChangeAspect="1"/>
          </p:cNvPicPr>
          <p:nvPr/>
        </p:nvPicPr>
        <p:blipFill>
          <a:blip r:embed="rId7">
            <a:extLst/>
          </a:blip>
          <a:stretch>
            <a:fillRect/>
          </a:stretch>
        </p:blipFill>
        <p:spPr>
          <a:xfrm>
            <a:off x="13419253" y="4669379"/>
            <a:ext cx="6833608" cy="2856235"/>
          </a:xfrm>
          <a:prstGeom prst="rect">
            <a:avLst/>
          </a:prstGeom>
          <a:ln w="12700">
            <a:miter lim="400000"/>
          </a:ln>
        </p:spPr>
      </p:pic>
      <p:pic>
        <p:nvPicPr>
          <p:cNvPr id="1872" name="x^(i)_,_y^(i)_i=.pdf" descr="x^(i)_,_y^(i)_i=.pdf"/>
          <p:cNvPicPr>
            <a:picLocks noChangeAspect="1"/>
          </p:cNvPicPr>
          <p:nvPr/>
        </p:nvPicPr>
        <p:blipFill>
          <a:blip r:embed="rId8">
            <a:extLst/>
          </a:blip>
          <a:stretch>
            <a:fillRect/>
          </a:stretch>
        </p:blipFill>
        <p:spPr>
          <a:xfrm>
            <a:off x="7782732" y="10197912"/>
            <a:ext cx="2565401" cy="546101"/>
          </a:xfrm>
          <a:prstGeom prst="rect">
            <a:avLst/>
          </a:prstGeom>
          <a:ln w="12700">
            <a:miter lim="400000"/>
          </a:ln>
        </p:spPr>
      </p:pic>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76" name="out_true.pdf" descr="out_true.pdf"/>
          <p:cNvPicPr>
            <a:picLocks noChangeAspect="1"/>
          </p:cNvPicPr>
          <p:nvPr/>
        </p:nvPicPr>
        <p:blipFill>
          <a:blip r:embed="rId3">
            <a:extLst/>
          </a:blip>
          <a:stretch>
            <a:fillRect/>
          </a:stretch>
        </p:blipFill>
        <p:spPr>
          <a:xfrm>
            <a:off x="1497922" y="4498214"/>
            <a:ext cx="9234813" cy="7034422"/>
          </a:xfrm>
          <a:prstGeom prst="rect">
            <a:avLst/>
          </a:prstGeom>
          <a:ln w="12700">
            <a:miter lim="400000"/>
          </a:ln>
        </p:spPr>
      </p:pic>
      <p:pic>
        <p:nvPicPr>
          <p:cNvPr id="1877" name="out_fit1.pdf" descr="out_fit1.pdf"/>
          <p:cNvPicPr>
            <a:picLocks noChangeAspect="1"/>
          </p:cNvPicPr>
          <p:nvPr/>
        </p:nvPicPr>
        <p:blipFill>
          <a:blip r:embed="rId4">
            <a:extLst/>
          </a:blip>
          <a:stretch>
            <a:fillRect/>
          </a:stretch>
        </p:blipFill>
        <p:spPr>
          <a:xfrm>
            <a:off x="1497922" y="4498214"/>
            <a:ext cx="9234813" cy="7034422"/>
          </a:xfrm>
          <a:prstGeom prst="rect">
            <a:avLst/>
          </a:prstGeom>
          <a:ln w="12700">
            <a:miter lim="400000"/>
          </a:ln>
        </p:spPr>
      </p:pic>
      <p:pic>
        <p:nvPicPr>
          <p:cNvPr id="1878" name="X.pdf" descr="X.pdf"/>
          <p:cNvPicPr>
            <a:picLocks noChangeAspect="1"/>
          </p:cNvPicPr>
          <p:nvPr/>
        </p:nvPicPr>
        <p:blipFill>
          <a:blip r:embed="rId5">
            <a:extLst/>
          </a:blip>
          <a:stretch>
            <a:fillRect/>
          </a:stretch>
        </p:blipFill>
        <p:spPr>
          <a:xfrm>
            <a:off x="10205711" y="11316472"/>
            <a:ext cx="381001" cy="317501"/>
          </a:xfrm>
          <a:prstGeom prst="rect">
            <a:avLst/>
          </a:prstGeom>
          <a:ln w="12700">
            <a:miter lim="400000"/>
          </a:ln>
        </p:spPr>
      </p:pic>
      <p:pic>
        <p:nvPicPr>
          <p:cNvPr id="1879" name="Y.pdf" descr="Y.pdf"/>
          <p:cNvPicPr>
            <a:picLocks noChangeAspect="1"/>
          </p:cNvPicPr>
          <p:nvPr/>
        </p:nvPicPr>
        <p:blipFill>
          <a:blip r:embed="rId6">
            <a:extLst/>
          </a:blip>
          <a:stretch>
            <a:fillRect/>
          </a:stretch>
        </p:blipFill>
        <p:spPr>
          <a:xfrm>
            <a:off x="1245096" y="4573110"/>
            <a:ext cx="342901" cy="317501"/>
          </a:xfrm>
          <a:prstGeom prst="rect">
            <a:avLst/>
          </a:prstGeom>
          <a:ln w="12700">
            <a:miter lim="400000"/>
          </a:ln>
        </p:spPr>
      </p:pic>
      <p:sp>
        <p:nvSpPr>
          <p:cNvPr id="1880" name="What happens as we add more basis functions?"/>
          <p:cNvSpPr txBox="1"/>
          <p:nvPr>
            <p:ph type="title"/>
          </p:nvPr>
        </p:nvSpPr>
        <p:spPr>
          <a:xfrm>
            <a:off x="2207320" y="-184547"/>
            <a:ext cx="19969360" cy="3036094"/>
          </a:xfrm>
          <a:prstGeom prst="rect">
            <a:avLst/>
          </a:prstGeom>
        </p:spPr>
        <p:txBody>
          <a:bodyPr/>
          <a:lstStyle>
            <a:lvl1pPr>
              <a:defRPr sz="7000">
                <a:latin typeface="Helvetica Neue Light"/>
                <a:ea typeface="Helvetica Neue Light"/>
                <a:cs typeface="Helvetica Neue Light"/>
                <a:sym typeface="Helvetica Neue Light"/>
              </a:defRPr>
            </a:lvl1pPr>
          </a:lstStyle>
          <a:p>
            <a:pPr/>
            <a:r>
              <a:t>What happens as we add more basis functions?</a:t>
            </a:r>
          </a:p>
        </p:txBody>
      </p:sp>
      <p:pic>
        <p:nvPicPr>
          <p:cNvPr id="1881" name="Group" descr="Group"/>
          <p:cNvPicPr>
            <a:picLocks noChangeAspect="1"/>
          </p:cNvPicPr>
          <p:nvPr/>
        </p:nvPicPr>
        <p:blipFill>
          <a:blip r:embed="rId7">
            <a:extLst/>
          </a:blip>
          <a:stretch>
            <a:fillRect/>
          </a:stretch>
        </p:blipFill>
        <p:spPr>
          <a:xfrm>
            <a:off x="13419253" y="4669379"/>
            <a:ext cx="6833608" cy="2856235"/>
          </a:xfrm>
          <a:prstGeom prst="rect">
            <a:avLst/>
          </a:prstGeom>
          <a:ln w="12700">
            <a:miter lim="400000"/>
          </a:ln>
        </p:spPr>
      </p:pic>
      <p:sp>
        <p:nvSpPr>
          <p:cNvPr id="1882" name="K = 1"/>
          <p:cNvSpPr txBox="1"/>
          <p:nvPr/>
        </p:nvSpPr>
        <p:spPr>
          <a:xfrm>
            <a:off x="5040338" y="3070108"/>
            <a:ext cx="2184731" cy="1160699"/>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6400"/>
            </a:lvl1pPr>
          </a:lstStyle>
          <a:p>
            <a:pPr/>
            <a:r>
              <a:t>K = 1</a:t>
            </a:r>
          </a:p>
        </p:txBody>
      </p:sp>
      <p:pic>
        <p:nvPicPr>
          <p:cNvPr id="1883" name="x^(i)_,_y^(i)_i=.pdf" descr="x^(i)_,_y^(i)_i=.pdf"/>
          <p:cNvPicPr>
            <a:picLocks noChangeAspect="1"/>
          </p:cNvPicPr>
          <p:nvPr/>
        </p:nvPicPr>
        <p:blipFill>
          <a:blip r:embed="rId8">
            <a:extLst/>
          </a:blip>
          <a:stretch>
            <a:fillRect/>
          </a:stretch>
        </p:blipFill>
        <p:spPr>
          <a:xfrm>
            <a:off x="7782732" y="10197912"/>
            <a:ext cx="2565401" cy="546101"/>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