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hape 4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Now we introduce deep nets as a more compact way of representing the knowledge in all that data. Rather than recording all the pixels, we compress the information into an abstracted representation, that can be quickly queried.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previous methods we saw were basically lookup tables. Lookup tables are learned functions. They tell us what to output by matching to a memory. There are other and better ways to  learn a mapping between input and output. These other methods basically assume the world has some simple structure that can be exploited. For example, neural nets factor the world into a hierarchy of parts, so that search can be done much faster. E.g., a T detector is the composition of two line detectors, at orthogonal angles. So we don’t need to make the T detector from scratch but can instead reuse our line detectors.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Shape 7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Vector in, vector out. What do the arrows mean? What computation do they do? A cool thing about neural nets is they reuse the same simple computational units over and over again. So the arrows here are all mostly doing the same kind of computation.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Shape 7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\sum_i w_{ij}x_i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Shape 7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\sum_i w_{ij}x_i + b_j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hape 8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\mathbf{x}^T \mathbf{w}_{j} + b_j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0" name="Shape 8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g(z)= </a:t>
            </a:r>
          </a:p>
          <a:p>
            <a:pPr/>
            <a:r>
              <a:t>\begin{cases}</a:t>
            </a:r>
          </a:p>
          <a:p>
            <a:pPr/>
            <a:r>
              <a:t>    1, &amp;\text{if} \quad z &gt; 0\\</a:t>
            </a:r>
          </a:p>
          <a:p>
            <a:pPr/>
            <a:r>
              <a:t>    0,              &amp; \text{otherwise}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4" name="Shape 9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g(y)= </a:t>
            </a:r>
          </a:p>
          <a:p>
            <a:pPr/>
            <a:r>
              <a:t>\begin{cases}</a:t>
            </a:r>
          </a:p>
          <a:p>
            <a:pPr/>
            <a:r>
              <a:t>    1, &amp;\text{if} \quad y &gt; 0\\</a:t>
            </a:r>
          </a:p>
          <a:p>
            <a:pPr/>
            <a:r>
              <a:t>    0,              &amp; \text{otherwise}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 = \frac{1}{1+e^{-h}}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hape 10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 = \frac{e^z - e^{-z}}{e^z+e^{-z}}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Shape 10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\frac{\partial g}{\partial z} = </a:t>
            </a:r>
          </a:p>
          <a:p>
            <a:pPr/>
            <a:r>
              <a:t>\begin{cases}</a:t>
            </a:r>
          </a:p>
          <a:p>
            <a:pPr/>
            <a:r>
              <a:t>    0, &amp; \text{if} \quad z &lt; 0\\</a:t>
            </a:r>
          </a:p>
          <a:p>
            <a:pPr/>
            <a:r>
              <a:t>    1, &amp; \text{if} \quad z \geq 0</a:t>
            </a:r>
          </a:p>
          <a:p>
            <a:pPr/>
            <a:r>
              <a:t>\end{cases}</a:t>
            </a:r>
          </a:p>
          <a:p>
            <a:pPr/>
          </a:p>
          <a:p>
            <a:pPr/>
            <a:r>
              <a:t>g(z) = \max(0,z)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Shape 10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g(z)= </a:t>
            </a:r>
          </a:p>
          <a:p>
            <a:pPr/>
            <a:r>
              <a:t>\begin{cases}</a:t>
            </a:r>
          </a:p>
          <a:p>
            <a:pPr/>
            <a:r>
              <a:t>    \max(0,z), &amp;\text{if} \quad z \geq 0\\</a:t>
            </a:r>
          </a:p>
          <a:p>
            <a:pPr/>
            <a:r>
              <a:t>    a\min(0,z), &amp;\text{if} \quad z &lt; 0</a:t>
            </a:r>
          </a:p>
          <a:p>
            <a:pPr/>
            <a:r>
              <a:t>\end{cases}</a:t>
            </a:r>
          </a:p>
          <a:p>
            <a:pPr/>
          </a:p>
          <a:p>
            <a:pPr/>
            <a:r>
              <a:t>\frac{\partial g}{\partial z} = </a:t>
            </a:r>
          </a:p>
          <a:p>
            <a:pPr/>
            <a:r>
              <a:t>\begin{cases}</a:t>
            </a:r>
          </a:p>
          <a:p>
            <a:pPr/>
            <a:r>
              <a:t>    -a, &amp; \text{if} \quad z &lt; 0\\</a:t>
            </a:r>
          </a:p>
          <a:p>
            <a:pPr/>
            <a:r>
              <a:t>    1, &amp; \text{if} \quad z \geq 0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Shape 1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\mathbf{W}_{1_j}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6" name="Shape 1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 = g(\mathbf{W}_1\mathbf{x} + \mathbf{b}_1)</a:t>
            </a:r>
          </a:p>
          <a:p>
            <a:pPr/>
            <a:r>
              <a:t>\mathbf{y} = g(\mathbf{W}_2\mathbf{h} + \mathbf{b}_2)</a:t>
            </a:r>
          </a:p>
          <a:p>
            <a:pPr/>
          </a:p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hape 1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7" name="Shape 1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8" name="Shape 14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9" name="Shape 15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Shape 16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0" name="Shape 16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3" name="Shape 17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Cascade of repeated simple computations. With each increasing layer we get more abstracted representations, we get a higher capacity model. This means it can perform more complex and abstract calculations. A shallow network can only efficiently compute simple things, like finding edges. A deep network can efficiently compute harder things like recognizing a clown fish or translating English to Chinese.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f(\mathbf{x}) = f_{L}(f_{L-1}(\ldots f_2(f_1(\mathbf{x}))))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8" name="Shape 18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Cascade of repeated simple computations. With each increasing layer we get more abstracted representations, we get a higher capacity model. This means it can perform more complex and abstract calculations. A shallow network can only efficiently compute simple things, like finding edges. A deep network can efficiently compute harder things like recognizing a clown fish or translating English to Chinese.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f(\mathbf{x}) = f_{L}(f_{L-1}(\ldots f_2(f_1(\mathbf{x}))))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hape 20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6" name="Shape 20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H(\hat{\mathbf{z}},\mathbf{z}) = -\sum_c \hat{\mathbf{z}}_c \log \mathbf{z}_c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When the net output is a normalized vector, we can think of it as a probability distribution over possible object classes. This loss function on the right tells the network to maximize the probability of the training data, which forces the output to be a good probability model of object class given image.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Shape 23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1" name="Shape 23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\mathbf{z} = f_{\theta}(\mathbf{x})</a:t>
            </a:r>
          </a:p>
          <a:p>
            <a:pPr/>
          </a:p>
          <a:p>
            <a:pPr/>
            <a:r>
              <a:t>\equiv \texttt{softmax}(\mathbf{z})_j</a:t>
            </a:r>
          </a:p>
          <a:p>
            <a:pPr/>
          </a:p>
          <a:p>
            <a:pPr/>
            <a:r>
              <a:t>\mathcal{L}(\mathbf{x}, \mathbf{y}) = H(\mathbf{y}, \texttt{softmax}(f_{\theta}(\mathbf{x})))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Shape 23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3" name="Shape 23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\mathcal{L}(f_{\theta}(\mathbf{x}^{(1)}), \mathbf{y}^{(1)})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Shape 2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5" name="Shape 2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\mathcal{L}(f_{\theta}(\mathbf{x}^{(2)}), \mathbf{y}^{(2)})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Shape 24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7" name="Shape 24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\mathcal{L}(f_{\theta}(\mathbf{x}^{(i)}), \mathbf{y}^{(i)})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Shape 26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7" name="Shape 26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\mathcal{L}(f_{\theta}(\mathbf{x}_i), \mathbf{y}_i)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\mathcal{L}(f_{\theta}(\mathbf{x}_i), \mathbf{y}_i)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Shape 27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0" name="Shape 27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\mathbf{h}^{(1)} \in \mathbb{R}^{N_{\texttt{batch}} \times C^{(1)}}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Shape 27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3" name="Shape 27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Shape 28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4" name="Shape 28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R(\mathbf{w}) = \lambda\mathbf{w}^T\mathbf{w} = \lambda\norm{\mathbf{w}}_2^2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Shape 33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6" name="Shape 33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\hat{z}_k = \frac{z_k - \mathbb{E}[z_k]}{\sqrt{\texttt{Var}[z_k]}}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Shape 3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7" name="Shape 3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Shape 33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8" name="Shape 33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hape 5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Shape 34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9" name="Shape 34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Shape 34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6" name="Shape 34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simple functions are ones that generalize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Shape 34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7" name="Shape 34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Shape 34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1" name="Shape 34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  <a:p>
            <a:pPr/>
            <a:r>
              <a:t>\mathbf{h}_2 \in \mathbb{R}^{N_{\texttt{batch}} \times C_2}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Shape 35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9" name="Shape 35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\{\mathbf{x}^{(i)}, \mathbf{y}^{(i)}\}_{i=1}^N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Shape 36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4" name="Shape 36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fc layers, there are more parameters than activations!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Shape 38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6" name="Shape 38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fc layers, there are more parameters than activations!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hape 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3" name="Shape 6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\mathcal{L}(f_{\theta}(\mathbf{x}^{(i)}), \mathbf{y}^{(i)})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3" name="Shape 6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\theta^* = \argmin_{\theta} J(\theta)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hape 6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\theta^{t+1} = \theta^t - \eta_t \frac{\partial J(\theta)}{\partial \theta}\bigg\rvert_{\theta = \theta^t}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Picture 6"/>
          <p:cNvPicPr>
            <a:picLocks noChangeAspect="1"/>
          </p:cNvPicPr>
          <p:nvPr/>
        </p:nvPicPr>
        <p:blipFill>
          <a:blip r:embed="rId2">
            <a:alphaModFix amt="62039"/>
            <a:extLst/>
          </a:blip>
          <a:stretch>
            <a:fillRect/>
          </a:stretch>
        </p:blipFill>
        <p:spPr>
          <a:xfrm>
            <a:off x="610623" y="4351704"/>
            <a:ext cx="23162754" cy="75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1092200" y="408529"/>
            <a:ext cx="20828000" cy="17875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Section title"/>
          <p:cNvSpPr txBox="1"/>
          <p:nvPr>
            <p:ph type="body" sz="quarter" idx="21"/>
          </p:nvPr>
        </p:nvSpPr>
        <p:spPr>
          <a:xfrm>
            <a:off x="3538880" y="2134196"/>
            <a:ext cx="9378364" cy="17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pPr/>
            <a:r>
              <a:t>Section title 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4305299" y="4452937"/>
            <a:ext cx="15773403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9645620" y="11307320"/>
            <a:ext cx="433080" cy="431097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/>
          <p:nvPr>
            <p:ph type="title"/>
          </p:nvPr>
        </p:nvSpPr>
        <p:spPr>
          <a:xfrm>
            <a:off x="4305299" y="2262187"/>
            <a:ext cx="15773402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4305299" y="4452937"/>
            <a:ext cx="15773402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08214" indent="-408214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 marL="933450" indent="-47625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3pPr>
            <a:lvl4pPr marL="20066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4pPr>
            <a:lvl5pPr marL="24638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19671367" y="11329918"/>
            <a:ext cx="407333" cy="385902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sz="quarter" idx="1"/>
          </p:nvPr>
        </p:nvSpPr>
        <p:spPr>
          <a:xfrm>
            <a:off x="4305299" y="4452937"/>
            <a:ext cx="7772401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9645620" y="11307320"/>
            <a:ext cx="433080" cy="431097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3962400" y="180976"/>
            <a:ext cx="16459200" cy="3016251"/>
          </a:xfrm>
          <a:prstGeom prst="rect">
            <a:avLst/>
          </a:prstGeom>
        </p:spPr>
        <p:txBody>
          <a:bodyPr lIns="101600" tIns="101600" rIns="101600" bIns="101600"/>
          <a:lstStyle>
            <a:lvl1pPr indent="39687"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25487" indent="-6858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150937" indent="-65405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563687" indent="-6096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144712" indent="-733425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601913" indent="-733426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7980696" y="12490450"/>
            <a:ext cx="611436" cy="597967"/>
          </a:xfrm>
          <a:prstGeom prst="rect">
            <a:avLst/>
          </a:prstGeom>
        </p:spPr>
        <p:txBody>
          <a:bodyPr lIns="101600" tIns="101600" rIns="101600" bIns="101600"/>
          <a:lstStyle>
            <a:lvl1pPr defTabSz="1168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220406" y="549176"/>
            <a:ext cx="21943220" cy="2286001"/>
          </a:xfrm>
          <a:prstGeom prst="rect">
            <a:avLst/>
          </a:prstGeom>
        </p:spPr>
        <p:txBody>
          <a:bodyPr lIns="108243" tIns="108243" rIns="108243" bIns="108243"/>
          <a:lstStyle>
            <a:lvl1pPr algn="ctr" defTabSz="1524000"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1220406" y="3201323"/>
            <a:ext cx="21943220" cy="9050240"/>
          </a:xfrm>
          <a:prstGeom prst="rect">
            <a:avLst/>
          </a:prstGeom>
        </p:spPr>
        <p:txBody>
          <a:bodyPr lIns="108243" tIns="108243" rIns="108243" bIns="108243" anchor="t"/>
          <a:lstStyle>
            <a:lvl1pPr marL="757433" indent="-757433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1373042" indent="-722541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978107" indent="-678682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2774042" indent="-824114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3422963" indent="-824114" defTabSz="1524000">
              <a:spcBef>
                <a:spcPts val="1800"/>
              </a:spcBef>
              <a:buSzPct val="100000"/>
              <a:buChar char="»"/>
              <a:defRPr sz="7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2510642" y="12490400"/>
            <a:ext cx="652976" cy="635823"/>
          </a:xfrm>
          <a:prstGeom prst="rect">
            <a:avLst/>
          </a:prstGeom>
        </p:spPr>
        <p:txBody>
          <a:bodyPr lIns="108243" tIns="108243" rIns="108243" bIns="108243"/>
          <a:lstStyle>
            <a:lvl1pPr algn="r" defTabSz="2172273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3962400" y="2162175"/>
            <a:ext cx="16459200" cy="1009015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1689100" y="24638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defRPr sz="10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6673453" y="7032128"/>
            <a:ext cx="11037095" cy="1192115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0" indent="0" algn="ctr" defTabSz="821531">
              <a:spcBef>
                <a:spcPts val="0"/>
              </a:spcBef>
              <a:buSzTx/>
              <a:buNone/>
              <a:defRPr sz="5000"/>
            </a:lvl1pPr>
            <a:lvl2pPr marL="0" indent="0" algn="ctr" defTabSz="821531">
              <a:spcBef>
                <a:spcPts val="0"/>
              </a:spcBef>
              <a:buSzTx/>
              <a:buNone/>
              <a:defRPr sz="5000"/>
            </a:lvl2pPr>
            <a:lvl3pPr marL="0" indent="0" algn="ctr" defTabSz="821531">
              <a:spcBef>
                <a:spcPts val="0"/>
              </a:spcBef>
              <a:buSzTx/>
              <a:buNone/>
              <a:defRPr sz="5000"/>
            </a:lvl3pPr>
            <a:lvl4pPr marL="0" indent="0" algn="ctr" defTabSz="821531">
              <a:spcBef>
                <a:spcPts val="0"/>
              </a:spcBef>
              <a:buSzTx/>
              <a:buNone/>
              <a:defRPr sz="5000"/>
            </a:lvl4pPr>
            <a:lvl5pPr marL="0" indent="0" algn="ctr" defTabSz="821531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 defTabSz="821531">
              <a:defRPr sz="1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1689100" y="24638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xfrm>
            <a:off x="4807148" y="2286000"/>
            <a:ext cx="14769704" cy="1607344"/>
          </a:xfrm>
          <a:prstGeom prst="rect">
            <a:avLst/>
          </a:prstGeom>
        </p:spPr>
        <p:txBody>
          <a:bodyPr lIns="35718" tIns="35718" rIns="35718" bIns="35718"/>
          <a:lstStyle>
            <a:lvl1pPr algn="ctr">
              <a:defRPr sz="10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sz="half" idx="1"/>
          </p:nvPr>
        </p:nvSpPr>
        <p:spPr>
          <a:xfrm>
            <a:off x="4807148" y="4250531"/>
            <a:ext cx="14769704" cy="6536532"/>
          </a:xfrm>
          <a:prstGeom prst="rect">
            <a:avLst/>
          </a:prstGeom>
        </p:spPr>
        <p:txBody>
          <a:bodyPr lIns="35718" tIns="35718" rIns="35718" bIns="35718"/>
          <a:lstStyle>
            <a:lvl1pPr marL="555625" indent="-555625">
              <a:defRPr sz="4200"/>
            </a:lvl1pPr>
            <a:lvl2pPr marL="1190625" indent="-555625">
              <a:defRPr sz="4200"/>
            </a:lvl2pPr>
            <a:lvl3pPr marL="1825625" indent="-555625">
              <a:defRPr sz="4200"/>
            </a:lvl3pPr>
            <a:lvl4pPr marL="2460625" indent="-555625">
              <a:defRPr sz="4200"/>
            </a:lvl4pPr>
            <a:lvl5pPr marL="3095625" indent="-555625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2004242" y="11233546"/>
            <a:ext cx="366586" cy="368871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2">
            <a:alphaModFix amt="62039"/>
            <a:extLst/>
          </a:blip>
          <a:stretch>
            <a:fillRect/>
          </a:stretch>
        </p:blipFill>
        <p:spPr>
          <a:xfrm>
            <a:off x="610623" y="4224704"/>
            <a:ext cx="23162754" cy="75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le Text"/>
          <p:cNvSpPr txBox="1"/>
          <p:nvPr>
            <p:ph type="title"/>
          </p:nvPr>
        </p:nvSpPr>
        <p:spPr>
          <a:xfrm>
            <a:off x="1092200" y="408529"/>
            <a:ext cx="20828000" cy="17875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Section title"/>
          <p:cNvSpPr txBox="1"/>
          <p:nvPr>
            <p:ph type="body" sz="quarter" idx="21"/>
          </p:nvPr>
        </p:nvSpPr>
        <p:spPr>
          <a:xfrm>
            <a:off x="3538880" y="2134196"/>
            <a:ext cx="9378364" cy="17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pPr/>
            <a:r>
              <a:t>Section title </a:t>
            </a:r>
          </a:p>
        </p:txBody>
      </p:sp>
      <p:sp>
        <p:nvSpPr>
          <p:cNvPr id="199" name="Rectangle"/>
          <p:cNvSpPr/>
          <p:nvPr/>
        </p:nvSpPr>
        <p:spPr>
          <a:xfrm>
            <a:off x="-166217" y="12518712"/>
            <a:ext cx="24716434" cy="1270001"/>
          </a:xfrm>
          <a:prstGeom prst="rect">
            <a:avLst/>
          </a:prstGeom>
          <a:solidFill>
            <a:srgbClr val="D5D5D5">
              <a:alpha val="71761"/>
            </a:srgbClr>
          </a:solidFill>
          <a:ln w="12700">
            <a:solidFill>
              <a:srgbClr val="000000">
                <a:alpha val="71761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</a:defRPr>
            </a:pPr>
          </a:p>
        </p:txBody>
      </p:sp>
      <p:sp>
        <p:nvSpPr>
          <p:cNvPr id="200" name="6.869/6.819 Advances in Computer Vision"/>
          <p:cNvSpPr txBox="1"/>
          <p:nvPr/>
        </p:nvSpPr>
        <p:spPr>
          <a:xfrm>
            <a:off x="3548355" y="12873580"/>
            <a:ext cx="8100874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</a:defRPr>
            </a:lvl1pPr>
          </a:lstStyle>
          <a:p>
            <a:pPr/>
            <a:r>
              <a:t>6.869/6.819 Advances in Computer Vision</a:t>
            </a:r>
          </a:p>
        </p:txBody>
      </p:sp>
      <p:sp>
        <p:nvSpPr>
          <p:cNvPr id="201" name="Spring 2022"/>
          <p:cNvSpPr txBox="1"/>
          <p:nvPr/>
        </p:nvSpPr>
        <p:spPr>
          <a:xfrm>
            <a:off x="21945897" y="12625823"/>
            <a:ext cx="2251305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100"/>
              </a:lnSpc>
              <a:defRPr b="0" sz="3100"/>
            </a:lvl1pPr>
          </a:lstStyle>
          <a:p>
            <a:pPr/>
            <a:r>
              <a:t>Spring 2022</a:t>
            </a:r>
          </a:p>
        </p:txBody>
      </p:sp>
      <p:sp>
        <p:nvSpPr>
          <p:cNvPr id="202" name="Bill Freeman, Phillip Isola"/>
          <p:cNvSpPr txBox="1"/>
          <p:nvPr/>
        </p:nvSpPr>
        <p:spPr>
          <a:xfrm>
            <a:off x="20402413" y="13237312"/>
            <a:ext cx="3757575" cy="10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600"/>
              </a:spcBef>
              <a:defRPr sz="2400"/>
            </a:lvl1pPr>
          </a:lstStyle>
          <a:p>
            <a:pPr/>
            <a:r>
              <a:t>Bill Freeman, Phillip Isola</a:t>
            </a:r>
          </a:p>
        </p:txBody>
      </p:sp>
      <p:pic>
        <p:nvPicPr>
          <p:cNvPr id="203" name="mit_pe_horiz_large_alpha.png" descr="mit_pe_horiz_large_alpha.png"/>
          <p:cNvPicPr>
            <a:picLocks noChangeAspect="1"/>
          </p:cNvPicPr>
          <p:nvPr/>
        </p:nvPicPr>
        <p:blipFill>
          <a:blip r:embed="rId3">
            <a:extLst/>
          </a:blip>
          <a:srcRect l="0" t="0" r="76207" b="0"/>
          <a:stretch>
            <a:fillRect/>
          </a:stretch>
        </p:blipFill>
        <p:spPr>
          <a:xfrm>
            <a:off x="152400" y="12482519"/>
            <a:ext cx="1626288" cy="1367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391" t="12730" r="88533" b="11099"/>
          <a:stretch>
            <a:fillRect/>
          </a:stretch>
        </p:blipFill>
        <p:spPr>
          <a:xfrm>
            <a:off x="2022814" y="12710921"/>
            <a:ext cx="919169" cy="852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597" y="0"/>
                </a:moveTo>
                <a:lnTo>
                  <a:pt x="13027" y="422"/>
                </a:lnTo>
                <a:cubicBezTo>
                  <a:pt x="8315" y="653"/>
                  <a:pt x="3457" y="994"/>
                  <a:pt x="2228" y="1187"/>
                </a:cubicBezTo>
                <a:cubicBezTo>
                  <a:pt x="14" y="1534"/>
                  <a:pt x="-3" y="1572"/>
                  <a:pt x="0" y="4485"/>
                </a:cubicBezTo>
                <a:cubicBezTo>
                  <a:pt x="1" y="6101"/>
                  <a:pt x="170" y="10611"/>
                  <a:pt x="382" y="14511"/>
                </a:cubicBezTo>
                <a:lnTo>
                  <a:pt x="774" y="21600"/>
                </a:lnTo>
                <a:lnTo>
                  <a:pt x="8420" y="21600"/>
                </a:lnTo>
                <a:cubicBezTo>
                  <a:pt x="14223" y="21600"/>
                  <a:pt x="16031" y="21403"/>
                  <a:pt x="15918" y="20806"/>
                </a:cubicBezTo>
                <a:cubicBezTo>
                  <a:pt x="15825" y="20316"/>
                  <a:pt x="16601" y="19949"/>
                  <a:pt x="17951" y="19830"/>
                </a:cubicBezTo>
                <a:cubicBezTo>
                  <a:pt x="20543" y="19601"/>
                  <a:pt x="20572" y="19488"/>
                  <a:pt x="21187" y="7803"/>
                </a:cubicBezTo>
                <a:lnTo>
                  <a:pt x="2159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DE_train_00008204_seg.png"/>
          <p:cNvSpPr/>
          <p:nvPr>
            <p:ph type="pic" sz="half" idx="21"/>
          </p:nvPr>
        </p:nvSpPr>
        <p:spPr>
          <a:xfrm>
            <a:off x="13294825" y="353213"/>
            <a:ext cx="9267312" cy="12356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1651000" y="831850"/>
            <a:ext cx="10223500" cy="1391841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/>
            </a:lvl1pPr>
            <a:lvl2pPr marL="0" indent="0">
              <a:spcBef>
                <a:spcPts val="0"/>
              </a:spcBef>
              <a:buSzTx/>
              <a:buNone/>
              <a:defRPr sz="5400"/>
            </a:lvl2pPr>
            <a:lvl3pPr marL="0" indent="0">
              <a:spcBef>
                <a:spcPts val="0"/>
              </a:spcBef>
              <a:buSzTx/>
              <a:buNone/>
              <a:defRPr sz="5400"/>
            </a:lvl3pPr>
            <a:lvl4pPr marL="0" indent="0">
              <a:spcBef>
                <a:spcPts val="0"/>
              </a:spcBef>
              <a:buSzTx/>
              <a:buNone/>
              <a:defRPr sz="5400"/>
            </a:lvl4pPr>
            <a:lvl5pPr marL="0" indent="0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1187" indent="-611187" defTabSz="821531">
              <a:buSzPct val="145000"/>
              <a:defRPr sz="4400"/>
            </a:lvl1pPr>
            <a:lvl2pPr marL="1055687" indent="-611187" defTabSz="821531">
              <a:buSzPct val="145000"/>
              <a:defRPr sz="4400"/>
            </a:lvl2pPr>
            <a:lvl3pPr marL="1500187" indent="-611187" defTabSz="821531">
              <a:buSzPct val="145000"/>
              <a:defRPr sz="4400"/>
            </a:lvl3pPr>
            <a:lvl4pPr marL="1944687" indent="-611187" defTabSz="821531">
              <a:buSzPct val="145000"/>
              <a:defRPr sz="4400"/>
            </a:lvl4pPr>
            <a:lvl5pPr marL="2389187" indent="-611187" defTabSz="821531"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xfrm>
            <a:off x="1220415" y="549176"/>
            <a:ext cx="21943219" cy="2286001"/>
          </a:xfrm>
          <a:prstGeom prst="rect">
            <a:avLst/>
          </a:prstGeom>
        </p:spPr>
        <p:txBody>
          <a:bodyPr lIns="108213" tIns="108213" rIns="108213" bIns="108213"/>
          <a:lstStyle>
            <a:lvl1pPr algn="ctr" defTabSz="1524000"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1220415" y="3201331"/>
            <a:ext cx="21943219" cy="9050240"/>
          </a:xfrm>
          <a:prstGeom prst="rect">
            <a:avLst/>
          </a:prstGeom>
        </p:spPr>
        <p:txBody>
          <a:bodyPr lIns="108213" tIns="108213" rIns="108213" bIns="108213" anchor="t"/>
          <a:lstStyle>
            <a:lvl1pPr marL="799311" indent="-799311" defTabSz="1524000">
              <a:spcBef>
                <a:spcPts val="1800"/>
              </a:spcBef>
              <a:buSzPct val="100000"/>
              <a:defRPr sz="7600">
                <a:latin typeface="Arial"/>
                <a:ea typeface="Arial"/>
                <a:cs typeface="Arial"/>
                <a:sym typeface="Arial"/>
              </a:defRPr>
            </a:lvl1pPr>
            <a:lvl2pPr marL="1412829" indent="-762490" defTabSz="1524000">
              <a:spcBef>
                <a:spcPts val="1800"/>
              </a:spcBef>
              <a:buSzPct val="100000"/>
              <a:buChar char="–"/>
              <a:defRPr sz="7600">
                <a:latin typeface="Arial"/>
                <a:ea typeface="Arial"/>
                <a:cs typeface="Arial"/>
                <a:sym typeface="Arial"/>
              </a:defRPr>
            </a:lvl2pPr>
            <a:lvl3pPr marL="2015308" indent="-716210" defTabSz="1524000">
              <a:spcBef>
                <a:spcPts val="1800"/>
              </a:spcBef>
              <a:buSzPct val="100000"/>
              <a:defRPr sz="7600">
                <a:latin typeface="Arial"/>
                <a:ea typeface="Arial"/>
                <a:cs typeface="Arial"/>
                <a:sym typeface="Arial"/>
              </a:defRPr>
            </a:lvl3pPr>
            <a:lvl4pPr marL="2789137" indent="-839695" defTabSz="1524000">
              <a:spcBef>
                <a:spcPts val="1800"/>
              </a:spcBef>
              <a:buSzPct val="100000"/>
              <a:buChar char="–"/>
              <a:defRPr sz="7600">
                <a:latin typeface="Arial"/>
                <a:ea typeface="Arial"/>
                <a:cs typeface="Arial"/>
                <a:sym typeface="Arial"/>
              </a:defRPr>
            </a:lvl4pPr>
            <a:lvl5pPr marL="3437895" indent="-839695" defTabSz="1524000">
              <a:spcBef>
                <a:spcPts val="1800"/>
              </a:spcBef>
              <a:buSzPct val="100000"/>
              <a:buChar char="»"/>
              <a:defRPr sz="7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22482449" y="12490400"/>
            <a:ext cx="681169" cy="673032"/>
          </a:xfrm>
          <a:prstGeom prst="rect">
            <a:avLst/>
          </a:prstGeom>
        </p:spPr>
        <p:txBody>
          <a:bodyPr lIns="108213" tIns="108213" rIns="108213" bIns="108213"/>
          <a:lstStyle>
            <a:lvl1pPr algn="r" defTabSz="2172273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46386" y="0"/>
            <a:ext cx="210058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5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6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image" Target="../media/image76.png"/><Relationship Id="rId9" Type="http://schemas.openxmlformats.org/officeDocument/2006/relationships/image" Target="../media/image202.png"/><Relationship Id="rId10" Type="http://schemas.openxmlformats.org/officeDocument/2006/relationships/image" Target="../media/image203.png"/><Relationship Id="rId11" Type="http://schemas.openxmlformats.org/officeDocument/2006/relationships/image" Target="../media/image204.png"/><Relationship Id="rId12" Type="http://schemas.openxmlformats.org/officeDocument/2006/relationships/image" Target="../media/image205.png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5" Type="http://schemas.openxmlformats.org/officeDocument/2006/relationships/image" Target="../media/image208.png"/><Relationship Id="rId16" Type="http://schemas.openxmlformats.org/officeDocument/2006/relationships/image" Target="../media/image209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1.png"/><Relationship Id="rId4" Type="http://schemas.openxmlformats.org/officeDocument/2006/relationships/image" Target="../media/image205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76.png"/><Relationship Id="rId8" Type="http://schemas.openxmlformats.org/officeDocument/2006/relationships/image" Target="../media/image202.png"/><Relationship Id="rId9" Type="http://schemas.openxmlformats.org/officeDocument/2006/relationships/image" Target="../media/image203.png"/><Relationship Id="rId10" Type="http://schemas.openxmlformats.org/officeDocument/2006/relationships/image" Target="../media/image207.png"/><Relationship Id="rId11" Type="http://schemas.openxmlformats.org/officeDocument/2006/relationships/image" Target="../media/image208.png"/><Relationship Id="rId12" Type="http://schemas.openxmlformats.org/officeDocument/2006/relationships/image" Target="../media/image209.png"/><Relationship Id="rId13" Type="http://schemas.openxmlformats.org/officeDocument/2006/relationships/image" Target="../media/image210.png"/><Relationship Id="rId14" Type="http://schemas.openxmlformats.org/officeDocument/2006/relationships/image" Target="../media/image204.png"/><Relationship Id="rId15" Type="http://schemas.openxmlformats.org/officeDocument/2006/relationships/image" Target="../media/image206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218.png"/><Relationship Id="rId10" Type="http://schemas.openxmlformats.org/officeDocument/2006/relationships/image" Target="../media/image219.png"/><Relationship Id="rId11" Type="http://schemas.openxmlformats.org/officeDocument/2006/relationships/image" Target="../media/image220.png"/><Relationship Id="rId12" Type="http://schemas.openxmlformats.org/officeDocument/2006/relationships/image" Target="../media/image221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21.png"/><Relationship Id="rId9" Type="http://schemas.openxmlformats.org/officeDocument/2006/relationships/image" Target="../media/image215.png"/><Relationship Id="rId10" Type="http://schemas.openxmlformats.org/officeDocument/2006/relationships/image" Target="../media/image216.png"/><Relationship Id="rId11" Type="http://schemas.openxmlformats.org/officeDocument/2006/relationships/image" Target="../media/image214.png"/><Relationship Id="rId12" Type="http://schemas.openxmlformats.org/officeDocument/2006/relationships/image" Target="../media/image222.png"/><Relationship Id="rId13" Type="http://schemas.openxmlformats.org/officeDocument/2006/relationships/image" Target="../media/image223.png"/><Relationship Id="rId14" Type="http://schemas.openxmlformats.org/officeDocument/2006/relationships/image" Target="../media/image230.png"/><Relationship Id="rId15" Type="http://schemas.openxmlformats.org/officeDocument/2006/relationships/image" Target="../media/image231.png"/><Relationship Id="rId16" Type="http://schemas.openxmlformats.org/officeDocument/2006/relationships/image" Target="../media/image232.png"/><Relationship Id="rId17" Type="http://schemas.openxmlformats.org/officeDocument/2006/relationships/image" Target="../media/image233.png"/><Relationship Id="rId18" Type="http://schemas.openxmlformats.org/officeDocument/2006/relationships/image" Target="../media/image234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1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4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35.png"/><Relationship Id="rId9" Type="http://schemas.openxmlformats.org/officeDocument/2006/relationships/image" Target="../media/image236.png"/><Relationship Id="rId10" Type="http://schemas.openxmlformats.org/officeDocument/2006/relationships/image" Target="../media/image237.png"/><Relationship Id="rId11" Type="http://schemas.openxmlformats.org/officeDocument/2006/relationships/image" Target="../media/image238.png"/><Relationship Id="rId12" Type="http://schemas.openxmlformats.org/officeDocument/2006/relationships/image" Target="../media/image239.png"/><Relationship Id="rId13" Type="http://schemas.openxmlformats.org/officeDocument/2006/relationships/image" Target="../media/image240.png"/><Relationship Id="rId14" Type="http://schemas.openxmlformats.org/officeDocument/2006/relationships/image" Target="../media/image241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248.png"/><Relationship Id="rId9" Type="http://schemas.openxmlformats.org/officeDocument/2006/relationships/image" Target="../media/image221.png"/><Relationship Id="rId10" Type="http://schemas.openxmlformats.org/officeDocument/2006/relationships/image" Target="../media/image215.png"/><Relationship Id="rId11" Type="http://schemas.openxmlformats.org/officeDocument/2006/relationships/image" Target="../media/image216.png"/><Relationship Id="rId12" Type="http://schemas.openxmlformats.org/officeDocument/2006/relationships/image" Target="../media/image214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8.png"/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21.png"/><Relationship Id="rId10" Type="http://schemas.openxmlformats.org/officeDocument/2006/relationships/image" Target="../media/image215.png"/><Relationship Id="rId11" Type="http://schemas.openxmlformats.org/officeDocument/2006/relationships/image" Target="../media/image216.png"/><Relationship Id="rId12" Type="http://schemas.openxmlformats.org/officeDocument/2006/relationships/image" Target="../media/image214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9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Relationship Id="rId4" Type="http://schemas.openxmlformats.org/officeDocument/2006/relationships/image" Target="../media/image201.png"/><Relationship Id="rId5" Type="http://schemas.openxmlformats.org/officeDocument/2006/relationships/image" Target="../media/image204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52.png"/><Relationship Id="rId5" Type="http://schemas.openxmlformats.org/officeDocument/2006/relationships/image" Target="../media/image251.png"/><Relationship Id="rId6" Type="http://schemas.openxmlformats.org/officeDocument/2006/relationships/image" Target="../media/image201.png"/><Relationship Id="rId7" Type="http://schemas.openxmlformats.org/officeDocument/2006/relationships/image" Target="../media/image204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4.png"/><Relationship Id="rId3" Type="http://schemas.openxmlformats.org/officeDocument/2006/relationships/image" Target="../media/image201.png"/><Relationship Id="rId4" Type="http://schemas.openxmlformats.org/officeDocument/2006/relationships/image" Target="../media/image251.png"/><Relationship Id="rId5" Type="http://schemas.openxmlformats.org/officeDocument/2006/relationships/image" Target="../media/image253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254.png"/><Relationship Id="rId5" Type="http://schemas.openxmlformats.org/officeDocument/2006/relationships/image" Target="../media/image204.png"/><Relationship Id="rId6" Type="http://schemas.openxmlformats.org/officeDocument/2006/relationships/image" Target="../media/image201.png"/><Relationship Id="rId7" Type="http://schemas.openxmlformats.org/officeDocument/2006/relationships/image" Target="../media/image251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3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04.png"/><Relationship Id="rId7" Type="http://schemas.openxmlformats.org/officeDocument/2006/relationships/image" Target="../media/image201.png"/><Relationship Id="rId8" Type="http://schemas.openxmlformats.org/officeDocument/2006/relationships/image" Target="../media/image251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258.png"/><Relationship Id="rId5" Type="http://schemas.openxmlformats.org/officeDocument/2006/relationships/image" Target="../media/image251.png"/><Relationship Id="rId6" Type="http://schemas.openxmlformats.org/officeDocument/2006/relationships/image" Target="../media/image201.png"/><Relationship Id="rId7" Type="http://schemas.openxmlformats.org/officeDocument/2006/relationships/image" Target="../media/image204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yann.lecun.com/exdb/lenet/index.html" TargetMode="External"/><Relationship Id="rId3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hyperlink" Target="http://pub.clement.farabet.net/ecvw09.pdf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29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5.png"/><Relationship Id="rId8" Type="http://schemas.openxmlformats.org/officeDocument/2006/relationships/image" Target="../media/image8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9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7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9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9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hyperlink" Target="http://citeseerx.ist.psu.edu/viewdoc/download?doi=10.1.1.335.3398&amp;rep=rep1&amp;type=pdf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://www.ecse.rpi.edu/homepages/nagy/PDF_chrono/2011_Nagy_Pace_FR.pdf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2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80.png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2" Type="http://schemas.openxmlformats.org/officeDocument/2006/relationships/image" Target="../media/image1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png"/><Relationship Id="rId3" Type="http://schemas.openxmlformats.org/officeDocument/2006/relationships/image" Target="../media/image105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12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iro.umontreal.ca/~bengioy/papers/ftml.pdf" TargetMode="External"/><Relationship Id="rId3" Type="http://schemas.openxmlformats.org/officeDocument/2006/relationships/hyperlink" Target="http://www.deeplearningbook.org/contents/mlp.html" TargetMode="External"/><Relationship Id="rId4" Type="http://schemas.openxmlformats.org/officeDocument/2006/relationships/hyperlink" Target="http://neuralnetworksanddeeplearning.com/chap4.html" TargetMode="External"/><Relationship Id="rId5" Type="http://schemas.openxmlformats.org/officeDocument/2006/relationships/hyperlink" Target="http://www.inference.phy.cam.ac.uk/mackay/itprnn/ps/482.491.pdf" TargetMode="Externa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12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6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27.png"/><Relationship Id="rId6" Type="http://schemas.openxmlformats.org/officeDocument/2006/relationships/image" Target="../media/image131.png"/><Relationship Id="rId7" Type="http://schemas.openxmlformats.org/officeDocument/2006/relationships/image" Target="../media/image135.png"/><Relationship Id="rId8" Type="http://schemas.openxmlformats.org/officeDocument/2006/relationships/image" Target="../media/image137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1.png"/><Relationship Id="rId3" Type="http://schemas.openxmlformats.org/officeDocument/2006/relationships/image" Target="../media/image135.png"/><Relationship Id="rId4" Type="http://schemas.openxmlformats.org/officeDocument/2006/relationships/image" Target="../media/image59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34.png"/><Relationship Id="rId10" Type="http://schemas.openxmlformats.org/officeDocument/2006/relationships/image" Target="../media/image129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1.png"/><Relationship Id="rId3" Type="http://schemas.openxmlformats.org/officeDocument/2006/relationships/image" Target="../media/image135.png"/><Relationship Id="rId4" Type="http://schemas.openxmlformats.org/officeDocument/2006/relationships/image" Target="../media/image60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34.png"/><Relationship Id="rId10" Type="http://schemas.openxmlformats.org/officeDocument/2006/relationships/image" Target="../media/image129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4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2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9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145.png"/><Relationship Id="rId16" Type="http://schemas.openxmlformats.org/officeDocument/2006/relationships/image" Target="../media/image146.png"/><Relationship Id="rId17" Type="http://schemas.openxmlformats.org/officeDocument/2006/relationships/image" Target="../media/image147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60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60.png"/><Relationship Id="rId6" Type="http://schemas.openxmlformats.org/officeDocument/2006/relationships/image" Target="../media/image59.png"/><Relationship Id="rId7" Type="http://schemas.openxmlformats.org/officeDocument/2006/relationships/image" Target="../media/image26.png"/><Relationship Id="rId8" Type="http://schemas.openxmlformats.org/officeDocument/2006/relationships/image" Target="../media/image150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15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png"/><Relationship Id="rId3" Type="http://schemas.openxmlformats.org/officeDocument/2006/relationships/image" Target="../media/image155.png"/><Relationship Id="rId4" Type="http://schemas.openxmlformats.org/officeDocument/2006/relationships/image" Target="../media/image152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162.png"/><Relationship Id="rId12" Type="http://schemas.openxmlformats.org/officeDocument/2006/relationships/image" Target="../media/image163.png"/><Relationship Id="rId13" Type="http://schemas.openxmlformats.org/officeDocument/2006/relationships/image" Target="../media/image124.png"/><Relationship Id="rId14" Type="http://schemas.openxmlformats.org/officeDocument/2006/relationships/image" Target="../media/image125.png"/><Relationship Id="rId15" Type="http://schemas.openxmlformats.org/officeDocument/2006/relationships/image" Target="../media/image126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6.png"/><Relationship Id="rId4" Type="http://schemas.openxmlformats.org/officeDocument/2006/relationships/image" Target="../media/image167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8.png"/><Relationship Id="rId4" Type="http://schemas.openxmlformats.org/officeDocument/2006/relationships/image" Target="../media/image112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2.png"/><Relationship Id="rId4" Type="http://schemas.openxmlformats.org/officeDocument/2006/relationships/image" Target="../media/image176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7.png"/><Relationship Id="rId4" Type="http://schemas.openxmlformats.org/officeDocument/2006/relationships/image" Target="../media/image152.png"/><Relationship Id="rId5" Type="http://schemas.openxmlformats.org/officeDocument/2006/relationships/image" Target="../media/image178.png"/><Relationship Id="rId6" Type="http://schemas.openxmlformats.org/officeDocument/2006/relationships/image" Target="../media/image176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3" Type="http://schemas.openxmlformats.org/officeDocument/2006/relationships/image" Target="../media/image191.png"/><Relationship Id="rId14" Type="http://schemas.openxmlformats.org/officeDocument/2006/relationships/image" Target="../media/image19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Lecture 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9744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Lecture 9</a:t>
            </a:r>
          </a:p>
        </p:txBody>
      </p:sp>
      <p:sp>
        <p:nvSpPr>
          <p:cNvPr id="215" name="Neural Networks"/>
          <p:cNvSpPr txBox="1"/>
          <p:nvPr>
            <p:ph type="body" idx="21"/>
          </p:nvPr>
        </p:nvSpPr>
        <p:spPr>
          <a:xfrm>
            <a:off x="2990150" y="2405516"/>
            <a:ext cx="19173935" cy="1787542"/>
          </a:xfrm>
          <a:prstGeom prst="rect">
            <a:avLst/>
          </a:prstGeom>
          <a:effectLst>
            <a:outerShdw sx="100000" sy="100000" kx="0" ky="0" algn="b" rotWithShape="0" blurRad="673100" dist="0" dir="5400000">
              <a:srgbClr val="FFFFFF"/>
            </a:outerShdw>
          </a:effectLst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Neural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1"/>
          <p:cNvSpPr txBox="1"/>
          <p:nvPr>
            <p:ph type="title"/>
          </p:nvPr>
        </p:nvSpPr>
        <p:spPr>
          <a:xfrm>
            <a:off x="3962400" y="-984250"/>
            <a:ext cx="16459200" cy="301625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Parallel Distributed Processing (PDP), 1986</a:t>
            </a:r>
          </a:p>
        </p:txBody>
      </p:sp>
      <p:pic>
        <p:nvPicPr>
          <p:cNvPr id="27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6142" y="1016000"/>
            <a:ext cx="8175626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z"/>
          <p:cNvSpPr/>
          <p:nvPr/>
        </p:nvSpPr>
        <p:spPr>
          <a:xfrm rot="2700000">
            <a:off x="17465524" y="8389422"/>
            <a:ext cx="4020711" cy="3864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512" name="z"/>
          <p:cNvSpPr/>
          <p:nvPr/>
        </p:nvSpPr>
        <p:spPr>
          <a:xfrm rot="2700000">
            <a:off x="17465524" y="3090312"/>
            <a:ext cx="4020711" cy="3864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513" name="Line"/>
          <p:cNvSpPr/>
          <p:nvPr/>
        </p:nvSpPr>
        <p:spPr>
          <a:xfrm flipV="1">
            <a:off x="16676012" y="4961596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4" name="Line"/>
          <p:cNvSpPr/>
          <p:nvPr/>
        </p:nvSpPr>
        <p:spPr>
          <a:xfrm flipV="1">
            <a:off x="19501299" y="6807303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5" name="Line"/>
          <p:cNvSpPr/>
          <p:nvPr/>
        </p:nvSpPr>
        <p:spPr>
          <a:xfrm flipV="1">
            <a:off x="22263085" y="5101296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7" name="Connection Line"/>
          <p:cNvSpPr/>
          <p:nvPr/>
        </p:nvSpPr>
        <p:spPr>
          <a:xfrm>
            <a:off x="17592678" y="4810939"/>
            <a:ext cx="1346672" cy="513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8" name="Connection Line"/>
          <p:cNvSpPr/>
          <p:nvPr/>
        </p:nvSpPr>
        <p:spPr>
          <a:xfrm>
            <a:off x="17414239" y="5092169"/>
            <a:ext cx="1087427" cy="517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9" name="Connection Line"/>
          <p:cNvSpPr/>
          <p:nvPr/>
        </p:nvSpPr>
        <p:spPr>
          <a:xfrm>
            <a:off x="19868781" y="4891888"/>
            <a:ext cx="682911" cy="5514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530" name="Connection Line"/>
          <p:cNvSpPr/>
          <p:nvPr/>
        </p:nvSpPr>
        <p:spPr>
          <a:xfrm>
            <a:off x="20252225" y="5346205"/>
            <a:ext cx="731161" cy="5508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531" name="Connection Line"/>
          <p:cNvSpPr/>
          <p:nvPr/>
        </p:nvSpPr>
        <p:spPr>
          <a:xfrm>
            <a:off x="18101623" y="5034779"/>
            <a:ext cx="1241317" cy="5912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1" name="Shape"/>
          <p:cNvSpPr/>
          <p:nvPr/>
        </p:nvSpPr>
        <p:spPr>
          <a:xfrm>
            <a:off x="16672304" y="4998273"/>
            <a:ext cx="2833432" cy="711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2" name="Shape"/>
          <p:cNvSpPr/>
          <p:nvPr/>
        </p:nvSpPr>
        <p:spPr>
          <a:xfrm flipH="1">
            <a:off x="19475905" y="5049073"/>
            <a:ext cx="2833432" cy="711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3" name="Layer L"/>
          <p:cNvSpPr txBox="1"/>
          <p:nvPr/>
        </p:nvSpPr>
        <p:spPr>
          <a:xfrm>
            <a:off x="14969385" y="4743268"/>
            <a:ext cx="147062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Layer L</a:t>
            </a:r>
          </a:p>
        </p:txBody>
      </p:sp>
      <p:sp>
        <p:nvSpPr>
          <p:cNvPr id="3524" name="Input"/>
          <p:cNvSpPr txBox="1"/>
          <p:nvPr/>
        </p:nvSpPr>
        <p:spPr>
          <a:xfrm>
            <a:off x="15170601" y="10042377"/>
            <a:ext cx="11189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Input</a:t>
            </a:r>
          </a:p>
        </p:txBody>
      </p:sp>
      <p:sp>
        <p:nvSpPr>
          <p:cNvPr id="3525" name="Deep nets are data transformers"/>
          <p:cNvSpPr txBox="1"/>
          <p:nvPr/>
        </p:nvSpPr>
        <p:spPr>
          <a:xfrm>
            <a:off x="4806124" y="760412"/>
            <a:ext cx="1477175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Deep nets are data transformers</a:t>
            </a:r>
          </a:p>
        </p:txBody>
      </p:sp>
      <p:sp>
        <p:nvSpPr>
          <p:cNvPr id="3526" name="Deep nets transform datapoints, layer by layer…"/>
          <p:cNvSpPr txBox="1"/>
          <p:nvPr/>
        </p:nvSpPr>
        <p:spPr>
          <a:xfrm>
            <a:off x="972004" y="5397499"/>
            <a:ext cx="12955525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Deep nets transform datapoints, layer by layer</a:t>
            </a:r>
          </a:p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Each layer is a different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representation</a:t>
            </a:r>
            <a:r>
              <a:t> of the data</a:t>
            </a:r>
          </a:p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We call these representations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embeddings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26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Two different ways to represent a function"/>
          <p:cNvSpPr txBox="1"/>
          <p:nvPr/>
        </p:nvSpPr>
        <p:spPr>
          <a:xfrm>
            <a:off x="494662" y="410525"/>
            <a:ext cx="15281784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Two different ways to represent a function</a:t>
            </a:r>
          </a:p>
        </p:txBody>
      </p:sp>
      <p:grpSp>
        <p:nvGrpSpPr>
          <p:cNvPr id="3538" name="Group"/>
          <p:cNvGrpSpPr/>
          <p:nvPr/>
        </p:nvGrpSpPr>
        <p:grpSpPr>
          <a:xfrm>
            <a:off x="4566910" y="3850939"/>
            <a:ext cx="6820718" cy="6566059"/>
            <a:chOff x="0" y="0"/>
            <a:chExt cx="6820717" cy="6566058"/>
          </a:xfrm>
        </p:grpSpPr>
        <p:pic>
          <p:nvPicPr>
            <p:cNvPr id="353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20718" cy="6566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5" name="Rectangle"/>
            <p:cNvSpPr/>
            <p:nvPr/>
          </p:nvSpPr>
          <p:spPr>
            <a:xfrm>
              <a:off x="5675710" y="5114126"/>
              <a:ext cx="422248" cy="4102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6" name="Rectangle"/>
            <p:cNvSpPr/>
            <p:nvPr/>
          </p:nvSpPr>
          <p:spPr>
            <a:xfrm>
              <a:off x="1400106" y="593197"/>
              <a:ext cx="965991" cy="6037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37" name="mathbf_y.pdf" descr="mathbf_y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9898" y="742679"/>
              <a:ext cx="301026" cy="344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51389" b="0"/>
          <a:stretch>
            <a:fillRect/>
          </a:stretch>
        </p:blipFill>
        <p:spPr>
          <a:xfrm>
            <a:off x="4219368" y="3236074"/>
            <a:ext cx="7751109" cy="7903686"/>
          </a:xfrm>
          <a:prstGeom prst="rect">
            <a:avLst/>
          </a:prstGeom>
          <a:ln w="12700">
            <a:miter lim="400000"/>
          </a:ln>
        </p:spPr>
      </p:pic>
      <p:sp>
        <p:nvSpPr>
          <p:cNvPr id="3541" name="Two different ways to represent a function"/>
          <p:cNvSpPr txBox="1"/>
          <p:nvPr/>
        </p:nvSpPr>
        <p:spPr>
          <a:xfrm>
            <a:off x="494662" y="410525"/>
            <a:ext cx="15281784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Two different ways to represent a function</a:t>
            </a:r>
          </a:p>
        </p:txBody>
      </p:sp>
      <p:pic>
        <p:nvPicPr>
          <p:cNvPr id="3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5620" t="0" r="0" b="0"/>
          <a:stretch>
            <a:fillRect/>
          </a:stretch>
        </p:blipFill>
        <p:spPr>
          <a:xfrm>
            <a:off x="11493656" y="3236074"/>
            <a:ext cx="8670976" cy="790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2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2194" y="1616938"/>
            <a:ext cx="14941461" cy="12316122"/>
          </a:xfrm>
          <a:prstGeom prst="rect">
            <a:avLst/>
          </a:prstGeom>
          <a:ln w="12700">
            <a:miter lim="400000"/>
          </a:ln>
        </p:spPr>
      </p:pic>
      <p:sp>
        <p:nvSpPr>
          <p:cNvPr id="3545" name="Data transformations for a variety of neural net layers"/>
          <p:cNvSpPr txBox="1"/>
          <p:nvPr/>
        </p:nvSpPr>
        <p:spPr>
          <a:xfrm>
            <a:off x="488902" y="387863"/>
            <a:ext cx="19327089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Data transformations for a variety of neural net 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4" name="Group"/>
          <p:cNvGrpSpPr/>
          <p:nvPr/>
        </p:nvGrpSpPr>
        <p:grpSpPr>
          <a:xfrm>
            <a:off x="16217892" y="2589014"/>
            <a:ext cx="5678690" cy="10647492"/>
            <a:chOff x="0" y="0"/>
            <a:chExt cx="5678689" cy="10647490"/>
          </a:xfrm>
        </p:grpSpPr>
        <p:pic>
          <p:nvPicPr>
            <p:cNvPr id="354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98597"/>
              <a:ext cx="5199868" cy="4413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8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907481" y="1769931"/>
              <a:ext cx="694557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9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18322" y="3912065"/>
              <a:ext cx="555646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0" name="Mapping 2D"/>
            <p:cNvSpPr txBox="1"/>
            <p:nvPr/>
          </p:nvSpPr>
          <p:spPr>
            <a:xfrm>
              <a:off x="954754" y="0"/>
              <a:ext cx="2951018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Mapping 2D</a:t>
              </a:r>
            </a:p>
          </p:txBody>
        </p:sp>
        <p:pic>
          <p:nvPicPr>
            <p:cNvPr id="355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33" y="5721849"/>
              <a:ext cx="5668057" cy="4925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2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08712" y="6980480"/>
              <a:ext cx="694557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3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9553" y="9275013"/>
              <a:ext cx="555646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55" name="Wiring graph"/>
          <p:cNvSpPr txBox="1"/>
          <p:nvPr/>
        </p:nvSpPr>
        <p:spPr>
          <a:xfrm>
            <a:off x="4409126" y="2545804"/>
            <a:ext cx="3221128" cy="66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Wiring graph</a:t>
            </a:r>
          </a:p>
        </p:txBody>
      </p:sp>
      <p:grpSp>
        <p:nvGrpSpPr>
          <p:cNvPr id="3558" name="Group"/>
          <p:cNvGrpSpPr/>
          <p:nvPr/>
        </p:nvGrpSpPr>
        <p:grpSpPr>
          <a:xfrm rot="18900000">
            <a:off x="2415080" y="4991080"/>
            <a:ext cx="1855378" cy="563919"/>
            <a:chOff x="0" y="0"/>
            <a:chExt cx="1855377" cy="563917"/>
          </a:xfrm>
        </p:grpSpPr>
        <p:sp>
          <p:nvSpPr>
            <p:cNvPr id="3556" name="Rounded Rectangle"/>
            <p:cNvSpPr/>
            <p:nvPr/>
          </p:nvSpPr>
          <p:spPr>
            <a:xfrm rot="21600000">
              <a:off x="0" y="0"/>
              <a:ext cx="1855378" cy="563918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57" name="texttt_linear.pdf" descr="texttt_linear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1600000">
              <a:off x="243626" y="140216"/>
              <a:ext cx="1368125" cy="28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87" name="Group"/>
          <p:cNvGrpSpPr/>
          <p:nvPr/>
        </p:nvGrpSpPr>
        <p:grpSpPr>
          <a:xfrm>
            <a:off x="4552128" y="4315736"/>
            <a:ext cx="2979920" cy="2001309"/>
            <a:chOff x="0" y="0"/>
            <a:chExt cx="2979919" cy="2001307"/>
          </a:xfrm>
        </p:grpSpPr>
        <p:sp>
          <p:nvSpPr>
            <p:cNvPr id="3559" name="Line"/>
            <p:cNvSpPr/>
            <p:nvPr/>
          </p:nvSpPr>
          <p:spPr>
            <a:xfrm>
              <a:off x="375350" y="603924"/>
              <a:ext cx="2149167" cy="7450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0" name="Line"/>
            <p:cNvSpPr/>
            <p:nvPr/>
          </p:nvSpPr>
          <p:spPr>
            <a:xfrm>
              <a:off x="384417" y="976608"/>
              <a:ext cx="2131034" cy="3716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1" name="Line"/>
            <p:cNvSpPr/>
            <p:nvPr/>
          </p:nvSpPr>
          <p:spPr>
            <a:xfrm>
              <a:off x="382630" y="1343719"/>
              <a:ext cx="21346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2" name="Line"/>
            <p:cNvSpPr/>
            <p:nvPr/>
          </p:nvSpPr>
          <p:spPr>
            <a:xfrm flipV="1">
              <a:off x="414397" y="977936"/>
              <a:ext cx="2086232" cy="3593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3" name="Line"/>
            <p:cNvSpPr/>
            <p:nvPr/>
          </p:nvSpPr>
          <p:spPr>
            <a:xfrm>
              <a:off x="380629" y="961950"/>
              <a:ext cx="2122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4" name="Line"/>
            <p:cNvSpPr/>
            <p:nvPr/>
          </p:nvSpPr>
          <p:spPr>
            <a:xfrm>
              <a:off x="386058" y="615216"/>
              <a:ext cx="2129500" cy="3506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5" name="Line"/>
            <p:cNvSpPr/>
            <p:nvPr/>
          </p:nvSpPr>
          <p:spPr>
            <a:xfrm flipV="1">
              <a:off x="361900" y="621089"/>
              <a:ext cx="2129543" cy="711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6" name="Line"/>
            <p:cNvSpPr/>
            <p:nvPr/>
          </p:nvSpPr>
          <p:spPr>
            <a:xfrm flipV="1">
              <a:off x="346809" y="619147"/>
              <a:ext cx="2153928" cy="3427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7" name="Line"/>
            <p:cNvSpPr/>
            <p:nvPr/>
          </p:nvSpPr>
          <p:spPr>
            <a:xfrm>
              <a:off x="371509" y="604195"/>
              <a:ext cx="2122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8" name="Circle"/>
            <p:cNvSpPr/>
            <p:nvPr/>
          </p:nvSpPr>
          <p:spPr>
            <a:xfrm>
              <a:off x="215657" y="493546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9" name="Circle"/>
            <p:cNvSpPr/>
            <p:nvPr/>
          </p:nvSpPr>
          <p:spPr>
            <a:xfrm>
              <a:off x="215657" y="861056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0" name="Circle"/>
            <p:cNvSpPr/>
            <p:nvPr/>
          </p:nvSpPr>
          <p:spPr>
            <a:xfrm>
              <a:off x="215657" y="1228567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71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5362" y="0"/>
              <a:ext cx="694558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2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695" y="0"/>
              <a:ext cx="555647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3" name="Line"/>
            <p:cNvSpPr/>
            <p:nvPr/>
          </p:nvSpPr>
          <p:spPr>
            <a:xfrm flipV="1">
              <a:off x="361206" y="984475"/>
              <a:ext cx="2122703" cy="8812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74" name="1.pdf" descr="1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1734030"/>
              <a:ext cx="126321" cy="263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5" name="Line"/>
            <p:cNvSpPr/>
            <p:nvPr/>
          </p:nvSpPr>
          <p:spPr>
            <a:xfrm flipV="1">
              <a:off x="355764" y="1332716"/>
              <a:ext cx="2120893" cy="5329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6" name="Line"/>
            <p:cNvSpPr/>
            <p:nvPr/>
          </p:nvSpPr>
          <p:spPr>
            <a:xfrm flipV="1">
              <a:off x="419903" y="618919"/>
              <a:ext cx="2074043" cy="124780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7" name="Circle"/>
            <p:cNvSpPr/>
            <p:nvPr/>
          </p:nvSpPr>
          <p:spPr>
            <a:xfrm>
              <a:off x="2496947" y="470017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8" name="Circle"/>
            <p:cNvSpPr/>
            <p:nvPr/>
          </p:nvSpPr>
          <p:spPr>
            <a:xfrm>
              <a:off x="2496947" y="83752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9" name="Circle"/>
            <p:cNvSpPr/>
            <p:nvPr/>
          </p:nvSpPr>
          <p:spPr>
            <a:xfrm>
              <a:off x="2496947" y="120503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80" name="Circle"/>
            <p:cNvSpPr/>
            <p:nvPr/>
          </p:nvSpPr>
          <p:spPr>
            <a:xfrm>
              <a:off x="216117" y="172991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3583" name="Group"/>
            <p:cNvGrpSpPr/>
            <p:nvPr/>
          </p:nvGrpSpPr>
          <p:grpSpPr>
            <a:xfrm>
              <a:off x="1144358" y="687783"/>
              <a:ext cx="611152" cy="548335"/>
              <a:chOff x="0" y="0"/>
              <a:chExt cx="611151" cy="548334"/>
            </a:xfrm>
          </p:grpSpPr>
          <p:sp>
            <p:nvSpPr>
              <p:cNvPr id="3581" name="Rectangle"/>
              <p:cNvSpPr/>
              <p:nvPr/>
            </p:nvSpPr>
            <p:spPr>
              <a:xfrm>
                <a:off x="0" y="0"/>
                <a:ext cx="611152" cy="54833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582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6912" y="122543"/>
                <a:ext cx="497327" cy="3032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586" name="Group"/>
            <p:cNvGrpSpPr/>
            <p:nvPr/>
          </p:nvGrpSpPr>
          <p:grpSpPr>
            <a:xfrm>
              <a:off x="855960" y="1451321"/>
              <a:ext cx="435726" cy="515900"/>
              <a:chOff x="0" y="0"/>
              <a:chExt cx="435725" cy="515899"/>
            </a:xfrm>
          </p:grpSpPr>
          <p:sp>
            <p:nvSpPr>
              <p:cNvPr id="3584" name="Rectangle"/>
              <p:cNvSpPr/>
              <p:nvPr/>
            </p:nvSpPr>
            <p:spPr>
              <a:xfrm>
                <a:off x="0" y="0"/>
                <a:ext cx="435726" cy="51590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585" name="textcolor_param_.pdf" descr="textcolor_param_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1496" y="81589"/>
                <a:ext cx="272733" cy="3223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590" name="Group"/>
          <p:cNvGrpSpPr/>
          <p:nvPr/>
        </p:nvGrpSpPr>
        <p:grpSpPr>
          <a:xfrm rot="18900000">
            <a:off x="2642916" y="10457397"/>
            <a:ext cx="1796929" cy="546154"/>
            <a:chOff x="0" y="0"/>
            <a:chExt cx="1796927" cy="546152"/>
          </a:xfrm>
        </p:grpSpPr>
        <p:sp>
          <p:nvSpPr>
            <p:cNvPr id="3588" name="Rounded Rectangle"/>
            <p:cNvSpPr/>
            <p:nvPr/>
          </p:nvSpPr>
          <p:spPr>
            <a:xfrm rot="21600000">
              <a:off x="0" y="0"/>
              <a:ext cx="1796928" cy="546153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89" name="texttt_relu.pdf" descr="texttt_relu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 rot="21600000">
              <a:off x="450820" y="123861"/>
              <a:ext cx="895287" cy="27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05" name="Group"/>
          <p:cNvGrpSpPr/>
          <p:nvPr/>
        </p:nvGrpSpPr>
        <p:grpSpPr>
          <a:xfrm>
            <a:off x="5028249" y="9355076"/>
            <a:ext cx="2076909" cy="2387477"/>
            <a:chOff x="0" y="0"/>
            <a:chExt cx="2076908" cy="2387476"/>
          </a:xfrm>
        </p:grpSpPr>
        <p:sp>
          <p:nvSpPr>
            <p:cNvPr id="3591" name="Line"/>
            <p:cNvSpPr/>
            <p:nvPr/>
          </p:nvSpPr>
          <p:spPr>
            <a:xfrm>
              <a:off x="270561" y="696535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2" name="Line"/>
            <p:cNvSpPr/>
            <p:nvPr/>
          </p:nvSpPr>
          <p:spPr>
            <a:xfrm>
              <a:off x="270561" y="1191620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3" name="Line"/>
            <p:cNvSpPr/>
            <p:nvPr/>
          </p:nvSpPr>
          <p:spPr>
            <a:xfrm>
              <a:off x="270561" y="1699755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4" name="Line"/>
            <p:cNvSpPr/>
            <p:nvPr/>
          </p:nvSpPr>
          <p:spPr>
            <a:xfrm>
              <a:off x="270561" y="2194841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5" name="Circle"/>
            <p:cNvSpPr/>
            <p:nvPr/>
          </p:nvSpPr>
          <p:spPr>
            <a:xfrm>
              <a:off x="91457" y="50051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6" name="Circle"/>
            <p:cNvSpPr/>
            <p:nvPr/>
          </p:nvSpPr>
          <p:spPr>
            <a:xfrm>
              <a:off x="90825" y="1005255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7" name="Circle"/>
            <p:cNvSpPr/>
            <p:nvPr/>
          </p:nvSpPr>
          <p:spPr>
            <a:xfrm>
              <a:off x="90825" y="151000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8" name="Circle"/>
            <p:cNvSpPr/>
            <p:nvPr/>
          </p:nvSpPr>
          <p:spPr>
            <a:xfrm>
              <a:off x="90825" y="2014744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9" name="Circle"/>
            <p:cNvSpPr/>
            <p:nvPr/>
          </p:nvSpPr>
          <p:spPr>
            <a:xfrm>
              <a:off x="1543264" y="50051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0" name="Circle"/>
            <p:cNvSpPr/>
            <p:nvPr/>
          </p:nvSpPr>
          <p:spPr>
            <a:xfrm>
              <a:off x="1542632" y="1005255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1" name="Circle"/>
            <p:cNvSpPr/>
            <p:nvPr/>
          </p:nvSpPr>
          <p:spPr>
            <a:xfrm>
              <a:off x="1542632" y="151000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2" name="Circle"/>
            <p:cNvSpPr/>
            <p:nvPr/>
          </p:nvSpPr>
          <p:spPr>
            <a:xfrm>
              <a:off x="1542632" y="2014745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603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82351" y="0"/>
              <a:ext cx="694558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4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389"/>
              <a:ext cx="555646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09" name="Group"/>
          <p:cNvGrpSpPr/>
          <p:nvPr/>
        </p:nvGrpSpPr>
        <p:grpSpPr>
          <a:xfrm>
            <a:off x="7957566" y="2545804"/>
            <a:ext cx="3514382" cy="8396449"/>
            <a:chOff x="0" y="0"/>
            <a:chExt cx="3514380" cy="8396448"/>
          </a:xfrm>
        </p:grpSpPr>
        <p:sp>
          <p:nvSpPr>
            <p:cNvPr id="3606" name="Equation"/>
            <p:cNvSpPr txBox="1"/>
            <p:nvPr/>
          </p:nvSpPr>
          <p:spPr>
            <a:xfrm>
              <a:off x="603978" y="0"/>
              <a:ext cx="2134608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Equation</a:t>
              </a:r>
            </a:p>
          </p:txBody>
        </p:sp>
        <p:pic>
          <p:nvPicPr>
            <p:cNvPr id="3607" name="textcolor_data_c.pdf" descr="textcolor_data_c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095" y="2575290"/>
              <a:ext cx="3295619" cy="390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8" name="textcolor_data_c.pdf" descr="textcolor_data_c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7972890"/>
              <a:ext cx="3514381" cy="423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0" name="Group"/>
          <p:cNvGrpSpPr/>
          <p:nvPr/>
        </p:nvGrpSpPr>
        <p:grpSpPr>
          <a:xfrm>
            <a:off x="11641228" y="2589014"/>
            <a:ext cx="4519440" cy="10047503"/>
            <a:chOff x="0" y="0"/>
            <a:chExt cx="4519438" cy="10047501"/>
          </a:xfrm>
        </p:grpSpPr>
        <p:sp>
          <p:nvSpPr>
            <p:cNvPr id="3610" name="Rectangle"/>
            <p:cNvSpPr/>
            <p:nvPr/>
          </p:nvSpPr>
          <p:spPr>
            <a:xfrm>
              <a:off x="2611180" y="1394568"/>
              <a:ext cx="1673231" cy="3222052"/>
            </a:xfrm>
            <a:prstGeom prst="rect">
              <a:avLst/>
            </a:prstGeom>
            <a:solidFill>
              <a:srgbClr val="000000">
                <a:alpha val="77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11" name="Mapping 1D"/>
            <p:cNvSpPr txBox="1"/>
            <p:nvPr/>
          </p:nvSpPr>
          <p:spPr>
            <a:xfrm>
              <a:off x="694352" y="0"/>
              <a:ext cx="2951019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Mapping 1D</a:t>
              </a:r>
            </a:p>
          </p:txBody>
        </p:sp>
        <p:grpSp>
          <p:nvGrpSpPr>
            <p:cNvPr id="3637" name="Group"/>
            <p:cNvGrpSpPr/>
            <p:nvPr/>
          </p:nvGrpSpPr>
          <p:grpSpPr>
            <a:xfrm>
              <a:off x="-1" y="1232640"/>
              <a:ext cx="4507857" cy="3786234"/>
              <a:chOff x="0" y="0"/>
              <a:chExt cx="4507855" cy="3786232"/>
            </a:xfrm>
          </p:grpSpPr>
          <p:sp>
            <p:nvSpPr>
              <p:cNvPr id="3612" name="Line"/>
              <p:cNvSpPr/>
              <p:nvPr/>
            </p:nvSpPr>
            <p:spPr>
              <a:xfrm>
                <a:off x="782387" y="141392"/>
                <a:ext cx="364561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5" name="Connection Line"/>
              <p:cNvSpPr/>
              <p:nvPr/>
            </p:nvSpPr>
            <p:spPr>
              <a:xfrm>
                <a:off x="2175289" y="180713"/>
                <a:ext cx="449633" cy="3258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14" name="Circle"/>
              <p:cNvSpPr/>
              <p:nvPr/>
            </p:nvSpPr>
            <p:spPr>
              <a:xfrm>
                <a:off x="2130172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6" name="Connection Line"/>
              <p:cNvSpPr/>
              <p:nvPr/>
            </p:nvSpPr>
            <p:spPr>
              <a:xfrm>
                <a:off x="2515987" y="179645"/>
                <a:ext cx="904084" cy="3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77" name="Connection Line"/>
              <p:cNvSpPr/>
              <p:nvPr/>
            </p:nvSpPr>
            <p:spPr>
              <a:xfrm>
                <a:off x="2688568" y="178955"/>
                <a:ext cx="1116593" cy="3264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  <a:tailEnd type="oval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78" name="Connection Line"/>
              <p:cNvSpPr/>
              <p:nvPr/>
            </p:nvSpPr>
            <p:spPr>
              <a:xfrm>
                <a:off x="2856351" y="177958"/>
                <a:ext cx="1381752" cy="3267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  <a:tailEnd type="oval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18" name="Circle"/>
              <p:cNvSpPr/>
              <p:nvPr/>
            </p:nvSpPr>
            <p:spPr>
              <a:xfrm>
                <a:off x="2465684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19" name="Circle"/>
              <p:cNvSpPr/>
              <p:nvPr/>
            </p:nvSpPr>
            <p:spPr>
              <a:xfrm>
                <a:off x="263602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20" name="Circle"/>
              <p:cNvSpPr/>
              <p:nvPr/>
            </p:nvSpPr>
            <p:spPr>
              <a:xfrm>
                <a:off x="2801196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21" name="Line"/>
              <p:cNvSpPr/>
              <p:nvPr/>
            </p:nvSpPr>
            <p:spPr>
              <a:xfrm>
                <a:off x="782387" y="3393337"/>
                <a:ext cx="364561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22" name="0.pdf" descr="0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556295" y="3551457"/>
                <a:ext cx="144479" cy="2347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3" name="+.pdf" descr="+.pdf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291139" y="3555972"/>
                <a:ext cx="216717" cy="2257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4" name="-.pdf" descr="-.pdf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754353" y="3659815"/>
                <a:ext cx="198657" cy="180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79" name="Connection Line"/>
              <p:cNvSpPr/>
              <p:nvPr/>
            </p:nvSpPr>
            <p:spPr>
              <a:xfrm>
                <a:off x="2345576" y="180282"/>
                <a:ext cx="666662" cy="3258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26" name="Circle"/>
              <p:cNvSpPr/>
              <p:nvPr/>
            </p:nvSpPr>
            <p:spPr>
              <a:xfrm>
                <a:off x="229792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0" name="Connection Line"/>
              <p:cNvSpPr/>
              <p:nvPr/>
            </p:nvSpPr>
            <p:spPr>
              <a:xfrm>
                <a:off x="2004903" y="180985"/>
                <a:ext cx="230088" cy="3257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28" name="Circle"/>
              <p:cNvSpPr/>
              <p:nvPr/>
            </p:nvSpPr>
            <p:spPr>
              <a:xfrm>
                <a:off x="1962415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1" name="Connection Line"/>
              <p:cNvSpPr/>
              <p:nvPr/>
            </p:nvSpPr>
            <p:spPr>
              <a:xfrm>
                <a:off x="1827540" y="181082"/>
                <a:ext cx="26267" cy="325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0" name="Circle"/>
              <p:cNvSpPr/>
              <p:nvPr/>
            </p:nvSpPr>
            <p:spPr>
              <a:xfrm>
                <a:off x="1814435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2" name="Connection Line"/>
              <p:cNvSpPr/>
              <p:nvPr/>
            </p:nvSpPr>
            <p:spPr>
              <a:xfrm>
                <a:off x="1440126" y="180964"/>
                <a:ext cx="254011" cy="32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2" name="Circle"/>
              <p:cNvSpPr/>
              <p:nvPr/>
            </p:nvSpPr>
            <p:spPr>
              <a:xfrm>
                <a:off x="1657530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3" name="Connection Line"/>
              <p:cNvSpPr/>
              <p:nvPr/>
            </p:nvSpPr>
            <p:spPr>
              <a:xfrm>
                <a:off x="1095890" y="180731"/>
                <a:ext cx="439248" cy="3265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4" name="Circle"/>
              <p:cNvSpPr/>
              <p:nvPr/>
            </p:nvSpPr>
            <p:spPr>
              <a:xfrm>
                <a:off x="150073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35" name="textcolor_data_c.pdf" descr="textcolor_data_c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9455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6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891" y="3260214"/>
                <a:ext cx="555646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69" name="Group"/>
            <p:cNvGrpSpPr/>
            <p:nvPr/>
          </p:nvGrpSpPr>
          <p:grpSpPr>
            <a:xfrm>
              <a:off x="249598" y="6578240"/>
              <a:ext cx="4269841" cy="3469262"/>
              <a:chOff x="0" y="0"/>
              <a:chExt cx="4269840" cy="3469261"/>
            </a:xfrm>
          </p:grpSpPr>
          <p:sp>
            <p:nvSpPr>
              <p:cNvPr id="3684" name="Connection Line"/>
              <p:cNvSpPr/>
              <p:nvPr/>
            </p:nvSpPr>
            <p:spPr>
              <a:xfrm>
                <a:off x="1838703" y="129000"/>
                <a:ext cx="715569" cy="3018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5" name="Connection Line"/>
              <p:cNvSpPr/>
              <p:nvPr/>
            </p:nvSpPr>
            <p:spPr>
              <a:xfrm>
                <a:off x="1164010" y="131219"/>
                <a:ext cx="1405700" cy="3017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40" name="Rectangle"/>
              <p:cNvSpPr/>
              <p:nvPr/>
            </p:nvSpPr>
            <p:spPr>
              <a:xfrm>
                <a:off x="2537324" y="140422"/>
                <a:ext cx="1596379" cy="2981729"/>
              </a:xfrm>
              <a:prstGeom prst="rect">
                <a:avLst/>
              </a:prstGeom>
              <a:solidFill>
                <a:srgbClr val="000000">
                  <a:alpha val="77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6" name="Connection Line"/>
              <p:cNvSpPr/>
              <p:nvPr/>
            </p:nvSpPr>
            <p:spPr>
              <a:xfrm>
                <a:off x="2200945" y="157435"/>
                <a:ext cx="343059" cy="2997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7" name="Connection Line"/>
              <p:cNvSpPr/>
              <p:nvPr/>
            </p:nvSpPr>
            <p:spPr>
              <a:xfrm>
                <a:off x="3269474" y="176921"/>
                <a:ext cx="6963" cy="2962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8" name="Connection Line"/>
              <p:cNvSpPr/>
              <p:nvPr/>
            </p:nvSpPr>
            <p:spPr>
              <a:xfrm>
                <a:off x="3618045" y="176922"/>
                <a:ext cx="10073" cy="2957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9" name="Connection Line"/>
              <p:cNvSpPr/>
              <p:nvPr/>
            </p:nvSpPr>
            <p:spPr>
              <a:xfrm>
                <a:off x="4007573" y="176919"/>
                <a:ext cx="15918" cy="296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45" name="Line"/>
              <p:cNvSpPr/>
              <p:nvPr/>
            </p:nvSpPr>
            <p:spPr>
              <a:xfrm>
                <a:off x="867622" y="140674"/>
                <a:ext cx="33292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46" name="Line"/>
              <p:cNvSpPr/>
              <p:nvPr/>
            </p:nvSpPr>
            <p:spPr>
              <a:xfrm>
                <a:off x="867622" y="3142891"/>
                <a:ext cx="33292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47" name="0.pdf" descr="0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487612" y="3254856"/>
                <a:ext cx="131943" cy="214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8" name="+.pdf" descr="+.pdf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071928" y="3258979"/>
                <a:ext cx="197913" cy="206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9" name="-.pdf" descr="-.pdf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842020" y="3353811"/>
                <a:ext cx="181421" cy="164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90" name="Connection Line"/>
              <p:cNvSpPr/>
              <p:nvPr/>
            </p:nvSpPr>
            <p:spPr>
              <a:xfrm>
                <a:off x="2890385" y="176922"/>
                <a:ext cx="13610" cy="2948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91" name="Connection Line"/>
              <p:cNvSpPr/>
              <p:nvPr/>
            </p:nvSpPr>
            <p:spPr>
              <a:xfrm>
                <a:off x="1506595" y="144741"/>
                <a:ext cx="1049721" cy="3004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pic>
            <p:nvPicPr>
              <p:cNvPr id="3652" name="textcolor_data_c.pdf" descr="textcolor_data_c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9455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3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8910" y="2977333"/>
                <a:ext cx="55564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92" name="Connection Line"/>
              <p:cNvSpPr/>
              <p:nvPr/>
            </p:nvSpPr>
            <p:spPr>
              <a:xfrm>
                <a:off x="2547485" y="161960"/>
                <a:ext cx="4867" cy="3000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55" name="Circle"/>
              <p:cNvSpPr/>
              <p:nvPr/>
            </p:nvSpPr>
            <p:spPr>
              <a:xfrm>
                <a:off x="2517336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6" name="Circle"/>
              <p:cNvSpPr/>
              <p:nvPr/>
            </p:nvSpPr>
            <p:spPr>
              <a:xfrm>
                <a:off x="2867898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7" name="Circle"/>
              <p:cNvSpPr/>
              <p:nvPr/>
            </p:nvSpPr>
            <p:spPr>
              <a:xfrm>
                <a:off x="3239713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8" name="Circle"/>
              <p:cNvSpPr/>
              <p:nvPr/>
            </p:nvSpPr>
            <p:spPr>
              <a:xfrm>
                <a:off x="3591787" y="104427"/>
                <a:ext cx="72496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9" name="Circle"/>
              <p:cNvSpPr/>
              <p:nvPr/>
            </p:nvSpPr>
            <p:spPr>
              <a:xfrm>
                <a:off x="3985299" y="96876"/>
                <a:ext cx="72496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0" name="Circle"/>
              <p:cNvSpPr/>
              <p:nvPr/>
            </p:nvSpPr>
            <p:spPr>
              <a:xfrm>
                <a:off x="2505732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1" name="Circle"/>
              <p:cNvSpPr/>
              <p:nvPr/>
            </p:nvSpPr>
            <p:spPr>
              <a:xfrm>
                <a:off x="2856293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2" name="Circle"/>
              <p:cNvSpPr/>
              <p:nvPr/>
            </p:nvSpPr>
            <p:spPr>
              <a:xfrm>
                <a:off x="3228107" y="3094201"/>
                <a:ext cx="72496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3" name="Circle"/>
              <p:cNvSpPr/>
              <p:nvPr/>
            </p:nvSpPr>
            <p:spPr>
              <a:xfrm>
                <a:off x="3580182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4" name="Circle"/>
              <p:cNvSpPr/>
              <p:nvPr/>
            </p:nvSpPr>
            <p:spPr>
              <a:xfrm>
                <a:off x="3977377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5" name="Circle"/>
              <p:cNvSpPr/>
              <p:nvPr/>
            </p:nvSpPr>
            <p:spPr>
              <a:xfrm>
                <a:off x="2156050" y="3106644"/>
                <a:ext cx="72496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6" name="Circle"/>
              <p:cNvSpPr/>
              <p:nvPr/>
            </p:nvSpPr>
            <p:spPr>
              <a:xfrm>
                <a:off x="1801806" y="3106644"/>
                <a:ext cx="72495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7" name="Circle"/>
              <p:cNvSpPr/>
              <p:nvPr/>
            </p:nvSpPr>
            <p:spPr>
              <a:xfrm>
                <a:off x="1473239" y="3110456"/>
                <a:ext cx="72495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8" name="Circle"/>
              <p:cNvSpPr/>
              <p:nvPr/>
            </p:nvSpPr>
            <p:spPr>
              <a:xfrm>
                <a:off x="1124193" y="3110456"/>
                <a:ext cx="72496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3671" name="Rectangle"/>
          <p:cNvSpPr/>
          <p:nvPr/>
        </p:nvSpPr>
        <p:spPr>
          <a:xfrm>
            <a:off x="873600" y="471952"/>
            <a:ext cx="2134529" cy="1072555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2" name="Activations"/>
          <p:cNvSpPr txBox="1"/>
          <p:nvPr/>
        </p:nvSpPr>
        <p:spPr>
          <a:xfrm>
            <a:off x="941718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Activations</a:t>
            </a:r>
          </a:p>
        </p:txBody>
      </p:sp>
      <p:sp>
        <p:nvSpPr>
          <p:cNvPr id="3673" name="Rectangle"/>
          <p:cNvSpPr/>
          <p:nvPr/>
        </p:nvSpPr>
        <p:spPr>
          <a:xfrm>
            <a:off x="3291756" y="471952"/>
            <a:ext cx="2134529" cy="107255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4" name="Parameters"/>
          <p:cNvSpPr txBox="1"/>
          <p:nvPr/>
        </p:nvSpPr>
        <p:spPr>
          <a:xfrm>
            <a:off x="3359874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9" grpId="1"/>
      <p:bldP build="whole" bldLvl="1" animBg="1" rev="0" advAuto="0" spid="3554" grpId="3"/>
      <p:bldP build="whole" bldLvl="1" animBg="1" rev="0" advAuto="0" spid="3670" grpId="2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" name="Rectangle"/>
          <p:cNvSpPr/>
          <p:nvPr/>
        </p:nvSpPr>
        <p:spPr>
          <a:xfrm>
            <a:off x="14179571" y="3840763"/>
            <a:ext cx="1895160" cy="3649409"/>
          </a:xfrm>
          <a:prstGeom prst="rect">
            <a:avLst/>
          </a:prstGeom>
          <a:solidFill>
            <a:srgbClr val="000000">
              <a:alpha val="77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97" name="Wiring graph"/>
          <p:cNvSpPr txBox="1"/>
          <p:nvPr/>
        </p:nvSpPr>
        <p:spPr>
          <a:xfrm>
            <a:off x="3030725" y="2548916"/>
            <a:ext cx="3648361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Wiring graph</a:t>
            </a:r>
          </a:p>
        </p:txBody>
      </p:sp>
      <p:sp>
        <p:nvSpPr>
          <p:cNvPr id="3698" name="Equation"/>
          <p:cNvSpPr txBox="1"/>
          <p:nvPr/>
        </p:nvSpPr>
        <p:spPr>
          <a:xfrm>
            <a:off x="7733898" y="2548916"/>
            <a:ext cx="2417732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Equation</a:t>
            </a:r>
          </a:p>
        </p:txBody>
      </p:sp>
      <p:sp>
        <p:nvSpPr>
          <p:cNvPr id="3699" name="Mapping"/>
          <p:cNvSpPr txBox="1"/>
          <p:nvPr/>
        </p:nvSpPr>
        <p:spPr>
          <a:xfrm>
            <a:off x="12008504" y="2548916"/>
            <a:ext cx="3342426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Mapping</a:t>
            </a:r>
          </a:p>
        </p:txBody>
      </p:sp>
      <p:sp>
        <p:nvSpPr>
          <p:cNvPr id="3700" name="Matrix"/>
          <p:cNvSpPr txBox="1"/>
          <p:nvPr/>
        </p:nvSpPr>
        <p:spPr>
          <a:xfrm>
            <a:off x="18691015" y="2548916"/>
            <a:ext cx="2576541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Matrix</a:t>
            </a:r>
          </a:p>
        </p:txBody>
      </p:sp>
      <p:grpSp>
        <p:nvGrpSpPr>
          <p:cNvPr id="3703" name="Group"/>
          <p:cNvGrpSpPr/>
          <p:nvPr/>
        </p:nvGrpSpPr>
        <p:grpSpPr>
          <a:xfrm rot="18900000">
            <a:off x="953162" y="5075478"/>
            <a:ext cx="1808733" cy="549741"/>
            <a:chOff x="0" y="0"/>
            <a:chExt cx="1808732" cy="549740"/>
          </a:xfrm>
        </p:grpSpPr>
        <p:sp>
          <p:nvSpPr>
            <p:cNvPr id="3701" name="Rounded Rectangle"/>
            <p:cNvSpPr/>
            <p:nvPr/>
          </p:nvSpPr>
          <p:spPr>
            <a:xfrm rot="21600000">
              <a:off x="-1" y="-1"/>
              <a:ext cx="1808734" cy="549742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02" name="texttt_linear.pdf" descr="texttt_linear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600000">
              <a:off x="237501" y="136691"/>
              <a:ext cx="1333729" cy="276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04" name="textcolor_data_c.pdf" descr="textcolor_data_c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173" y="5129149"/>
            <a:ext cx="3732734" cy="4423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3" name="Group"/>
          <p:cNvGrpSpPr/>
          <p:nvPr/>
        </p:nvGrpSpPr>
        <p:grpSpPr>
          <a:xfrm>
            <a:off x="3192693" y="4216972"/>
            <a:ext cx="3375162" cy="2266752"/>
            <a:chOff x="0" y="0"/>
            <a:chExt cx="3375160" cy="2266751"/>
          </a:xfrm>
        </p:grpSpPr>
        <p:sp>
          <p:nvSpPr>
            <p:cNvPr id="3705" name="Line"/>
            <p:cNvSpPr/>
            <p:nvPr/>
          </p:nvSpPr>
          <p:spPr>
            <a:xfrm>
              <a:off x="425135" y="684026"/>
              <a:ext cx="2434221" cy="8438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6" name="Line"/>
            <p:cNvSpPr/>
            <p:nvPr/>
          </p:nvSpPr>
          <p:spPr>
            <a:xfrm>
              <a:off x="435404" y="1106141"/>
              <a:ext cx="2413683" cy="4209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7" name="Line"/>
            <p:cNvSpPr/>
            <p:nvPr/>
          </p:nvSpPr>
          <p:spPr>
            <a:xfrm>
              <a:off x="433380" y="1521943"/>
              <a:ext cx="2417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8" name="Line"/>
            <p:cNvSpPr/>
            <p:nvPr/>
          </p:nvSpPr>
          <p:spPr>
            <a:xfrm flipV="1">
              <a:off x="469360" y="1107645"/>
              <a:ext cx="2362939" cy="4069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9" name="Line"/>
            <p:cNvSpPr/>
            <p:nvPr/>
          </p:nvSpPr>
          <p:spPr>
            <a:xfrm>
              <a:off x="431114" y="1089538"/>
              <a:ext cx="24042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0" name="Line"/>
            <p:cNvSpPr/>
            <p:nvPr/>
          </p:nvSpPr>
          <p:spPr>
            <a:xfrm>
              <a:off x="437263" y="696815"/>
              <a:ext cx="2411946" cy="3971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1" name="Line"/>
            <p:cNvSpPr/>
            <p:nvPr/>
          </p:nvSpPr>
          <p:spPr>
            <a:xfrm flipV="1">
              <a:off x="409901" y="703468"/>
              <a:ext cx="2411994" cy="8062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2" name="Line"/>
            <p:cNvSpPr/>
            <p:nvPr/>
          </p:nvSpPr>
          <p:spPr>
            <a:xfrm flipV="1">
              <a:off x="392808" y="701268"/>
              <a:ext cx="2439613" cy="3882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3" name="Line"/>
            <p:cNvSpPr/>
            <p:nvPr/>
          </p:nvSpPr>
          <p:spPr>
            <a:xfrm>
              <a:off x="420785" y="684332"/>
              <a:ext cx="240427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4" name="Circle"/>
            <p:cNvSpPr/>
            <p:nvPr/>
          </p:nvSpPr>
          <p:spPr>
            <a:xfrm>
              <a:off x="244260" y="559007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5" name="Circle"/>
            <p:cNvSpPr/>
            <p:nvPr/>
          </p:nvSpPr>
          <p:spPr>
            <a:xfrm>
              <a:off x="244260" y="975262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6" name="Circle"/>
            <p:cNvSpPr/>
            <p:nvPr/>
          </p:nvSpPr>
          <p:spPr>
            <a:xfrm>
              <a:off x="244260" y="1391517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1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88481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5407" y="0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9" name="Line"/>
            <p:cNvSpPr/>
            <p:nvPr/>
          </p:nvSpPr>
          <p:spPr>
            <a:xfrm flipV="1">
              <a:off x="409115" y="1115051"/>
              <a:ext cx="2404247" cy="9981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20" name="1.pdf" descr="1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0" y="1964023"/>
              <a:ext cx="143075" cy="298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1" name="Line"/>
            <p:cNvSpPr/>
            <p:nvPr/>
          </p:nvSpPr>
          <p:spPr>
            <a:xfrm flipV="1">
              <a:off x="402951" y="1509481"/>
              <a:ext cx="2402197" cy="6036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2" name="Line"/>
            <p:cNvSpPr/>
            <p:nvPr/>
          </p:nvSpPr>
          <p:spPr>
            <a:xfrm flipV="1">
              <a:off x="475597" y="701009"/>
              <a:ext cx="2349133" cy="141331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3" name="Circle"/>
            <p:cNvSpPr/>
            <p:nvPr/>
          </p:nvSpPr>
          <p:spPr>
            <a:xfrm>
              <a:off x="2828129" y="532358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4" name="Circle"/>
            <p:cNvSpPr/>
            <p:nvPr/>
          </p:nvSpPr>
          <p:spPr>
            <a:xfrm>
              <a:off x="2828129" y="948613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5" name="Circle"/>
            <p:cNvSpPr/>
            <p:nvPr/>
          </p:nvSpPr>
          <p:spPr>
            <a:xfrm>
              <a:off x="2828129" y="1364868"/>
              <a:ext cx="307386" cy="30738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6" name="Circle"/>
            <p:cNvSpPr/>
            <p:nvPr/>
          </p:nvSpPr>
          <p:spPr>
            <a:xfrm>
              <a:off x="244782" y="1959366"/>
              <a:ext cx="307385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3729" name="Group"/>
            <p:cNvGrpSpPr/>
            <p:nvPr/>
          </p:nvGrpSpPr>
          <p:grpSpPr>
            <a:xfrm>
              <a:off x="1296140" y="779007"/>
              <a:ext cx="692212" cy="621064"/>
              <a:chOff x="0" y="0"/>
              <a:chExt cx="692211" cy="621063"/>
            </a:xfrm>
          </p:grpSpPr>
          <p:sp>
            <p:nvSpPr>
              <p:cNvPr id="3727" name="Rectangle"/>
              <p:cNvSpPr/>
              <p:nvPr/>
            </p:nvSpPr>
            <p:spPr>
              <a:xfrm>
                <a:off x="0" y="0"/>
                <a:ext cx="692212" cy="62106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28" name="textcolor_param_.pdf" descr="textcolor_param_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461" y="138797"/>
                <a:ext cx="563289" cy="343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32" name="Group"/>
            <p:cNvGrpSpPr/>
            <p:nvPr/>
          </p:nvGrpSpPr>
          <p:grpSpPr>
            <a:xfrm>
              <a:off x="969490" y="1643817"/>
              <a:ext cx="493519" cy="584326"/>
              <a:chOff x="0" y="0"/>
              <a:chExt cx="493517" cy="584325"/>
            </a:xfrm>
          </p:grpSpPr>
          <p:sp>
            <p:nvSpPr>
              <p:cNvPr id="3730" name="Rectangle"/>
              <p:cNvSpPr/>
              <p:nvPr/>
            </p:nvSpPr>
            <p:spPr>
              <a:xfrm>
                <a:off x="0" y="0"/>
                <a:ext cx="493518" cy="584326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31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92305" y="92411"/>
                <a:ext cx="308907" cy="3650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59" name="Group"/>
          <p:cNvGrpSpPr/>
          <p:nvPr/>
        </p:nvGrpSpPr>
        <p:grpSpPr>
          <a:xfrm>
            <a:off x="11222056" y="3657358"/>
            <a:ext cx="5105754" cy="4288420"/>
            <a:chOff x="0" y="0"/>
            <a:chExt cx="5105753" cy="4288419"/>
          </a:xfrm>
        </p:grpSpPr>
        <p:sp>
          <p:nvSpPr>
            <p:cNvPr id="3734" name="Line"/>
            <p:cNvSpPr/>
            <p:nvPr/>
          </p:nvSpPr>
          <p:spPr>
            <a:xfrm>
              <a:off x="886159" y="160145"/>
              <a:ext cx="41291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7" name="Connection Line"/>
            <p:cNvSpPr/>
            <p:nvPr/>
          </p:nvSpPr>
          <p:spPr>
            <a:xfrm>
              <a:off x="2463808" y="204682"/>
              <a:ext cx="509270" cy="369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36" name="Circle"/>
            <p:cNvSpPr/>
            <p:nvPr/>
          </p:nvSpPr>
          <p:spPr>
            <a:xfrm>
              <a:off x="241270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8" name="Connection Line"/>
            <p:cNvSpPr/>
            <p:nvPr/>
          </p:nvSpPr>
          <p:spPr>
            <a:xfrm>
              <a:off x="2849695" y="203472"/>
              <a:ext cx="1023996" cy="3691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39" name="Connection Line"/>
            <p:cNvSpPr/>
            <p:nvPr/>
          </p:nvSpPr>
          <p:spPr>
            <a:xfrm>
              <a:off x="3045166" y="202691"/>
              <a:ext cx="1264692" cy="369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0" name="Connection Line"/>
            <p:cNvSpPr/>
            <p:nvPr/>
          </p:nvSpPr>
          <p:spPr>
            <a:xfrm>
              <a:off x="3235203" y="201561"/>
              <a:ext cx="1565020" cy="3700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40" name="Circle"/>
            <p:cNvSpPr/>
            <p:nvPr/>
          </p:nvSpPr>
          <p:spPr>
            <a:xfrm>
              <a:off x="2792720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1" name="Circle"/>
            <p:cNvSpPr/>
            <p:nvPr/>
          </p:nvSpPr>
          <p:spPr>
            <a:xfrm>
              <a:off x="298565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2" name="Circle"/>
            <p:cNvSpPr/>
            <p:nvPr/>
          </p:nvSpPr>
          <p:spPr>
            <a:xfrm>
              <a:off x="3172732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3" name="Line"/>
            <p:cNvSpPr/>
            <p:nvPr/>
          </p:nvSpPr>
          <p:spPr>
            <a:xfrm>
              <a:off x="886159" y="3843412"/>
              <a:ext cx="41291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44" name="0.pdf" descr="0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95349" y="4022504"/>
              <a:ext cx="163641" cy="265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5" name="+.pdf" descr="+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60293" y="4027618"/>
              <a:ext cx="245461" cy="25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6" name="-.pdf" descr="-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54406" y="4145234"/>
              <a:ext cx="225006" cy="20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1" name="Connection Line"/>
            <p:cNvSpPr/>
            <p:nvPr/>
          </p:nvSpPr>
          <p:spPr>
            <a:xfrm>
              <a:off x="2656681" y="204193"/>
              <a:ext cx="755084" cy="3690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48" name="Circle"/>
            <p:cNvSpPr/>
            <p:nvPr/>
          </p:nvSpPr>
          <p:spPr>
            <a:xfrm>
              <a:off x="2602713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2" name="Connection Line"/>
            <p:cNvSpPr/>
            <p:nvPr/>
          </p:nvSpPr>
          <p:spPr>
            <a:xfrm>
              <a:off x="2270823" y="204990"/>
              <a:ext cx="260606" cy="3689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0" name="Circle"/>
            <p:cNvSpPr/>
            <p:nvPr/>
          </p:nvSpPr>
          <p:spPr>
            <a:xfrm>
              <a:off x="2222700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3" name="Connection Line"/>
            <p:cNvSpPr/>
            <p:nvPr/>
          </p:nvSpPr>
          <p:spPr>
            <a:xfrm>
              <a:off x="2069936" y="205099"/>
              <a:ext cx="29750" cy="368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2" name="Circle"/>
            <p:cNvSpPr/>
            <p:nvPr/>
          </p:nvSpPr>
          <p:spPr>
            <a:xfrm>
              <a:off x="2055093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4" name="Connection Line"/>
            <p:cNvSpPr/>
            <p:nvPr/>
          </p:nvSpPr>
          <p:spPr>
            <a:xfrm>
              <a:off x="1631136" y="204966"/>
              <a:ext cx="287702" cy="368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4" name="Circle"/>
            <p:cNvSpPr/>
            <p:nvPr/>
          </p:nvSpPr>
          <p:spPr>
            <a:xfrm>
              <a:off x="187737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5" name="Connection Line"/>
            <p:cNvSpPr/>
            <p:nvPr/>
          </p:nvSpPr>
          <p:spPr>
            <a:xfrm>
              <a:off x="1241244" y="204702"/>
              <a:ext cx="497507" cy="3698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6" name="Circle"/>
            <p:cNvSpPr/>
            <p:nvPr/>
          </p:nvSpPr>
          <p:spPr>
            <a:xfrm>
              <a:off x="1699788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5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5405" y="3692632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81" name="Group"/>
          <p:cNvGrpSpPr/>
          <p:nvPr/>
        </p:nvGrpSpPr>
        <p:grpSpPr>
          <a:xfrm>
            <a:off x="17001959" y="3821946"/>
            <a:ext cx="6050564" cy="2935200"/>
            <a:chOff x="0" y="0"/>
            <a:chExt cx="6050563" cy="2935199"/>
          </a:xfrm>
        </p:grpSpPr>
        <p:sp>
          <p:nvSpPr>
            <p:cNvPr id="3760" name="Rectangle"/>
            <p:cNvSpPr/>
            <p:nvPr/>
          </p:nvSpPr>
          <p:spPr>
            <a:xfrm rot="5400000">
              <a:off x="2272898" y="1479680"/>
              <a:ext cx="1993071" cy="299430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61" name="Rectangle"/>
            <p:cNvSpPr/>
            <p:nvPr/>
          </p:nvSpPr>
          <p:spPr>
            <a:xfrm>
              <a:off x="799443" y="624957"/>
              <a:ext cx="2055493" cy="155131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62" name="Rectangle"/>
            <p:cNvSpPr/>
            <p:nvPr/>
          </p:nvSpPr>
          <p:spPr>
            <a:xfrm>
              <a:off x="4461873" y="1246919"/>
              <a:ext cx="1588691" cy="307386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63" name="rightarrow.pdf" descr="rightarrow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730162" y="1233216"/>
              <a:ext cx="559960" cy="339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4" name="N+1"/>
            <p:cNvSpPr txBox="1"/>
            <p:nvPr/>
          </p:nvSpPr>
          <p:spPr>
            <a:xfrm>
              <a:off x="1364441" y="0"/>
              <a:ext cx="925497" cy="754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N+1</a:t>
              </a:r>
            </a:p>
          </p:txBody>
        </p:sp>
        <p:sp>
          <p:nvSpPr>
            <p:cNvPr id="3765" name="M"/>
            <p:cNvSpPr txBox="1"/>
            <p:nvPr/>
          </p:nvSpPr>
          <p:spPr>
            <a:xfrm>
              <a:off x="0" y="1023519"/>
              <a:ext cx="925497" cy="754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</a:t>
              </a:r>
            </a:p>
          </p:txBody>
        </p:sp>
        <p:sp>
          <p:nvSpPr>
            <p:cNvPr id="3766" name="Rectangle"/>
            <p:cNvSpPr/>
            <p:nvPr/>
          </p:nvSpPr>
          <p:spPr>
            <a:xfrm rot="5400000">
              <a:off x="3106492" y="2623179"/>
              <a:ext cx="328335" cy="2957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67" name="1.pdf" descr="1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3213216" y="2653851"/>
              <a:ext cx="112579" cy="234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8" name="Rectangle"/>
            <p:cNvSpPr/>
            <p:nvPr/>
          </p:nvSpPr>
          <p:spPr>
            <a:xfrm>
              <a:off x="2547550" y="624635"/>
              <a:ext cx="307386" cy="155131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3771" name="Group"/>
            <p:cNvGrpSpPr/>
            <p:nvPr/>
          </p:nvGrpSpPr>
          <p:grpSpPr>
            <a:xfrm>
              <a:off x="1537120" y="1229945"/>
              <a:ext cx="380436" cy="341334"/>
              <a:chOff x="0" y="0"/>
              <a:chExt cx="380435" cy="341332"/>
            </a:xfrm>
          </p:grpSpPr>
          <p:sp>
            <p:nvSpPr>
              <p:cNvPr id="3769" name="Rectangle"/>
              <p:cNvSpPr/>
              <p:nvPr/>
            </p:nvSpPr>
            <p:spPr>
              <a:xfrm>
                <a:off x="0" y="0"/>
                <a:ext cx="380436" cy="341333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0" name="textcolor_param_.pdf" descr="textcolor_param_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5427" y="76282"/>
                <a:ext cx="309581" cy="1887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74" name="Group"/>
            <p:cNvGrpSpPr/>
            <p:nvPr/>
          </p:nvGrpSpPr>
          <p:grpSpPr>
            <a:xfrm>
              <a:off x="2565625" y="1240041"/>
              <a:ext cx="271236" cy="321142"/>
              <a:chOff x="0" y="0"/>
              <a:chExt cx="271234" cy="321141"/>
            </a:xfrm>
          </p:grpSpPr>
          <p:sp>
            <p:nvSpPr>
              <p:cNvPr id="3772" name="Rectangle"/>
              <p:cNvSpPr/>
              <p:nvPr/>
            </p:nvSpPr>
            <p:spPr>
              <a:xfrm>
                <a:off x="0" y="0"/>
                <a:ext cx="271235" cy="32114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3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0729" y="50788"/>
                <a:ext cx="169775" cy="2006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77" name="Group"/>
            <p:cNvGrpSpPr/>
            <p:nvPr/>
          </p:nvGrpSpPr>
          <p:grpSpPr>
            <a:xfrm rot="16200000">
              <a:off x="3043017" y="1496604"/>
              <a:ext cx="452836" cy="265581"/>
              <a:chOff x="0" y="0"/>
              <a:chExt cx="452835" cy="265579"/>
            </a:xfrm>
          </p:grpSpPr>
          <p:sp>
            <p:nvSpPr>
              <p:cNvPr id="3775" name="Group"/>
              <p:cNvSpPr/>
              <p:nvPr/>
            </p:nvSpPr>
            <p:spPr>
              <a:xfrm>
                <a:off x="0" y="0"/>
                <a:ext cx="452836" cy="265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6" name="textcolor_data_c.pdf" descr="textcolor_data_c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2350" y="39122"/>
                <a:ext cx="390959" cy="187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80" name="Group"/>
            <p:cNvGrpSpPr/>
            <p:nvPr/>
          </p:nvGrpSpPr>
          <p:grpSpPr>
            <a:xfrm>
              <a:off x="4968752" y="1267822"/>
              <a:ext cx="574935" cy="265580"/>
              <a:chOff x="0" y="0"/>
              <a:chExt cx="574933" cy="265579"/>
            </a:xfrm>
          </p:grpSpPr>
          <p:sp>
            <p:nvSpPr>
              <p:cNvPr id="3778" name="Group"/>
              <p:cNvSpPr/>
              <p:nvPr/>
            </p:nvSpPr>
            <p:spPr>
              <a:xfrm>
                <a:off x="0" y="0"/>
                <a:ext cx="574934" cy="265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9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117" y="39122"/>
                <a:ext cx="488699" cy="187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84" name="Group"/>
          <p:cNvGrpSpPr/>
          <p:nvPr/>
        </p:nvGrpSpPr>
        <p:grpSpPr>
          <a:xfrm rot="18900000">
            <a:off x="1464252" y="10655692"/>
            <a:ext cx="1654666" cy="502915"/>
            <a:chOff x="0" y="0"/>
            <a:chExt cx="1654665" cy="502914"/>
          </a:xfrm>
        </p:grpSpPr>
        <p:sp>
          <p:nvSpPr>
            <p:cNvPr id="3782" name="Rounded Rectangle"/>
            <p:cNvSpPr/>
            <p:nvPr/>
          </p:nvSpPr>
          <p:spPr>
            <a:xfrm rot="21600000">
              <a:off x="-1" y="-1"/>
              <a:ext cx="1654667" cy="502915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83" name="texttt_relu.pdf" descr="texttt_relu.pdf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 rot="21600000">
              <a:off x="415128" y="114055"/>
              <a:ext cx="824408" cy="252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99" name="Group"/>
          <p:cNvGrpSpPr/>
          <p:nvPr/>
        </p:nvGrpSpPr>
        <p:grpSpPr>
          <a:xfrm>
            <a:off x="3731965" y="9349325"/>
            <a:ext cx="2352379" cy="2704140"/>
            <a:chOff x="0" y="0"/>
            <a:chExt cx="2352378" cy="2704138"/>
          </a:xfrm>
        </p:grpSpPr>
        <p:sp>
          <p:nvSpPr>
            <p:cNvPr id="3785" name="Line"/>
            <p:cNvSpPr/>
            <p:nvPr/>
          </p:nvSpPr>
          <p:spPr>
            <a:xfrm>
              <a:off x="306447" y="788920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6" name="Line"/>
            <p:cNvSpPr/>
            <p:nvPr/>
          </p:nvSpPr>
          <p:spPr>
            <a:xfrm>
              <a:off x="306447" y="1349671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7" name="Line"/>
            <p:cNvSpPr/>
            <p:nvPr/>
          </p:nvSpPr>
          <p:spPr>
            <a:xfrm>
              <a:off x="306447" y="1925202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8" name="Line"/>
            <p:cNvSpPr/>
            <p:nvPr/>
          </p:nvSpPr>
          <p:spPr>
            <a:xfrm>
              <a:off x="306447" y="2485953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9" name="Circle"/>
            <p:cNvSpPr/>
            <p:nvPr/>
          </p:nvSpPr>
          <p:spPr>
            <a:xfrm>
              <a:off x="103587" y="566896"/>
              <a:ext cx="422169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0" name="Circle"/>
            <p:cNvSpPr/>
            <p:nvPr/>
          </p:nvSpPr>
          <p:spPr>
            <a:xfrm>
              <a:off x="102872" y="1138587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1" name="Circle"/>
            <p:cNvSpPr/>
            <p:nvPr/>
          </p:nvSpPr>
          <p:spPr>
            <a:xfrm>
              <a:off x="102872" y="171027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2" name="Circle"/>
            <p:cNvSpPr/>
            <p:nvPr/>
          </p:nvSpPr>
          <p:spPr>
            <a:xfrm>
              <a:off x="102872" y="228196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3" name="Circle"/>
            <p:cNvSpPr/>
            <p:nvPr/>
          </p:nvSpPr>
          <p:spPr>
            <a:xfrm>
              <a:off x="1747955" y="566896"/>
              <a:ext cx="422168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4" name="Circle"/>
            <p:cNvSpPr/>
            <p:nvPr/>
          </p:nvSpPr>
          <p:spPr>
            <a:xfrm>
              <a:off x="1747239" y="1138587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5" name="Circle"/>
            <p:cNvSpPr/>
            <p:nvPr/>
          </p:nvSpPr>
          <p:spPr>
            <a:xfrm>
              <a:off x="1747239" y="171027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6" name="Circle"/>
            <p:cNvSpPr/>
            <p:nvPr/>
          </p:nvSpPr>
          <p:spPr>
            <a:xfrm>
              <a:off x="1747239" y="2281971"/>
              <a:ext cx="422169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9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65699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838"/>
              <a:ext cx="629344" cy="301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00" name="textcolor_data_c.pdf" descr="textcolor_data_c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049811" y="10667282"/>
            <a:ext cx="3980511" cy="479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2" name="Group"/>
          <p:cNvGrpSpPr/>
          <p:nvPr/>
        </p:nvGrpSpPr>
        <p:grpSpPr>
          <a:xfrm>
            <a:off x="11504759" y="9136592"/>
            <a:ext cx="4836171" cy="3929407"/>
            <a:chOff x="0" y="0"/>
            <a:chExt cx="4836169" cy="3929406"/>
          </a:xfrm>
        </p:grpSpPr>
        <p:sp>
          <p:nvSpPr>
            <p:cNvPr id="3846" name="Connection Line"/>
            <p:cNvSpPr/>
            <p:nvPr/>
          </p:nvSpPr>
          <p:spPr>
            <a:xfrm>
              <a:off x="2082579" y="146110"/>
              <a:ext cx="810478" cy="341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7" name="Connection Line"/>
            <p:cNvSpPr/>
            <p:nvPr/>
          </p:nvSpPr>
          <p:spPr>
            <a:xfrm>
              <a:off x="1318398" y="148623"/>
              <a:ext cx="1592145" cy="3418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03" name="Rectangle"/>
            <p:cNvSpPr/>
            <p:nvPr/>
          </p:nvSpPr>
          <p:spPr>
            <a:xfrm>
              <a:off x="2873861" y="159047"/>
              <a:ext cx="1808115" cy="3377210"/>
            </a:xfrm>
            <a:prstGeom prst="rect">
              <a:avLst/>
            </a:prstGeom>
            <a:solidFill>
              <a:srgbClr val="000000">
                <a:alpha val="77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8" name="Connection Line"/>
            <p:cNvSpPr/>
            <p:nvPr/>
          </p:nvSpPr>
          <p:spPr>
            <a:xfrm>
              <a:off x="2492867" y="178317"/>
              <a:ext cx="388560" cy="33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9" name="Connection Line"/>
            <p:cNvSpPr/>
            <p:nvPr/>
          </p:nvSpPr>
          <p:spPr>
            <a:xfrm>
              <a:off x="3703120" y="200387"/>
              <a:ext cx="7887" cy="335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0" name="Connection Line"/>
            <p:cNvSpPr/>
            <p:nvPr/>
          </p:nvSpPr>
          <p:spPr>
            <a:xfrm>
              <a:off x="4097923" y="200388"/>
              <a:ext cx="11410" cy="334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1" name="Connection Line"/>
            <p:cNvSpPr/>
            <p:nvPr/>
          </p:nvSpPr>
          <p:spPr>
            <a:xfrm>
              <a:off x="4539117" y="200385"/>
              <a:ext cx="18029" cy="336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08" name="Line"/>
            <p:cNvSpPr/>
            <p:nvPr/>
          </p:nvSpPr>
          <p:spPr>
            <a:xfrm>
              <a:off x="982699" y="159333"/>
              <a:ext cx="37708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09" name="Line"/>
            <p:cNvSpPr/>
            <p:nvPr/>
          </p:nvSpPr>
          <p:spPr>
            <a:xfrm>
              <a:off x="982699" y="3559748"/>
              <a:ext cx="37708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810" name="0.pdf" descr="0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17556" y="3686564"/>
              <a:ext cx="149443" cy="24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1" name="+.pdf" descr="+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12007" y="3691233"/>
              <a:ext cx="224163" cy="233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2" name="-.pdf" descr="-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953702" y="3798644"/>
              <a:ext cx="205482" cy="18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2" name="Connection Line"/>
            <p:cNvSpPr/>
            <p:nvPr/>
          </p:nvSpPr>
          <p:spPr>
            <a:xfrm>
              <a:off x="3273751" y="200388"/>
              <a:ext cx="15414" cy="334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3" name="Connection Line"/>
            <p:cNvSpPr/>
            <p:nvPr/>
          </p:nvSpPr>
          <p:spPr>
            <a:xfrm>
              <a:off x="1706422" y="163938"/>
              <a:ext cx="1188950" cy="340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3815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6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7335" y="3372231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4" name="Connection Line"/>
            <p:cNvSpPr/>
            <p:nvPr/>
          </p:nvSpPr>
          <p:spPr>
            <a:xfrm>
              <a:off x="2885370" y="183442"/>
              <a:ext cx="5512" cy="3398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18" name="Circle"/>
            <p:cNvSpPr/>
            <p:nvPr/>
          </p:nvSpPr>
          <p:spPr>
            <a:xfrm>
              <a:off x="2851222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19" name="Circle"/>
            <p:cNvSpPr/>
            <p:nvPr/>
          </p:nvSpPr>
          <p:spPr>
            <a:xfrm>
              <a:off x="3248281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0" name="Circle"/>
            <p:cNvSpPr/>
            <p:nvPr/>
          </p:nvSpPr>
          <p:spPr>
            <a:xfrm>
              <a:off x="3669411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1" name="Circle"/>
            <p:cNvSpPr/>
            <p:nvPr/>
          </p:nvSpPr>
          <p:spPr>
            <a:xfrm>
              <a:off x="4068183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2" name="Circle"/>
            <p:cNvSpPr/>
            <p:nvPr/>
          </p:nvSpPr>
          <p:spPr>
            <a:xfrm>
              <a:off x="4513889" y="109725"/>
              <a:ext cx="82110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3" name="Circle"/>
            <p:cNvSpPr/>
            <p:nvPr/>
          </p:nvSpPr>
          <p:spPr>
            <a:xfrm>
              <a:off x="2838079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4" name="Circle"/>
            <p:cNvSpPr/>
            <p:nvPr/>
          </p:nvSpPr>
          <p:spPr>
            <a:xfrm>
              <a:off x="3235137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5" name="Circle"/>
            <p:cNvSpPr/>
            <p:nvPr/>
          </p:nvSpPr>
          <p:spPr>
            <a:xfrm>
              <a:off x="3656267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6" name="Circle"/>
            <p:cNvSpPr/>
            <p:nvPr/>
          </p:nvSpPr>
          <p:spPr>
            <a:xfrm>
              <a:off x="4055039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7" name="Circle"/>
            <p:cNvSpPr/>
            <p:nvPr/>
          </p:nvSpPr>
          <p:spPr>
            <a:xfrm>
              <a:off x="4504916" y="3504600"/>
              <a:ext cx="82110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8" name="Circle"/>
            <p:cNvSpPr/>
            <p:nvPr/>
          </p:nvSpPr>
          <p:spPr>
            <a:xfrm>
              <a:off x="2442018" y="3518693"/>
              <a:ext cx="82110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9" name="Circle"/>
            <p:cNvSpPr/>
            <p:nvPr/>
          </p:nvSpPr>
          <p:spPr>
            <a:xfrm>
              <a:off x="2040788" y="3518693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0" name="Circle"/>
            <p:cNvSpPr/>
            <p:nvPr/>
          </p:nvSpPr>
          <p:spPr>
            <a:xfrm>
              <a:off x="1668642" y="3523011"/>
              <a:ext cx="82111" cy="82110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1" name="Circle"/>
            <p:cNvSpPr/>
            <p:nvPr/>
          </p:nvSpPr>
          <p:spPr>
            <a:xfrm>
              <a:off x="1273301" y="3523011"/>
              <a:ext cx="82110" cy="82110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833" name="Rectangle"/>
          <p:cNvSpPr/>
          <p:nvPr/>
        </p:nvSpPr>
        <p:spPr>
          <a:xfrm>
            <a:off x="873600" y="471952"/>
            <a:ext cx="2134529" cy="1072555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4" name="Activations"/>
          <p:cNvSpPr txBox="1"/>
          <p:nvPr/>
        </p:nvSpPr>
        <p:spPr>
          <a:xfrm>
            <a:off x="941718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Activations</a:t>
            </a:r>
          </a:p>
        </p:txBody>
      </p:sp>
      <p:sp>
        <p:nvSpPr>
          <p:cNvPr id="3835" name="Rectangle"/>
          <p:cNvSpPr/>
          <p:nvPr/>
        </p:nvSpPr>
        <p:spPr>
          <a:xfrm>
            <a:off x="3291756" y="471952"/>
            <a:ext cx="2134529" cy="107255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6" name="Parameters"/>
          <p:cNvSpPr txBox="1"/>
          <p:nvPr/>
        </p:nvSpPr>
        <p:spPr>
          <a:xfrm>
            <a:off x="3359874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4" name="Group"/>
          <p:cNvGrpSpPr/>
          <p:nvPr/>
        </p:nvGrpSpPr>
        <p:grpSpPr>
          <a:xfrm>
            <a:off x="10293383" y="507075"/>
            <a:ext cx="4501969" cy="12574850"/>
            <a:chOff x="0" y="0"/>
            <a:chExt cx="4501968" cy="12574849"/>
          </a:xfrm>
        </p:grpSpPr>
        <p:pic>
          <p:nvPicPr>
            <p:cNvPr id="3858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9" name="layer2_iter0.png" descr="layer2_iter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0" name="layer4_iter0.png" descr="layer4_iter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1" name="mathbf_h.pdf" descr="mathbf_h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4774" y="4677729"/>
              <a:ext cx="2667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2" name="mathbf_x.pdf" descr="mathbf_x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48424" y="881175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3" name="mathbf_y.pdf" descr="mathbf_y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78574" y="670703"/>
              <a:ext cx="2667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68" name="Group"/>
          <p:cNvGrpSpPr/>
          <p:nvPr/>
        </p:nvGrpSpPr>
        <p:grpSpPr>
          <a:xfrm>
            <a:off x="18509825" y="507075"/>
            <a:ext cx="4501969" cy="12574850"/>
            <a:chOff x="0" y="0"/>
            <a:chExt cx="4501968" cy="12574849"/>
          </a:xfrm>
        </p:grpSpPr>
        <p:pic>
          <p:nvPicPr>
            <p:cNvPr id="3865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6" name="layer2_iter25.png" descr="layer2_iter2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7" name="layer4_iter25.png" descr="layer4_iter25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2" name="Group"/>
          <p:cNvGrpSpPr/>
          <p:nvPr/>
        </p:nvGrpSpPr>
        <p:grpSpPr>
          <a:xfrm>
            <a:off x="14401606" y="507075"/>
            <a:ext cx="4501969" cy="12574850"/>
            <a:chOff x="0" y="0"/>
            <a:chExt cx="4501968" cy="12574849"/>
          </a:xfrm>
        </p:grpSpPr>
        <p:pic>
          <p:nvPicPr>
            <p:cNvPr id="3869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0" name="layer4_iter5.png" descr="layer4_iter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1" name="layer2_iter5.png" descr="layer2_iter5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3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874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5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6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7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8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09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10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911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912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883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4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5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6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7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3" name="Connection Line"/>
          <p:cNvSpPr/>
          <p:nvPr/>
        </p:nvSpPr>
        <p:spPr>
          <a:xfrm>
            <a:off x="7948863" y="9806279"/>
            <a:ext cx="2565961" cy="25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70" fill="norm" stroke="1" extrusionOk="0">
                <a:moveTo>
                  <a:pt x="0" y="16270"/>
                </a:moveTo>
                <a:cubicBezTo>
                  <a:pt x="6891" y="-4004"/>
                  <a:pt x="14091" y="-5330"/>
                  <a:pt x="21600" y="1229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914" name="Connection Line"/>
          <p:cNvSpPr/>
          <p:nvPr/>
        </p:nvSpPr>
        <p:spPr>
          <a:xfrm>
            <a:off x="7918584" y="3052189"/>
            <a:ext cx="2794260" cy="3251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225" y="10725"/>
                  <a:pt x="9425" y="352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915" name="Connection Line"/>
          <p:cNvSpPr/>
          <p:nvPr/>
        </p:nvSpPr>
        <p:spPr>
          <a:xfrm>
            <a:off x="7932022" y="6443751"/>
            <a:ext cx="2715628" cy="1986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711" y="11264"/>
                  <a:pt x="11911" y="4064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389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2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3" name="mathbf_y.pdf" descr="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5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6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9" name="Group"/>
          <p:cNvGrpSpPr/>
          <p:nvPr/>
        </p:nvGrpSpPr>
        <p:grpSpPr>
          <a:xfrm>
            <a:off x="10762480" y="12761084"/>
            <a:ext cx="11833198" cy="622301"/>
            <a:chOff x="0" y="0"/>
            <a:chExt cx="11833197" cy="622300"/>
          </a:xfrm>
        </p:grpSpPr>
        <p:sp>
          <p:nvSpPr>
            <p:cNvPr id="3897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98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  <p:sp>
        <p:nvSpPr>
          <p:cNvPr id="3900" name="logits"/>
          <p:cNvSpPr txBox="1"/>
          <p:nvPr/>
        </p:nvSpPr>
        <p:spPr>
          <a:xfrm>
            <a:off x="6831148" y="2325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3916" name="Connection Line"/>
          <p:cNvSpPr/>
          <p:nvPr/>
        </p:nvSpPr>
        <p:spPr>
          <a:xfrm>
            <a:off x="7119225" y="5437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2" name="class probabilites"/>
          <p:cNvSpPr txBox="1"/>
          <p:nvPr/>
        </p:nvSpPr>
        <p:spPr>
          <a:xfrm>
            <a:off x="8266374" y="232581"/>
            <a:ext cx="30342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3917" name="Connection Line"/>
          <p:cNvSpPr/>
          <p:nvPr/>
        </p:nvSpPr>
        <p:spPr>
          <a:xfrm>
            <a:off x="8899366" y="854881"/>
            <a:ext cx="784153" cy="67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265" y="18032"/>
                  <a:pt x="17465" y="1083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4" name="relu"/>
          <p:cNvSpPr txBox="1"/>
          <p:nvPr/>
        </p:nvSpPr>
        <p:spPr>
          <a:xfrm>
            <a:off x="3682662" y="34009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918" name="Connection Line"/>
          <p:cNvSpPr/>
          <p:nvPr/>
        </p:nvSpPr>
        <p:spPr>
          <a:xfrm>
            <a:off x="3967605" y="27984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6" name="softmax"/>
          <p:cNvSpPr txBox="1"/>
          <p:nvPr/>
        </p:nvSpPr>
        <p:spPr>
          <a:xfrm>
            <a:off x="6765645" y="33882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3919" name="Connection Line"/>
          <p:cNvSpPr/>
          <p:nvPr/>
        </p:nvSpPr>
        <p:spPr>
          <a:xfrm>
            <a:off x="7507953" y="28164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4" name="Group"/>
          <p:cNvGrpSpPr/>
          <p:nvPr/>
        </p:nvGrpSpPr>
        <p:grpSpPr>
          <a:xfrm>
            <a:off x="15360477" y="-26286"/>
            <a:ext cx="4728984" cy="13180987"/>
            <a:chOff x="0" y="0"/>
            <a:chExt cx="4728982" cy="13180985"/>
          </a:xfrm>
        </p:grpSpPr>
        <p:pic>
          <p:nvPicPr>
            <p:cNvPr id="3921" name="layer1_iter5.png" descr="layer1_iter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163" y="8469165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2" name="layer2_iter5.png" descr="layer2_iter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36626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3" name="layer4_iter5.png" descr="layer4_iter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11820" cy="471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28" name="Group"/>
          <p:cNvGrpSpPr/>
          <p:nvPr/>
        </p:nvGrpSpPr>
        <p:grpSpPr>
          <a:xfrm>
            <a:off x="19718613" y="-26286"/>
            <a:ext cx="4711820" cy="13180987"/>
            <a:chOff x="0" y="0"/>
            <a:chExt cx="4711819" cy="13180985"/>
          </a:xfrm>
        </p:grpSpPr>
        <p:pic>
          <p:nvPicPr>
            <p:cNvPr id="3925" name="layer1_iter10.png" descr="layer1_iter1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469165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6" name="layer2_iter10.png" descr="layer2_iter1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236626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7" name="layer4_iter10.png" descr="layer4_iter1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11820" cy="471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728" y="1243278"/>
            <a:ext cx="8366354" cy="3137893"/>
          </a:xfrm>
          <a:prstGeom prst="rect">
            <a:avLst/>
          </a:prstGeom>
          <a:ln w="12700">
            <a:miter lim="400000"/>
          </a:ln>
        </p:spPr>
      </p:pic>
      <p:sp>
        <p:nvSpPr>
          <p:cNvPr id="3930" name="logits"/>
          <p:cNvSpPr txBox="1"/>
          <p:nvPr/>
        </p:nvSpPr>
        <p:spPr>
          <a:xfrm>
            <a:off x="6069148" y="4611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3975" name="Connection Line"/>
          <p:cNvSpPr/>
          <p:nvPr/>
        </p:nvSpPr>
        <p:spPr>
          <a:xfrm>
            <a:off x="6357225" y="7723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2" name="class probabilites"/>
          <p:cNvSpPr txBox="1"/>
          <p:nvPr/>
        </p:nvSpPr>
        <p:spPr>
          <a:xfrm>
            <a:off x="7814081" y="200831"/>
            <a:ext cx="272457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3976" name="Connection Line"/>
          <p:cNvSpPr/>
          <p:nvPr/>
        </p:nvSpPr>
        <p:spPr>
          <a:xfrm>
            <a:off x="8137366" y="772331"/>
            <a:ext cx="854768" cy="985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711" y="16155"/>
                  <a:pt x="16911" y="895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4" name="relu"/>
          <p:cNvSpPr txBox="1"/>
          <p:nvPr/>
        </p:nvSpPr>
        <p:spPr>
          <a:xfrm>
            <a:off x="2920662" y="36295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977" name="Connection Line"/>
          <p:cNvSpPr/>
          <p:nvPr/>
        </p:nvSpPr>
        <p:spPr>
          <a:xfrm>
            <a:off x="3205605" y="30270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6" name="softmax"/>
          <p:cNvSpPr txBox="1"/>
          <p:nvPr/>
        </p:nvSpPr>
        <p:spPr>
          <a:xfrm>
            <a:off x="6003645" y="36168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3978" name="Connection Line"/>
          <p:cNvSpPr/>
          <p:nvPr/>
        </p:nvSpPr>
        <p:spPr>
          <a:xfrm>
            <a:off x="6745953" y="30450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grpSp>
        <p:nvGrpSpPr>
          <p:cNvPr id="3956" name="Group"/>
          <p:cNvGrpSpPr/>
          <p:nvPr/>
        </p:nvGrpSpPr>
        <p:grpSpPr>
          <a:xfrm>
            <a:off x="5222801" y="4282721"/>
            <a:ext cx="4493058" cy="7749708"/>
            <a:chOff x="0" y="0"/>
            <a:chExt cx="4493056" cy="7749707"/>
          </a:xfrm>
        </p:grpSpPr>
        <p:sp>
          <p:nvSpPr>
            <p:cNvPr id="3938" name="z"/>
            <p:cNvSpPr/>
            <p:nvPr/>
          </p:nvSpPr>
          <p:spPr>
            <a:xfrm rot="2700000">
              <a:off x="1073722" y="4386108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z</a:t>
              </a:r>
            </a:p>
          </p:txBody>
        </p:sp>
        <p:sp>
          <p:nvSpPr>
            <p:cNvPr id="3939" name="Line"/>
            <p:cNvSpPr/>
            <p:nvPr/>
          </p:nvSpPr>
          <p:spPr>
            <a:xfrm flipV="1">
              <a:off x="511085" y="1943303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40" name="Line"/>
            <p:cNvSpPr/>
            <p:nvPr/>
          </p:nvSpPr>
          <p:spPr>
            <a:xfrm flipV="1">
              <a:off x="4492656" y="2042859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79" name="Connection Line"/>
            <p:cNvSpPr/>
            <p:nvPr/>
          </p:nvSpPr>
          <p:spPr>
            <a:xfrm>
              <a:off x="1164336" y="1835938"/>
              <a:ext cx="959693" cy="36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7" h="21600" fill="norm" stroke="1" extrusionOk="0">
                  <a:moveTo>
                    <a:pt x="16310" y="21600"/>
                  </a:moveTo>
                  <a:cubicBezTo>
                    <a:pt x="21600" y="13547"/>
                    <a:pt x="16163" y="6347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0" name="Connection Line"/>
            <p:cNvSpPr/>
            <p:nvPr/>
          </p:nvSpPr>
          <p:spPr>
            <a:xfrm>
              <a:off x="1037175" y="2036354"/>
              <a:ext cx="668172" cy="400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0" h="21600" fill="norm" stroke="1" extrusionOk="0">
                  <a:moveTo>
                    <a:pt x="10438" y="21600"/>
                  </a:moveTo>
                  <a:cubicBezTo>
                    <a:pt x="21600" y="12579"/>
                    <a:pt x="18121" y="5379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1" name="Connection Line"/>
            <p:cNvSpPr/>
            <p:nvPr/>
          </p:nvSpPr>
          <p:spPr>
            <a:xfrm>
              <a:off x="2666595" y="1729205"/>
              <a:ext cx="443890" cy="385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6" h="21600" fill="norm" stroke="1" extrusionOk="0">
                  <a:moveTo>
                    <a:pt x="16206" y="0"/>
                  </a:moveTo>
                  <a:cubicBezTo>
                    <a:pt x="-4973" y="8488"/>
                    <a:pt x="-5394" y="15688"/>
                    <a:pt x="14943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2" name="Connection Line"/>
            <p:cNvSpPr/>
            <p:nvPr/>
          </p:nvSpPr>
          <p:spPr>
            <a:xfrm>
              <a:off x="3079319" y="2217391"/>
              <a:ext cx="542014" cy="39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66" h="21600" fill="norm" stroke="1" extrusionOk="0">
                  <a:moveTo>
                    <a:pt x="9163" y="0"/>
                  </a:moveTo>
                  <a:cubicBezTo>
                    <a:pt x="-5134" y="8706"/>
                    <a:pt x="-2700" y="15906"/>
                    <a:pt x="16466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3" name="Connection Line"/>
            <p:cNvSpPr/>
            <p:nvPr/>
          </p:nvSpPr>
          <p:spPr>
            <a:xfrm>
              <a:off x="1527032" y="1995456"/>
              <a:ext cx="884750" cy="426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fill="norm" stroke="1" extrusionOk="0">
                  <a:moveTo>
                    <a:pt x="15577" y="21600"/>
                  </a:moveTo>
                  <a:cubicBezTo>
                    <a:pt x="21600" y="12372"/>
                    <a:pt x="16408" y="5172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46" name="Shape"/>
            <p:cNvSpPr/>
            <p:nvPr/>
          </p:nvSpPr>
          <p:spPr>
            <a:xfrm rot="2700000">
              <a:off x="1073721" y="3609895"/>
              <a:ext cx="2865319" cy="275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47" name="Shape"/>
            <p:cNvSpPr/>
            <p:nvPr/>
          </p:nvSpPr>
          <p:spPr>
            <a:xfrm rot="2700000">
              <a:off x="1073721" y="2739853"/>
              <a:ext cx="2865319" cy="275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948" name="mathbf_x.pdf" descr="mathbf_x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4300" y="5655232"/>
              <a:ext cx="2794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9" name="mathbf_y.pdf" descr="mathbf_y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1834425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0" name="mathbf_h.pdf" descr="mathbf_h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000" y="3775892"/>
              <a:ext cx="2667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1" name="mathbf_z_1.pdf" descr="mathbf_z_1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" y="4840919"/>
              <a:ext cx="381000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2" name="mathbf_z_2.pdf" descr="mathbf_z_2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2890826"/>
              <a:ext cx="393700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3" name="Shape"/>
            <p:cNvSpPr/>
            <p:nvPr/>
          </p:nvSpPr>
          <p:spPr>
            <a:xfrm rot="2700000">
              <a:off x="1073721" y="1659801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4" name="Shape"/>
            <p:cNvSpPr/>
            <p:nvPr/>
          </p:nvSpPr>
          <p:spPr>
            <a:xfrm rot="2700000">
              <a:off x="1073722" y="609751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5" name="Line"/>
            <p:cNvSpPr/>
            <p:nvPr/>
          </p:nvSpPr>
          <p:spPr>
            <a:xfrm flipV="1">
              <a:off x="2524496" y="3258626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960" name="Group"/>
          <p:cNvGrpSpPr/>
          <p:nvPr/>
        </p:nvGrpSpPr>
        <p:grpSpPr>
          <a:xfrm>
            <a:off x="59785" y="8234389"/>
            <a:ext cx="4818294" cy="5128804"/>
            <a:chOff x="0" y="0"/>
            <a:chExt cx="4818293" cy="5128802"/>
          </a:xfrm>
        </p:grpSpPr>
        <p:pic>
          <p:nvPicPr>
            <p:cNvPr id="3957" name="layer0_iter0.png" descr="layer0_iter0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10508"/>
              <a:ext cx="4818294" cy="4818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8" name="mathbf_x.pdf" descr="mathbf_x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41095" y="1069413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9" name="Training data"/>
            <p:cNvSpPr txBox="1"/>
            <p:nvPr/>
          </p:nvSpPr>
          <p:spPr>
            <a:xfrm>
              <a:off x="1248049" y="-1"/>
              <a:ext cx="232219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data</a:t>
              </a:r>
            </a:p>
          </p:txBody>
        </p:sp>
      </p:grpSp>
      <p:grpSp>
        <p:nvGrpSpPr>
          <p:cNvPr id="3974" name="Group"/>
          <p:cNvGrpSpPr/>
          <p:nvPr/>
        </p:nvGrpSpPr>
        <p:grpSpPr>
          <a:xfrm>
            <a:off x="7907453" y="-26286"/>
            <a:ext cx="15962741" cy="13409671"/>
            <a:chOff x="0" y="0"/>
            <a:chExt cx="15962739" cy="13409670"/>
          </a:xfrm>
        </p:grpSpPr>
        <p:grpSp>
          <p:nvGrpSpPr>
            <p:cNvPr id="3970" name="Group"/>
            <p:cNvGrpSpPr/>
            <p:nvPr/>
          </p:nvGrpSpPr>
          <p:grpSpPr>
            <a:xfrm>
              <a:off x="0" y="-1"/>
              <a:ext cx="7865186" cy="13180987"/>
              <a:chOff x="0" y="0"/>
              <a:chExt cx="7865185" cy="13180985"/>
            </a:xfrm>
          </p:grpSpPr>
          <p:pic>
            <p:nvPicPr>
              <p:cNvPr id="3961" name="layer2_iter0.png" descr="layer2_iter0.pn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153365" y="4236626"/>
                <a:ext cx="4711821" cy="47118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2" name="layer1_iter0.png" descr="layer1_iter0.pn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147929" y="8469165"/>
                <a:ext cx="4711820" cy="47118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3" name="layer4_iter0.png" descr="layer4_iter0.pn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3147929" y="0"/>
                <a:ext cx="4711820" cy="47118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4" name="mathbf_h.pdf" descr="mathbf_h.pd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902703" y="5211090"/>
                <a:ext cx="266701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5" name="mathbf_y.pdf" descr="mathbf_y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902703" y="813258"/>
                <a:ext cx="266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6" name="mathbf_z_1.pdf" descr="mathbf_z_1.pdf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3845553" y="9307017"/>
                <a:ext cx="3810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84" name="Connection Line"/>
              <p:cNvSpPr/>
              <p:nvPr/>
            </p:nvSpPr>
            <p:spPr>
              <a:xfrm>
                <a:off x="1592981" y="8986670"/>
                <a:ext cx="1856305" cy="26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88" fill="norm" stroke="1" extrusionOk="0">
                    <a:moveTo>
                      <a:pt x="0" y="11854"/>
                    </a:moveTo>
                    <a:cubicBezTo>
                      <a:pt x="5616" y="-5312"/>
                      <a:pt x="12816" y="-3834"/>
                      <a:pt x="21600" y="16288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985" name="Connection Line"/>
              <p:cNvSpPr/>
              <p:nvPr/>
            </p:nvSpPr>
            <p:spPr>
              <a:xfrm>
                <a:off x="0" y="1719818"/>
                <a:ext cx="3584097" cy="4505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338" y="12105"/>
                      <a:pt x="12538" y="4905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986" name="Connection Line"/>
              <p:cNvSpPr/>
              <p:nvPr/>
            </p:nvSpPr>
            <p:spPr>
              <a:xfrm>
                <a:off x="1506348" y="6093026"/>
                <a:ext cx="2083735" cy="2157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09" y="9511"/>
                      <a:pt x="13009" y="2311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  <p:grpSp>
          <p:nvGrpSpPr>
            <p:cNvPr id="3973" name="Group"/>
            <p:cNvGrpSpPr/>
            <p:nvPr/>
          </p:nvGrpSpPr>
          <p:grpSpPr>
            <a:xfrm>
              <a:off x="3655126" y="12787369"/>
              <a:ext cx="12307614" cy="622301"/>
              <a:chOff x="0" y="0"/>
              <a:chExt cx="12307613" cy="622300"/>
            </a:xfrm>
          </p:grpSpPr>
          <p:sp>
            <p:nvSpPr>
              <p:cNvPr id="3971" name="Line"/>
              <p:cNvSpPr/>
              <p:nvPr/>
            </p:nvSpPr>
            <p:spPr>
              <a:xfrm>
                <a:off x="129257" y="323850"/>
                <a:ext cx="12178357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972" name="Training iteration"/>
              <p:cNvSpPr txBox="1"/>
              <p:nvPr/>
            </p:nvSpPr>
            <p:spPr>
              <a:xfrm>
                <a:off x="-1" y="-1"/>
                <a:ext cx="3096495" cy="6223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/>
                <a:r>
                  <a:t>Training iteration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8" grpId="5"/>
      <p:bldP build="whole" bldLvl="1" animBg="1" rev="0" advAuto="0" spid="3956" grpId="1"/>
      <p:bldP build="whole" bldLvl="1" animBg="1" rev="0" advAuto="0" spid="3960" grpId="2"/>
      <p:bldP build="whole" bldLvl="1" animBg="1" rev="0" advAuto="0" spid="3974" grpId="3"/>
      <p:bldP build="whole" bldLvl="1" animBg="1" rev="0" advAuto="0" spid="3924" grpId="4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989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0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1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2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2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33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34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35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36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98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9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0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1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2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7" name="Connection Line"/>
          <p:cNvSpPr/>
          <p:nvPr/>
        </p:nvSpPr>
        <p:spPr>
          <a:xfrm>
            <a:off x="7948863" y="9796271"/>
            <a:ext cx="4564450" cy="114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9" fill="norm" stroke="1" extrusionOk="0">
                <a:moveTo>
                  <a:pt x="0" y="3957"/>
                </a:moveTo>
                <a:cubicBezTo>
                  <a:pt x="7964" y="-4211"/>
                  <a:pt x="15164" y="266"/>
                  <a:pt x="21600" y="1738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38" name="Connection Line"/>
          <p:cNvSpPr/>
          <p:nvPr/>
        </p:nvSpPr>
        <p:spPr>
          <a:xfrm>
            <a:off x="7913916" y="2914785"/>
            <a:ext cx="4599397" cy="335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51" y="9987"/>
                  <a:pt x="12051" y="2787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39" name="Connection Line"/>
          <p:cNvSpPr/>
          <p:nvPr/>
        </p:nvSpPr>
        <p:spPr>
          <a:xfrm>
            <a:off x="7913916" y="6831541"/>
            <a:ext cx="4599397" cy="1554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55" fill="norm" stroke="1" extrusionOk="0">
                <a:moveTo>
                  <a:pt x="0" y="18855"/>
                </a:moveTo>
                <a:cubicBezTo>
                  <a:pt x="5996" y="3149"/>
                  <a:pt x="13196" y="-2745"/>
                  <a:pt x="21600" y="1174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0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7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8" name="mathbf_y.pdf" descr="mathbf_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9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0" name="mathbf_z_1.pdf" descr="mathbf_z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1" name="mathbf_z_2.pdf" descr="mathbf_z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4" name="Group"/>
          <p:cNvGrpSpPr/>
          <p:nvPr/>
        </p:nvGrpSpPr>
        <p:grpSpPr>
          <a:xfrm>
            <a:off x="10521180" y="12761084"/>
            <a:ext cx="11833198" cy="622301"/>
            <a:chOff x="0" y="0"/>
            <a:chExt cx="11833197" cy="622300"/>
          </a:xfrm>
        </p:grpSpPr>
        <p:sp>
          <p:nvSpPr>
            <p:cNvPr id="4012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13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  <p:sp>
        <p:nvSpPr>
          <p:cNvPr id="4015" name="logits"/>
          <p:cNvSpPr txBox="1"/>
          <p:nvPr/>
        </p:nvSpPr>
        <p:spPr>
          <a:xfrm>
            <a:off x="6831148" y="2325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4040" name="Connection Line"/>
          <p:cNvSpPr/>
          <p:nvPr/>
        </p:nvSpPr>
        <p:spPr>
          <a:xfrm>
            <a:off x="7119225" y="5437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17" name="class probabilites"/>
          <p:cNvSpPr txBox="1"/>
          <p:nvPr/>
        </p:nvSpPr>
        <p:spPr>
          <a:xfrm>
            <a:off x="8266374" y="232581"/>
            <a:ext cx="30342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4041" name="Connection Line"/>
          <p:cNvSpPr/>
          <p:nvPr/>
        </p:nvSpPr>
        <p:spPr>
          <a:xfrm>
            <a:off x="8899366" y="854881"/>
            <a:ext cx="784153" cy="67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265" y="18032"/>
                  <a:pt x="17465" y="1083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19" name="relu"/>
          <p:cNvSpPr txBox="1"/>
          <p:nvPr/>
        </p:nvSpPr>
        <p:spPr>
          <a:xfrm>
            <a:off x="3682662" y="34009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4042" name="Connection Line"/>
          <p:cNvSpPr/>
          <p:nvPr/>
        </p:nvSpPr>
        <p:spPr>
          <a:xfrm>
            <a:off x="3967605" y="27984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21" name="softmax"/>
          <p:cNvSpPr txBox="1"/>
          <p:nvPr/>
        </p:nvSpPr>
        <p:spPr>
          <a:xfrm>
            <a:off x="6765645" y="33882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4043" name="Connection Line"/>
          <p:cNvSpPr/>
          <p:nvPr/>
        </p:nvSpPr>
        <p:spPr>
          <a:xfrm>
            <a:off x="7507953" y="28164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pic>
        <p:nvPicPr>
          <p:cNvPr id="4023" name="layer2_iter10.png" descr="layer2_iter1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62319" y="4184915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4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449149" y="8059346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5" name="layer2_iter0.png" descr="layer2_iter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250026" y="4342978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6" name="layer4_iter0.png" descr="layer4_iter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056373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7" name="layer4_iter10.png" descr="layer4_iter1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2376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8" name="layer4_iter5.png" descr="layer4_iter5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779266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9" name="layer2_iter5.png" descr="layer2_iter5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132529" y="4184915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0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414175" y="7889947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1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796866" y="7610733"/>
            <a:ext cx="4076099" cy="4076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5" name="layer2_iter0.png" descr="layer2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3383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6" name="layer2_iter10.png" descr="layer2_iter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9822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7" name="layer2_iter20.png" descr="layer2_iter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09642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1" name="Group"/>
          <p:cNvGrpSpPr/>
          <p:nvPr/>
        </p:nvGrpSpPr>
        <p:grpSpPr>
          <a:xfrm>
            <a:off x="10293383" y="920924"/>
            <a:ext cx="12324281" cy="4279353"/>
            <a:chOff x="0" y="0"/>
            <a:chExt cx="12324280" cy="4279351"/>
          </a:xfrm>
        </p:grpSpPr>
        <p:pic>
          <p:nvPicPr>
            <p:cNvPr id="4048" name="layer4_iter0.png" descr="layer4_iter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9" name="layer4_iter10.png" descr="layer4_iter1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996439" y="7133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0" name="layer4_iter20.png" descr="layer4_iter2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116258" y="71330"/>
              <a:ext cx="4208023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55" name="Group"/>
          <p:cNvGrpSpPr/>
          <p:nvPr/>
        </p:nvGrpSpPr>
        <p:grpSpPr>
          <a:xfrm>
            <a:off x="10231692" y="8837790"/>
            <a:ext cx="12324281" cy="4208022"/>
            <a:chOff x="0" y="0"/>
            <a:chExt cx="12324280" cy="4208021"/>
          </a:xfrm>
        </p:grpSpPr>
        <p:pic>
          <p:nvPicPr>
            <p:cNvPr id="4052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3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996439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4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116258" y="0"/>
              <a:ext cx="4208023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6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4057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58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59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0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83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84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85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86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87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66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7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8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9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0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88" name="Connection Line"/>
          <p:cNvSpPr/>
          <p:nvPr/>
        </p:nvSpPr>
        <p:spPr>
          <a:xfrm>
            <a:off x="7948863" y="9796271"/>
            <a:ext cx="4564450" cy="114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9" fill="norm" stroke="1" extrusionOk="0">
                <a:moveTo>
                  <a:pt x="0" y="3957"/>
                </a:moveTo>
                <a:cubicBezTo>
                  <a:pt x="7964" y="-4211"/>
                  <a:pt x="15164" y="266"/>
                  <a:pt x="21600" y="1738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89" name="Connection Line"/>
          <p:cNvSpPr/>
          <p:nvPr/>
        </p:nvSpPr>
        <p:spPr>
          <a:xfrm>
            <a:off x="7913916" y="2914785"/>
            <a:ext cx="4599397" cy="335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51" y="9987"/>
                  <a:pt x="12051" y="2787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90" name="Connection Line"/>
          <p:cNvSpPr/>
          <p:nvPr/>
        </p:nvSpPr>
        <p:spPr>
          <a:xfrm>
            <a:off x="7913916" y="6831541"/>
            <a:ext cx="4599397" cy="1554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55" fill="norm" stroke="1" extrusionOk="0">
                <a:moveTo>
                  <a:pt x="0" y="18855"/>
                </a:moveTo>
                <a:cubicBezTo>
                  <a:pt x="5996" y="3149"/>
                  <a:pt x="13196" y="-2745"/>
                  <a:pt x="21600" y="1174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0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5" name="mathbf_x.pdf" descr="mathbf_x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6" name="mathbf_y.pdf" descr="mathbf_y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7" name="mathbf_h.pdf" descr="mathbf_h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8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9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2" name="Group"/>
          <p:cNvGrpSpPr/>
          <p:nvPr/>
        </p:nvGrpSpPr>
        <p:grpSpPr>
          <a:xfrm>
            <a:off x="10521180" y="12761084"/>
            <a:ext cx="11833198" cy="622301"/>
            <a:chOff x="0" y="0"/>
            <a:chExt cx="11833197" cy="622300"/>
          </a:xfrm>
        </p:grpSpPr>
        <p:sp>
          <p:nvSpPr>
            <p:cNvPr id="4080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1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1"/>
          <p:cNvSpPr txBox="1"/>
          <p:nvPr>
            <p:ph type="title"/>
          </p:nvPr>
        </p:nvSpPr>
        <p:spPr>
          <a:xfrm>
            <a:off x="3962400" y="-200024"/>
            <a:ext cx="16459200" cy="3016251"/>
          </a:xfrm>
          <a:prstGeom prst="rect">
            <a:avLst/>
          </a:prstGeom>
        </p:spPr>
        <p:txBody>
          <a:bodyPr/>
          <a:lstStyle/>
          <a:p>
            <a:pPr/>
            <a:r>
              <a:t>XOR problem</a:t>
            </a:r>
          </a:p>
        </p:txBody>
      </p:sp>
      <p:sp>
        <p:nvSpPr>
          <p:cNvPr id="274" name="Rectangle 3"/>
          <p:cNvSpPr txBox="1"/>
          <p:nvPr/>
        </p:nvSpPr>
        <p:spPr>
          <a:xfrm>
            <a:off x="6299200" y="3937000"/>
            <a:ext cx="1779588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Inputs</a:t>
            </a:r>
          </a:p>
        </p:txBody>
      </p:sp>
      <p:sp>
        <p:nvSpPr>
          <p:cNvPr id="275" name="Rectangle 4"/>
          <p:cNvSpPr txBox="1"/>
          <p:nvPr/>
        </p:nvSpPr>
        <p:spPr>
          <a:xfrm>
            <a:off x="11074400" y="3556000"/>
            <a:ext cx="1948955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Output</a:t>
            </a:r>
          </a:p>
        </p:txBody>
      </p:sp>
      <p:sp>
        <p:nvSpPr>
          <p:cNvPr id="276" name="Rectangle 5"/>
          <p:cNvSpPr txBox="1"/>
          <p:nvPr/>
        </p:nvSpPr>
        <p:spPr>
          <a:xfrm>
            <a:off x="6299200" y="4902200"/>
            <a:ext cx="6199188" cy="297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0       0                          0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1       0                          1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0       1                          1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1       1                          0</a:t>
            </a:r>
          </a:p>
        </p:txBody>
      </p:sp>
      <p:sp>
        <p:nvSpPr>
          <p:cNvPr id="277" name="Rectangle 6"/>
          <p:cNvSpPr txBox="1"/>
          <p:nvPr/>
        </p:nvSpPr>
        <p:spPr>
          <a:xfrm>
            <a:off x="5029200" y="8813800"/>
            <a:ext cx="16306800" cy="297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PDP authors pointed to the backpropagation algorithm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 a breakthrough, allowing multi-layer neural networks to be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trained.  Among the functions that a multi-layer network can represent but a single-layer network cannot:  the XOR function.</a:t>
            </a:r>
          </a:p>
        </p:txBody>
      </p:sp>
      <p:sp>
        <p:nvSpPr>
          <p:cNvPr id="278" name="Line 7"/>
          <p:cNvSpPr/>
          <p:nvPr/>
        </p:nvSpPr>
        <p:spPr>
          <a:xfrm>
            <a:off x="15030450" y="3498850"/>
            <a:ext cx="0" cy="3841750"/>
          </a:xfrm>
          <a:prstGeom prst="line">
            <a:avLst/>
          </a:prstGeom>
          <a:ln w="12700">
            <a:solidFill>
              <a:srgbClr val="000000"/>
            </a:solidFill>
            <a:headEnd type="stealth"/>
          </a:ln>
        </p:spPr>
        <p:txBody>
          <a:bodyPr tIns="91439" bIns="91439"/>
          <a:lstStyle/>
          <a:p>
            <a:pPr algn="l" defTabSz="1828800">
              <a:defRPr b="0" sz="4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" name="Line 8"/>
          <p:cNvSpPr/>
          <p:nvPr/>
        </p:nvSpPr>
        <p:spPr>
          <a:xfrm flipH="1">
            <a:off x="15036800" y="7343775"/>
            <a:ext cx="4130677" cy="1"/>
          </a:xfrm>
          <a:prstGeom prst="line">
            <a:avLst/>
          </a:prstGeom>
          <a:ln w="12700">
            <a:solidFill>
              <a:srgbClr val="000000"/>
            </a:solidFill>
            <a:headEnd type="stealth"/>
          </a:ln>
        </p:spPr>
        <p:txBody>
          <a:bodyPr tIns="91439" bIns="91439"/>
          <a:lstStyle/>
          <a:p>
            <a:pPr algn="l" defTabSz="1828800">
              <a:defRPr b="0" sz="4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0" name="Rectangle 9"/>
          <p:cNvSpPr txBox="1"/>
          <p:nvPr/>
        </p:nvSpPr>
        <p:spPr>
          <a:xfrm>
            <a:off x="14859000" y="7289800"/>
            <a:ext cx="3303588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0                1</a:t>
            </a:r>
          </a:p>
        </p:txBody>
      </p:sp>
      <p:sp>
        <p:nvSpPr>
          <p:cNvPr id="281" name="Rectangle 10"/>
          <p:cNvSpPr txBox="1"/>
          <p:nvPr/>
        </p:nvSpPr>
        <p:spPr>
          <a:xfrm rot="16200000">
            <a:off x="12908506" y="4844504"/>
            <a:ext cx="3303589" cy="875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0                1</a:t>
            </a:r>
          </a:p>
        </p:txBody>
      </p:sp>
      <p:sp>
        <p:nvSpPr>
          <p:cNvPr id="282" name="Rectangle 11"/>
          <p:cNvSpPr/>
          <p:nvPr/>
        </p:nvSpPr>
        <p:spPr>
          <a:xfrm>
            <a:off x="15011400" y="5537200"/>
            <a:ext cx="1803400" cy="1803400"/>
          </a:xfrm>
          <a:prstGeom prst="rect">
            <a:avLst/>
          </a:prstGeom>
          <a:solidFill>
            <a:srgbClr val="60606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83" name="Rectangle 12"/>
          <p:cNvSpPr/>
          <p:nvPr/>
        </p:nvSpPr>
        <p:spPr>
          <a:xfrm>
            <a:off x="16814800" y="3708400"/>
            <a:ext cx="1803400" cy="1803400"/>
          </a:xfrm>
          <a:prstGeom prst="rect">
            <a:avLst/>
          </a:prstGeom>
          <a:solidFill>
            <a:srgbClr val="60606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2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3383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3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9822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4" name="layer2_iter0.png" descr="layer2_iter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3383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5" name="layer2_iter10.png" descr="layer2_iter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89822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6" name="layer2_iter20.png" descr="layer2_iter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09642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7" name="layer4_iter0.png" descr="layer4_iter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93383" y="879844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layer4_iter10.png" descr="layer4_iter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89822" y="886977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9" name="layer4_iter20.png" descr="layer4_iter2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09642" y="886977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0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09642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sp>
        <p:nvSpPr>
          <p:cNvPr id="4101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4102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3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4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5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8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29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30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131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132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11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2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3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4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5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6" name="Rectangle"/>
          <p:cNvSpPr/>
          <p:nvPr/>
        </p:nvSpPr>
        <p:spPr>
          <a:xfrm>
            <a:off x="10617995" y="1333941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7" name="Rectangle"/>
          <p:cNvSpPr/>
          <p:nvPr/>
        </p:nvSpPr>
        <p:spPr>
          <a:xfrm>
            <a:off x="10617995" y="9360956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8" name="Rectangle"/>
          <p:cNvSpPr/>
          <p:nvPr/>
        </p:nvSpPr>
        <p:spPr>
          <a:xfrm>
            <a:off x="10617995" y="5347449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33" name="Connection Line"/>
          <p:cNvSpPr/>
          <p:nvPr/>
        </p:nvSpPr>
        <p:spPr>
          <a:xfrm>
            <a:off x="7948863" y="9854577"/>
            <a:ext cx="2656433" cy="202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1" fill="norm" stroke="1" extrusionOk="0">
                <a:moveTo>
                  <a:pt x="0" y="16221"/>
                </a:moveTo>
                <a:cubicBezTo>
                  <a:pt x="7674" y="-4623"/>
                  <a:pt x="14874" y="-5379"/>
                  <a:pt x="21600" y="13953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134" name="Connection Line"/>
          <p:cNvSpPr/>
          <p:nvPr/>
        </p:nvSpPr>
        <p:spPr>
          <a:xfrm>
            <a:off x="7913916" y="3712774"/>
            <a:ext cx="2691380" cy="2557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533" y="11862"/>
                  <a:pt x="12733" y="466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135" name="Connection Line"/>
          <p:cNvSpPr/>
          <p:nvPr/>
        </p:nvSpPr>
        <p:spPr>
          <a:xfrm>
            <a:off x="7913916" y="7014540"/>
            <a:ext cx="2691380" cy="1371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498" y="9449"/>
                  <a:pt x="13698" y="2249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12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3" name="mathbf_x.pdf" descr="mathbf_x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4" name="mathbf_y.pdf" descr="mathbf_y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5" name="mathbf_h.pdf" descr="mathbf_h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6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7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269657" y="-1593986"/>
            <a:ext cx="17451877" cy="1745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37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4050" y="337663"/>
            <a:ext cx="4742488" cy="130101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0" name="Group"/>
          <p:cNvGrpSpPr/>
          <p:nvPr/>
        </p:nvGrpSpPr>
        <p:grpSpPr>
          <a:xfrm>
            <a:off x="13107001" y="2311140"/>
            <a:ext cx="1426509" cy="9347719"/>
            <a:chOff x="0" y="0"/>
            <a:chExt cx="1426508" cy="9347718"/>
          </a:xfrm>
        </p:grpSpPr>
        <p:grpSp>
          <p:nvGrpSpPr>
            <p:cNvPr id="4144" name="Group"/>
            <p:cNvGrpSpPr/>
            <p:nvPr/>
          </p:nvGrpSpPr>
          <p:grpSpPr>
            <a:xfrm>
              <a:off x="4973" y="-1"/>
              <a:ext cx="1416559" cy="1453927"/>
              <a:chOff x="0" y="0"/>
              <a:chExt cx="1416558" cy="1453925"/>
            </a:xfrm>
          </p:grpSpPr>
          <p:sp>
            <p:nvSpPr>
              <p:cNvPr id="4140" name="Line"/>
              <p:cNvSpPr/>
              <p:nvPr/>
            </p:nvSpPr>
            <p:spPr>
              <a:xfrm flipV="1">
                <a:off x="708278" y="-1"/>
                <a:ext cx="1" cy="145392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43" name="Group"/>
              <p:cNvGrpSpPr/>
              <p:nvPr/>
            </p:nvGrpSpPr>
            <p:grpSpPr>
              <a:xfrm>
                <a:off x="0" y="511690"/>
                <a:ext cx="1416559" cy="430545"/>
                <a:chOff x="0" y="0"/>
                <a:chExt cx="1416558" cy="430544"/>
              </a:xfrm>
            </p:grpSpPr>
            <p:sp>
              <p:nvSpPr>
                <p:cNvPr id="4141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42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01312" y="97643"/>
                  <a:ext cx="1213934" cy="2164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49" name="Group"/>
            <p:cNvGrpSpPr/>
            <p:nvPr/>
          </p:nvGrpSpPr>
          <p:grpSpPr>
            <a:xfrm>
              <a:off x="4973" y="2630550"/>
              <a:ext cx="1416559" cy="1453928"/>
              <a:chOff x="0" y="0"/>
              <a:chExt cx="1416558" cy="1453927"/>
            </a:xfrm>
          </p:grpSpPr>
          <p:sp>
            <p:nvSpPr>
              <p:cNvPr id="4145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48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46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4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54" name="Group"/>
            <p:cNvGrpSpPr/>
            <p:nvPr/>
          </p:nvGrpSpPr>
          <p:grpSpPr>
            <a:xfrm>
              <a:off x="0" y="5261103"/>
              <a:ext cx="1426509" cy="1456064"/>
              <a:chOff x="0" y="0"/>
              <a:chExt cx="1426508" cy="1456062"/>
            </a:xfrm>
          </p:grpSpPr>
          <p:sp>
            <p:nvSpPr>
              <p:cNvPr id="4150" name="Line"/>
              <p:cNvSpPr/>
              <p:nvPr/>
            </p:nvSpPr>
            <p:spPr>
              <a:xfrm flipV="1">
                <a:off x="713254" y="0"/>
                <a:ext cx="1" cy="145606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53" name="Group"/>
              <p:cNvGrpSpPr/>
              <p:nvPr/>
            </p:nvGrpSpPr>
            <p:grpSpPr>
              <a:xfrm>
                <a:off x="0" y="511247"/>
                <a:ext cx="1426509" cy="433569"/>
                <a:chOff x="0" y="0"/>
                <a:chExt cx="1426508" cy="433568"/>
              </a:xfrm>
            </p:grpSpPr>
            <p:sp>
              <p:nvSpPr>
                <p:cNvPr id="4151" name="Rounded Rectangle"/>
                <p:cNvSpPr/>
                <p:nvPr/>
              </p:nvSpPr>
              <p:spPr>
                <a:xfrm>
                  <a:off x="0" y="0"/>
                  <a:ext cx="1426509" cy="433569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52" name="texttt_relu.pdf" descr="texttt_relu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357887" y="98328"/>
                  <a:ext cx="710733" cy="217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59" name="Group"/>
            <p:cNvGrpSpPr/>
            <p:nvPr/>
          </p:nvGrpSpPr>
          <p:grpSpPr>
            <a:xfrm>
              <a:off x="4973" y="7893791"/>
              <a:ext cx="1416559" cy="1453928"/>
              <a:chOff x="0" y="0"/>
              <a:chExt cx="1416558" cy="1453927"/>
            </a:xfrm>
          </p:grpSpPr>
          <p:sp>
            <p:nvSpPr>
              <p:cNvPr id="4155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58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56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5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63231" y="-2524216"/>
            <a:ext cx="19125336" cy="191253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3" name="Group"/>
          <p:cNvGrpSpPr/>
          <p:nvPr/>
        </p:nvGrpSpPr>
        <p:grpSpPr>
          <a:xfrm>
            <a:off x="13107001" y="2311140"/>
            <a:ext cx="1426509" cy="9347719"/>
            <a:chOff x="0" y="0"/>
            <a:chExt cx="1426508" cy="9347718"/>
          </a:xfrm>
        </p:grpSpPr>
        <p:grpSp>
          <p:nvGrpSpPr>
            <p:cNvPr id="4167" name="Group"/>
            <p:cNvGrpSpPr/>
            <p:nvPr/>
          </p:nvGrpSpPr>
          <p:grpSpPr>
            <a:xfrm>
              <a:off x="4973" y="-1"/>
              <a:ext cx="1416559" cy="1453927"/>
              <a:chOff x="0" y="0"/>
              <a:chExt cx="1416558" cy="1453925"/>
            </a:xfrm>
          </p:grpSpPr>
          <p:sp>
            <p:nvSpPr>
              <p:cNvPr id="4163" name="Line"/>
              <p:cNvSpPr/>
              <p:nvPr/>
            </p:nvSpPr>
            <p:spPr>
              <a:xfrm flipV="1">
                <a:off x="708278" y="-1"/>
                <a:ext cx="1" cy="145392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66" name="Group"/>
              <p:cNvGrpSpPr/>
              <p:nvPr/>
            </p:nvGrpSpPr>
            <p:grpSpPr>
              <a:xfrm>
                <a:off x="0" y="511690"/>
                <a:ext cx="1416559" cy="430545"/>
                <a:chOff x="0" y="0"/>
                <a:chExt cx="1416558" cy="430544"/>
              </a:xfrm>
            </p:grpSpPr>
            <p:sp>
              <p:nvSpPr>
                <p:cNvPr id="4164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65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01312" y="97643"/>
                  <a:ext cx="1213934" cy="2164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72" name="Group"/>
            <p:cNvGrpSpPr/>
            <p:nvPr/>
          </p:nvGrpSpPr>
          <p:grpSpPr>
            <a:xfrm>
              <a:off x="4973" y="2630550"/>
              <a:ext cx="1416559" cy="1453928"/>
              <a:chOff x="0" y="0"/>
              <a:chExt cx="1416558" cy="1453927"/>
            </a:xfrm>
          </p:grpSpPr>
          <p:sp>
            <p:nvSpPr>
              <p:cNvPr id="4168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71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69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7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77" name="Group"/>
            <p:cNvGrpSpPr/>
            <p:nvPr/>
          </p:nvGrpSpPr>
          <p:grpSpPr>
            <a:xfrm>
              <a:off x="0" y="5261103"/>
              <a:ext cx="1426509" cy="1456064"/>
              <a:chOff x="0" y="0"/>
              <a:chExt cx="1426508" cy="1456062"/>
            </a:xfrm>
          </p:grpSpPr>
          <p:sp>
            <p:nvSpPr>
              <p:cNvPr id="4173" name="Line"/>
              <p:cNvSpPr/>
              <p:nvPr/>
            </p:nvSpPr>
            <p:spPr>
              <a:xfrm flipV="1">
                <a:off x="713254" y="0"/>
                <a:ext cx="1" cy="145606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76" name="Group"/>
              <p:cNvGrpSpPr/>
              <p:nvPr/>
            </p:nvGrpSpPr>
            <p:grpSpPr>
              <a:xfrm>
                <a:off x="0" y="511247"/>
                <a:ext cx="1426509" cy="433569"/>
                <a:chOff x="0" y="0"/>
                <a:chExt cx="1426508" cy="433568"/>
              </a:xfrm>
            </p:grpSpPr>
            <p:sp>
              <p:nvSpPr>
                <p:cNvPr id="4174" name="Rounded Rectangle"/>
                <p:cNvSpPr/>
                <p:nvPr/>
              </p:nvSpPr>
              <p:spPr>
                <a:xfrm>
                  <a:off x="0" y="0"/>
                  <a:ext cx="1426509" cy="433569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75" name="texttt_relu.pdf" descr="texttt_relu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57887" y="98328"/>
                  <a:ext cx="710733" cy="217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82" name="Group"/>
            <p:cNvGrpSpPr/>
            <p:nvPr/>
          </p:nvGrpSpPr>
          <p:grpSpPr>
            <a:xfrm>
              <a:off x="4973" y="7893791"/>
              <a:ext cx="1416559" cy="1453928"/>
              <a:chOff x="0" y="0"/>
              <a:chExt cx="1416558" cy="1453927"/>
            </a:xfrm>
          </p:grpSpPr>
          <p:sp>
            <p:nvSpPr>
              <p:cNvPr id="4178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81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79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8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62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8" name="Group"/>
          <p:cNvGrpSpPr/>
          <p:nvPr/>
        </p:nvGrpSpPr>
        <p:grpSpPr>
          <a:xfrm>
            <a:off x="13076766" y="1590174"/>
            <a:ext cx="889648" cy="10896556"/>
            <a:chOff x="0" y="0"/>
            <a:chExt cx="889647" cy="10896555"/>
          </a:xfrm>
        </p:grpSpPr>
        <p:grpSp>
          <p:nvGrpSpPr>
            <p:cNvPr id="4195" name="Group"/>
            <p:cNvGrpSpPr/>
            <p:nvPr/>
          </p:nvGrpSpPr>
          <p:grpSpPr>
            <a:xfrm>
              <a:off x="0" y="8513020"/>
              <a:ext cx="889648" cy="2383536"/>
              <a:chOff x="0" y="0"/>
              <a:chExt cx="889647" cy="2383534"/>
            </a:xfrm>
          </p:grpSpPr>
          <p:grpSp>
            <p:nvGrpSpPr>
              <p:cNvPr id="4189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185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88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186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87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194" name="Group"/>
              <p:cNvGrpSpPr/>
              <p:nvPr/>
            </p:nvGrpSpPr>
            <p:grpSpPr>
              <a:xfrm>
                <a:off x="3101" y="1476786"/>
                <a:ext cx="883444" cy="906749"/>
                <a:chOff x="0" y="0"/>
                <a:chExt cx="883442" cy="906747"/>
              </a:xfrm>
            </p:grpSpPr>
            <p:sp>
              <p:nvSpPr>
                <p:cNvPr id="4190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93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191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92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06" name="Group"/>
            <p:cNvGrpSpPr/>
            <p:nvPr/>
          </p:nvGrpSpPr>
          <p:grpSpPr>
            <a:xfrm>
              <a:off x="0" y="5631324"/>
              <a:ext cx="889648" cy="2396236"/>
              <a:chOff x="0" y="0"/>
              <a:chExt cx="889647" cy="2396234"/>
            </a:xfrm>
          </p:grpSpPr>
          <p:grpSp>
            <p:nvGrpSpPr>
              <p:cNvPr id="4200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196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99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197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98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05" name="Group"/>
              <p:cNvGrpSpPr/>
              <p:nvPr/>
            </p:nvGrpSpPr>
            <p:grpSpPr>
              <a:xfrm>
                <a:off x="3101" y="1489486"/>
                <a:ext cx="883444" cy="906749"/>
                <a:chOff x="0" y="0"/>
                <a:chExt cx="883442" cy="906747"/>
              </a:xfrm>
            </p:grpSpPr>
            <p:sp>
              <p:nvSpPr>
                <p:cNvPr id="4201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04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02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03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17" name="Group"/>
            <p:cNvGrpSpPr/>
            <p:nvPr/>
          </p:nvGrpSpPr>
          <p:grpSpPr>
            <a:xfrm>
              <a:off x="0" y="2828886"/>
              <a:ext cx="889648" cy="2421636"/>
              <a:chOff x="0" y="0"/>
              <a:chExt cx="889647" cy="2421634"/>
            </a:xfrm>
          </p:grpSpPr>
          <p:grpSp>
            <p:nvGrpSpPr>
              <p:cNvPr id="4211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07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10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08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09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16" name="Group"/>
              <p:cNvGrpSpPr/>
              <p:nvPr/>
            </p:nvGrpSpPr>
            <p:grpSpPr>
              <a:xfrm>
                <a:off x="3101" y="1514886"/>
                <a:ext cx="883444" cy="906749"/>
                <a:chOff x="0" y="0"/>
                <a:chExt cx="883442" cy="906747"/>
              </a:xfrm>
            </p:grpSpPr>
            <p:sp>
              <p:nvSpPr>
                <p:cNvPr id="4212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15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13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14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22" name="Group"/>
            <p:cNvGrpSpPr/>
            <p:nvPr/>
          </p:nvGrpSpPr>
          <p:grpSpPr>
            <a:xfrm>
              <a:off x="3101" y="1398577"/>
              <a:ext cx="883443" cy="906748"/>
              <a:chOff x="0" y="0"/>
              <a:chExt cx="883442" cy="906747"/>
            </a:xfrm>
          </p:grpSpPr>
          <p:sp>
            <p:nvSpPr>
              <p:cNvPr id="4218" name="Line"/>
              <p:cNvSpPr/>
              <p:nvPr/>
            </p:nvSpPr>
            <p:spPr>
              <a:xfrm flipV="1">
                <a:off x="441722" y="0"/>
                <a:ext cx="1" cy="90674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21" name="Group"/>
              <p:cNvGrpSpPr/>
              <p:nvPr/>
            </p:nvGrpSpPr>
            <p:grpSpPr>
              <a:xfrm>
                <a:off x="0" y="319118"/>
                <a:ext cx="883443" cy="268512"/>
                <a:chOff x="0" y="0"/>
                <a:chExt cx="883442" cy="268510"/>
              </a:xfrm>
            </p:grpSpPr>
            <p:sp>
              <p:nvSpPr>
                <p:cNvPr id="4219" name="Rounded Rectangle"/>
                <p:cNvSpPr/>
                <p:nvPr/>
              </p:nvSpPr>
              <p:spPr>
                <a:xfrm>
                  <a:off x="0" y="0"/>
                  <a:ext cx="883443" cy="268511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2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003" y="66764"/>
                  <a:ext cx="651436" cy="134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227" name="Group"/>
            <p:cNvGrpSpPr/>
            <p:nvPr/>
          </p:nvGrpSpPr>
          <p:grpSpPr>
            <a:xfrm>
              <a:off x="0" y="-1"/>
              <a:ext cx="889648" cy="913117"/>
              <a:chOff x="0" y="0"/>
              <a:chExt cx="889647" cy="913115"/>
            </a:xfrm>
          </p:grpSpPr>
          <p:sp>
            <p:nvSpPr>
              <p:cNvPr id="4223" name="Line"/>
              <p:cNvSpPr/>
              <p:nvPr/>
            </p:nvSpPr>
            <p:spPr>
              <a:xfrm flipV="1">
                <a:off x="444823" y="-1"/>
                <a:ext cx="1" cy="91311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26" name="Group"/>
              <p:cNvGrpSpPr/>
              <p:nvPr/>
            </p:nvGrpSpPr>
            <p:grpSpPr>
              <a:xfrm>
                <a:off x="0" y="321359"/>
                <a:ext cx="889648" cy="270397"/>
                <a:chOff x="0" y="0"/>
                <a:chExt cx="889647" cy="270396"/>
              </a:xfrm>
            </p:grpSpPr>
            <p:sp>
              <p:nvSpPr>
                <p:cNvPr id="4224" name="Rounded Rectangle"/>
                <p:cNvSpPr/>
                <p:nvPr/>
              </p:nvSpPr>
              <p:spPr>
                <a:xfrm>
                  <a:off x="0" y="0"/>
                  <a:ext cx="889648" cy="270397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25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627" y="61323"/>
                  <a:ext cx="762393" cy="1359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42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09289" y="459096"/>
            <a:ext cx="3088700" cy="12943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1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30271" y="-1953803"/>
            <a:ext cx="19130210" cy="19130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5" name="Group"/>
          <p:cNvGrpSpPr/>
          <p:nvPr/>
        </p:nvGrpSpPr>
        <p:grpSpPr>
          <a:xfrm>
            <a:off x="13076766" y="1590174"/>
            <a:ext cx="889648" cy="10896556"/>
            <a:chOff x="0" y="0"/>
            <a:chExt cx="889647" cy="10896555"/>
          </a:xfrm>
        </p:grpSpPr>
        <p:grpSp>
          <p:nvGrpSpPr>
            <p:cNvPr id="4242" name="Group"/>
            <p:cNvGrpSpPr/>
            <p:nvPr/>
          </p:nvGrpSpPr>
          <p:grpSpPr>
            <a:xfrm>
              <a:off x="0" y="8513020"/>
              <a:ext cx="889648" cy="2383536"/>
              <a:chOff x="0" y="0"/>
              <a:chExt cx="889647" cy="2383534"/>
            </a:xfrm>
          </p:grpSpPr>
          <p:grpSp>
            <p:nvGrpSpPr>
              <p:cNvPr id="4236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32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35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33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34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41" name="Group"/>
              <p:cNvGrpSpPr/>
              <p:nvPr/>
            </p:nvGrpSpPr>
            <p:grpSpPr>
              <a:xfrm>
                <a:off x="3101" y="1476786"/>
                <a:ext cx="883444" cy="906749"/>
                <a:chOff x="0" y="0"/>
                <a:chExt cx="883442" cy="906747"/>
              </a:xfrm>
            </p:grpSpPr>
            <p:sp>
              <p:nvSpPr>
                <p:cNvPr id="4237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40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38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39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53" name="Group"/>
            <p:cNvGrpSpPr/>
            <p:nvPr/>
          </p:nvGrpSpPr>
          <p:grpSpPr>
            <a:xfrm>
              <a:off x="0" y="5631324"/>
              <a:ext cx="889648" cy="2396236"/>
              <a:chOff x="0" y="0"/>
              <a:chExt cx="889647" cy="2396234"/>
            </a:xfrm>
          </p:grpSpPr>
          <p:grpSp>
            <p:nvGrpSpPr>
              <p:cNvPr id="4247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43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46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44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45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52" name="Group"/>
              <p:cNvGrpSpPr/>
              <p:nvPr/>
            </p:nvGrpSpPr>
            <p:grpSpPr>
              <a:xfrm>
                <a:off x="3101" y="1489486"/>
                <a:ext cx="883444" cy="906749"/>
                <a:chOff x="0" y="0"/>
                <a:chExt cx="883442" cy="906747"/>
              </a:xfrm>
            </p:grpSpPr>
            <p:sp>
              <p:nvSpPr>
                <p:cNvPr id="4248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51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49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50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64" name="Group"/>
            <p:cNvGrpSpPr/>
            <p:nvPr/>
          </p:nvGrpSpPr>
          <p:grpSpPr>
            <a:xfrm>
              <a:off x="0" y="2828886"/>
              <a:ext cx="889648" cy="2421636"/>
              <a:chOff x="0" y="0"/>
              <a:chExt cx="889647" cy="2421634"/>
            </a:xfrm>
          </p:grpSpPr>
          <p:grpSp>
            <p:nvGrpSpPr>
              <p:cNvPr id="4258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54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57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55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56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63" name="Group"/>
              <p:cNvGrpSpPr/>
              <p:nvPr/>
            </p:nvGrpSpPr>
            <p:grpSpPr>
              <a:xfrm>
                <a:off x="3101" y="1514886"/>
                <a:ext cx="883444" cy="906749"/>
                <a:chOff x="0" y="0"/>
                <a:chExt cx="883442" cy="906747"/>
              </a:xfrm>
            </p:grpSpPr>
            <p:sp>
              <p:nvSpPr>
                <p:cNvPr id="4259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62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60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61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69" name="Group"/>
            <p:cNvGrpSpPr/>
            <p:nvPr/>
          </p:nvGrpSpPr>
          <p:grpSpPr>
            <a:xfrm>
              <a:off x="3101" y="1398577"/>
              <a:ext cx="883443" cy="906748"/>
              <a:chOff x="0" y="0"/>
              <a:chExt cx="883442" cy="906747"/>
            </a:xfrm>
          </p:grpSpPr>
          <p:sp>
            <p:nvSpPr>
              <p:cNvPr id="4265" name="Line"/>
              <p:cNvSpPr/>
              <p:nvPr/>
            </p:nvSpPr>
            <p:spPr>
              <a:xfrm flipV="1">
                <a:off x="441722" y="0"/>
                <a:ext cx="1" cy="90674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68" name="Group"/>
              <p:cNvGrpSpPr/>
              <p:nvPr/>
            </p:nvGrpSpPr>
            <p:grpSpPr>
              <a:xfrm>
                <a:off x="0" y="319118"/>
                <a:ext cx="883443" cy="268512"/>
                <a:chOff x="0" y="0"/>
                <a:chExt cx="883442" cy="268510"/>
              </a:xfrm>
            </p:grpSpPr>
            <p:sp>
              <p:nvSpPr>
                <p:cNvPr id="4266" name="Rounded Rectangle"/>
                <p:cNvSpPr/>
                <p:nvPr/>
              </p:nvSpPr>
              <p:spPr>
                <a:xfrm>
                  <a:off x="0" y="0"/>
                  <a:ext cx="883443" cy="268511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6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16003" y="66764"/>
                  <a:ext cx="651436" cy="134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274" name="Group"/>
            <p:cNvGrpSpPr/>
            <p:nvPr/>
          </p:nvGrpSpPr>
          <p:grpSpPr>
            <a:xfrm>
              <a:off x="0" y="-1"/>
              <a:ext cx="889648" cy="913117"/>
              <a:chOff x="0" y="0"/>
              <a:chExt cx="889647" cy="913115"/>
            </a:xfrm>
          </p:grpSpPr>
          <p:sp>
            <p:nvSpPr>
              <p:cNvPr id="4270" name="Line"/>
              <p:cNvSpPr/>
              <p:nvPr/>
            </p:nvSpPr>
            <p:spPr>
              <a:xfrm flipV="1">
                <a:off x="444823" y="-1"/>
                <a:ext cx="1" cy="91311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73" name="Group"/>
              <p:cNvGrpSpPr/>
              <p:nvPr/>
            </p:nvGrpSpPr>
            <p:grpSpPr>
              <a:xfrm>
                <a:off x="0" y="321359"/>
                <a:ext cx="889648" cy="270397"/>
                <a:chOff x="0" y="0"/>
                <a:chExt cx="889647" cy="270396"/>
              </a:xfrm>
            </p:grpSpPr>
            <p:sp>
              <p:nvSpPr>
                <p:cNvPr id="4271" name="Rounded Rectangle"/>
                <p:cNvSpPr/>
                <p:nvPr/>
              </p:nvSpPr>
              <p:spPr>
                <a:xfrm>
                  <a:off x="0" y="0"/>
                  <a:ext cx="889648" cy="270397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72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63627" y="61323"/>
                  <a:ext cx="762393" cy="1359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2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31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6" name="Group"/>
          <p:cNvGrpSpPr/>
          <p:nvPr/>
        </p:nvGrpSpPr>
        <p:grpSpPr>
          <a:xfrm>
            <a:off x="2278920" y="151338"/>
            <a:ext cx="20137629" cy="12341077"/>
            <a:chOff x="0" y="0"/>
            <a:chExt cx="20137628" cy="12341075"/>
          </a:xfrm>
        </p:grpSpPr>
        <p:grpSp>
          <p:nvGrpSpPr>
            <p:cNvPr id="4281" name="Group"/>
            <p:cNvGrpSpPr/>
            <p:nvPr/>
          </p:nvGrpSpPr>
          <p:grpSpPr>
            <a:xfrm>
              <a:off x="2298128" y="0"/>
              <a:ext cx="17839501" cy="12341076"/>
              <a:chOff x="0" y="0"/>
              <a:chExt cx="17839499" cy="12341075"/>
            </a:xfrm>
          </p:grpSpPr>
          <p:pic>
            <p:nvPicPr>
              <p:cNvPr id="4277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38264"/>
                <a:ext cx="2926734" cy="122644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290181" y="139368"/>
                <a:ext cx="2807277" cy="121051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345"/>
              <a:stretch>
                <a:fillRect/>
              </a:stretch>
            </p:blipFill>
            <p:spPr>
              <a:xfrm>
                <a:off x="7895926" y="0"/>
                <a:ext cx="4340327" cy="123410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145309" y="79639"/>
                <a:ext cx="5694191" cy="12224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25" name="Group"/>
            <p:cNvGrpSpPr/>
            <p:nvPr/>
          </p:nvGrpSpPr>
          <p:grpSpPr>
            <a:xfrm>
              <a:off x="0" y="977379"/>
              <a:ext cx="1130264" cy="10574205"/>
              <a:chOff x="0" y="0"/>
              <a:chExt cx="1130263" cy="10574203"/>
            </a:xfrm>
          </p:grpSpPr>
          <p:grpSp>
            <p:nvGrpSpPr>
              <p:cNvPr id="4292" name="Group"/>
              <p:cNvGrpSpPr/>
              <p:nvPr/>
            </p:nvGrpSpPr>
            <p:grpSpPr>
              <a:xfrm>
                <a:off x="0" y="5382797"/>
                <a:ext cx="1130264" cy="2500699"/>
                <a:chOff x="0" y="0"/>
                <a:chExt cx="1130263" cy="2500698"/>
              </a:xfrm>
            </p:grpSpPr>
            <p:grpSp>
              <p:nvGrpSpPr>
                <p:cNvPr id="4286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282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285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283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284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291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287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290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288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289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  <p:grpSp>
            <p:nvGrpSpPr>
              <p:cNvPr id="4297" name="Group"/>
              <p:cNvGrpSpPr/>
              <p:nvPr/>
            </p:nvGrpSpPr>
            <p:grpSpPr>
              <a:xfrm>
                <a:off x="3941" y="1350088"/>
                <a:ext cx="1122381" cy="1151990"/>
                <a:chOff x="0" y="0"/>
                <a:chExt cx="1122379" cy="1151988"/>
              </a:xfrm>
            </p:grpSpPr>
            <p:sp>
              <p:nvSpPr>
                <p:cNvPr id="4293" name="Line"/>
                <p:cNvSpPr/>
                <p:nvPr/>
              </p:nvSpPr>
              <p:spPr>
                <a:xfrm flipV="1">
                  <a:off x="561192" y="-1"/>
                  <a:ext cx="1" cy="115199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96" name="Group"/>
                <p:cNvGrpSpPr/>
                <p:nvPr/>
              </p:nvGrpSpPr>
              <p:grpSpPr>
                <a:xfrm>
                  <a:off x="0" y="405427"/>
                  <a:ext cx="1122380" cy="341134"/>
                  <a:chOff x="0" y="0"/>
                  <a:chExt cx="1122379" cy="341132"/>
                </a:xfrm>
              </p:grpSpPr>
              <p:sp>
                <p:nvSpPr>
                  <p:cNvPr id="4294" name="Rounded Rectangle"/>
                  <p:cNvSpPr/>
                  <p:nvPr/>
                </p:nvSpPr>
                <p:spPr>
                  <a:xfrm>
                    <a:off x="0" y="0"/>
                    <a:ext cx="1122380" cy="341133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95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47377" y="84821"/>
                    <a:ext cx="827625" cy="1714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302" name="Group"/>
              <p:cNvGrpSpPr/>
              <p:nvPr/>
            </p:nvGrpSpPr>
            <p:grpSpPr>
              <a:xfrm>
                <a:off x="0" y="-1"/>
                <a:ext cx="1130264" cy="1160080"/>
                <a:chOff x="0" y="0"/>
                <a:chExt cx="1130263" cy="1160078"/>
              </a:xfrm>
            </p:grpSpPr>
            <p:sp>
              <p:nvSpPr>
                <p:cNvPr id="4298" name="Line"/>
                <p:cNvSpPr/>
                <p:nvPr/>
              </p:nvSpPr>
              <p:spPr>
                <a:xfrm flipV="1">
                  <a:off x="565131" y="-1"/>
                  <a:ext cx="1" cy="1160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301" name="Group"/>
                <p:cNvGrpSpPr/>
                <p:nvPr/>
              </p:nvGrpSpPr>
              <p:grpSpPr>
                <a:xfrm>
                  <a:off x="0" y="408274"/>
                  <a:ext cx="1130264" cy="343530"/>
                  <a:chOff x="0" y="0"/>
                  <a:chExt cx="1130263" cy="343528"/>
                </a:xfrm>
              </p:grpSpPr>
              <p:sp>
                <p:nvSpPr>
                  <p:cNvPr id="4299" name="Rounded Rectangle"/>
                  <p:cNvSpPr/>
                  <p:nvPr/>
                </p:nvSpPr>
                <p:spPr>
                  <a:xfrm>
                    <a:off x="0" y="0"/>
                    <a:ext cx="1130264" cy="343529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300" name="texttt_softmax.pdf" descr="texttt_softmax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80836" y="77908"/>
                    <a:ext cx="968591" cy="17269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313" name="Group"/>
              <p:cNvGrpSpPr/>
              <p:nvPr/>
            </p:nvGrpSpPr>
            <p:grpSpPr>
              <a:xfrm>
                <a:off x="0" y="8073505"/>
                <a:ext cx="1130264" cy="2500699"/>
                <a:chOff x="0" y="0"/>
                <a:chExt cx="1130263" cy="2500698"/>
              </a:xfrm>
            </p:grpSpPr>
            <p:grpSp>
              <p:nvGrpSpPr>
                <p:cNvPr id="4307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303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06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304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05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312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308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11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309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10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  <p:grpSp>
            <p:nvGrpSpPr>
              <p:cNvPr id="4324" name="Group"/>
              <p:cNvGrpSpPr/>
              <p:nvPr/>
            </p:nvGrpSpPr>
            <p:grpSpPr>
              <a:xfrm>
                <a:off x="0" y="2692088"/>
                <a:ext cx="1130264" cy="2500699"/>
                <a:chOff x="0" y="0"/>
                <a:chExt cx="1130263" cy="2500698"/>
              </a:xfrm>
            </p:grpSpPr>
            <p:grpSp>
              <p:nvGrpSpPr>
                <p:cNvPr id="4318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314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17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315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16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323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319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22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320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21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</p:grpSp>
      </p:grpSp>
      <p:grpSp>
        <p:nvGrpSpPr>
          <p:cNvPr id="4329" name="Group"/>
          <p:cNvGrpSpPr/>
          <p:nvPr/>
        </p:nvGrpSpPr>
        <p:grpSpPr>
          <a:xfrm>
            <a:off x="4575713" y="12604762"/>
            <a:ext cx="16063108" cy="622301"/>
            <a:chOff x="0" y="0"/>
            <a:chExt cx="16063108" cy="622300"/>
          </a:xfrm>
        </p:grpSpPr>
        <p:sp>
          <p:nvSpPr>
            <p:cNvPr id="4327" name="Line"/>
            <p:cNvSpPr/>
            <p:nvPr/>
          </p:nvSpPr>
          <p:spPr>
            <a:xfrm>
              <a:off x="168698" y="323850"/>
              <a:ext cx="1589441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28" name="Training iteration"/>
            <p:cNvSpPr txBox="1"/>
            <p:nvPr/>
          </p:nvSpPr>
          <p:spPr>
            <a:xfrm>
              <a:off x="-1" y="-1"/>
              <a:ext cx="4041346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281395" y="-3500744"/>
            <a:ext cx="20305710" cy="20305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6" name="Group"/>
          <p:cNvGrpSpPr/>
          <p:nvPr/>
        </p:nvGrpSpPr>
        <p:grpSpPr>
          <a:xfrm>
            <a:off x="15334617" y="2884101"/>
            <a:ext cx="1416559" cy="1453927"/>
            <a:chOff x="0" y="0"/>
            <a:chExt cx="1416558" cy="1453925"/>
          </a:xfrm>
        </p:grpSpPr>
        <p:sp>
          <p:nvSpPr>
            <p:cNvPr id="4332" name="Line"/>
            <p:cNvSpPr/>
            <p:nvPr/>
          </p:nvSpPr>
          <p:spPr>
            <a:xfrm flipV="1">
              <a:off x="708278" y="-1"/>
              <a:ext cx="1" cy="145392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35" name="Group"/>
            <p:cNvGrpSpPr/>
            <p:nvPr/>
          </p:nvGrpSpPr>
          <p:grpSpPr>
            <a:xfrm>
              <a:off x="0" y="511690"/>
              <a:ext cx="1416559" cy="430545"/>
              <a:chOff x="0" y="0"/>
              <a:chExt cx="1416558" cy="430544"/>
            </a:xfrm>
          </p:grpSpPr>
          <p:sp>
            <p:nvSpPr>
              <p:cNvPr id="4333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34" name="texttt_softmax.pdf" descr="texttt_softmax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312" y="97643"/>
                <a:ext cx="1213934" cy="2164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47" name="Group"/>
          <p:cNvGrpSpPr/>
          <p:nvPr/>
        </p:nvGrpSpPr>
        <p:grpSpPr>
          <a:xfrm>
            <a:off x="15329644" y="5183445"/>
            <a:ext cx="1426509" cy="2961651"/>
            <a:chOff x="0" y="0"/>
            <a:chExt cx="1426508" cy="2961649"/>
          </a:xfrm>
        </p:grpSpPr>
        <p:sp>
          <p:nvSpPr>
            <p:cNvPr id="4337" name="Line"/>
            <p:cNvSpPr/>
            <p:nvPr/>
          </p:nvSpPr>
          <p:spPr>
            <a:xfrm flipV="1">
              <a:off x="713254" y="0"/>
              <a:ext cx="1" cy="29616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40" name="Group"/>
            <p:cNvGrpSpPr/>
            <p:nvPr/>
          </p:nvGrpSpPr>
          <p:grpSpPr>
            <a:xfrm>
              <a:off x="4973" y="511691"/>
              <a:ext cx="1416559" cy="430545"/>
              <a:chOff x="0" y="0"/>
              <a:chExt cx="1416558" cy="430544"/>
            </a:xfrm>
          </p:grpSpPr>
          <p:sp>
            <p:nvSpPr>
              <p:cNvPr id="4338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39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43" name="Group"/>
            <p:cNvGrpSpPr/>
            <p:nvPr/>
          </p:nvGrpSpPr>
          <p:grpSpPr>
            <a:xfrm>
              <a:off x="0" y="1264042"/>
              <a:ext cx="1426509" cy="433569"/>
              <a:chOff x="0" y="0"/>
              <a:chExt cx="1426508" cy="433568"/>
            </a:xfrm>
          </p:grpSpPr>
          <p:sp>
            <p:nvSpPr>
              <p:cNvPr id="4341" name="Rounded Rectangle"/>
              <p:cNvSpPr/>
              <p:nvPr/>
            </p:nvSpPr>
            <p:spPr>
              <a:xfrm>
                <a:off x="0" y="0"/>
                <a:ext cx="1426509" cy="433569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42" name="texttt_relu.pdf" descr="texttt_relu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57887" y="98328"/>
                <a:ext cx="710733" cy="217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46" name="Group"/>
            <p:cNvGrpSpPr/>
            <p:nvPr/>
          </p:nvGrpSpPr>
          <p:grpSpPr>
            <a:xfrm>
              <a:off x="4973" y="2019415"/>
              <a:ext cx="1416559" cy="430545"/>
              <a:chOff x="0" y="0"/>
              <a:chExt cx="1416558" cy="430544"/>
            </a:xfrm>
          </p:grpSpPr>
          <p:sp>
            <p:nvSpPr>
              <p:cNvPr id="4344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45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58" name="Group"/>
          <p:cNvGrpSpPr/>
          <p:nvPr/>
        </p:nvGrpSpPr>
        <p:grpSpPr>
          <a:xfrm>
            <a:off x="15329644" y="8584115"/>
            <a:ext cx="1426509" cy="2961651"/>
            <a:chOff x="0" y="0"/>
            <a:chExt cx="1426508" cy="2961649"/>
          </a:xfrm>
        </p:grpSpPr>
        <p:sp>
          <p:nvSpPr>
            <p:cNvPr id="4348" name="Line"/>
            <p:cNvSpPr/>
            <p:nvPr/>
          </p:nvSpPr>
          <p:spPr>
            <a:xfrm flipV="1">
              <a:off x="713254" y="0"/>
              <a:ext cx="1" cy="29616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51" name="Group"/>
            <p:cNvGrpSpPr/>
            <p:nvPr/>
          </p:nvGrpSpPr>
          <p:grpSpPr>
            <a:xfrm>
              <a:off x="4973" y="511690"/>
              <a:ext cx="1416559" cy="430545"/>
              <a:chOff x="0" y="0"/>
              <a:chExt cx="1416558" cy="430544"/>
            </a:xfrm>
          </p:grpSpPr>
          <p:sp>
            <p:nvSpPr>
              <p:cNvPr id="4349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0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54" name="Group"/>
            <p:cNvGrpSpPr/>
            <p:nvPr/>
          </p:nvGrpSpPr>
          <p:grpSpPr>
            <a:xfrm>
              <a:off x="0" y="1264041"/>
              <a:ext cx="1426509" cy="433569"/>
              <a:chOff x="0" y="0"/>
              <a:chExt cx="1426508" cy="433568"/>
            </a:xfrm>
          </p:grpSpPr>
          <p:sp>
            <p:nvSpPr>
              <p:cNvPr id="4352" name="Rounded Rectangle"/>
              <p:cNvSpPr/>
              <p:nvPr/>
            </p:nvSpPr>
            <p:spPr>
              <a:xfrm>
                <a:off x="0" y="0"/>
                <a:ext cx="1426509" cy="433569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3" name="texttt_relu.pdf" descr="texttt_relu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57887" y="98328"/>
                <a:ext cx="710733" cy="217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57" name="Group"/>
            <p:cNvGrpSpPr/>
            <p:nvPr/>
          </p:nvGrpSpPr>
          <p:grpSpPr>
            <a:xfrm>
              <a:off x="4973" y="2019415"/>
              <a:ext cx="1416559" cy="430545"/>
              <a:chOff x="0" y="0"/>
              <a:chExt cx="1416558" cy="430544"/>
            </a:xfrm>
          </p:grpSpPr>
          <p:sp>
            <p:nvSpPr>
              <p:cNvPr id="4355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6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31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1791" y="3085660"/>
            <a:ext cx="9309833" cy="6493897"/>
          </a:xfrm>
          <a:prstGeom prst="rect">
            <a:avLst/>
          </a:prstGeom>
          <a:ln w="12700">
            <a:miter lim="400000"/>
          </a:ln>
        </p:spPr>
      </p:pic>
      <p:sp>
        <p:nvSpPr>
          <p:cNvPr id="4361" name="Layer 1 representation"/>
          <p:cNvSpPr txBox="1"/>
          <p:nvPr/>
        </p:nvSpPr>
        <p:spPr>
          <a:xfrm>
            <a:off x="3785985" y="2327212"/>
            <a:ext cx="648144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Layer 1 representation</a:t>
            </a:r>
          </a:p>
        </p:txBody>
      </p:sp>
      <p:pic>
        <p:nvPicPr>
          <p:cNvPr id="4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45" b="0"/>
          <a:stretch>
            <a:fillRect/>
          </a:stretch>
        </p:blipFill>
        <p:spPr>
          <a:xfrm>
            <a:off x="665370" y="9162818"/>
            <a:ext cx="7383067" cy="4093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63" name="[DeCAF, Donahue, Jia, et al. 2013]"/>
          <p:cNvSpPr txBox="1"/>
          <p:nvPr/>
        </p:nvSpPr>
        <p:spPr>
          <a:xfrm>
            <a:off x="15646571" y="11364830"/>
            <a:ext cx="8329931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[DeCAF, Donahue, Jia, et al. 2013]</a:t>
            </a:r>
          </a:p>
        </p:txBody>
      </p:sp>
      <p:sp>
        <p:nvSpPr>
          <p:cNvPr id="4364" name="[Visualization technique : t-sne, van der Maaten &amp; Hinton, 2008]"/>
          <p:cNvSpPr txBox="1"/>
          <p:nvPr/>
        </p:nvSpPr>
        <p:spPr>
          <a:xfrm>
            <a:off x="8742036" y="12321189"/>
            <a:ext cx="1528440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[Visualization technique : t-sne, van der Maaten &amp; Hinton, 2008]</a:t>
            </a:r>
          </a:p>
        </p:txBody>
      </p:sp>
      <p:pic>
        <p:nvPicPr>
          <p:cNvPr id="436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4023" y="1236587"/>
            <a:ext cx="424716" cy="193729"/>
          </a:xfrm>
          <a:prstGeom prst="rect">
            <a:avLst/>
          </a:prstGeom>
        </p:spPr>
      </p:pic>
      <p:pic>
        <p:nvPicPr>
          <p:cNvPr id="436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419" t="0" r="4416" b="0"/>
          <a:stretch>
            <a:fillRect/>
          </a:stretch>
        </p:blipFill>
        <p:spPr>
          <a:xfrm>
            <a:off x="4676174" y="648630"/>
            <a:ext cx="1355726" cy="137965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368" name="Rectangle"/>
          <p:cNvSpPr/>
          <p:nvPr/>
        </p:nvSpPr>
        <p:spPr>
          <a:xfrm>
            <a:off x="6546700" y="435551"/>
            <a:ext cx="197024" cy="1805872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6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0042" y="1236587"/>
            <a:ext cx="289443" cy="193729"/>
          </a:xfrm>
          <a:prstGeom prst="rect">
            <a:avLst/>
          </a:prstGeom>
        </p:spPr>
      </p:pic>
      <p:sp>
        <p:nvSpPr>
          <p:cNvPr id="4371" name="Rectangle"/>
          <p:cNvSpPr/>
          <p:nvPr/>
        </p:nvSpPr>
        <p:spPr>
          <a:xfrm>
            <a:off x="7058644" y="430564"/>
            <a:ext cx="197024" cy="180587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2584" y="1231600"/>
            <a:ext cx="289443" cy="193729"/>
          </a:xfrm>
          <a:prstGeom prst="rect">
            <a:avLst/>
          </a:prstGeom>
        </p:spPr>
      </p:pic>
      <p:sp>
        <p:nvSpPr>
          <p:cNvPr id="4374" name="Rectangle"/>
          <p:cNvSpPr/>
          <p:nvPr/>
        </p:nvSpPr>
        <p:spPr>
          <a:xfrm>
            <a:off x="7577054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93928" y="1226612"/>
            <a:ext cx="289443" cy="193730"/>
          </a:xfrm>
          <a:prstGeom prst="rect">
            <a:avLst/>
          </a:prstGeom>
        </p:spPr>
      </p:pic>
      <p:sp>
        <p:nvSpPr>
          <p:cNvPr id="4377" name="Rectangle"/>
          <p:cNvSpPr/>
          <p:nvPr/>
        </p:nvSpPr>
        <p:spPr>
          <a:xfrm>
            <a:off x="8098243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15118" y="1226612"/>
            <a:ext cx="289443" cy="193730"/>
          </a:xfrm>
          <a:prstGeom prst="rect">
            <a:avLst/>
          </a:prstGeom>
        </p:spPr>
      </p:pic>
      <p:sp>
        <p:nvSpPr>
          <p:cNvPr id="4380" name="Rectangle"/>
          <p:cNvSpPr/>
          <p:nvPr/>
        </p:nvSpPr>
        <p:spPr>
          <a:xfrm>
            <a:off x="8636055" y="425577"/>
            <a:ext cx="197025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65864" y="1226612"/>
            <a:ext cx="289442" cy="193730"/>
          </a:xfrm>
          <a:prstGeom prst="rect">
            <a:avLst/>
          </a:prstGeom>
        </p:spPr>
      </p:pic>
      <p:sp>
        <p:nvSpPr>
          <p:cNvPr id="4383" name="Rectangle"/>
          <p:cNvSpPr/>
          <p:nvPr/>
        </p:nvSpPr>
        <p:spPr>
          <a:xfrm>
            <a:off x="9173867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4407" name="Group"/>
          <p:cNvGrpSpPr/>
          <p:nvPr/>
        </p:nvGrpSpPr>
        <p:grpSpPr>
          <a:xfrm>
            <a:off x="11835712" y="415554"/>
            <a:ext cx="9859047" cy="9661777"/>
            <a:chOff x="0" y="0"/>
            <a:chExt cx="9859046" cy="9661775"/>
          </a:xfrm>
        </p:grpSpPr>
        <p:grpSp>
          <p:nvGrpSpPr>
            <p:cNvPr id="4387" name="Group"/>
            <p:cNvGrpSpPr/>
            <p:nvPr/>
          </p:nvGrpSpPr>
          <p:grpSpPr>
            <a:xfrm>
              <a:off x="-1" y="2414894"/>
              <a:ext cx="9859048" cy="7246882"/>
              <a:chOff x="0" y="503237"/>
              <a:chExt cx="9859046" cy="7246880"/>
            </a:xfrm>
          </p:grpSpPr>
          <p:pic>
            <p:nvPicPr>
              <p:cNvPr id="438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849873" y="869755"/>
                <a:ext cx="8009174" cy="68803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85" name="Layer 6 representation"/>
              <p:cNvSpPr/>
              <p:nvPr/>
            </p:nvSpPr>
            <p:spPr>
              <a:xfrm>
                <a:off x="6120179" y="5032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/>
                <a:r>
                  <a:t>Layer 6 representation</a:t>
                </a:r>
              </a:p>
            </p:txBody>
          </p:sp>
          <p:sp>
            <p:nvSpPr>
              <p:cNvPr id="4386" name="Line"/>
              <p:cNvSpPr/>
              <p:nvPr/>
            </p:nvSpPr>
            <p:spPr>
              <a:xfrm flipV="1">
                <a:off x="-1" y="4560363"/>
                <a:ext cx="1270001" cy="1"/>
              </a:xfrm>
              <a:prstGeom prst="line">
                <a:avLst/>
              </a:prstGeom>
              <a:noFill/>
              <a:ln w="1016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4388" name="Line Line" descr="Line 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55148" y="811009"/>
              <a:ext cx="424715" cy="193729"/>
            </a:xfrm>
            <a:prstGeom prst="rect">
              <a:avLst/>
            </a:prstGeom>
            <a:effectLst/>
          </p:spPr>
        </p:pic>
        <p:pic>
          <p:nvPicPr>
            <p:cNvPr id="43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419" t="0" r="4416" b="0"/>
            <a:stretch>
              <a:fillRect/>
            </a:stretch>
          </p:blipFill>
          <p:spPr>
            <a:xfrm>
              <a:off x="3647299" y="223053"/>
              <a:ext cx="1355725" cy="137965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391" name="Rectangle"/>
            <p:cNvSpPr/>
            <p:nvPr/>
          </p:nvSpPr>
          <p:spPr>
            <a:xfrm>
              <a:off x="5517825" y="9974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2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41166" y="811009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394" name="Rectangle"/>
            <p:cNvSpPr/>
            <p:nvPr/>
          </p:nvSpPr>
          <p:spPr>
            <a:xfrm>
              <a:off x="6029769" y="4987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5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33708" y="806022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397" name="Rectangle"/>
            <p:cNvSpPr/>
            <p:nvPr/>
          </p:nvSpPr>
          <p:spPr>
            <a:xfrm>
              <a:off x="6548179" y="0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8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65052" y="801035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400" name="Rectangle"/>
            <p:cNvSpPr/>
            <p:nvPr/>
          </p:nvSpPr>
          <p:spPr>
            <a:xfrm>
              <a:off x="7069367" y="0"/>
              <a:ext cx="197025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401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86242" y="801035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403" name="Rectangle"/>
            <p:cNvSpPr/>
            <p:nvPr/>
          </p:nvSpPr>
          <p:spPr>
            <a:xfrm>
              <a:off x="7607179" y="0"/>
              <a:ext cx="197025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404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36989" y="801035"/>
              <a:ext cx="289442" cy="193729"/>
            </a:xfrm>
            <a:prstGeom prst="rect">
              <a:avLst/>
            </a:prstGeom>
            <a:effectLst/>
          </p:spPr>
        </p:pic>
        <p:sp>
          <p:nvSpPr>
            <p:cNvPr id="4406" name="Rectangle"/>
            <p:cNvSpPr/>
            <p:nvPr/>
          </p:nvSpPr>
          <p:spPr>
            <a:xfrm>
              <a:off x="8144991" y="0"/>
              <a:ext cx="197025" cy="1805871"/>
            </a:xfrm>
            <a:prstGeom prst="rect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7" grpId="2"/>
      <p:bldP build="whole" bldLvl="1" animBg="1" rev="0" advAuto="0" spid="4362" grpId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1. Introduction to Deep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1. Introduction to Deep Learning</a:t>
            </a:r>
          </a:p>
        </p:txBody>
      </p:sp>
      <p:sp>
        <p:nvSpPr>
          <p:cNvPr id="4410" name="Brief history…"/>
          <p:cNvSpPr txBox="1"/>
          <p:nvPr>
            <p:ph type="body" idx="1"/>
          </p:nvPr>
        </p:nvSpPr>
        <p:spPr>
          <a:xfrm>
            <a:off x="1705225" y="2607493"/>
            <a:ext cx="20973550" cy="10279014"/>
          </a:xfrm>
          <a:prstGeom prst="rect">
            <a:avLst/>
          </a:prstGeom>
        </p:spPr>
        <p:txBody>
          <a:bodyPr/>
          <a:lstStyle/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Brief history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Basic formulation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(hierarchical processing)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Optimization via gradient descent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Layer types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(Linear, Pointwise non-linearity)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Everything is a tensor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as data transformers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87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85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86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90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88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89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292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293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pic>
        <p:nvPicPr>
          <p:cNvPr id="2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70040" b="0"/>
          <a:stretch>
            <a:fillRect/>
          </a:stretch>
        </p:blipFill>
        <p:spPr>
          <a:xfrm>
            <a:off x="4728634" y="4932756"/>
            <a:ext cx="4298339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1"/>
          <p:cNvSpPr txBox="1"/>
          <p:nvPr>
            <p:ph type="title"/>
          </p:nvPr>
        </p:nvSpPr>
        <p:spPr>
          <a:xfrm>
            <a:off x="3962400" y="32293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LeCun conv nets, 1998</a:t>
            </a:r>
          </a:p>
        </p:txBody>
      </p:sp>
      <p:sp>
        <p:nvSpPr>
          <p:cNvPr id="298" name="Rectangle 3"/>
          <p:cNvSpPr txBox="1"/>
          <p:nvPr/>
        </p:nvSpPr>
        <p:spPr>
          <a:xfrm>
            <a:off x="5384800" y="11938000"/>
            <a:ext cx="11894072" cy="90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http://yann.lecun.com/exdb/lenet/index.html</a:t>
            </a:r>
          </a:p>
        </p:txBody>
      </p:sp>
      <p:pic>
        <p:nvPicPr>
          <p:cNvPr id="29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694" y="2613167"/>
            <a:ext cx="20790612" cy="796482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angle 5"/>
          <p:cNvSpPr txBox="1"/>
          <p:nvPr/>
        </p:nvSpPr>
        <p:spPr>
          <a:xfrm>
            <a:off x="5334000" y="11176000"/>
            <a:ext cx="2298968" cy="90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Demos: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Rectangle 2"/>
          <p:cNvSpPr txBox="1"/>
          <p:nvPr>
            <p:ph type="sldNum" sz="quarter" idx="4294967295"/>
          </p:nvPr>
        </p:nvSpPr>
        <p:spPr>
          <a:xfrm>
            <a:off x="17973676" y="12490450"/>
            <a:ext cx="453083" cy="5979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1pPr algn="l" defTabSz="1168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787400"/>
            <a:ext cx="18288000" cy="1427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3733" y="426065"/>
            <a:ext cx="9982201" cy="1196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angle 3"/>
          <p:cNvSpPr txBox="1"/>
          <p:nvPr/>
        </p:nvSpPr>
        <p:spPr>
          <a:xfrm>
            <a:off x="4129547" y="12650837"/>
            <a:ext cx="7923735" cy="71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36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http://pub.clement.farabet.net/ecvw09.pdf</a:t>
            </a:r>
          </a:p>
        </p:txBody>
      </p:sp>
      <p:sp>
        <p:nvSpPr>
          <p:cNvPr id="308" name="Rectangle 6"/>
          <p:cNvSpPr txBox="1"/>
          <p:nvPr/>
        </p:nvSpPr>
        <p:spPr>
          <a:xfrm>
            <a:off x="15519400" y="1752600"/>
            <a:ext cx="5816600" cy="626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spcBef>
                <a:spcPts val="8000"/>
              </a:spcBef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networks to recognize handwritten digits? 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yes</a:t>
            </a:r>
          </a:p>
          <a:p>
            <a:pPr indent="39687" algn="l" defTabSz="1828800">
              <a:spcBef>
                <a:spcPts val="8000"/>
              </a:spcBef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networks for tougher problems? 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not really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1"/>
          <p:cNvSpPr txBox="1"/>
          <p:nvPr>
            <p:ph type="title"/>
          </p:nvPr>
        </p:nvSpPr>
        <p:spPr>
          <a:xfrm>
            <a:off x="2747019" y="-552450"/>
            <a:ext cx="18889962" cy="301625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Neural Information Processing Systems 2000</a:t>
            </a:r>
          </a:p>
        </p:txBody>
      </p:sp>
      <p:sp>
        <p:nvSpPr>
          <p:cNvPr id="311" name="Rectangle 2"/>
          <p:cNvSpPr txBox="1"/>
          <p:nvPr>
            <p:ph type="body" idx="1"/>
          </p:nvPr>
        </p:nvSpPr>
        <p:spPr>
          <a:xfrm>
            <a:off x="2446434" y="2281043"/>
            <a:ext cx="19491132" cy="10515601"/>
          </a:xfrm>
          <a:prstGeom prst="rect">
            <a:avLst/>
          </a:prstGeom>
        </p:spPr>
        <p:txBody>
          <a:bodyPr/>
          <a:lstStyle/>
          <a:p>
            <a:pPr marL="1150937" indent="-654050">
              <a:spcBef>
                <a:spcPts val="4000"/>
              </a:spcBef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Information Processing Systems, is the premier conference on machine learning.  Evolved from an interdisciplinary conference to a machine learning conference.</a:t>
            </a:r>
          </a:p>
          <a:p>
            <a:pPr marL="1150937" indent="-654050">
              <a:spcBef>
                <a:spcPts val="4000"/>
              </a:spcBef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 the 2000 conference: </a:t>
            </a:r>
          </a:p>
          <a:p>
            <a:pPr lvl="1" marL="1487487" indent="-533400">
              <a:spcBef>
                <a:spcPts val="4000"/>
              </a:spcBef>
              <a:buChar char="–"/>
              <a:defRPr sz="5600" u="sng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title words predictive of paper acceptance</a:t>
            </a:r>
            <a:r>
              <a:rPr u="none"/>
              <a:t>:  “Belief Propagation” and “Gaussian”.</a:t>
            </a:r>
            <a:endParaRPr u="none"/>
          </a:p>
          <a:p>
            <a:pPr lvl="1" marL="1487487" indent="-533400">
              <a:spcBef>
                <a:spcPts val="4000"/>
              </a:spcBef>
              <a:buChar char="–"/>
              <a:defRPr sz="5600" u="sng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title words predictive of paper rejection</a:t>
            </a:r>
            <a:r>
              <a:rPr u="none"/>
              <a:t>:  “Neural” and “Network”.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15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13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14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18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16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17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0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21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22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57567" b="0"/>
          <a:stretch>
            <a:fillRect/>
          </a:stretch>
        </p:blipFill>
        <p:spPr>
          <a:xfrm>
            <a:off x="4753416" y="4932756"/>
            <a:ext cx="6087809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729" y="3755898"/>
            <a:ext cx="22544542" cy="7396425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7"/>
          <p:cNvSpPr txBox="1"/>
          <p:nvPr/>
        </p:nvSpPr>
        <p:spPr>
          <a:xfrm>
            <a:off x="3962400" y="409770"/>
            <a:ext cx="16459200" cy="110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indent="39687" defTabSz="1828800">
              <a:defRPr b="0" sz="6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Krizhevsky, Sutskever, and Hinton, NeurIPS 2012</a:t>
            </a:r>
          </a:p>
        </p:txBody>
      </p:sp>
      <p:sp>
        <p:nvSpPr>
          <p:cNvPr id="328" name="“Alexnet”"/>
          <p:cNvSpPr txBox="1"/>
          <p:nvPr/>
        </p:nvSpPr>
        <p:spPr>
          <a:xfrm>
            <a:off x="10605801" y="1858997"/>
            <a:ext cx="3172398" cy="104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indent="39687" defTabSz="1828800">
              <a:defRPr b="0" sz="6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“Alexnet”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511276"/>
            <a:ext cx="1828800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Group 2"/>
          <p:cNvGrpSpPr/>
          <p:nvPr/>
        </p:nvGrpSpPr>
        <p:grpSpPr>
          <a:xfrm>
            <a:off x="3200400" y="88900"/>
            <a:ext cx="3860800" cy="520700"/>
            <a:chOff x="0" y="0"/>
            <a:chExt cx="3860800" cy="520700"/>
          </a:xfrm>
        </p:grpSpPr>
        <p:sp>
          <p:nvSpPr>
            <p:cNvPr id="331" name="Rectangle 3"/>
            <p:cNvSpPr/>
            <p:nvPr/>
          </p:nvSpPr>
          <p:spPr>
            <a:xfrm>
              <a:off x="0" y="12700"/>
              <a:ext cx="3860800" cy="508000"/>
            </a:xfrm>
            <a:prstGeom prst="rect">
              <a:avLst/>
            </a:prstGeom>
            <a:solidFill>
              <a:srgbClr val="D9CAF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48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2" name="Rectangle 4"/>
            <p:cNvSpPr txBox="1"/>
            <p:nvPr/>
          </p:nvSpPr>
          <p:spPr>
            <a:xfrm>
              <a:off x="99208" y="0"/>
              <a:ext cx="3657602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 algn="l" defTabSz="1828800">
                <a:defRPr b="0" sz="1800">
                  <a:solidFill>
                    <a:srgbClr val="E32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Slide from Rob Fergus, NYU</a:t>
              </a:r>
            </a:p>
          </p:txBody>
        </p:sp>
      </p:grpSp>
      <p:sp>
        <p:nvSpPr>
          <p:cNvPr id="334" name="Rectangle 2"/>
          <p:cNvSpPr/>
          <p:nvPr/>
        </p:nvSpPr>
        <p:spPr>
          <a:xfrm>
            <a:off x="7924800" y="9910915"/>
            <a:ext cx="884905" cy="3008673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2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1. Introduction to Deep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1. Introduction to Deep Learning</a:t>
            </a:r>
          </a:p>
        </p:txBody>
      </p:sp>
      <p:sp>
        <p:nvSpPr>
          <p:cNvPr id="218" name="Brief history…"/>
          <p:cNvSpPr txBox="1"/>
          <p:nvPr>
            <p:ph type="body" idx="1"/>
          </p:nvPr>
        </p:nvSpPr>
        <p:spPr>
          <a:xfrm>
            <a:off x="1705225" y="2607493"/>
            <a:ext cx="20973550" cy="10279014"/>
          </a:xfrm>
          <a:prstGeom prst="rect">
            <a:avLst/>
          </a:prstGeom>
        </p:spPr>
        <p:txBody>
          <a:bodyPr/>
          <a:lstStyle/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Brief history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Basic formulation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(hierarchical processing)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Optimization via gradient descent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Layer types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(Linear, Pointwise non-linearity)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Everything is a tensor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as data transformers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1"/>
          <p:cNvSpPr txBox="1"/>
          <p:nvPr>
            <p:ph type="title"/>
          </p:nvPr>
        </p:nvSpPr>
        <p:spPr>
          <a:xfrm>
            <a:off x="3962400" y="-1085850"/>
            <a:ext cx="16459200" cy="301625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Krizhevsky, Sutskever, and Hinton, NeurIPS 2012</a:t>
            </a:r>
          </a:p>
        </p:txBody>
      </p:sp>
      <p:pic>
        <p:nvPicPr>
          <p:cNvPr id="3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2613" y="915639"/>
            <a:ext cx="15078774" cy="12358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41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39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40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44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42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43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46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47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48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sp>
        <p:nvSpPr>
          <p:cNvPr id="349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  <p:pic>
        <p:nvPicPr>
          <p:cNvPr id="3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44957" b="0"/>
          <a:stretch>
            <a:fillRect/>
          </a:stretch>
        </p:blipFill>
        <p:spPr>
          <a:xfrm>
            <a:off x="4827758" y="4883195"/>
            <a:ext cx="7896945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 8"/>
          <p:cNvSpPr txBox="1"/>
          <p:nvPr/>
        </p:nvSpPr>
        <p:spPr>
          <a:xfrm>
            <a:off x="12165739" y="2714423"/>
            <a:ext cx="3657601" cy="213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Krizhevsky, Sutskever,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Hinton, 2012</a:t>
            </a:r>
          </a:p>
        </p:txBody>
      </p:sp>
      <p:grpSp>
        <p:nvGrpSpPr>
          <p:cNvPr id="354" name="Group"/>
          <p:cNvGrpSpPr/>
          <p:nvPr/>
        </p:nvGrpSpPr>
        <p:grpSpPr>
          <a:xfrm>
            <a:off x="5548925" y="897859"/>
            <a:ext cx="3302001" cy="1054101"/>
            <a:chOff x="0" y="0"/>
            <a:chExt cx="3302000" cy="1054100"/>
          </a:xfrm>
        </p:grpSpPr>
        <p:sp>
          <p:nvSpPr>
            <p:cNvPr id="352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9389901" y="897858"/>
            <a:ext cx="3302001" cy="1054102"/>
            <a:chOff x="0" y="0"/>
            <a:chExt cx="3302000" cy="1054100"/>
          </a:xfrm>
        </p:grpSpPr>
        <p:sp>
          <p:nvSpPr>
            <p:cNvPr id="355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 9"/>
          <p:cNvGrpSpPr/>
          <p:nvPr/>
        </p:nvGrpSpPr>
        <p:grpSpPr>
          <a:xfrm>
            <a:off x="12594866" y="-966965"/>
            <a:ext cx="2270763" cy="6125745"/>
            <a:chOff x="0" y="0"/>
            <a:chExt cx="2270762" cy="6125744"/>
          </a:xfrm>
        </p:grpSpPr>
        <p:pic>
          <p:nvPicPr>
            <p:cNvPr id="35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858" t="0" r="71422" b="0"/>
            <a:stretch>
              <a:fillRect/>
            </a:stretch>
          </p:blipFill>
          <p:spPr>
            <a:xfrm>
              <a:off x="-1" y="2487808"/>
              <a:ext cx="1394463" cy="3637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239" t="0" r="71422" b="0"/>
            <a:stretch>
              <a:fillRect/>
            </a:stretch>
          </p:blipFill>
          <p:spPr>
            <a:xfrm>
              <a:off x="1074421" y="-1"/>
              <a:ext cx="1196341" cy="3637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5262" t="0" r="69562" b="0"/>
          <a:stretch>
            <a:fillRect/>
          </a:stretch>
        </p:blipFill>
        <p:spPr>
          <a:xfrm>
            <a:off x="12686307" y="4888883"/>
            <a:ext cx="3611879" cy="36379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65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63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64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8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66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67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0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71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72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sp>
        <p:nvSpPr>
          <p:cNvPr id="373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  <p:pic>
        <p:nvPicPr>
          <p:cNvPr id="374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0" t="0" r="44957" b="0"/>
          <a:stretch>
            <a:fillRect/>
          </a:stretch>
        </p:blipFill>
        <p:spPr>
          <a:xfrm>
            <a:off x="4827758" y="4883195"/>
            <a:ext cx="7896945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ctangle 8"/>
          <p:cNvSpPr txBox="1"/>
          <p:nvPr/>
        </p:nvSpPr>
        <p:spPr>
          <a:xfrm>
            <a:off x="12165739" y="2714423"/>
            <a:ext cx="3657601" cy="213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Krizhevsky, Sutskever,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Hinton, 2012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5672828" y="10165761"/>
            <a:ext cx="3302001" cy="1054101"/>
            <a:chOff x="0" y="0"/>
            <a:chExt cx="3302000" cy="1054100"/>
          </a:xfrm>
        </p:grpSpPr>
        <p:sp>
          <p:nvSpPr>
            <p:cNvPr id="376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7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9513803" y="10165761"/>
            <a:ext cx="3302001" cy="1054101"/>
            <a:chOff x="0" y="0"/>
            <a:chExt cx="3302000" cy="1054100"/>
          </a:xfrm>
        </p:grpSpPr>
        <p:sp>
          <p:nvSpPr>
            <p:cNvPr id="379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0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sp>
        <p:nvSpPr>
          <p:cNvPr id="382" name="Title 1"/>
          <p:cNvSpPr txBox="1"/>
          <p:nvPr>
            <p:ph type="title"/>
          </p:nvPr>
        </p:nvSpPr>
        <p:spPr>
          <a:xfrm>
            <a:off x="-210330" y="-228647"/>
            <a:ext cx="13726162" cy="3019427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What comes next?</a:t>
            </a:r>
          </a:p>
        </p:txBody>
      </p:sp>
      <p:sp>
        <p:nvSpPr>
          <p:cNvPr id="383" name="Rectangle 10"/>
          <p:cNvSpPr txBox="1"/>
          <p:nvPr/>
        </p:nvSpPr>
        <p:spPr>
          <a:xfrm>
            <a:off x="13983447" y="10210077"/>
            <a:ext cx="2111445" cy="96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5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2028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" grpId="2"/>
      <p:bldP build="whole" bldLvl="1" animBg="1" rev="0" advAuto="0" spid="36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1674" t="0" r="28452" b="0"/>
          <a:stretch>
            <a:fillRect/>
          </a:stretch>
        </p:blipFill>
        <p:spPr>
          <a:xfrm>
            <a:off x="14180819" y="1316539"/>
            <a:ext cx="7155181" cy="3637938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ectangle 1"/>
          <p:cNvSpPr txBox="1"/>
          <p:nvPr>
            <p:ph type="title"/>
          </p:nvPr>
        </p:nvSpPr>
        <p:spPr>
          <a:xfrm>
            <a:off x="2717799" y="-22226"/>
            <a:ext cx="13726162" cy="3019426"/>
          </a:xfrm>
          <a:prstGeom prst="rect">
            <a:avLst/>
          </a:prstGeom>
        </p:spPr>
        <p:txBody>
          <a:bodyPr/>
          <a:lstStyle/>
          <a:p>
            <a:pPr/>
            <a:r>
              <a:t>What comes next?</a:t>
            </a:r>
          </a:p>
        </p:txBody>
      </p:sp>
      <p:pic>
        <p:nvPicPr>
          <p:cNvPr id="38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0" r="44957" b="0"/>
          <a:stretch>
            <a:fillRect/>
          </a:stretch>
        </p:blipFill>
        <p:spPr>
          <a:xfrm>
            <a:off x="6438489" y="4090220"/>
            <a:ext cx="7896946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Rectangle 4"/>
          <p:cNvSpPr txBox="1"/>
          <p:nvPr/>
        </p:nvSpPr>
        <p:spPr>
          <a:xfrm>
            <a:off x="6589560" y="2847257"/>
            <a:ext cx="3327401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Perceptrons,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1958</a:t>
            </a:r>
          </a:p>
        </p:txBody>
      </p:sp>
      <p:sp>
        <p:nvSpPr>
          <p:cNvPr id="389" name="Rectangle 5"/>
          <p:cNvSpPr txBox="1"/>
          <p:nvPr/>
        </p:nvSpPr>
        <p:spPr>
          <a:xfrm>
            <a:off x="7286420" y="8099321"/>
            <a:ext cx="3823892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Minsky and Papert,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1972</a:t>
            </a:r>
          </a:p>
        </p:txBody>
      </p:sp>
      <p:sp>
        <p:nvSpPr>
          <p:cNvPr id="390" name="Rectangle 6"/>
          <p:cNvSpPr txBox="1"/>
          <p:nvPr/>
        </p:nvSpPr>
        <p:spPr>
          <a:xfrm>
            <a:off x="9735471" y="2807929"/>
            <a:ext cx="2220344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PDP book,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1986</a:t>
            </a:r>
          </a:p>
        </p:txBody>
      </p:sp>
      <p:sp>
        <p:nvSpPr>
          <p:cNvPr id="391" name="Rectangle 7"/>
          <p:cNvSpPr txBox="1"/>
          <p:nvPr/>
        </p:nvSpPr>
        <p:spPr>
          <a:xfrm>
            <a:off x="11691784" y="8118985"/>
            <a:ext cx="2116312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AI winter,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2000</a:t>
            </a:r>
          </a:p>
        </p:txBody>
      </p:sp>
      <p:grpSp>
        <p:nvGrpSpPr>
          <p:cNvPr id="394" name="Group 9"/>
          <p:cNvGrpSpPr/>
          <p:nvPr/>
        </p:nvGrpSpPr>
        <p:grpSpPr>
          <a:xfrm>
            <a:off x="5997676" y="8115737"/>
            <a:ext cx="13135895" cy="1082253"/>
            <a:chOff x="0" y="0"/>
            <a:chExt cx="13135894" cy="1082251"/>
          </a:xfrm>
        </p:grpSpPr>
        <p:sp>
          <p:nvSpPr>
            <p:cNvPr id="392" name="Rectangle 10"/>
            <p:cNvSpPr txBox="1"/>
            <p:nvPr/>
          </p:nvSpPr>
          <p:spPr>
            <a:xfrm>
              <a:off x="11683288" y="206447"/>
              <a:ext cx="1339058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time</a:t>
              </a:r>
            </a:p>
          </p:txBody>
        </p:sp>
        <p:sp>
          <p:nvSpPr>
            <p:cNvPr id="393" name="Line 11"/>
            <p:cNvSpPr/>
            <p:nvPr/>
          </p:nvSpPr>
          <p:spPr>
            <a:xfrm flipH="1" flipV="1">
              <a:off x="0" y="0"/>
              <a:ext cx="1313589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97" name="Group 12"/>
          <p:cNvGrpSpPr/>
          <p:nvPr/>
        </p:nvGrpSpPr>
        <p:grpSpPr>
          <a:xfrm>
            <a:off x="3047999" y="3811246"/>
            <a:ext cx="3337492" cy="4900136"/>
            <a:chOff x="0" y="0"/>
            <a:chExt cx="3337490" cy="4900134"/>
          </a:xfrm>
        </p:grpSpPr>
        <p:sp>
          <p:nvSpPr>
            <p:cNvPr id="395" name="Rectangle 13"/>
            <p:cNvSpPr txBox="1"/>
            <p:nvPr/>
          </p:nvSpPr>
          <p:spPr>
            <a:xfrm>
              <a:off x="-1" y="0"/>
              <a:ext cx="2998492" cy="875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enthusiasm</a:t>
              </a:r>
            </a:p>
          </p:txBody>
        </p:sp>
        <p:sp>
          <p:nvSpPr>
            <p:cNvPr id="396" name="Line 14"/>
            <p:cNvSpPr/>
            <p:nvPr/>
          </p:nvSpPr>
          <p:spPr>
            <a:xfrm flipH="1">
              <a:off x="3337490" y="3673"/>
              <a:ext cx="1" cy="489646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00" name="Group 12"/>
          <p:cNvGrpSpPr/>
          <p:nvPr/>
        </p:nvGrpSpPr>
        <p:grpSpPr>
          <a:xfrm>
            <a:off x="5311140" y="9497059"/>
            <a:ext cx="3706495" cy="972821"/>
            <a:chOff x="0" y="0"/>
            <a:chExt cx="3706493" cy="972819"/>
          </a:xfrm>
        </p:grpSpPr>
        <p:sp>
          <p:nvSpPr>
            <p:cNvPr id="398" name="Line 16"/>
            <p:cNvSpPr/>
            <p:nvPr/>
          </p:nvSpPr>
          <p:spPr>
            <a:xfrm flipV="1">
              <a:off x="0" y="962659"/>
              <a:ext cx="3706494" cy="101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9" name="Rectangle 17"/>
            <p:cNvSpPr txBox="1"/>
            <p:nvPr/>
          </p:nvSpPr>
          <p:spPr>
            <a:xfrm>
              <a:off x="617219" y="-1"/>
              <a:ext cx="2303762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403" name="Group 11"/>
          <p:cNvGrpSpPr/>
          <p:nvPr/>
        </p:nvGrpSpPr>
        <p:grpSpPr>
          <a:xfrm>
            <a:off x="9220199" y="9504680"/>
            <a:ext cx="3554096" cy="965201"/>
            <a:chOff x="0" y="0"/>
            <a:chExt cx="3554094" cy="965200"/>
          </a:xfrm>
        </p:grpSpPr>
        <p:sp>
          <p:nvSpPr>
            <p:cNvPr id="401" name="Line 16"/>
            <p:cNvSpPr/>
            <p:nvPr/>
          </p:nvSpPr>
          <p:spPr>
            <a:xfrm flipV="1">
              <a:off x="0" y="962660"/>
              <a:ext cx="3554095" cy="25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2" name="Rectangle 17"/>
            <p:cNvSpPr txBox="1"/>
            <p:nvPr/>
          </p:nvSpPr>
          <p:spPr>
            <a:xfrm>
              <a:off x="556259" y="-1"/>
              <a:ext cx="2303762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sp>
        <p:nvSpPr>
          <p:cNvPr id="404" name="Rectangle 8"/>
          <p:cNvSpPr txBox="1"/>
          <p:nvPr/>
        </p:nvSpPr>
        <p:spPr>
          <a:xfrm>
            <a:off x="12983495" y="2218813"/>
            <a:ext cx="3657601" cy="178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Krizhevsky, Sutskever,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Hinton, 2012</a:t>
            </a:r>
          </a:p>
        </p:txBody>
      </p:sp>
      <p:sp>
        <p:nvSpPr>
          <p:cNvPr id="405" name="Rectangle 10"/>
          <p:cNvSpPr txBox="1"/>
          <p:nvPr/>
        </p:nvSpPr>
        <p:spPr>
          <a:xfrm>
            <a:off x="14974667" y="8180307"/>
            <a:ext cx="2111445" cy="96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5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2028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roup"/>
          <p:cNvGrpSpPr/>
          <p:nvPr/>
        </p:nvGrpSpPr>
        <p:grpSpPr>
          <a:xfrm>
            <a:off x="4497616" y="202580"/>
            <a:ext cx="15388768" cy="12248618"/>
            <a:chOff x="0" y="0"/>
            <a:chExt cx="15388766" cy="12248616"/>
          </a:xfrm>
        </p:grpSpPr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640978" y="0"/>
              <a:ext cx="7872959" cy="5918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204693"/>
              <a:ext cx="5793046" cy="7719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92218" y="6497448"/>
              <a:ext cx="8696549" cy="5751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[“Mask RCNN”, He et al. 2017]"/>
          <p:cNvSpPr txBox="1"/>
          <p:nvPr/>
        </p:nvSpPr>
        <p:spPr>
          <a:xfrm>
            <a:off x="16676151" y="12743485"/>
            <a:ext cx="7214591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[“Mask RCNN”, He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8072" y="459678"/>
            <a:ext cx="15707856" cy="11809723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[“Neural module networks”, Andreas et al. 2017]"/>
          <p:cNvSpPr txBox="1"/>
          <p:nvPr/>
        </p:nvSpPr>
        <p:spPr>
          <a:xfrm>
            <a:off x="12983858" y="12669144"/>
            <a:ext cx="11183088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[“Neural module networks”, Andreas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5293372" y="7362"/>
            <a:ext cx="13797255" cy="7697446"/>
            <a:chOff x="0" y="0"/>
            <a:chExt cx="13797253" cy="7697445"/>
          </a:xfrm>
        </p:grpSpPr>
        <p:pic>
          <p:nvPicPr>
            <p:cNvPr id="41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797254" cy="6510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Ivy Tasi @ivymyt"/>
            <p:cNvSpPr txBox="1"/>
            <p:nvPr/>
          </p:nvSpPr>
          <p:spPr>
            <a:xfrm>
              <a:off x="3020900" y="6562474"/>
              <a:ext cx="7755454" cy="1134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2172271">
                <a:defRPr b="0" sz="4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Ivy Tasi @ivymyt</a:t>
              </a:r>
            </a:p>
          </p:txBody>
        </p:sp>
      </p:grpSp>
      <p:grpSp>
        <p:nvGrpSpPr>
          <p:cNvPr id="421" name="Group"/>
          <p:cNvGrpSpPr/>
          <p:nvPr/>
        </p:nvGrpSpPr>
        <p:grpSpPr>
          <a:xfrm>
            <a:off x="1633319" y="7793004"/>
            <a:ext cx="21117362" cy="6560554"/>
            <a:chOff x="0" y="0"/>
            <a:chExt cx="21117360" cy="6560553"/>
          </a:xfrm>
        </p:grpSpPr>
        <p:pic>
          <p:nvPicPr>
            <p:cNvPr id="4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117361" cy="4809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Vitaly Vidmirov @vvid"/>
            <p:cNvSpPr txBox="1"/>
            <p:nvPr/>
          </p:nvSpPr>
          <p:spPr>
            <a:xfrm>
              <a:off x="4349169" y="4825546"/>
              <a:ext cx="12419022" cy="1735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2172271">
                <a:defRPr b="0" sz="4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Vitaly Vidmirov @vvid</a:t>
              </a:r>
            </a:p>
          </p:txBody>
        </p:sp>
      </p:grpSp>
      <p:sp>
        <p:nvSpPr>
          <p:cNvPr id="422" name="[“pix2pix”, Isola et al. 2017]"/>
          <p:cNvSpPr txBox="1"/>
          <p:nvPr/>
        </p:nvSpPr>
        <p:spPr>
          <a:xfrm>
            <a:off x="17568248" y="12619583"/>
            <a:ext cx="6360085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[“pix2pix”, Isola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2"/>
      <p:bldP build="whole" bldLvl="1" animBg="1" rev="0" advAuto="0" spid="4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"/>
          <p:cNvGrpSpPr/>
          <p:nvPr/>
        </p:nvGrpSpPr>
        <p:grpSpPr>
          <a:xfrm>
            <a:off x="11151334" y="-251414"/>
            <a:ext cx="9826487" cy="13795871"/>
            <a:chOff x="0" y="0"/>
            <a:chExt cx="9826485" cy="13795869"/>
          </a:xfrm>
        </p:grpSpPr>
        <p:pic>
          <p:nvPicPr>
            <p:cNvPr id="424" name="Screen Shot 2015-06-16 at 5.11.30 PM.png" descr="Screen Shot 2015-06-16 at 5.11.30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21338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erre, 2014"/>
            <p:cNvSpPr txBox="1"/>
            <p:nvPr/>
          </p:nvSpPr>
          <p:spPr>
            <a:xfrm>
              <a:off x="7708379" y="13195794"/>
              <a:ext cx="2118107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Serre, 2014</a:t>
              </a:r>
            </a:p>
          </p:txBody>
        </p:sp>
      </p:grpSp>
      <p:pic>
        <p:nvPicPr>
          <p:cNvPr id="4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7644" y="4000500"/>
            <a:ext cx="5715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442" name="Group"/>
          <p:cNvGrpSpPr/>
          <p:nvPr/>
        </p:nvGrpSpPr>
        <p:grpSpPr>
          <a:xfrm>
            <a:off x="6281388" y="2990003"/>
            <a:ext cx="4544268" cy="6333208"/>
            <a:chOff x="0" y="0"/>
            <a:chExt cx="4544267" cy="6333206"/>
          </a:xfrm>
        </p:grpSpPr>
        <p:sp>
          <p:nvSpPr>
            <p:cNvPr id="433" name="Line"/>
            <p:cNvSpPr/>
            <p:nvPr/>
          </p:nvSpPr>
          <p:spPr>
            <a:xfrm>
              <a:off x="0" y="3233355"/>
              <a:ext cx="129432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4" name="Rectangle"/>
            <p:cNvSpPr/>
            <p:nvPr/>
          </p:nvSpPr>
          <p:spPr>
            <a:xfrm>
              <a:off x="1497539" y="0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5" name="Edges"/>
            <p:cNvSpPr txBox="1"/>
            <p:nvPr/>
          </p:nvSpPr>
          <p:spPr>
            <a:xfrm>
              <a:off x="2082508" y="492183"/>
              <a:ext cx="1878822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Edges</a:t>
              </a:r>
            </a:p>
          </p:txBody>
        </p:sp>
        <p:sp>
          <p:nvSpPr>
            <p:cNvPr id="436" name="Texture"/>
            <p:cNvSpPr txBox="1"/>
            <p:nvPr/>
          </p:nvSpPr>
          <p:spPr>
            <a:xfrm>
              <a:off x="1933818" y="2714838"/>
              <a:ext cx="2064283" cy="88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Texture</a:t>
              </a:r>
            </a:p>
          </p:txBody>
        </p:sp>
        <p:sp>
          <p:nvSpPr>
            <p:cNvPr id="437" name="Rectangle"/>
            <p:cNvSpPr/>
            <p:nvPr/>
          </p:nvSpPr>
          <p:spPr>
            <a:xfrm>
              <a:off x="1497539" y="2222655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8" name="Colors"/>
            <p:cNvSpPr txBox="1"/>
            <p:nvPr/>
          </p:nvSpPr>
          <p:spPr>
            <a:xfrm>
              <a:off x="2092591" y="4959594"/>
              <a:ext cx="1878821" cy="88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Colors</a:t>
              </a:r>
            </a:p>
          </p:txBody>
        </p:sp>
        <p:sp>
          <p:nvSpPr>
            <p:cNvPr id="439" name="Rectangle"/>
            <p:cNvSpPr/>
            <p:nvPr/>
          </p:nvSpPr>
          <p:spPr>
            <a:xfrm>
              <a:off x="1519736" y="4467411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0" name="Line"/>
            <p:cNvSpPr/>
            <p:nvPr/>
          </p:nvSpPr>
          <p:spPr>
            <a:xfrm flipV="1">
              <a:off x="56401" y="1116848"/>
              <a:ext cx="1224947" cy="19414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1" name="Line"/>
            <p:cNvSpPr/>
            <p:nvPr/>
          </p:nvSpPr>
          <p:spPr>
            <a:xfrm>
              <a:off x="56401" y="3433484"/>
              <a:ext cx="1224947" cy="19414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453" name="Group"/>
          <p:cNvGrpSpPr/>
          <p:nvPr/>
        </p:nvGrpSpPr>
        <p:grpSpPr>
          <a:xfrm>
            <a:off x="10998002" y="3818976"/>
            <a:ext cx="4947719" cy="4751769"/>
            <a:chOff x="0" y="0"/>
            <a:chExt cx="4947718" cy="4751767"/>
          </a:xfrm>
        </p:grpSpPr>
        <p:sp>
          <p:nvSpPr>
            <p:cNvPr id="443" name="Line"/>
            <p:cNvSpPr/>
            <p:nvPr/>
          </p:nvSpPr>
          <p:spPr>
            <a:xfrm>
              <a:off x="0" y="103923"/>
              <a:ext cx="1738394" cy="88103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4" name="Line"/>
            <p:cNvSpPr/>
            <p:nvPr/>
          </p:nvSpPr>
          <p:spPr>
            <a:xfrm flipV="1">
              <a:off x="0" y="1252264"/>
              <a:ext cx="1739339" cy="108536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5" name="Line"/>
            <p:cNvSpPr/>
            <p:nvPr/>
          </p:nvSpPr>
          <p:spPr>
            <a:xfrm flipV="1">
              <a:off x="-1" y="1656623"/>
              <a:ext cx="1747607" cy="29147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6" name="Rectangle"/>
            <p:cNvSpPr/>
            <p:nvPr/>
          </p:nvSpPr>
          <p:spPr>
            <a:xfrm>
              <a:off x="1923187" y="0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7" name="Segments"/>
            <p:cNvSpPr txBox="1"/>
            <p:nvPr/>
          </p:nvSpPr>
          <p:spPr>
            <a:xfrm>
              <a:off x="2014952" y="492183"/>
              <a:ext cx="2821927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Segments</a:t>
              </a:r>
            </a:p>
          </p:txBody>
        </p:sp>
        <p:sp>
          <p:nvSpPr>
            <p:cNvPr id="448" name="Rectangle"/>
            <p:cNvSpPr/>
            <p:nvPr/>
          </p:nvSpPr>
          <p:spPr>
            <a:xfrm>
              <a:off x="1923187" y="2186649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9" name="Parts"/>
            <p:cNvSpPr txBox="1"/>
            <p:nvPr/>
          </p:nvSpPr>
          <p:spPr>
            <a:xfrm>
              <a:off x="2659973" y="2678832"/>
              <a:ext cx="1531885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Parts</a:t>
              </a:r>
            </a:p>
          </p:txBody>
        </p:sp>
        <p:sp>
          <p:nvSpPr>
            <p:cNvPr id="450" name="Line"/>
            <p:cNvSpPr/>
            <p:nvPr/>
          </p:nvSpPr>
          <p:spPr>
            <a:xfrm>
              <a:off x="31438" y="2339641"/>
              <a:ext cx="1738393" cy="88103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1" name="Line"/>
            <p:cNvSpPr/>
            <p:nvPr/>
          </p:nvSpPr>
          <p:spPr>
            <a:xfrm>
              <a:off x="43302" y="320432"/>
              <a:ext cx="1697492" cy="26870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2" name="Line"/>
            <p:cNvSpPr/>
            <p:nvPr/>
          </p:nvSpPr>
          <p:spPr>
            <a:xfrm flipV="1">
              <a:off x="4511" y="3391019"/>
              <a:ext cx="1752606" cy="136074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457" name="Group"/>
          <p:cNvGrpSpPr/>
          <p:nvPr/>
        </p:nvGrpSpPr>
        <p:grpSpPr>
          <a:xfrm>
            <a:off x="16109040" y="4751874"/>
            <a:ext cx="6770611" cy="2447389"/>
            <a:chOff x="0" y="0"/>
            <a:chExt cx="6770611" cy="2447387"/>
          </a:xfrm>
        </p:grpSpPr>
        <p:sp>
          <p:nvSpPr>
            <p:cNvPr id="454" name="“clown fish”"/>
            <p:cNvSpPr txBox="1"/>
            <p:nvPr/>
          </p:nvSpPr>
          <p:spPr>
            <a:xfrm>
              <a:off x="1219970" y="66188"/>
              <a:ext cx="5550642" cy="2377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“clown fish”</a:t>
              </a:r>
            </a:p>
          </p:txBody>
        </p:sp>
        <p:sp>
          <p:nvSpPr>
            <p:cNvPr id="455" name="Line"/>
            <p:cNvSpPr/>
            <p:nvPr/>
          </p:nvSpPr>
          <p:spPr>
            <a:xfrm>
              <a:off x="0" y="0"/>
              <a:ext cx="2051756" cy="107487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 flipV="1">
              <a:off x="0" y="1372509"/>
              <a:ext cx="2051756" cy="107487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7" grpId="3"/>
      <p:bldP build="whole" bldLvl="1" animBg="1" rev="0" advAuto="0" spid="442" grpId="1"/>
      <p:bldP build="whole" bldLvl="1" animBg="1" rev="0" advAuto="0" spid="45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Line"/>
          <p:cNvSpPr/>
          <p:nvPr/>
        </p:nvSpPr>
        <p:spPr>
          <a:xfrm>
            <a:off x="6281388" y="6223358"/>
            <a:ext cx="1294325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2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4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73862">
            <a:off x="16003731" y="5282083"/>
            <a:ext cx="1930860" cy="405070"/>
          </a:xfrm>
          <a:prstGeom prst="rect">
            <a:avLst/>
          </a:prstGeom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66" name="Line"/>
          <p:cNvSpPr/>
          <p:nvPr/>
        </p:nvSpPr>
        <p:spPr>
          <a:xfrm>
            <a:off x="10998002" y="3922900"/>
            <a:ext cx="1738394" cy="88103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7" name="Rectangle"/>
          <p:cNvSpPr/>
          <p:nvPr/>
        </p:nvSpPr>
        <p:spPr>
          <a:xfrm>
            <a:off x="7778928" y="2990003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8" name="Edges"/>
          <p:cNvSpPr txBox="1"/>
          <p:nvPr/>
        </p:nvSpPr>
        <p:spPr>
          <a:xfrm>
            <a:off x="8363897" y="3482187"/>
            <a:ext cx="1878821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Edges</a:t>
            </a:r>
          </a:p>
        </p:txBody>
      </p:sp>
      <p:sp>
        <p:nvSpPr>
          <p:cNvPr id="469" name="Texture"/>
          <p:cNvSpPr txBox="1"/>
          <p:nvPr/>
        </p:nvSpPr>
        <p:spPr>
          <a:xfrm>
            <a:off x="8215206" y="5704842"/>
            <a:ext cx="2064283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Texture</a:t>
            </a:r>
          </a:p>
        </p:txBody>
      </p:sp>
      <p:sp>
        <p:nvSpPr>
          <p:cNvPr id="470" name="Rectangle"/>
          <p:cNvSpPr/>
          <p:nvPr/>
        </p:nvSpPr>
        <p:spPr>
          <a:xfrm>
            <a:off x="7778928" y="5212659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1" name="Colors"/>
          <p:cNvSpPr txBox="1"/>
          <p:nvPr/>
        </p:nvSpPr>
        <p:spPr>
          <a:xfrm>
            <a:off x="8373979" y="7949598"/>
            <a:ext cx="1878821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Colors</a:t>
            </a:r>
          </a:p>
        </p:txBody>
      </p:sp>
      <p:sp>
        <p:nvSpPr>
          <p:cNvPr id="472" name="Rectangle"/>
          <p:cNvSpPr/>
          <p:nvPr/>
        </p:nvSpPr>
        <p:spPr>
          <a:xfrm>
            <a:off x="7801124" y="7457415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3" name="Line"/>
          <p:cNvSpPr/>
          <p:nvPr/>
        </p:nvSpPr>
        <p:spPr>
          <a:xfrm flipV="1">
            <a:off x="6337790" y="4106852"/>
            <a:ext cx="1224946" cy="194146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4" name="Line"/>
          <p:cNvSpPr/>
          <p:nvPr/>
        </p:nvSpPr>
        <p:spPr>
          <a:xfrm>
            <a:off x="6337789" y="6423488"/>
            <a:ext cx="1224948" cy="1941464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5" name="Line"/>
          <p:cNvSpPr/>
          <p:nvPr/>
        </p:nvSpPr>
        <p:spPr>
          <a:xfrm flipV="1">
            <a:off x="10998002" y="5071241"/>
            <a:ext cx="1739340" cy="108536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6" name="Line"/>
          <p:cNvSpPr/>
          <p:nvPr/>
        </p:nvSpPr>
        <p:spPr>
          <a:xfrm flipV="1">
            <a:off x="10998002" y="5475600"/>
            <a:ext cx="1747606" cy="291471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7" name="Rectangle"/>
          <p:cNvSpPr/>
          <p:nvPr/>
        </p:nvSpPr>
        <p:spPr>
          <a:xfrm>
            <a:off x="12921189" y="3818976"/>
            <a:ext cx="3024532" cy="1865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8" name="Segments"/>
          <p:cNvSpPr txBox="1"/>
          <p:nvPr/>
        </p:nvSpPr>
        <p:spPr>
          <a:xfrm>
            <a:off x="13012954" y="4311160"/>
            <a:ext cx="2821927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Segments</a:t>
            </a:r>
          </a:p>
        </p:txBody>
      </p:sp>
      <p:sp>
        <p:nvSpPr>
          <p:cNvPr id="479" name="Rectangle"/>
          <p:cNvSpPr/>
          <p:nvPr/>
        </p:nvSpPr>
        <p:spPr>
          <a:xfrm>
            <a:off x="12921189" y="6005626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0" name="Parts"/>
          <p:cNvSpPr txBox="1"/>
          <p:nvPr/>
        </p:nvSpPr>
        <p:spPr>
          <a:xfrm>
            <a:off x="13657975" y="6497809"/>
            <a:ext cx="1531885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Parts</a:t>
            </a:r>
          </a:p>
        </p:txBody>
      </p:sp>
      <p:sp>
        <p:nvSpPr>
          <p:cNvPr id="481" name="Line"/>
          <p:cNvSpPr/>
          <p:nvPr/>
        </p:nvSpPr>
        <p:spPr>
          <a:xfrm>
            <a:off x="11029440" y="6158618"/>
            <a:ext cx="1738393" cy="88103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Line"/>
          <p:cNvSpPr/>
          <p:nvPr/>
        </p:nvSpPr>
        <p:spPr>
          <a:xfrm>
            <a:off x="11041304" y="4139409"/>
            <a:ext cx="1697492" cy="268709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3" name="Line"/>
          <p:cNvSpPr/>
          <p:nvPr/>
        </p:nvSpPr>
        <p:spPr>
          <a:xfrm flipV="1">
            <a:off x="11002514" y="7209996"/>
            <a:ext cx="1752605" cy="136074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8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936862">
            <a:off x="15999080" y="6401313"/>
            <a:ext cx="1900516" cy="405069"/>
          </a:xfrm>
          <a:prstGeom prst="rect">
            <a:avLst/>
          </a:prstGeom>
        </p:spPr>
      </p:pic>
      <p:grpSp>
        <p:nvGrpSpPr>
          <p:cNvPr id="488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487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486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489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490" name="Line"/>
          <p:cNvSpPr/>
          <p:nvPr/>
        </p:nvSpPr>
        <p:spPr>
          <a:xfrm flipH="1">
            <a:off x="16497489" y="7249584"/>
            <a:ext cx="757408" cy="374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4" h="21600" fill="norm" stroke="1" extrusionOk="0">
                <a:moveTo>
                  <a:pt x="6326" y="0"/>
                </a:moveTo>
                <a:cubicBezTo>
                  <a:pt x="-816" y="4351"/>
                  <a:pt x="-1956" y="9320"/>
                  <a:pt x="3135" y="13903"/>
                </a:cubicBezTo>
                <a:cubicBezTo>
                  <a:pt x="6372" y="16818"/>
                  <a:pt x="12041" y="19461"/>
                  <a:pt x="19644" y="21600"/>
                </a:cubicBezTo>
              </a:path>
            </a:pathLst>
          </a:cu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1" name="Classifier"/>
          <p:cNvSpPr txBox="1"/>
          <p:nvPr/>
        </p:nvSpPr>
        <p:spPr>
          <a:xfrm>
            <a:off x="14677443" y="10988636"/>
            <a:ext cx="3353278" cy="109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Classifier</a:t>
            </a:r>
          </a:p>
        </p:txBody>
      </p:sp>
      <p:sp>
        <p:nvSpPr>
          <p:cNvPr id="492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Deep learning"/>
          <p:cNvSpPr txBox="1"/>
          <p:nvPr>
            <p:ph type="title"/>
          </p:nvPr>
        </p:nvSpPr>
        <p:spPr>
          <a:xfrm>
            <a:off x="4387453" y="67400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Deep learning</a:t>
            </a:r>
          </a:p>
        </p:txBody>
      </p:sp>
      <p:sp>
        <p:nvSpPr>
          <p:cNvPr id="221" name="In the past, we didn’t have enough data to fit these models. But now we do!"/>
          <p:cNvSpPr txBox="1"/>
          <p:nvPr/>
        </p:nvSpPr>
        <p:spPr>
          <a:xfrm>
            <a:off x="1645778" y="6251858"/>
            <a:ext cx="20880706" cy="88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In the past, we didn’t have enough data to fit these models. But now we do!</a:t>
            </a:r>
          </a:p>
        </p:txBody>
      </p:sp>
      <p:sp>
        <p:nvSpPr>
          <p:cNvPr id="222" name="Modeling the visual world is incredibly complicated. We need high capacity models."/>
          <p:cNvSpPr txBox="1"/>
          <p:nvPr/>
        </p:nvSpPr>
        <p:spPr>
          <a:xfrm>
            <a:off x="1645779" y="3297838"/>
            <a:ext cx="18300203" cy="164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Modeling the visual world is incredibly complicated. We need high capacity models.</a:t>
            </a:r>
          </a:p>
        </p:txBody>
      </p:sp>
      <p:sp>
        <p:nvSpPr>
          <p:cNvPr id="223" name="We want a class of high capacity models that are easy to optimize."/>
          <p:cNvSpPr txBox="1"/>
          <p:nvPr/>
        </p:nvSpPr>
        <p:spPr>
          <a:xfrm>
            <a:off x="1645779" y="8727944"/>
            <a:ext cx="19498311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 want a class of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high capacity models</a:t>
            </a:r>
            <a:r>
              <a:t> that are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easy to optimize</a:t>
            </a:r>
            <a:r>
              <a:t>.</a:t>
            </a:r>
          </a:p>
        </p:txBody>
      </p:sp>
      <p:sp>
        <p:nvSpPr>
          <p:cNvPr id="224" name="Deep neural networks!"/>
          <p:cNvSpPr txBox="1"/>
          <p:nvPr/>
        </p:nvSpPr>
        <p:spPr>
          <a:xfrm>
            <a:off x="8698230" y="10540679"/>
            <a:ext cx="6987541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/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Deep neural networks!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4"/>
      <p:bldP build="whole" bldLvl="1" animBg="1" rev="0" advAuto="0" spid="221" grpId="2"/>
      <p:bldP build="whole" bldLvl="1" animBg="1" rev="0" advAuto="0" spid="223" grpId="3"/>
      <p:bldP build="whole" bldLvl="1" animBg="1" rev="0" advAuto="0" spid="2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938" y="6020536"/>
            <a:ext cx="1383225" cy="405070"/>
          </a:xfrm>
          <a:prstGeom prst="rect">
            <a:avLst/>
          </a:prstGeom>
        </p:spPr>
      </p:pic>
      <p:sp>
        <p:nvSpPr>
          <p:cNvPr id="498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49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3862">
            <a:off x="16003731" y="5282083"/>
            <a:ext cx="1930860" cy="405070"/>
          </a:xfrm>
          <a:prstGeom prst="rect">
            <a:avLst/>
          </a:prstGeom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0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2581">
            <a:off x="10848426" y="4160627"/>
            <a:ext cx="2037806" cy="405069"/>
          </a:xfrm>
          <a:prstGeom prst="rect">
            <a:avLst/>
          </a:prstGeom>
        </p:spPr>
      </p:pic>
      <p:sp>
        <p:nvSpPr>
          <p:cNvPr id="504" name="Rectangle"/>
          <p:cNvSpPr/>
          <p:nvPr/>
        </p:nvSpPr>
        <p:spPr>
          <a:xfrm>
            <a:off x="7778928" y="2990003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5" name="Rectangle"/>
          <p:cNvSpPr/>
          <p:nvPr/>
        </p:nvSpPr>
        <p:spPr>
          <a:xfrm>
            <a:off x="7778928" y="5212659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6" name="Rectangle"/>
          <p:cNvSpPr/>
          <p:nvPr/>
        </p:nvSpPr>
        <p:spPr>
          <a:xfrm>
            <a:off x="7801124" y="7457415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0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134967">
            <a:off x="5757770" y="4874896"/>
            <a:ext cx="2384499" cy="405069"/>
          </a:xfrm>
          <a:prstGeom prst="rect">
            <a:avLst/>
          </a:prstGeom>
        </p:spPr>
      </p:pic>
      <p:pic>
        <p:nvPicPr>
          <p:cNvPr id="509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465033">
            <a:off x="5758257" y="7191532"/>
            <a:ext cx="2384499" cy="405069"/>
          </a:xfrm>
          <a:prstGeom prst="rect">
            <a:avLst/>
          </a:prstGeom>
        </p:spPr>
      </p:pic>
      <p:pic>
        <p:nvPicPr>
          <p:cNvPr id="511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682124">
            <a:off x="10797969" y="5411145"/>
            <a:ext cx="2139101" cy="405070"/>
          </a:xfrm>
          <a:prstGeom prst="rect">
            <a:avLst/>
          </a:prstGeom>
        </p:spPr>
      </p:pic>
      <p:pic>
        <p:nvPicPr>
          <p:cNvPr id="513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056765">
            <a:off x="10127867" y="6730274"/>
            <a:ext cx="3487382" cy="405069"/>
          </a:xfrm>
          <a:prstGeom prst="rect">
            <a:avLst/>
          </a:prstGeom>
        </p:spPr>
      </p:pic>
      <p:sp>
        <p:nvSpPr>
          <p:cNvPr id="515" name="Rectangle"/>
          <p:cNvSpPr/>
          <p:nvPr/>
        </p:nvSpPr>
        <p:spPr>
          <a:xfrm>
            <a:off x="12921189" y="3818976"/>
            <a:ext cx="3024532" cy="1865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6" name="Rectangle"/>
          <p:cNvSpPr/>
          <p:nvPr/>
        </p:nvSpPr>
        <p:spPr>
          <a:xfrm>
            <a:off x="12921189" y="6005626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1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2581">
            <a:off x="10879864" y="6396344"/>
            <a:ext cx="2037806" cy="405070"/>
          </a:xfrm>
          <a:prstGeom prst="rect">
            <a:avLst/>
          </a:prstGeom>
        </p:spPr>
      </p:pic>
      <p:pic>
        <p:nvPicPr>
          <p:cNvPr id="51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463112">
            <a:off x="10256666" y="5280266"/>
            <a:ext cx="3267254" cy="405070"/>
          </a:xfrm>
          <a:prstGeom prst="rect">
            <a:avLst/>
          </a:prstGeom>
        </p:spPr>
      </p:pic>
      <p:pic>
        <p:nvPicPr>
          <p:cNvPr id="52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9330422">
            <a:off x="10724768" y="7687608"/>
            <a:ext cx="2307743" cy="405070"/>
          </a:xfrm>
          <a:prstGeom prst="rect">
            <a:avLst/>
          </a:prstGeom>
        </p:spPr>
      </p:pic>
      <p:pic>
        <p:nvPicPr>
          <p:cNvPr id="52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9936862">
            <a:off x="15999080" y="6401313"/>
            <a:ext cx="1900516" cy="405069"/>
          </a:xfrm>
          <a:prstGeom prst="rect">
            <a:avLst/>
          </a:prstGeom>
        </p:spPr>
      </p:pic>
      <p:grpSp>
        <p:nvGrpSpPr>
          <p:cNvPr id="527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26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25" name="Learned Learned" descr="Learned Learned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528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“clown fish”"/>
          <p:cNvSpPr txBox="1"/>
          <p:nvPr/>
        </p:nvSpPr>
        <p:spPr>
          <a:xfrm>
            <a:off x="17329010" y="5079601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536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35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34" name="Learned Learned" descr="Learned Learne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pic>
        <p:nvPicPr>
          <p:cNvPr id="53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1166" y="6030177"/>
            <a:ext cx="3970611" cy="405070"/>
          </a:xfrm>
          <a:prstGeom prst="rect">
            <a:avLst/>
          </a:prstGeom>
        </p:spPr>
      </p:pic>
      <p:sp>
        <p:nvSpPr>
          <p:cNvPr id="539" name="Rectangle"/>
          <p:cNvSpPr/>
          <p:nvPr/>
        </p:nvSpPr>
        <p:spPr>
          <a:xfrm>
            <a:off x="10924771" y="3752998"/>
            <a:ext cx="544096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4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49705" y="6030177"/>
            <a:ext cx="783001" cy="405070"/>
          </a:xfrm>
          <a:prstGeom prst="rect">
            <a:avLst/>
          </a:prstGeom>
        </p:spPr>
      </p:pic>
      <p:sp>
        <p:nvSpPr>
          <p:cNvPr id="542" name="Rectangle"/>
          <p:cNvSpPr/>
          <p:nvPr/>
        </p:nvSpPr>
        <p:spPr>
          <a:xfrm>
            <a:off x="12338543" y="3739226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81337" y="6065895"/>
            <a:ext cx="4624290" cy="405070"/>
          </a:xfrm>
          <a:prstGeom prst="rect">
            <a:avLst/>
          </a:prstGeom>
        </p:spPr>
      </p:pic>
      <p:sp>
        <p:nvSpPr>
          <p:cNvPr id="545" name="Neural net"/>
          <p:cNvSpPr txBox="1"/>
          <p:nvPr/>
        </p:nvSpPr>
        <p:spPr>
          <a:xfrm>
            <a:off x="9627585" y="9173368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Neural net</a:t>
            </a:r>
          </a:p>
        </p:txBody>
      </p:sp>
      <p:sp>
        <p:nvSpPr>
          <p:cNvPr id="546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“clown fish”"/>
          <p:cNvSpPr txBox="1"/>
          <p:nvPr/>
        </p:nvSpPr>
        <p:spPr>
          <a:xfrm>
            <a:off x="17329010" y="5079601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554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53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52" name="Learned Learned" descr="Learned Learne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pic>
        <p:nvPicPr>
          <p:cNvPr id="55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1166" y="6030177"/>
            <a:ext cx="964739" cy="405070"/>
          </a:xfrm>
          <a:prstGeom prst="rect">
            <a:avLst/>
          </a:prstGeom>
        </p:spPr>
      </p:pic>
      <p:sp>
        <p:nvSpPr>
          <p:cNvPr id="557" name="Rectangle"/>
          <p:cNvSpPr/>
          <p:nvPr/>
        </p:nvSpPr>
        <p:spPr>
          <a:xfrm>
            <a:off x="10924771" y="3752998"/>
            <a:ext cx="544096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5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49705" y="6030177"/>
            <a:ext cx="783001" cy="405070"/>
          </a:xfrm>
          <a:prstGeom prst="rect">
            <a:avLst/>
          </a:prstGeom>
        </p:spPr>
      </p:pic>
      <p:sp>
        <p:nvSpPr>
          <p:cNvPr id="560" name="Rectangle"/>
          <p:cNvSpPr/>
          <p:nvPr/>
        </p:nvSpPr>
        <p:spPr>
          <a:xfrm>
            <a:off x="12338543" y="3739226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6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67396" y="6065895"/>
            <a:ext cx="1338230" cy="405070"/>
          </a:xfrm>
          <a:prstGeom prst="rect">
            <a:avLst/>
          </a:prstGeom>
        </p:spPr>
      </p:pic>
      <p:sp>
        <p:nvSpPr>
          <p:cNvPr id="563" name="Deep neural net"/>
          <p:cNvSpPr txBox="1"/>
          <p:nvPr/>
        </p:nvSpPr>
        <p:spPr>
          <a:xfrm>
            <a:off x="8994685" y="9173368"/>
            <a:ext cx="58444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Deep neural net</a:t>
            </a:r>
          </a:p>
        </p:txBody>
      </p:sp>
      <p:grpSp>
        <p:nvGrpSpPr>
          <p:cNvPr id="568" name="Group"/>
          <p:cNvGrpSpPr/>
          <p:nvPr/>
        </p:nvGrpSpPr>
        <p:grpSpPr>
          <a:xfrm>
            <a:off x="8065475" y="3739226"/>
            <a:ext cx="1957870" cy="5000827"/>
            <a:chOff x="0" y="0"/>
            <a:chExt cx="1957868" cy="5000826"/>
          </a:xfrm>
        </p:grpSpPr>
        <p:sp>
          <p:nvSpPr>
            <p:cNvPr id="564" name="Rectangle"/>
            <p:cNvSpPr/>
            <p:nvPr/>
          </p:nvSpPr>
          <p:spPr>
            <a:xfrm>
              <a:off x="0" y="13772"/>
              <a:ext cx="544096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565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4933" y="2290951"/>
              <a:ext cx="783001" cy="405070"/>
            </a:xfrm>
            <a:prstGeom prst="rect">
              <a:avLst/>
            </a:prstGeom>
            <a:effectLst/>
          </p:spPr>
        </p:pic>
        <p:sp>
          <p:nvSpPr>
            <p:cNvPr id="567" name="Rectangle"/>
            <p:cNvSpPr/>
            <p:nvPr/>
          </p:nvSpPr>
          <p:spPr>
            <a:xfrm>
              <a:off x="1413772" y="0"/>
              <a:ext cx="544097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573" name="Group"/>
          <p:cNvGrpSpPr/>
          <p:nvPr/>
        </p:nvGrpSpPr>
        <p:grpSpPr>
          <a:xfrm>
            <a:off x="13861645" y="3739226"/>
            <a:ext cx="1957869" cy="5000827"/>
            <a:chOff x="0" y="0"/>
            <a:chExt cx="1957868" cy="5000826"/>
          </a:xfrm>
        </p:grpSpPr>
        <p:sp>
          <p:nvSpPr>
            <p:cNvPr id="569" name="Rectangle"/>
            <p:cNvSpPr/>
            <p:nvPr/>
          </p:nvSpPr>
          <p:spPr>
            <a:xfrm>
              <a:off x="0" y="13772"/>
              <a:ext cx="544096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570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4933" y="2290951"/>
              <a:ext cx="783001" cy="405070"/>
            </a:xfrm>
            <a:prstGeom prst="rect">
              <a:avLst/>
            </a:prstGeom>
            <a:effectLst/>
          </p:spPr>
        </p:pic>
        <p:sp>
          <p:nvSpPr>
            <p:cNvPr id="572" name="Rectangle"/>
            <p:cNvSpPr/>
            <p:nvPr/>
          </p:nvSpPr>
          <p:spPr>
            <a:xfrm>
              <a:off x="1413772" y="0"/>
              <a:ext cx="544097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57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64921" y="6043991"/>
            <a:ext cx="783001" cy="405070"/>
          </a:xfrm>
          <a:prstGeom prst="rect">
            <a:avLst/>
          </a:prstGeom>
        </p:spPr>
      </p:pic>
      <p:pic>
        <p:nvPicPr>
          <p:cNvPr id="57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97337" y="6065970"/>
            <a:ext cx="783001" cy="405070"/>
          </a:xfrm>
          <a:prstGeom prst="rect">
            <a:avLst/>
          </a:prstGeom>
        </p:spPr>
      </p:pic>
      <p:sp>
        <p:nvSpPr>
          <p:cNvPr id="578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584" name="“clown fish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8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3201232" y="4339059"/>
            <a:ext cx="3743943" cy="38100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86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8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589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592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595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598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601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2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605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603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04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606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7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608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9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0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1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2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3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616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615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614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617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grpSp>
        <p:nvGrpSpPr>
          <p:cNvPr id="621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618" name="Group" descr="Group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20" name="mathbf_theta^*_=.pdf" descr="mathbf_theta^*_=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2" name="theta_1.pdf" descr="theta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theta_2.pdf" descr="theta_2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theta_3.pdf" descr="theta_3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theta_4.pdf" descr="theta_4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theta_5.pdf" descr="theta_5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theta_6.pdf" descr="theta_6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mathbf_y^(i).pdf" descr="mathbf_y^(i)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57697" y="1536652"/>
            <a:ext cx="946113" cy="76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mathbf_x^(i).pdf" descr="mathbf_x^(i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657697" y="3558308"/>
            <a:ext cx="946113" cy="63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mathcal_L_(f_the.pdf" descr="mathcal_L_(f_th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22981" y="5877104"/>
            <a:ext cx="4198914" cy="755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Group"/>
          <p:cNvGrpSpPr/>
          <p:nvPr/>
        </p:nvGrpSpPr>
        <p:grpSpPr>
          <a:xfrm>
            <a:off x="629940" y="3255183"/>
            <a:ext cx="6842881" cy="10341554"/>
            <a:chOff x="0" y="0"/>
            <a:chExt cx="6842879" cy="10341552"/>
          </a:xfrm>
        </p:grpSpPr>
        <p:sp>
          <p:nvSpPr>
            <p:cNvPr id="631" name="Rectangle"/>
            <p:cNvSpPr/>
            <p:nvPr/>
          </p:nvSpPr>
          <p:spPr>
            <a:xfrm>
              <a:off x="0" y="153614"/>
              <a:ext cx="6842880" cy="1003706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52297" dir="2531122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1463039">
                <a:defRPr b="0" sz="29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2" name="Training data"/>
            <p:cNvSpPr txBox="1"/>
            <p:nvPr/>
          </p:nvSpPr>
          <p:spPr>
            <a:xfrm>
              <a:off x="466206" y="0"/>
              <a:ext cx="5910469" cy="1601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i="1"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Training data</a:t>
              </a:r>
            </a:p>
          </p:txBody>
        </p:sp>
        <p:pic>
          <p:nvPicPr>
            <p:cNvPr id="633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2240771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2240771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3545914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6837947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6837947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8143090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4476064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4476064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5781207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2" name="…"/>
            <p:cNvSpPr txBox="1"/>
            <p:nvPr/>
          </p:nvSpPr>
          <p:spPr>
            <a:xfrm rot="5400000">
              <a:off x="2241913" y="8611005"/>
              <a:ext cx="1928862" cy="1532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0458" tIns="100458" rIns="100458" bIns="100458" numCol="1" anchor="ctr">
              <a:noAutofit/>
            </a:bodyPr>
            <a:lstStyle>
              <a:lvl1pPr defTabSz="1155278"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21">
              <a:extLst/>
            </a:blip>
            <a:srcRect l="0" t="0" r="0" b="0"/>
            <a:stretch>
              <a:fillRect/>
            </a:stretch>
          </p:blipFill>
          <p:spPr>
            <a:xfrm>
              <a:off x="1611597" y="1592210"/>
              <a:ext cx="454991" cy="35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419" t="0" r="4416" b="0"/>
            <a:stretch>
              <a:fillRect/>
            </a:stretch>
          </p:blipFill>
          <p:spPr>
            <a:xfrm>
              <a:off x="1064703" y="2251958"/>
              <a:ext cx="1548537" cy="157586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5" name="“Fish”"/>
            <p:cNvSpPr txBox="1"/>
            <p:nvPr/>
          </p:nvSpPr>
          <p:spPr>
            <a:xfrm>
              <a:off x="3940523" y="2673536"/>
              <a:ext cx="1349782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“Fish”</a:t>
              </a:r>
            </a:p>
          </p:txBody>
        </p:sp>
        <p:pic>
          <p:nvPicPr>
            <p:cNvPr id="646" name="Screen Shot 2015-06-17 at 12.27.26 AM.png" descr="Screen Shot 2015-06-17 at 12.27.26 AM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962677" y="4491505"/>
              <a:ext cx="1752659" cy="152910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7" name="“Grizzly”"/>
            <p:cNvSpPr txBox="1"/>
            <p:nvPr/>
          </p:nvSpPr>
          <p:spPr>
            <a:xfrm>
              <a:off x="3661402" y="4908829"/>
              <a:ext cx="1908024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“Grizzly”</a:t>
              </a:r>
            </a:p>
          </p:txBody>
        </p:sp>
        <p:pic>
          <p:nvPicPr>
            <p:cNvPr id="648" name="Screen Shot 2015-06-17 at 12.27.39 AM.png" descr="Screen Shot 2015-06-17 at 12.27.39 AM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62677" y="6802439"/>
              <a:ext cx="1752659" cy="162552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9" name="“Chameleon”"/>
            <p:cNvSpPr txBox="1"/>
            <p:nvPr/>
          </p:nvSpPr>
          <p:spPr>
            <a:xfrm>
              <a:off x="3190943" y="7270712"/>
              <a:ext cx="2848941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“Chameleon”</a:t>
              </a:r>
            </a:p>
          </p:txBody>
        </p:sp>
        <p:pic>
          <p:nvPicPr>
            <p:cNvPr id="650" name="y.pdf" descr="y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413426" y="1554585"/>
              <a:ext cx="397021" cy="56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2"/>
      <p:bldP build="whole" bldLvl="1" animBg="1" rev="0" advAuto="0" spid="6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pic>
        <p:nvPicPr>
          <p:cNvPr id="656" name="J(_theta).pdf" descr="J(_theta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5208" y="5265932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Bigg.pdf" descr="Bigg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3720936" y="2765018"/>
            <a:ext cx="233557" cy="445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1" name="Group"/>
          <p:cNvGrpSpPr/>
          <p:nvPr/>
        </p:nvGrpSpPr>
        <p:grpSpPr>
          <a:xfrm>
            <a:off x="7934504" y="2350455"/>
            <a:ext cx="8514993" cy="2416303"/>
            <a:chOff x="-50800" y="-50800"/>
            <a:chExt cx="8514992" cy="2416302"/>
          </a:xfrm>
        </p:grpSpPr>
        <p:pic>
          <p:nvPicPr>
            <p:cNvPr id="658" name="Group" descr="Group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60" name="mathbf_theta^*_=.pdf" descr="mathbf_theta^*_=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" descr="Image"/>
          <p:cNvPicPr>
            <a:picLocks noChangeAspect="1"/>
          </p:cNvPicPr>
          <p:nvPr/>
        </p:nvPicPr>
        <p:blipFill>
          <a:blip r:embed="rId2">
            <a:alphaModFix amt="68613"/>
            <a:extLst/>
          </a:blip>
          <a:stretch>
            <a:fillRect/>
          </a:stretch>
        </p:blipFill>
        <p:spPr>
          <a:xfrm>
            <a:off x="7022277" y="1629751"/>
            <a:ext cx="10803522" cy="9186498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Line"/>
          <p:cNvSpPr/>
          <p:nvPr/>
        </p:nvSpPr>
        <p:spPr>
          <a:xfrm flipV="1">
            <a:off x="11765674" y="4277402"/>
            <a:ext cx="1" cy="66079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7" name="Line"/>
          <p:cNvSpPr/>
          <p:nvPr/>
        </p:nvSpPr>
        <p:spPr>
          <a:xfrm flipH="1" flipV="1">
            <a:off x="11796317" y="4986531"/>
            <a:ext cx="333454" cy="62917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8" name="Line"/>
          <p:cNvSpPr/>
          <p:nvPr/>
        </p:nvSpPr>
        <p:spPr>
          <a:xfrm flipH="1" flipV="1">
            <a:off x="12245830" y="5617560"/>
            <a:ext cx="602352" cy="32371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9" name="Line"/>
          <p:cNvSpPr/>
          <p:nvPr/>
        </p:nvSpPr>
        <p:spPr>
          <a:xfrm flipH="1" flipV="1">
            <a:off x="13035043" y="6076872"/>
            <a:ext cx="513537" cy="52828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0" name="Line"/>
          <p:cNvSpPr/>
          <p:nvPr/>
        </p:nvSpPr>
        <p:spPr>
          <a:xfrm flipH="1" flipV="1">
            <a:off x="13500986" y="6722409"/>
            <a:ext cx="171749" cy="746886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1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pic>
        <p:nvPicPr>
          <p:cNvPr id="672" name="J(_theta).pdf" descr="J(_theta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9284" y="5393987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theta_1.pdf" descr="theta_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7121" y="9637861"/>
            <a:ext cx="576026" cy="658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theta_2.pdf" descr="theta_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82487" y="9974469"/>
            <a:ext cx="596599" cy="65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theta^*_=_argmin.pdf" descr="theta^*_=_argmin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14745" y="11661009"/>
            <a:ext cx="5418399" cy="1188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Group" descr="Group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51955" y="11315652"/>
            <a:ext cx="6943979" cy="1828337"/>
          </a:xfrm>
          <a:prstGeom prst="rect">
            <a:avLst/>
          </a:prstGeom>
        </p:spPr>
      </p:pic>
      <p:sp>
        <p:nvSpPr>
          <p:cNvPr id="678" name="x"/>
          <p:cNvSpPr txBox="1"/>
          <p:nvPr/>
        </p:nvSpPr>
        <p:spPr>
          <a:xfrm>
            <a:off x="11235345" y="2761600"/>
            <a:ext cx="56477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6000"/>
            </a:lvl1pPr>
          </a:lstStyle>
          <a:p>
            <a:pPr/>
            <a:r>
              <a:t>x</a:t>
            </a:r>
          </a:p>
        </p:txBody>
      </p:sp>
      <p:sp>
        <p:nvSpPr>
          <p:cNvPr id="679" name="Line"/>
          <p:cNvSpPr/>
          <p:nvPr/>
        </p:nvSpPr>
        <p:spPr>
          <a:xfrm flipH="1" flipV="1">
            <a:off x="11525538" y="3576190"/>
            <a:ext cx="277114" cy="657773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6" grpId="3"/>
      <p:bldP build="whole" bldLvl="1" animBg="1" rev="0" advAuto="0" spid="668" grpId="5"/>
      <p:bldP build="whole" bldLvl="1" animBg="1" rev="0" advAuto="0" spid="670" grpId="7"/>
      <p:bldP build="whole" bldLvl="1" animBg="1" rev="0" advAuto="0" spid="679" grpId="2"/>
      <p:bldP build="whole" bldLvl="1" animBg="1" rev="0" advAuto="0" spid="667" grpId="4"/>
      <p:bldP build="whole" bldLvl="1" animBg="1" rev="0" advAuto="0" spid="669" grpId="6"/>
      <p:bldP build="whole" bldLvl="1" animBg="1" rev="0" advAuto="0" spid="67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roup"/>
          <p:cNvGrpSpPr/>
          <p:nvPr/>
        </p:nvGrpSpPr>
        <p:grpSpPr>
          <a:xfrm>
            <a:off x="12207512" y="9663731"/>
            <a:ext cx="2824500" cy="3140861"/>
            <a:chOff x="124009" y="0"/>
            <a:chExt cx="2824498" cy="3140860"/>
          </a:xfrm>
        </p:grpSpPr>
        <p:sp>
          <p:nvSpPr>
            <p:cNvPr id="681" name="Line"/>
            <p:cNvSpPr/>
            <p:nvPr/>
          </p:nvSpPr>
          <p:spPr>
            <a:xfrm flipH="1">
              <a:off x="124009" y="0"/>
              <a:ext cx="338292" cy="151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fill="norm" stroke="1" extrusionOk="0">
                  <a:moveTo>
                    <a:pt x="13318" y="0"/>
                  </a:moveTo>
                  <a:cubicBezTo>
                    <a:pt x="20460" y="4351"/>
                    <a:pt x="21600" y="9320"/>
                    <a:pt x="16509" y="13903"/>
                  </a:cubicBezTo>
                  <a:cubicBezTo>
                    <a:pt x="13272" y="16818"/>
                    <a:pt x="7603" y="19461"/>
                    <a:pt x="0" y="2160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2" name="learning rate"/>
            <p:cNvSpPr/>
            <p:nvPr/>
          </p:nvSpPr>
          <p:spPr>
            <a:xfrm>
              <a:off x="1678508" y="18708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learning rate</a:t>
              </a:r>
            </a:p>
          </p:txBody>
        </p:sp>
      </p:grpSp>
      <p:sp>
        <p:nvSpPr>
          <p:cNvPr id="684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grpSp>
        <p:nvGrpSpPr>
          <p:cNvPr id="687" name="Group"/>
          <p:cNvGrpSpPr/>
          <p:nvPr/>
        </p:nvGrpSpPr>
        <p:grpSpPr>
          <a:xfrm>
            <a:off x="6992302" y="6659562"/>
            <a:ext cx="9685021" cy="3175776"/>
            <a:chOff x="0" y="0"/>
            <a:chExt cx="9685019" cy="3175775"/>
          </a:xfrm>
        </p:grpSpPr>
        <p:sp>
          <p:nvSpPr>
            <p:cNvPr id="685" name="One iteration of gradient descent:"/>
            <p:cNvSpPr txBox="1"/>
            <p:nvPr/>
          </p:nvSpPr>
          <p:spPr>
            <a:xfrm>
              <a:off x="-1" y="0"/>
              <a:ext cx="968502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One iteration of gradient descent:</a:t>
              </a:r>
            </a:p>
          </p:txBody>
        </p:sp>
        <p:pic>
          <p:nvPicPr>
            <p:cNvPr id="686" name="theta^t+1_=_thet.pdf" descr="theta^t+1_=_thet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19871" y="1453917"/>
              <a:ext cx="7442253" cy="1721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8" name="J(_theta).pdf" descr="J(_theta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95208" y="5265932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Bigg.pdf" descr="Bigg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3720936" y="2765018"/>
            <a:ext cx="233557" cy="445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3" name="Group"/>
          <p:cNvGrpSpPr/>
          <p:nvPr/>
        </p:nvGrpSpPr>
        <p:grpSpPr>
          <a:xfrm>
            <a:off x="7934504" y="2350455"/>
            <a:ext cx="8514993" cy="2416303"/>
            <a:chOff x="-50800" y="-50800"/>
            <a:chExt cx="8514992" cy="2416302"/>
          </a:xfrm>
        </p:grpSpPr>
        <p:pic>
          <p:nvPicPr>
            <p:cNvPr id="690" name="Group" descr="Group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92" name="mathbf_theta^*_=.pdf" descr="mathbf_theta^*_=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3" grpId="2"/>
      <p:bldP build="whole" bldLvl="1" animBg="1" rev="0" advAuto="0" spid="68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tochastic gradient descent (SG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40"/>
            </a:lvl1pPr>
          </a:lstStyle>
          <a:p>
            <a:pPr/>
            <a:r>
              <a:t>Stochastic gradient descent (SGD)</a:t>
            </a:r>
          </a:p>
        </p:txBody>
      </p:sp>
      <p:sp>
        <p:nvSpPr>
          <p:cNvPr id="698" name="Want to minimize overall loss function J, which is sum of individual losses over each exampl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101600" tIns="101600" rIns="101600" bIns="101600"/>
          <a:lstStyle/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Want to minimize overall loss function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J</a:t>
            </a:r>
            <a:r>
              <a:t>, which is sum of individual losses over each example.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 Stochastic gradient descent, compute gradient on sub-set (batch) of data.</a:t>
            </a:r>
          </a:p>
          <a:p>
            <a:pPr marL="562355" indent="-529811" defTabSz="1499616">
              <a:spcBef>
                <a:spcPts val="2400"/>
              </a:spcBef>
              <a:buClr>
                <a:srgbClr val="000000"/>
              </a:buClr>
              <a:buSzTx/>
              <a:buFont typeface="Arial"/>
              <a:buNone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		If batchsize=1 then θ is updated after each example.</a:t>
            </a:r>
          </a:p>
          <a:p>
            <a:pPr marL="562355" indent="-529811" defTabSz="1499616">
              <a:spcBef>
                <a:spcPts val="2400"/>
              </a:spcBef>
              <a:buClr>
                <a:srgbClr val="000000"/>
              </a:buClr>
              <a:buSzTx/>
              <a:buFont typeface="Arial"/>
              <a:buNone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		If batchsize=N (full set) then this is standard gradient descent.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Gradient direction is noisy, relative to average over all examples (standard gradient descent).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Advantages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Faster: approximate total gradient with small sample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Implicit regularizer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Disadvantages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High variance, unstable updates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7797" y="7828755"/>
            <a:ext cx="3707687" cy="352234"/>
          </a:xfrm>
          <a:prstGeom prst="rect">
            <a:avLst/>
          </a:prstGeom>
        </p:spPr>
      </p:pic>
      <p:sp>
        <p:nvSpPr>
          <p:cNvPr id="702" name="Input representation"/>
          <p:cNvSpPr txBox="1"/>
          <p:nvPr/>
        </p:nvSpPr>
        <p:spPr>
          <a:xfrm>
            <a:off x="6860233" y="3509218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03" name="Output representation"/>
          <p:cNvSpPr txBox="1"/>
          <p:nvPr/>
        </p:nvSpPr>
        <p:spPr>
          <a:xfrm>
            <a:off x="12517038" y="3509218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04" name="Rectangle"/>
          <p:cNvSpPr/>
          <p:nvPr/>
        </p:nvSpPr>
        <p:spPr>
          <a:xfrm>
            <a:off x="9091550" y="5493489"/>
            <a:ext cx="544097" cy="506560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05" name="Rectangle"/>
          <p:cNvSpPr/>
          <p:nvPr/>
        </p:nvSpPr>
        <p:spPr>
          <a:xfrm>
            <a:off x="14748354" y="5350614"/>
            <a:ext cx="544096" cy="506560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06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grpSp>
        <p:nvGrpSpPr>
          <p:cNvPr id="742" name="Group"/>
          <p:cNvGrpSpPr/>
          <p:nvPr/>
        </p:nvGrpSpPr>
        <p:grpSpPr>
          <a:xfrm>
            <a:off x="1110744" y="2754575"/>
            <a:ext cx="10663533" cy="7763028"/>
            <a:chOff x="0" y="452437"/>
            <a:chExt cx="10663532" cy="7763027"/>
          </a:xfrm>
        </p:grpSpPr>
        <p:grpSp>
          <p:nvGrpSpPr>
            <p:cNvPr id="739" name="Group"/>
            <p:cNvGrpSpPr/>
            <p:nvPr/>
          </p:nvGrpSpPr>
          <p:grpSpPr>
            <a:xfrm>
              <a:off x="0" y="2468503"/>
              <a:ext cx="10663533" cy="5746962"/>
              <a:chOff x="0" y="1214437"/>
              <a:chExt cx="10663532" cy="5746961"/>
            </a:xfrm>
          </p:grpSpPr>
          <p:sp>
            <p:nvSpPr>
              <p:cNvPr id="711" name="Input representation"/>
              <p:cNvSpPr/>
              <p:nvPr/>
            </p:nvSpPr>
            <p:spPr>
              <a:xfrm>
                <a:off x="0" y="1214437"/>
                <a:ext cx="50067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Input representation</a:t>
                </a:r>
              </a:p>
            </p:txBody>
          </p:sp>
          <p:sp>
            <p:nvSpPr>
              <p:cNvPr id="712" name="Output representation"/>
              <p:cNvSpPr/>
              <p:nvPr/>
            </p:nvSpPr>
            <p:spPr>
              <a:xfrm>
                <a:off x="5656804" y="1214437"/>
                <a:ext cx="50067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Output representation</a:t>
                </a:r>
              </a:p>
            </p:txBody>
          </p:sp>
          <p:sp>
            <p:nvSpPr>
              <p:cNvPr id="713" name="Line"/>
              <p:cNvSpPr/>
              <p:nvPr/>
            </p:nvSpPr>
            <p:spPr>
              <a:xfrm>
                <a:off x="2487714" y="2324999"/>
                <a:ext cx="5688104" cy="2502913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4" name="Line"/>
              <p:cNvSpPr/>
              <p:nvPr/>
            </p:nvSpPr>
            <p:spPr>
              <a:xfrm>
                <a:off x="2490152" y="2981582"/>
                <a:ext cx="5677567" cy="186173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5" name="Line"/>
              <p:cNvSpPr/>
              <p:nvPr/>
            </p:nvSpPr>
            <p:spPr>
              <a:xfrm>
                <a:off x="2504613" y="3581022"/>
                <a:ext cx="5650504" cy="127824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6" name="Line"/>
              <p:cNvSpPr/>
              <p:nvPr/>
            </p:nvSpPr>
            <p:spPr>
              <a:xfrm>
                <a:off x="2520148" y="4219587"/>
                <a:ext cx="5666985" cy="65467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7" name="Line"/>
              <p:cNvSpPr/>
              <p:nvPr/>
            </p:nvSpPr>
            <p:spPr>
              <a:xfrm>
                <a:off x="2517086" y="4848606"/>
                <a:ext cx="5649108" cy="2169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8" name="Line"/>
              <p:cNvSpPr/>
              <p:nvPr/>
            </p:nvSpPr>
            <p:spPr>
              <a:xfrm flipV="1">
                <a:off x="2516636" y="4854221"/>
                <a:ext cx="5626953" cy="6184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9" name="Line"/>
              <p:cNvSpPr/>
              <p:nvPr/>
            </p:nvSpPr>
            <p:spPr>
              <a:xfrm flipV="1">
                <a:off x="2511638" y="4846701"/>
                <a:ext cx="5642984" cy="125940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0" name="Line"/>
              <p:cNvSpPr/>
              <p:nvPr/>
            </p:nvSpPr>
            <p:spPr>
              <a:xfrm flipV="1">
                <a:off x="2504613" y="4824681"/>
                <a:ext cx="5702063" cy="194146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1" name="Circle"/>
              <p:cNvSpPr/>
              <p:nvPr/>
            </p:nvSpPr>
            <p:spPr>
              <a:xfrm>
                <a:off x="2271649" y="2084549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2" name="Circle"/>
              <p:cNvSpPr/>
              <p:nvPr/>
            </p:nvSpPr>
            <p:spPr>
              <a:xfrm>
                <a:off x="2270861" y="2714250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3" name="Circle"/>
              <p:cNvSpPr/>
              <p:nvPr/>
            </p:nvSpPr>
            <p:spPr>
              <a:xfrm>
                <a:off x="2270861" y="3343952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4" name="Circle"/>
              <p:cNvSpPr/>
              <p:nvPr/>
            </p:nvSpPr>
            <p:spPr>
              <a:xfrm>
                <a:off x="2270861" y="3973653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5" name="Circle"/>
              <p:cNvSpPr/>
              <p:nvPr/>
            </p:nvSpPr>
            <p:spPr>
              <a:xfrm>
                <a:off x="2270861" y="4603356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6" name="Circle"/>
              <p:cNvSpPr/>
              <p:nvPr/>
            </p:nvSpPr>
            <p:spPr>
              <a:xfrm>
                <a:off x="2270861" y="5233057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7" name="Circle"/>
              <p:cNvSpPr/>
              <p:nvPr/>
            </p:nvSpPr>
            <p:spPr>
              <a:xfrm>
                <a:off x="2270861" y="5862759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8" name="Circle"/>
              <p:cNvSpPr/>
              <p:nvPr/>
            </p:nvSpPr>
            <p:spPr>
              <a:xfrm>
                <a:off x="2270861" y="649246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9" name="Circle"/>
              <p:cNvSpPr/>
              <p:nvPr/>
            </p:nvSpPr>
            <p:spPr>
              <a:xfrm>
                <a:off x="7928454" y="2088482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0" name="Circle"/>
              <p:cNvSpPr/>
              <p:nvPr/>
            </p:nvSpPr>
            <p:spPr>
              <a:xfrm>
                <a:off x="7927666" y="2718184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1" name="Circle"/>
              <p:cNvSpPr/>
              <p:nvPr/>
            </p:nvSpPr>
            <p:spPr>
              <a:xfrm>
                <a:off x="7927666" y="3347885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2" name="Circle"/>
              <p:cNvSpPr/>
              <p:nvPr/>
            </p:nvSpPr>
            <p:spPr>
              <a:xfrm>
                <a:off x="7927666" y="3977587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3" name="Circle"/>
              <p:cNvSpPr/>
              <p:nvPr/>
            </p:nvSpPr>
            <p:spPr>
              <a:xfrm>
                <a:off x="7927666" y="4607288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4" name="Circle"/>
              <p:cNvSpPr/>
              <p:nvPr/>
            </p:nvSpPr>
            <p:spPr>
              <a:xfrm>
                <a:off x="7927666" y="523699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5" name="Circle"/>
              <p:cNvSpPr/>
              <p:nvPr/>
            </p:nvSpPr>
            <p:spPr>
              <a:xfrm>
                <a:off x="7927666" y="5866691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6" name="Circle"/>
              <p:cNvSpPr/>
              <p:nvPr/>
            </p:nvSpPr>
            <p:spPr>
              <a:xfrm>
                <a:off x="7927666" y="6496393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737" name="x_i.pdf" descr="x_i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16785" y="2099687"/>
                <a:ext cx="573052" cy="434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8" name="w_ij.pdf" descr="w_ij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596694" y="2728893"/>
                <a:ext cx="928739" cy="5335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40" name="Linear layer"/>
            <p:cNvSpPr/>
            <p:nvPr/>
          </p:nvSpPr>
          <p:spPr>
            <a:xfrm>
              <a:off x="2828402" y="452437"/>
              <a:ext cx="50067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Linear layer</a:t>
              </a:r>
            </a:p>
          </p:txBody>
        </p:sp>
        <p:pic>
          <p:nvPicPr>
            <p:cNvPr id="741" name="z_j.pdf" descr="z_j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41267" y="5914762"/>
              <a:ext cx="635795" cy="635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3" name="z_j_=_sum_i_w_ij.pdf" descr="z_j_=_sum_i_w_ij.pdf"/>
          <p:cNvPicPr>
            <a:picLocks noChangeAspect="1"/>
          </p:cNvPicPr>
          <p:nvPr/>
        </p:nvPicPr>
        <p:blipFill>
          <a:blip r:embed="rId6">
            <a:extLst/>
          </a:blip>
          <a:srcRect l="0" t="0" r="21424" b="0"/>
          <a:stretch>
            <a:fillRect/>
          </a:stretch>
        </p:blipFill>
        <p:spPr>
          <a:xfrm>
            <a:off x="13763919" y="7607827"/>
            <a:ext cx="5099998" cy="174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 brief history of Neural Networks</a:t>
            </a:r>
          </a:p>
        </p:txBody>
      </p:sp>
      <p:grpSp>
        <p:nvGrpSpPr>
          <p:cNvPr id="233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29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27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28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32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30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31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48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749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50" name="Output representation"/>
          <p:cNvSpPr txBox="1"/>
          <p:nvPr/>
        </p:nvSpPr>
        <p:spPr>
          <a:xfrm>
            <a:off x="6767548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51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2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3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4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5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6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7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8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9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0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1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2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3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4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5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6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7" name="Circle"/>
          <p:cNvSpPr/>
          <p:nvPr/>
        </p:nvSpPr>
        <p:spPr>
          <a:xfrm>
            <a:off x="9039198" y="564468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8" name="Circle"/>
          <p:cNvSpPr/>
          <p:nvPr/>
        </p:nvSpPr>
        <p:spPr>
          <a:xfrm>
            <a:off x="9038411" y="627438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9" name="Circle"/>
          <p:cNvSpPr/>
          <p:nvPr/>
        </p:nvSpPr>
        <p:spPr>
          <a:xfrm>
            <a:off x="9038411" y="690408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0" name="Circle"/>
          <p:cNvSpPr/>
          <p:nvPr/>
        </p:nvSpPr>
        <p:spPr>
          <a:xfrm>
            <a:off x="9038411" y="753379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1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2" name="Circle"/>
          <p:cNvSpPr/>
          <p:nvPr/>
        </p:nvSpPr>
        <p:spPr>
          <a:xfrm>
            <a:off x="9038411" y="879319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3" name="Circle"/>
          <p:cNvSpPr/>
          <p:nvPr/>
        </p:nvSpPr>
        <p:spPr>
          <a:xfrm>
            <a:off x="9038411" y="942289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4" name="Circle"/>
          <p:cNvSpPr/>
          <p:nvPr/>
        </p:nvSpPr>
        <p:spPr>
          <a:xfrm>
            <a:off x="9038411" y="1005259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75" name="x_i.pdf" descr="x_i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7529" y="5655891"/>
            <a:ext cx="573053" cy="43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w_ij.pdf" descr="w_ij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7438" y="6285096"/>
            <a:ext cx="928740" cy="53353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Linear layer"/>
          <p:cNvSpPr txBox="1"/>
          <p:nvPr/>
        </p:nvSpPr>
        <p:spPr>
          <a:xfrm>
            <a:off x="3939146" y="2302137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 layer</a:t>
            </a:r>
          </a:p>
        </p:txBody>
      </p:sp>
      <p:sp>
        <p:nvSpPr>
          <p:cNvPr id="778" name="weights"/>
          <p:cNvSpPr txBox="1"/>
          <p:nvPr/>
        </p:nvSpPr>
        <p:spPr>
          <a:xfrm>
            <a:off x="18618998" y="5944014"/>
            <a:ext cx="2149959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weights</a:t>
            </a:r>
          </a:p>
        </p:txBody>
      </p:sp>
      <p:sp>
        <p:nvSpPr>
          <p:cNvPr id="787" name="Connection Line"/>
          <p:cNvSpPr/>
          <p:nvPr/>
        </p:nvSpPr>
        <p:spPr>
          <a:xfrm>
            <a:off x="17194665" y="6429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9" y="10861"/>
                  <a:pt x="7409" y="3661"/>
                  <a:pt x="21600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788" name="Connection Line"/>
          <p:cNvSpPr/>
          <p:nvPr/>
        </p:nvSpPr>
        <p:spPr>
          <a:xfrm>
            <a:off x="19955374" y="8875136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781" name="bias"/>
          <p:cNvSpPr txBox="1"/>
          <p:nvPr/>
        </p:nvSpPr>
        <p:spPr>
          <a:xfrm>
            <a:off x="21043985" y="9371044"/>
            <a:ext cx="1211708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bias</a:t>
            </a:r>
          </a:p>
        </p:txBody>
      </p:sp>
      <p:sp>
        <p:nvSpPr>
          <p:cNvPr id="782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83" name="b_j.pdf" descr="b_j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2203" y="9880675"/>
            <a:ext cx="541206" cy="80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1.pdf" descr="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z_j.pdf" descr="z_j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2012" y="8216900"/>
            <a:ext cx="635795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z_j_=_sum_i_w_ij.pdf" descr="z_j_=_sum_i_w_ij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63919" y="7607827"/>
            <a:ext cx="6490548" cy="174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z_j_=_mathbf_x^T.pdf" descr="z_j_=_mathbf_x^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7087" y="6314182"/>
            <a:ext cx="5992476" cy="1078145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4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795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96" name="Output representation"/>
          <p:cNvSpPr txBox="1"/>
          <p:nvPr/>
        </p:nvSpPr>
        <p:spPr>
          <a:xfrm>
            <a:off x="6767548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97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8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9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0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1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2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3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4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5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6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7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8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9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0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1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2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3" name="Circle"/>
          <p:cNvSpPr/>
          <p:nvPr/>
        </p:nvSpPr>
        <p:spPr>
          <a:xfrm>
            <a:off x="9039198" y="564468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4" name="Circle"/>
          <p:cNvSpPr/>
          <p:nvPr/>
        </p:nvSpPr>
        <p:spPr>
          <a:xfrm>
            <a:off x="9038411" y="627438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5" name="Circle"/>
          <p:cNvSpPr/>
          <p:nvPr/>
        </p:nvSpPr>
        <p:spPr>
          <a:xfrm>
            <a:off x="9038411" y="690408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6" name="Circle"/>
          <p:cNvSpPr/>
          <p:nvPr/>
        </p:nvSpPr>
        <p:spPr>
          <a:xfrm>
            <a:off x="9038411" y="753379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7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8" name="Circle"/>
          <p:cNvSpPr/>
          <p:nvPr/>
        </p:nvSpPr>
        <p:spPr>
          <a:xfrm>
            <a:off x="9038411" y="879319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9" name="Circle"/>
          <p:cNvSpPr/>
          <p:nvPr/>
        </p:nvSpPr>
        <p:spPr>
          <a:xfrm>
            <a:off x="9038411" y="942289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20" name="Circle"/>
          <p:cNvSpPr/>
          <p:nvPr/>
        </p:nvSpPr>
        <p:spPr>
          <a:xfrm>
            <a:off x="9038411" y="1005259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21" name="Linear layer"/>
          <p:cNvSpPr txBox="1"/>
          <p:nvPr/>
        </p:nvSpPr>
        <p:spPr>
          <a:xfrm>
            <a:off x="3939146" y="2302137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 layer</a:t>
            </a:r>
          </a:p>
        </p:txBody>
      </p:sp>
      <p:sp>
        <p:nvSpPr>
          <p:cNvPr id="822" name="weights"/>
          <p:cNvSpPr txBox="1"/>
          <p:nvPr/>
        </p:nvSpPr>
        <p:spPr>
          <a:xfrm>
            <a:off x="18532823" y="4587839"/>
            <a:ext cx="2149959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weights</a:t>
            </a:r>
          </a:p>
        </p:txBody>
      </p:sp>
      <p:sp>
        <p:nvSpPr>
          <p:cNvPr id="839" name="Connection Line"/>
          <p:cNvSpPr/>
          <p:nvPr/>
        </p:nvSpPr>
        <p:spPr>
          <a:xfrm>
            <a:off x="17108490" y="507372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9" y="10861"/>
                  <a:pt x="7409" y="3661"/>
                  <a:pt x="21600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40" name="Connection Line"/>
          <p:cNvSpPr/>
          <p:nvPr/>
        </p:nvSpPr>
        <p:spPr>
          <a:xfrm>
            <a:off x="19352152" y="7535564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25" name="bias"/>
          <p:cNvSpPr txBox="1"/>
          <p:nvPr/>
        </p:nvSpPr>
        <p:spPr>
          <a:xfrm>
            <a:off x="20440763" y="8031472"/>
            <a:ext cx="1211708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bias</a:t>
            </a:r>
          </a:p>
        </p:txBody>
      </p:sp>
      <p:pic>
        <p:nvPicPr>
          <p:cNvPr id="826" name="theta_=_mathbf_W.pdf" descr="theta_=_mathbf_W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32652" y="9390471"/>
            <a:ext cx="4393594" cy="898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0" name="Group"/>
          <p:cNvGrpSpPr/>
          <p:nvPr/>
        </p:nvGrpSpPr>
        <p:grpSpPr>
          <a:xfrm>
            <a:off x="5206698" y="7713936"/>
            <a:ext cx="2079998" cy="3009337"/>
            <a:chOff x="0" y="0"/>
            <a:chExt cx="2079997" cy="3009335"/>
          </a:xfrm>
        </p:grpSpPr>
        <p:sp>
          <p:nvSpPr>
            <p:cNvPr id="827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28" name="mathbf_w_j.pdf" descr="mathbf_w_j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2862" y="368563"/>
              <a:ext cx="824464" cy="542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9" name="Rectangle"/>
            <p:cNvSpPr/>
            <p:nvPr/>
          </p:nvSpPr>
          <p:spPr>
            <a:xfrm>
              <a:off x="1264443" y="2114351"/>
              <a:ext cx="815555" cy="894985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31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33" name="b_j.pdf" descr="b_j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32203" y="9880675"/>
            <a:ext cx="541206" cy="80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1.pdf" descr="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1" name="Connection Line"/>
          <p:cNvSpPr/>
          <p:nvPr/>
        </p:nvSpPr>
        <p:spPr>
          <a:xfrm>
            <a:off x="14481030" y="10374417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37" name="parameters of the model"/>
          <p:cNvSpPr txBox="1"/>
          <p:nvPr/>
        </p:nvSpPr>
        <p:spPr>
          <a:xfrm>
            <a:off x="15569641" y="10870326"/>
            <a:ext cx="6416092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parameters of the model</a:t>
            </a:r>
          </a:p>
        </p:txBody>
      </p:sp>
      <p:pic>
        <p:nvPicPr>
          <p:cNvPr id="838" name="z_j.pdf" descr="z_j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2012" y="8216900"/>
            <a:ext cx="635795" cy="635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6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847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848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9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0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1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2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3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4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5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6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7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8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9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0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1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2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3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4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65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870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867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68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71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2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3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74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0" name="Group"/>
          <p:cNvGrpSpPr/>
          <p:nvPr/>
        </p:nvGrpSpPr>
        <p:grpSpPr>
          <a:xfrm>
            <a:off x="14082784" y="2854721"/>
            <a:ext cx="9432972" cy="8672435"/>
            <a:chOff x="0" y="0"/>
            <a:chExt cx="9432970" cy="8672433"/>
          </a:xfrm>
        </p:grpSpPr>
        <p:pic>
          <p:nvPicPr>
            <p:cNvPr id="876" name="heaviside.pdf" descr="heavisid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46468" y="2101429"/>
              <a:ext cx="8186503" cy="6157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7" name="g(z).pdf" descr="g(z)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622974"/>
              <a:ext cx="1229045" cy="733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z.pdf" descr="z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488380" y="8282347"/>
              <a:ext cx="390086" cy="390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9" name="g(z)=_1,_&amp;_text_.pdf" descr="g(z)=_1,_&amp;_text_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95871" y="0"/>
              <a:ext cx="6567098" cy="2033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83" name="Group"/>
          <p:cNvGrpSpPr/>
          <p:nvPr/>
        </p:nvGrpSpPr>
        <p:grpSpPr>
          <a:xfrm>
            <a:off x="10491372" y="10027709"/>
            <a:ext cx="3772905" cy="2818156"/>
            <a:chOff x="0" y="0"/>
            <a:chExt cx="3772904" cy="2818155"/>
          </a:xfrm>
        </p:grpSpPr>
        <p:sp>
          <p:nvSpPr>
            <p:cNvPr id="888" name="Connection Line"/>
            <p:cNvSpPr/>
            <p:nvPr/>
          </p:nvSpPr>
          <p:spPr>
            <a:xfrm>
              <a:off x="0" y="0"/>
              <a:ext cx="985894" cy="93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64" y="0"/>
                  </a:moveTo>
                  <a:cubicBezTo>
                    <a:pt x="-749" y="14018"/>
                    <a:pt x="6180" y="21218"/>
                    <a:pt x="20851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882" name="Pointwise…"/>
            <p:cNvSpPr/>
            <p:nvPr/>
          </p:nvSpPr>
          <p:spPr>
            <a:xfrm>
              <a:off x="2502904" y="15481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821531">
                <a:defRPr sz="4200"/>
              </a:pPr>
              <a:r>
                <a:t>Pointwise</a:t>
              </a:r>
            </a:p>
            <a:p>
              <a:pPr defTabSz="821531">
                <a:defRPr sz="4200"/>
              </a:pPr>
              <a:r>
                <a:t>Non-linearity</a:t>
              </a:r>
            </a:p>
          </p:txBody>
        </p:sp>
      </p:grpSp>
      <p:sp>
        <p:nvSpPr>
          <p:cNvPr id="884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885" name="“Perceptron”"/>
          <p:cNvSpPr txBox="1"/>
          <p:nvPr/>
        </p:nvSpPr>
        <p:spPr>
          <a:xfrm>
            <a:off x="4515738" y="2116722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“Perceptron”</a:t>
            </a:r>
          </a:p>
        </p:txBody>
      </p:sp>
      <p:pic>
        <p:nvPicPr>
          <p:cNvPr id="886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0" grpId="2"/>
      <p:bldP build="whole" bldLvl="1" animBg="1" rev="0" advAuto="0" spid="883" grpId="1"/>
      <p:bldP build="whole" bldLvl="1" animBg="1" rev="0" advAuto="0" spid="885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2803" y="2062738"/>
            <a:ext cx="7115206" cy="3973250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Example: linear classification with a perceptron"/>
          <p:cNvSpPr txBox="1"/>
          <p:nvPr/>
        </p:nvSpPr>
        <p:spPr>
          <a:xfrm>
            <a:off x="2846832" y="185171"/>
            <a:ext cx="18690337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linear classification with a perceptron</a:t>
            </a:r>
          </a:p>
        </p:txBody>
      </p:sp>
      <p:grpSp>
        <p:nvGrpSpPr>
          <p:cNvPr id="896" name="Group"/>
          <p:cNvGrpSpPr/>
          <p:nvPr/>
        </p:nvGrpSpPr>
        <p:grpSpPr>
          <a:xfrm>
            <a:off x="10430585" y="2713597"/>
            <a:ext cx="4632359" cy="2163470"/>
            <a:chOff x="0" y="0"/>
            <a:chExt cx="4632357" cy="2163468"/>
          </a:xfrm>
        </p:grpSpPr>
        <p:pic>
          <p:nvPicPr>
            <p:cNvPr id="894" name="z_=_mathbf_x^T_m.pdf" descr="z_=_mathbf_x^T_m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32358" cy="814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y_=_g(z).pdf" descr="y_=_g(z)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037" y="1396585"/>
              <a:ext cx="2653002" cy="76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57282" b="0"/>
          <a:stretch>
            <a:fillRect/>
          </a:stretch>
        </p:blipFill>
        <p:spPr>
          <a:xfrm>
            <a:off x="1138640" y="5700162"/>
            <a:ext cx="7181370" cy="7953299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One layer neural net (perceptron) can…"/>
          <p:cNvSpPr txBox="1"/>
          <p:nvPr/>
        </p:nvSpPr>
        <p:spPr>
          <a:xfrm>
            <a:off x="18119073" y="5080000"/>
            <a:ext cx="5941329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One layer neural net (perceptron) can </a:t>
            </a:r>
          </a:p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perform linear classification!</a:t>
            </a:r>
          </a:p>
        </p:txBody>
      </p:sp>
      <p:pic>
        <p:nvPicPr>
          <p:cNvPr id="89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710" t="0" r="0" b="0"/>
          <a:stretch>
            <a:fillRect/>
          </a:stretch>
        </p:blipFill>
        <p:spPr>
          <a:xfrm>
            <a:off x="8404101" y="5700162"/>
            <a:ext cx="9631036" cy="7953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3"/>
      <p:bldP build="whole" bldLvl="1" animBg="1" rev="0" advAuto="0" spid="897" grpId="1"/>
      <p:bldP build="whole" bldLvl="1" animBg="1" rev="0" advAuto="0" spid="899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roup"/>
          <p:cNvGrpSpPr/>
          <p:nvPr/>
        </p:nvGrpSpPr>
        <p:grpSpPr>
          <a:xfrm>
            <a:off x="10134289" y="9262377"/>
            <a:ext cx="10352296" cy="2561317"/>
            <a:chOff x="-50800" y="-50800"/>
            <a:chExt cx="10352295" cy="2561316"/>
          </a:xfrm>
        </p:grpSpPr>
        <p:pic>
          <p:nvPicPr>
            <p:cNvPr id="901" name="Group" descr="Gro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0800" y="-50800"/>
              <a:ext cx="10352296" cy="2561317"/>
            </a:xfrm>
            <a:prstGeom prst="rect">
              <a:avLst/>
            </a:prstGeom>
            <a:effectLst/>
          </p:spPr>
        </p:pic>
        <p:pic>
          <p:nvPicPr>
            <p:cNvPr id="903" name="mathbf_w^*,_b^*_.pdf" descr="mathbf_w^*,_b^*_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7965" y="287311"/>
              <a:ext cx="9694765" cy="1885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65391" b="0"/>
          <a:stretch>
            <a:fillRect/>
          </a:stretch>
        </p:blipFill>
        <p:spPr>
          <a:xfrm>
            <a:off x="5938609" y="1303791"/>
            <a:ext cx="6434218" cy="6912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1" name="Group"/>
          <p:cNvGrpSpPr/>
          <p:nvPr/>
        </p:nvGrpSpPr>
        <p:grpSpPr>
          <a:xfrm>
            <a:off x="490879" y="2034776"/>
            <a:ext cx="5292776" cy="6090055"/>
            <a:chOff x="0" y="0"/>
            <a:chExt cx="5292774" cy="6090054"/>
          </a:xfrm>
        </p:grpSpPr>
        <p:grpSp>
          <p:nvGrpSpPr>
            <p:cNvPr id="909" name="Group"/>
            <p:cNvGrpSpPr/>
            <p:nvPr/>
          </p:nvGrpSpPr>
          <p:grpSpPr>
            <a:xfrm>
              <a:off x="0" y="918917"/>
              <a:ext cx="5292775" cy="5171138"/>
              <a:chOff x="0" y="0"/>
              <a:chExt cx="5292774" cy="5171137"/>
            </a:xfrm>
          </p:grpSpPr>
          <p:pic>
            <p:nvPicPr>
              <p:cNvPr id="90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440" t="24215" r="69090" b="981"/>
              <a:stretch>
                <a:fillRect/>
              </a:stretch>
            </p:blipFill>
            <p:spPr>
              <a:xfrm>
                <a:off x="0" y="0"/>
                <a:ext cx="5292775" cy="5171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7" name="Rectangle"/>
              <p:cNvSpPr/>
              <p:nvPr/>
            </p:nvSpPr>
            <p:spPr>
              <a:xfrm>
                <a:off x="1201562" y="161547"/>
                <a:ext cx="3760391" cy="37742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908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4466" t="5123" r="14066" b="17402"/>
              <a:stretch>
                <a:fillRect/>
              </a:stretch>
            </p:blipFill>
            <p:spPr>
              <a:xfrm>
                <a:off x="1214262" y="135353"/>
                <a:ext cx="3760538" cy="377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10" name="Training data"/>
            <p:cNvSpPr txBox="1"/>
            <p:nvPr/>
          </p:nvSpPr>
          <p:spPr>
            <a:xfrm>
              <a:off x="1285457" y="0"/>
              <a:ext cx="3606379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6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Training data</a:t>
              </a:r>
            </a:p>
          </p:txBody>
        </p:sp>
      </p:grpSp>
      <p:pic>
        <p:nvPicPr>
          <p:cNvPr id="9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959" t="0" r="33959" b="0"/>
          <a:stretch>
            <a:fillRect/>
          </a:stretch>
        </p:blipFill>
        <p:spPr>
          <a:xfrm>
            <a:off x="12339237" y="1303791"/>
            <a:ext cx="5964252" cy="691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65645" t="0" r="0" b="0"/>
          <a:stretch>
            <a:fillRect/>
          </a:stretch>
        </p:blipFill>
        <p:spPr>
          <a:xfrm>
            <a:off x="18269965" y="1303791"/>
            <a:ext cx="6386900" cy="6912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4" grpId="1"/>
      <p:bldP build="whole" bldLvl="1" animBg="1" rev="0" advAuto="0" spid="912" grpId="3"/>
      <p:bldP build="whole" bldLvl="1" animBg="1" rev="0" advAuto="0" spid="905" grpId="2"/>
      <p:bldP build="whole" bldLvl="1" animBg="1" rev="0" advAuto="0" spid="913" grpId="4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916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17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918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919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0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1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2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3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4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5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6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7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8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9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0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1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2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3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4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5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36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41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938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39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0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42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43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44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45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heaviside.pdf" descr="heavisid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29253" y="4956150"/>
            <a:ext cx="8186503" cy="6157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g(z)=_1,_&amp;_text_.pdf" descr="g(z)=_1,_&amp;_text_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278655" y="2854721"/>
            <a:ext cx="6567099" cy="2033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sp>
        <p:nvSpPr>
          <p:cNvPr id="957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58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959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960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1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2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3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4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5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6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7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8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9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0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1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2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3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4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5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6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77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82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979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80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1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83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84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85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86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z.pdf" descr="z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Tanh"/>
          <p:cNvSpPr txBox="1"/>
          <p:nvPr/>
        </p:nvSpPr>
        <p:spPr>
          <a:xfrm>
            <a:off x="19090826" y="2343458"/>
            <a:ext cx="139036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Tanh</a:t>
            </a:r>
          </a:p>
        </p:txBody>
      </p:sp>
      <p:pic>
        <p:nvPicPr>
          <p:cNvPr id="991" name="tanh.pdf" descr="tanh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493350" y="5112137"/>
            <a:ext cx="8027421" cy="584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z.pdf" descr="z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g(z)_=_frac_e^z_.pdf" descr="g(z)_=_frac_e^z_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350891" y="3411537"/>
            <a:ext cx="4744141" cy="146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anh"/>
          <p:cNvSpPr txBox="1"/>
          <p:nvPr/>
        </p:nvSpPr>
        <p:spPr>
          <a:xfrm>
            <a:off x="19090826" y="2343458"/>
            <a:ext cx="139036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Tanh</a:t>
            </a:r>
          </a:p>
        </p:txBody>
      </p:sp>
      <p:sp>
        <p:nvSpPr>
          <p:cNvPr id="999" name="Rectangle 5"/>
          <p:cNvSpPr txBox="1"/>
          <p:nvPr/>
        </p:nvSpPr>
        <p:spPr>
          <a:xfrm>
            <a:off x="2044390" y="2884489"/>
            <a:ext cx="10673906" cy="693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Bounded between [-1,+1]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Saturation for large +/- inputs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Gradients go to zero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Outputs centered at 0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tanh(z) = 2 sigmoid(2z) −1</a:t>
            </a:r>
          </a:p>
        </p:txBody>
      </p:sp>
      <p:sp>
        <p:nvSpPr>
          <p:cNvPr id="1000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01" name="tanh.pdf" descr="tan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3350" y="5112137"/>
            <a:ext cx="8027421" cy="584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g(z)_=_frac_e^z_.pdf" descr="g(z)_=_frac_e^z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50891" y="3411537"/>
            <a:ext cx="4744141" cy="146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igmoid"/>
          <p:cNvSpPr txBox="1"/>
          <p:nvPr/>
        </p:nvSpPr>
        <p:spPr>
          <a:xfrm>
            <a:off x="18371213" y="2457051"/>
            <a:ext cx="2259485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Sigmoid</a:t>
            </a:r>
          </a:p>
        </p:txBody>
      </p:sp>
      <p:sp>
        <p:nvSpPr>
          <p:cNvPr id="1009" name="Rectangle 5"/>
          <p:cNvSpPr txBox="1"/>
          <p:nvPr/>
        </p:nvSpPr>
        <p:spPr>
          <a:xfrm>
            <a:off x="1573560" y="2555735"/>
            <a:ext cx="11564745" cy="9217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Interpretation as firing rate of neuron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Bounded between [0,1]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Saturation for large +/- inputs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Gradients go to zero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Outputs centered at 0.5 </a:t>
            </a:r>
            <a:br/>
            <a:r>
              <a:t>		(poor conditioning)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Not used in practice</a:t>
            </a:r>
          </a:p>
        </p:txBody>
      </p:sp>
      <p:sp>
        <p:nvSpPr>
          <p:cNvPr id="1010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11" name="sigmoid.pdf" descr="sigmoi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5846" y="5083732"/>
            <a:ext cx="7850218" cy="590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g(z).pdf" descr="g(z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z.pdf" descr="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g(z)_=_frac_1_1+.pdf" descr="g(z)_=_frac_1_1+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47981" y="3557255"/>
            <a:ext cx="4105949" cy="1339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Rectified linear unit (ReLU)"/>
          <p:cNvSpPr txBox="1"/>
          <p:nvPr/>
        </p:nvSpPr>
        <p:spPr>
          <a:xfrm>
            <a:off x="16285267" y="2570661"/>
            <a:ext cx="700148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Rectified linear unit (ReLU)</a:t>
            </a:r>
          </a:p>
        </p:txBody>
      </p:sp>
      <p:sp>
        <p:nvSpPr>
          <p:cNvPr id="1017" name="Rectangle 5"/>
          <p:cNvSpPr txBox="1"/>
          <p:nvPr/>
        </p:nvSpPr>
        <p:spPr>
          <a:xfrm>
            <a:off x="1639277" y="2311440"/>
            <a:ext cx="11342216" cy="9217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Unbounded output (on positive side)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Efficient to implement: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Also seems to help convergence (see 6x speedup vs tanh in [Krizhevsky et al.])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Drawback: if strongly in negative region, unit is dead forever (no gradient).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Default choice: widely used in current models.</a:t>
            </a:r>
          </a:p>
        </p:txBody>
      </p:sp>
      <p:sp>
        <p:nvSpPr>
          <p:cNvPr id="1018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19" name="relu.pdf" descr="rel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21198" y="4956150"/>
            <a:ext cx="7525194" cy="588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g(z)_=_max(0,z).pdf" descr="g(z)_=_max(0,z)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98063" y="3793077"/>
            <a:ext cx="4971464" cy="718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frac_partial_g_p.pdf" descr="frac_partial_g_p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17942" y="3591619"/>
            <a:ext cx="4402762" cy="1476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3" grpId="2"/>
      <p:bldP build="p" bldLvl="5" animBg="1" rev="0" advAuto="0" spid="10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"/>
          <p:cNvGrpSpPr/>
          <p:nvPr/>
        </p:nvGrpSpPr>
        <p:grpSpPr>
          <a:xfrm>
            <a:off x="11938000" y="508000"/>
            <a:ext cx="8483600" cy="13919200"/>
            <a:chOff x="0" y="0"/>
            <a:chExt cx="8483600" cy="13919200"/>
          </a:xfrm>
        </p:grpSpPr>
        <p:pic>
          <p:nvPicPr>
            <p:cNvPr id="23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3600" cy="127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Rectangle 5"/>
            <p:cNvSpPr/>
            <p:nvPr/>
          </p:nvSpPr>
          <p:spPr>
            <a:xfrm>
              <a:off x="635000" y="126492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2400" u="sng">
                  <a:solidFill>
                    <a:srgbClr val="009999"/>
                  </a:solidFill>
                  <a:uFill>
                    <a:solidFill>
                      <a:srgbClr val="00999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  <a:hlinkClick r:id="rId3" invalidUrl="" action="" tgtFrame="" tooltip="" history="1" highlightClick="0" endSnd="0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009999"/>
                  </a:solidFill>
                  <a:uFill>
                    <a:solidFill>
                      <a:srgbClr val="009999"/>
                    </a:solidFill>
                  </a:uFill>
                  <a:hlinkClick r:id="rId3" invalidUrl="" action="" tgtFrame="" tooltip="" history="1" highlightClick="0" endSnd="0"/>
                </a:rPr>
                <a:t>http://citeseerx.ist.psu.edu/viewdoc/download?doi=10.1.1.335.3398&amp;rep=rep1&amp;type=pdf</a:t>
              </a:r>
            </a:p>
          </p:txBody>
        </p:sp>
      </p:grpSp>
      <p:pic>
        <p:nvPicPr>
          <p:cNvPr id="23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3463" y="1380204"/>
            <a:ext cx="7435648" cy="1002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4"/>
          <p:cNvSpPr txBox="1"/>
          <p:nvPr/>
        </p:nvSpPr>
        <p:spPr>
          <a:xfrm>
            <a:off x="3476521" y="11804446"/>
            <a:ext cx="8229601" cy="876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http://</a:t>
            </a: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www.ecse.rpi.edu/homepages/nagy/PDF_chrono/2011_Nagy_Pace_FR.pdf.  Photo by George Nagy</a:t>
            </a:r>
          </a:p>
        </p:txBody>
      </p:sp>
      <p:sp>
        <p:nvSpPr>
          <p:cNvPr id="240" name="Rectangle 11"/>
          <p:cNvSpPr txBox="1"/>
          <p:nvPr>
            <p:ph type="title"/>
          </p:nvPr>
        </p:nvSpPr>
        <p:spPr>
          <a:xfrm>
            <a:off x="983635" y="-932831"/>
            <a:ext cx="12975305" cy="301625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Perceptrons, 1958</a:t>
            </a:r>
          </a:p>
        </p:txBody>
      </p:sp>
      <p:sp>
        <p:nvSpPr>
          <p:cNvPr id="241" name="TextBox 1"/>
          <p:cNvSpPr txBox="1"/>
          <p:nvPr/>
        </p:nvSpPr>
        <p:spPr>
          <a:xfrm>
            <a:off x="3755921" y="10422194"/>
            <a:ext cx="2803050" cy="85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Rosenblatt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eaky ReLU"/>
          <p:cNvSpPr txBox="1"/>
          <p:nvPr/>
        </p:nvSpPr>
        <p:spPr>
          <a:xfrm>
            <a:off x="18181468" y="2298075"/>
            <a:ext cx="32090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Leaky ReLU</a:t>
            </a:r>
          </a:p>
        </p:txBody>
      </p:sp>
      <p:sp>
        <p:nvSpPr>
          <p:cNvPr id="1028" name="Rectangle 5"/>
          <p:cNvSpPr txBox="1"/>
          <p:nvPr/>
        </p:nvSpPr>
        <p:spPr>
          <a:xfrm>
            <a:off x="1044545" y="2736866"/>
            <a:ext cx="12157649" cy="845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where α is small (e.g. 0.02)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Efficient to implement: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Also known as probabilistic ReLU (PReLU)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Has non-zero gradients everywhere (unlike ReLU)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α can also be learned (see Kaiming He et al. 2015).</a:t>
            </a:r>
          </a:p>
        </p:txBody>
      </p:sp>
      <p:sp>
        <p:nvSpPr>
          <p:cNvPr id="1029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30" name="leaky_relu.pdf" descr="leaky_rel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2223" y="4843092"/>
            <a:ext cx="8115220" cy="6341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g(z)=_max(0,z),_.pdf" descr="g(z)=_max(0,z),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27089" y="3205080"/>
            <a:ext cx="7337740" cy="162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frac_partial_g_p.pdf" descr="frac_partial_g_p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2361" y="3981152"/>
            <a:ext cx="4831074" cy="148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4" grpId="2"/>
      <p:bldP build="p" bldLvl="5" animBg="1" rev="0" advAuto="0" spid="102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"/>
          <p:cNvSpPr/>
          <p:nvPr/>
        </p:nvSpPr>
        <p:spPr>
          <a:xfrm>
            <a:off x="6066197" y="9459403"/>
            <a:ext cx="867740" cy="101311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067" name="Group"/>
          <p:cNvGrpSpPr/>
          <p:nvPr/>
        </p:nvGrpSpPr>
        <p:grpSpPr>
          <a:xfrm>
            <a:off x="9654471" y="2248103"/>
            <a:ext cx="8878887" cy="8738728"/>
            <a:chOff x="0" y="0"/>
            <a:chExt cx="8878886" cy="8738727"/>
          </a:xfrm>
        </p:grpSpPr>
        <p:sp>
          <p:nvSpPr>
            <p:cNvPr id="1039" name="Rectangle"/>
            <p:cNvSpPr/>
            <p:nvPr/>
          </p:nvSpPr>
          <p:spPr>
            <a:xfrm>
              <a:off x="3111780" y="7237459"/>
              <a:ext cx="867740" cy="1013115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0" name="Output representation"/>
            <p:cNvSpPr txBox="1"/>
            <p:nvPr/>
          </p:nvSpPr>
          <p:spPr>
            <a:xfrm>
              <a:off x="3872158" y="-1"/>
              <a:ext cx="5006729" cy="242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Output representation</a:t>
              </a:r>
            </a:p>
          </p:txBody>
        </p:sp>
        <p:grpSp>
          <p:nvGrpSpPr>
            <p:cNvPr id="1066" name="Group"/>
            <p:cNvGrpSpPr/>
            <p:nvPr/>
          </p:nvGrpSpPr>
          <p:grpSpPr>
            <a:xfrm>
              <a:off x="0" y="2787314"/>
              <a:ext cx="7562627" cy="5951413"/>
              <a:chOff x="0" y="0"/>
              <a:chExt cx="7562626" cy="5951412"/>
            </a:xfrm>
          </p:grpSpPr>
          <p:sp>
            <p:nvSpPr>
              <p:cNvPr id="1041" name="Line"/>
              <p:cNvSpPr/>
              <p:nvPr/>
            </p:nvSpPr>
            <p:spPr>
              <a:xfrm flipV="1">
                <a:off x="902583" y="2742817"/>
                <a:ext cx="5352586" cy="289421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2" name="Line"/>
              <p:cNvSpPr/>
              <p:nvPr/>
            </p:nvSpPr>
            <p:spPr>
              <a:xfrm flipV="1">
                <a:off x="829544" y="2756755"/>
                <a:ext cx="5391912" cy="186611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3" name="Line"/>
              <p:cNvSpPr/>
              <p:nvPr/>
            </p:nvSpPr>
            <p:spPr>
              <a:xfrm>
                <a:off x="684276" y="241985"/>
                <a:ext cx="5688104" cy="250291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4" name="Line"/>
              <p:cNvSpPr/>
              <p:nvPr/>
            </p:nvSpPr>
            <p:spPr>
              <a:xfrm>
                <a:off x="686714" y="898568"/>
                <a:ext cx="5677567" cy="186173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5" name="Line"/>
              <p:cNvSpPr/>
              <p:nvPr/>
            </p:nvSpPr>
            <p:spPr>
              <a:xfrm>
                <a:off x="701175" y="1498007"/>
                <a:ext cx="5650504" cy="127824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6" name="Line"/>
              <p:cNvSpPr/>
              <p:nvPr/>
            </p:nvSpPr>
            <p:spPr>
              <a:xfrm>
                <a:off x="716710" y="2136573"/>
                <a:ext cx="5666985" cy="65467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7" name="Line"/>
              <p:cNvSpPr/>
              <p:nvPr/>
            </p:nvSpPr>
            <p:spPr>
              <a:xfrm>
                <a:off x="713648" y="2765591"/>
                <a:ext cx="5649108" cy="2169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8" name="Line"/>
              <p:cNvSpPr/>
              <p:nvPr/>
            </p:nvSpPr>
            <p:spPr>
              <a:xfrm flipV="1">
                <a:off x="713198" y="2771206"/>
                <a:ext cx="5626953" cy="6184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9" name="Line"/>
              <p:cNvSpPr/>
              <p:nvPr/>
            </p:nvSpPr>
            <p:spPr>
              <a:xfrm flipV="1">
                <a:off x="708200" y="2763687"/>
                <a:ext cx="5642984" cy="125940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0" name="Circle"/>
              <p:cNvSpPr/>
              <p:nvPr/>
            </p:nvSpPr>
            <p:spPr>
              <a:xfrm>
                <a:off x="6143020" y="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1" name="Circle"/>
              <p:cNvSpPr/>
              <p:nvPr/>
            </p:nvSpPr>
            <p:spPr>
              <a:xfrm>
                <a:off x="6142232" y="629701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2" name="Circle"/>
              <p:cNvSpPr/>
              <p:nvPr/>
            </p:nvSpPr>
            <p:spPr>
              <a:xfrm>
                <a:off x="6142232" y="1259402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3" name="Circle"/>
              <p:cNvSpPr/>
              <p:nvPr/>
            </p:nvSpPr>
            <p:spPr>
              <a:xfrm>
                <a:off x="6142232" y="1889104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4" name="Circle"/>
              <p:cNvSpPr/>
              <p:nvPr/>
            </p:nvSpPr>
            <p:spPr>
              <a:xfrm>
                <a:off x="6142232" y="2518807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5" name="Circle"/>
              <p:cNvSpPr/>
              <p:nvPr/>
            </p:nvSpPr>
            <p:spPr>
              <a:xfrm>
                <a:off x="6142232" y="3148508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6" name="Circle"/>
              <p:cNvSpPr/>
              <p:nvPr/>
            </p:nvSpPr>
            <p:spPr>
              <a:xfrm>
                <a:off x="6142232" y="3778209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7" name="Circle"/>
              <p:cNvSpPr/>
              <p:nvPr/>
            </p:nvSpPr>
            <p:spPr>
              <a:xfrm>
                <a:off x="6142232" y="4407911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8" name="Circle"/>
              <p:cNvSpPr/>
              <p:nvPr/>
            </p:nvSpPr>
            <p:spPr>
              <a:xfrm>
                <a:off x="496096" y="5452143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1059" name="1.pdf" descr="1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5417881"/>
                <a:ext cx="256095" cy="5335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0" name="mathbf_y.pdf" descr="mathbf_y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118873" y="2223035"/>
                <a:ext cx="443754" cy="5071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61" name="Line"/>
              <p:cNvSpPr/>
              <p:nvPr/>
            </p:nvSpPr>
            <p:spPr>
              <a:xfrm flipV="1">
                <a:off x="6847082" y="164937"/>
                <a:ext cx="1" cy="4597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1064" name="Group"/>
              <p:cNvGrpSpPr/>
              <p:nvPr/>
            </p:nvGrpSpPr>
            <p:grpSpPr>
              <a:xfrm>
                <a:off x="2148280" y="2018118"/>
                <a:ext cx="1654251" cy="1275622"/>
                <a:chOff x="0" y="0"/>
                <a:chExt cx="1654249" cy="1275621"/>
              </a:xfrm>
            </p:grpSpPr>
            <p:sp>
              <p:nvSpPr>
                <p:cNvPr id="1062" name="Rectangle"/>
                <p:cNvSpPr/>
                <p:nvPr/>
              </p:nvSpPr>
              <p:spPr>
                <a:xfrm>
                  <a:off x="0" y="0"/>
                  <a:ext cx="1654250" cy="1275622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1063" name="mathbf_W_2_j.pdf" descr="mathbf_W_2_j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43810" y="377259"/>
                  <a:ext cx="1366630" cy="7751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065" name="b_2_j.pdf" descr="b_2_j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220193" y="4550283"/>
                <a:ext cx="768166" cy="7883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89" name="Group"/>
          <p:cNvGrpSpPr/>
          <p:nvPr/>
        </p:nvGrpSpPr>
        <p:grpSpPr>
          <a:xfrm>
            <a:off x="7224269" y="4194379"/>
            <a:ext cx="5916167" cy="7788422"/>
            <a:chOff x="0" y="0"/>
            <a:chExt cx="5916165" cy="7788420"/>
          </a:xfrm>
        </p:grpSpPr>
        <p:grpSp>
          <p:nvGrpSpPr>
            <p:cNvPr id="1070" name="Group"/>
            <p:cNvGrpSpPr/>
            <p:nvPr/>
          </p:nvGrpSpPr>
          <p:grpSpPr>
            <a:xfrm>
              <a:off x="0" y="7106069"/>
              <a:ext cx="5916166" cy="682352"/>
              <a:chOff x="0" y="69748"/>
              <a:chExt cx="5916165" cy="682351"/>
            </a:xfrm>
          </p:grpSpPr>
          <p:sp>
            <p:nvSpPr>
              <p:cNvPr id="1068" name="= “hidden units”"/>
              <p:cNvSpPr/>
              <p:nvPr/>
            </p:nvSpPr>
            <p:spPr>
              <a:xfrm>
                <a:off x="909437" y="387551"/>
                <a:ext cx="50067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defTabSz="821531">
                  <a:defRPr sz="4200"/>
                </a:pPr>
                <a:r>
                  <a:rPr b="0"/>
                  <a:t>= “</a:t>
                </a:r>
                <a:r>
                  <a:t>hidden units</a:t>
                </a:r>
                <a:r>
                  <a:rPr b="0"/>
                  <a:t>”</a:t>
                </a:r>
              </a:p>
            </p:txBody>
          </p:sp>
          <p:pic>
            <p:nvPicPr>
              <p:cNvPr id="1069" name="mathbf_z_,_mathb.pdf" descr="mathbf_z_,_mathb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69748"/>
                <a:ext cx="1157930" cy="682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8" name="Group"/>
            <p:cNvGrpSpPr/>
            <p:nvPr/>
          </p:nvGrpSpPr>
          <p:grpSpPr>
            <a:xfrm>
              <a:off x="1962496" y="0"/>
              <a:ext cx="3536927" cy="5643976"/>
              <a:chOff x="0" y="0"/>
              <a:chExt cx="3536925" cy="5643975"/>
            </a:xfrm>
          </p:grpSpPr>
          <p:sp>
            <p:nvSpPr>
              <p:cNvPr id="1071" name="Line"/>
              <p:cNvSpPr/>
              <p:nvPr/>
            </p:nvSpPr>
            <p:spPr>
              <a:xfrm>
                <a:off x="0" y="353511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2" name="Line"/>
              <p:cNvSpPr/>
              <p:nvPr/>
            </p:nvSpPr>
            <p:spPr>
              <a:xfrm>
                <a:off x="178593" y="417213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3" name="Line"/>
              <p:cNvSpPr/>
              <p:nvPr/>
            </p:nvSpPr>
            <p:spPr>
              <a:xfrm>
                <a:off x="178593" y="4794860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4" name="Line"/>
              <p:cNvSpPr/>
              <p:nvPr/>
            </p:nvSpPr>
            <p:spPr>
              <a:xfrm>
                <a:off x="178593" y="5452404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5" name="Line"/>
              <p:cNvSpPr/>
              <p:nvPr/>
            </p:nvSpPr>
            <p:spPr>
              <a:xfrm>
                <a:off x="178593" y="2899850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6" name="Line"/>
              <p:cNvSpPr/>
              <p:nvPr/>
            </p:nvSpPr>
            <p:spPr>
              <a:xfrm>
                <a:off x="178593" y="230143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7" name="Line"/>
              <p:cNvSpPr/>
              <p:nvPr/>
            </p:nvSpPr>
            <p:spPr>
              <a:xfrm>
                <a:off x="178593" y="1667472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8" name="Line"/>
              <p:cNvSpPr/>
              <p:nvPr/>
            </p:nvSpPr>
            <p:spPr>
              <a:xfrm>
                <a:off x="178593" y="1047587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9" name="Circle"/>
              <p:cNvSpPr/>
              <p:nvPr/>
            </p:nvSpPr>
            <p:spPr>
              <a:xfrm>
                <a:off x="928692" y="771058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0" name="Circle"/>
              <p:cNvSpPr/>
              <p:nvPr/>
            </p:nvSpPr>
            <p:spPr>
              <a:xfrm>
                <a:off x="927903" y="1400760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1" name="Circle"/>
              <p:cNvSpPr/>
              <p:nvPr/>
            </p:nvSpPr>
            <p:spPr>
              <a:xfrm>
                <a:off x="927903" y="2030462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2" name="Circle"/>
              <p:cNvSpPr/>
              <p:nvPr/>
            </p:nvSpPr>
            <p:spPr>
              <a:xfrm>
                <a:off x="927903" y="2660163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3" name="Circle"/>
              <p:cNvSpPr/>
              <p:nvPr/>
            </p:nvSpPr>
            <p:spPr>
              <a:xfrm>
                <a:off x="927903" y="3289865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4" name="Circle"/>
              <p:cNvSpPr/>
              <p:nvPr/>
            </p:nvSpPr>
            <p:spPr>
              <a:xfrm>
                <a:off x="927903" y="3919567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5" name="Circle"/>
              <p:cNvSpPr/>
              <p:nvPr/>
            </p:nvSpPr>
            <p:spPr>
              <a:xfrm>
                <a:off x="927903" y="4549268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6" name="Circle"/>
              <p:cNvSpPr/>
              <p:nvPr/>
            </p:nvSpPr>
            <p:spPr>
              <a:xfrm>
                <a:off x="927903" y="5178970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1087" name="mathbf_h_=_g(_ma.pdf" descr="mathbf_h_=_g(_ma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66102" y="0"/>
                <a:ext cx="2570824" cy="7206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090" name="Line"/>
          <p:cNvSpPr/>
          <p:nvPr/>
        </p:nvSpPr>
        <p:spPr>
          <a:xfrm flipV="1">
            <a:off x="3743727" y="7760973"/>
            <a:ext cx="5391911" cy="186611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1" name="Line"/>
          <p:cNvSpPr/>
          <p:nvPr/>
        </p:nvSpPr>
        <p:spPr>
          <a:xfrm flipV="1">
            <a:off x="3788092" y="7751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2" name="Input representation"/>
          <p:cNvSpPr txBox="1"/>
          <p:nvPr/>
        </p:nvSpPr>
        <p:spPr>
          <a:xfrm>
            <a:off x="1110744" y="2248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093" name="Intermediate representation"/>
          <p:cNvSpPr txBox="1"/>
          <p:nvPr/>
        </p:nvSpPr>
        <p:spPr>
          <a:xfrm>
            <a:off x="7879707" y="2262335"/>
            <a:ext cx="5006729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094" name="Line"/>
          <p:cNvSpPr/>
          <p:nvPr/>
        </p:nvSpPr>
        <p:spPr>
          <a:xfrm>
            <a:off x="3598458" y="5246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5" name="Line"/>
          <p:cNvSpPr/>
          <p:nvPr/>
        </p:nvSpPr>
        <p:spPr>
          <a:xfrm>
            <a:off x="3600896" y="5902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6" name="Line"/>
          <p:cNvSpPr/>
          <p:nvPr/>
        </p:nvSpPr>
        <p:spPr>
          <a:xfrm>
            <a:off x="3615357" y="6502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7" name="Line"/>
          <p:cNvSpPr/>
          <p:nvPr/>
        </p:nvSpPr>
        <p:spPr>
          <a:xfrm>
            <a:off x="3630892" y="7140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8" name="Line"/>
          <p:cNvSpPr/>
          <p:nvPr/>
        </p:nvSpPr>
        <p:spPr>
          <a:xfrm>
            <a:off x="3627830" y="7769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9" name="Line"/>
          <p:cNvSpPr/>
          <p:nvPr/>
        </p:nvSpPr>
        <p:spPr>
          <a:xfrm flipV="1">
            <a:off x="3627380" y="7775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0" name="Line"/>
          <p:cNvSpPr/>
          <p:nvPr/>
        </p:nvSpPr>
        <p:spPr>
          <a:xfrm flipV="1">
            <a:off x="3622382" y="7767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1" name="Circle"/>
          <p:cNvSpPr/>
          <p:nvPr/>
        </p:nvSpPr>
        <p:spPr>
          <a:xfrm>
            <a:off x="3382393" y="5005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2" name="Circle"/>
          <p:cNvSpPr/>
          <p:nvPr/>
        </p:nvSpPr>
        <p:spPr>
          <a:xfrm>
            <a:off x="3381605" y="5635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3" name="Circle"/>
          <p:cNvSpPr/>
          <p:nvPr/>
        </p:nvSpPr>
        <p:spPr>
          <a:xfrm>
            <a:off x="3381605" y="6265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4" name="Circle"/>
          <p:cNvSpPr/>
          <p:nvPr/>
        </p:nvSpPr>
        <p:spPr>
          <a:xfrm>
            <a:off x="3381605" y="6894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5" name="Circle"/>
          <p:cNvSpPr/>
          <p:nvPr/>
        </p:nvSpPr>
        <p:spPr>
          <a:xfrm>
            <a:off x="3381605" y="7524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6" name="Circle"/>
          <p:cNvSpPr/>
          <p:nvPr/>
        </p:nvSpPr>
        <p:spPr>
          <a:xfrm>
            <a:off x="3381605" y="8154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7" name="Circle"/>
          <p:cNvSpPr/>
          <p:nvPr/>
        </p:nvSpPr>
        <p:spPr>
          <a:xfrm>
            <a:off x="3381605" y="8783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8" name="Circle"/>
          <p:cNvSpPr/>
          <p:nvPr/>
        </p:nvSpPr>
        <p:spPr>
          <a:xfrm>
            <a:off x="3381605" y="9413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09" name="mathbf_x.pdf" descr="mathbf_x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23039" y="7296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Line"/>
          <p:cNvSpPr/>
          <p:nvPr/>
        </p:nvSpPr>
        <p:spPr>
          <a:xfrm flipV="1">
            <a:off x="3192449" y="5079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11" name="Circle"/>
          <p:cNvSpPr/>
          <p:nvPr/>
        </p:nvSpPr>
        <p:spPr>
          <a:xfrm>
            <a:off x="3381605" y="10461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1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5508" y="10426879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1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114" name="Circle"/>
          <p:cNvSpPr/>
          <p:nvPr/>
        </p:nvSpPr>
        <p:spPr>
          <a:xfrm>
            <a:off x="9152735" y="49654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5" name="Circle"/>
          <p:cNvSpPr/>
          <p:nvPr/>
        </p:nvSpPr>
        <p:spPr>
          <a:xfrm>
            <a:off x="9151946" y="55951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6" name="Circle"/>
          <p:cNvSpPr/>
          <p:nvPr/>
        </p:nvSpPr>
        <p:spPr>
          <a:xfrm>
            <a:off x="9151946" y="62248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7" name="Circle"/>
          <p:cNvSpPr/>
          <p:nvPr/>
        </p:nvSpPr>
        <p:spPr>
          <a:xfrm>
            <a:off x="9151946" y="68545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8" name="Circle"/>
          <p:cNvSpPr/>
          <p:nvPr/>
        </p:nvSpPr>
        <p:spPr>
          <a:xfrm>
            <a:off x="9151946" y="74842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9" name="Circle"/>
          <p:cNvSpPr/>
          <p:nvPr/>
        </p:nvSpPr>
        <p:spPr>
          <a:xfrm>
            <a:off x="9151946" y="811394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20" name="Circle"/>
          <p:cNvSpPr/>
          <p:nvPr/>
        </p:nvSpPr>
        <p:spPr>
          <a:xfrm>
            <a:off x="9151946" y="874364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21" name="Circle"/>
          <p:cNvSpPr/>
          <p:nvPr/>
        </p:nvSpPr>
        <p:spPr>
          <a:xfrm>
            <a:off x="9151946" y="937334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124" name="Group"/>
          <p:cNvGrpSpPr/>
          <p:nvPr/>
        </p:nvGrpSpPr>
        <p:grpSpPr>
          <a:xfrm>
            <a:off x="5092398" y="7040836"/>
            <a:ext cx="1654250" cy="1275623"/>
            <a:chOff x="0" y="0"/>
            <a:chExt cx="1654249" cy="1275621"/>
          </a:xfrm>
        </p:grpSpPr>
        <p:sp>
          <p:nvSpPr>
            <p:cNvPr id="1122" name="Rectangle"/>
            <p:cNvSpPr/>
            <p:nvPr/>
          </p:nvSpPr>
          <p:spPr>
            <a:xfrm>
              <a:off x="0" y="0"/>
              <a:ext cx="1654250" cy="127562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23" name="mathbf_W_1_j.pdf" descr="mathbf_W_1_j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6920" y="379023"/>
              <a:ext cx="1360410" cy="77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5" name="b_1_j.pdf" descr="b_1_j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15984" y="9605852"/>
            <a:ext cx="768166" cy="78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mathbf_z.pdf" descr="mathbf_z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14115" y="4360541"/>
            <a:ext cx="342245" cy="36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7" grpId="2"/>
      <p:bldP build="whole" bldLvl="1" animBg="1" rev="0" advAuto="0" spid="1089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Line"/>
          <p:cNvSpPr/>
          <p:nvPr/>
        </p:nvSpPr>
        <p:spPr>
          <a:xfrm flipV="1">
            <a:off x="10381796" y="5661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1" name="Line"/>
          <p:cNvSpPr/>
          <p:nvPr/>
        </p:nvSpPr>
        <p:spPr>
          <a:xfrm flipV="1">
            <a:off x="10425484" y="6219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2" name="Line"/>
          <p:cNvSpPr/>
          <p:nvPr/>
        </p:nvSpPr>
        <p:spPr>
          <a:xfrm flipV="1">
            <a:off x="10437793" y="6897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3" name="Line"/>
          <p:cNvSpPr/>
          <p:nvPr/>
        </p:nvSpPr>
        <p:spPr>
          <a:xfrm flipV="1">
            <a:off x="10494315" y="7507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4" name="Line"/>
          <p:cNvSpPr/>
          <p:nvPr/>
        </p:nvSpPr>
        <p:spPr>
          <a:xfrm flipV="1">
            <a:off x="10449314" y="8086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5" name="Line"/>
          <p:cNvSpPr/>
          <p:nvPr/>
        </p:nvSpPr>
        <p:spPr>
          <a:xfrm>
            <a:off x="10321299" y="5628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6" name="Line"/>
          <p:cNvSpPr/>
          <p:nvPr/>
        </p:nvSpPr>
        <p:spPr>
          <a:xfrm>
            <a:off x="10335760" y="6228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7" name="Line"/>
          <p:cNvSpPr/>
          <p:nvPr/>
        </p:nvSpPr>
        <p:spPr>
          <a:xfrm>
            <a:off x="10351295" y="6866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8" name="Line"/>
          <p:cNvSpPr/>
          <p:nvPr/>
        </p:nvSpPr>
        <p:spPr>
          <a:xfrm>
            <a:off x="10348233" y="7495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9" name="Line"/>
          <p:cNvSpPr/>
          <p:nvPr/>
        </p:nvSpPr>
        <p:spPr>
          <a:xfrm flipV="1">
            <a:off x="10347782" y="7501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0" name="Line"/>
          <p:cNvSpPr/>
          <p:nvPr/>
        </p:nvSpPr>
        <p:spPr>
          <a:xfrm flipV="1">
            <a:off x="10365642" y="8015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1" name="Line"/>
          <p:cNvSpPr/>
          <p:nvPr/>
        </p:nvSpPr>
        <p:spPr>
          <a:xfrm>
            <a:off x="10410527" y="7539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2" name="Line"/>
          <p:cNvSpPr/>
          <p:nvPr/>
        </p:nvSpPr>
        <p:spPr>
          <a:xfrm>
            <a:off x="10357085" y="6873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3" name="Line"/>
          <p:cNvSpPr/>
          <p:nvPr/>
        </p:nvSpPr>
        <p:spPr>
          <a:xfrm>
            <a:off x="10375366" y="6268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4" name="Line"/>
          <p:cNvSpPr/>
          <p:nvPr/>
        </p:nvSpPr>
        <p:spPr>
          <a:xfrm>
            <a:off x="10345024" y="5571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5" name="Line"/>
          <p:cNvSpPr/>
          <p:nvPr/>
        </p:nvSpPr>
        <p:spPr>
          <a:xfrm flipV="1">
            <a:off x="10378851" y="6830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6" name="Line"/>
          <p:cNvSpPr/>
          <p:nvPr/>
        </p:nvSpPr>
        <p:spPr>
          <a:xfrm flipV="1">
            <a:off x="10279694" y="6144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7" name="Line"/>
          <p:cNvSpPr/>
          <p:nvPr/>
        </p:nvSpPr>
        <p:spPr>
          <a:xfrm flipV="1">
            <a:off x="10300158" y="5558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8" name="Line"/>
          <p:cNvSpPr/>
          <p:nvPr/>
        </p:nvSpPr>
        <p:spPr>
          <a:xfrm flipV="1">
            <a:off x="10402663" y="6838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9" name="Line"/>
          <p:cNvSpPr/>
          <p:nvPr/>
        </p:nvSpPr>
        <p:spPr>
          <a:xfrm flipV="1">
            <a:off x="10344806" y="6821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0" name="Line"/>
          <p:cNvSpPr/>
          <p:nvPr/>
        </p:nvSpPr>
        <p:spPr>
          <a:xfrm>
            <a:off x="10354108" y="6247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1" name="Line"/>
          <p:cNvSpPr/>
          <p:nvPr/>
        </p:nvSpPr>
        <p:spPr>
          <a:xfrm>
            <a:off x="10365363" y="5612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2" name="Line"/>
          <p:cNvSpPr/>
          <p:nvPr/>
        </p:nvSpPr>
        <p:spPr>
          <a:xfrm flipV="1">
            <a:off x="10312715" y="6152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3" name="Line"/>
          <p:cNvSpPr/>
          <p:nvPr/>
        </p:nvSpPr>
        <p:spPr>
          <a:xfrm flipV="1">
            <a:off x="10286856" y="6152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4" name="Line"/>
          <p:cNvSpPr/>
          <p:nvPr/>
        </p:nvSpPr>
        <p:spPr>
          <a:xfrm flipV="1">
            <a:off x="10329180" y="6154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5" name="Line"/>
          <p:cNvSpPr/>
          <p:nvPr/>
        </p:nvSpPr>
        <p:spPr>
          <a:xfrm flipV="1">
            <a:off x="10355038" y="5570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6" name="Line"/>
          <p:cNvSpPr/>
          <p:nvPr/>
        </p:nvSpPr>
        <p:spPr>
          <a:xfrm>
            <a:off x="10346760" y="5673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7" name="Line"/>
          <p:cNvSpPr/>
          <p:nvPr/>
        </p:nvSpPr>
        <p:spPr>
          <a:xfrm flipV="1">
            <a:off x="10329179" y="5545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8" name="Line"/>
          <p:cNvSpPr/>
          <p:nvPr/>
        </p:nvSpPr>
        <p:spPr>
          <a:xfrm flipV="1">
            <a:off x="10265090" y="5507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9" name="Line"/>
          <p:cNvSpPr/>
          <p:nvPr/>
        </p:nvSpPr>
        <p:spPr>
          <a:xfrm flipV="1">
            <a:off x="10378851" y="5522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0" name="Circle"/>
          <p:cNvSpPr/>
          <p:nvPr/>
        </p:nvSpPr>
        <p:spPr>
          <a:xfrm>
            <a:off x="10069216" y="8896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6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8862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Line"/>
          <p:cNvSpPr/>
          <p:nvPr/>
        </p:nvSpPr>
        <p:spPr>
          <a:xfrm flipV="1">
            <a:off x="3675864" y="5664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3" name="Line"/>
          <p:cNvSpPr/>
          <p:nvPr/>
        </p:nvSpPr>
        <p:spPr>
          <a:xfrm flipV="1">
            <a:off x="3719551" y="6222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4" name="Line"/>
          <p:cNvSpPr/>
          <p:nvPr/>
        </p:nvSpPr>
        <p:spPr>
          <a:xfrm flipV="1">
            <a:off x="3731861" y="6900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5" name="Line"/>
          <p:cNvSpPr/>
          <p:nvPr/>
        </p:nvSpPr>
        <p:spPr>
          <a:xfrm flipV="1">
            <a:off x="3788383" y="7509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6" name="Line"/>
          <p:cNvSpPr/>
          <p:nvPr/>
        </p:nvSpPr>
        <p:spPr>
          <a:xfrm flipV="1">
            <a:off x="3743381" y="8089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7" name="Line"/>
          <p:cNvSpPr/>
          <p:nvPr/>
        </p:nvSpPr>
        <p:spPr>
          <a:xfrm>
            <a:off x="3615367" y="5631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8" name="Line"/>
          <p:cNvSpPr/>
          <p:nvPr/>
        </p:nvSpPr>
        <p:spPr>
          <a:xfrm>
            <a:off x="3629828" y="6230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9" name="Line"/>
          <p:cNvSpPr/>
          <p:nvPr/>
        </p:nvSpPr>
        <p:spPr>
          <a:xfrm>
            <a:off x="3645363" y="6869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0" name="Line"/>
          <p:cNvSpPr/>
          <p:nvPr/>
        </p:nvSpPr>
        <p:spPr>
          <a:xfrm>
            <a:off x="3642301" y="7498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1" name="Line"/>
          <p:cNvSpPr/>
          <p:nvPr/>
        </p:nvSpPr>
        <p:spPr>
          <a:xfrm flipV="1">
            <a:off x="3641850" y="7504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2" name="Line"/>
          <p:cNvSpPr/>
          <p:nvPr/>
        </p:nvSpPr>
        <p:spPr>
          <a:xfrm flipV="1">
            <a:off x="3659710" y="8017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3" name="Line"/>
          <p:cNvSpPr/>
          <p:nvPr/>
        </p:nvSpPr>
        <p:spPr>
          <a:xfrm>
            <a:off x="3704595" y="7542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4" name="Line"/>
          <p:cNvSpPr/>
          <p:nvPr/>
        </p:nvSpPr>
        <p:spPr>
          <a:xfrm>
            <a:off x="3651152" y="6876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5" name="Line"/>
          <p:cNvSpPr/>
          <p:nvPr/>
        </p:nvSpPr>
        <p:spPr>
          <a:xfrm>
            <a:off x="3669434" y="6271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6" name="Line"/>
          <p:cNvSpPr/>
          <p:nvPr/>
        </p:nvSpPr>
        <p:spPr>
          <a:xfrm>
            <a:off x="3639092" y="5573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7" name="Line"/>
          <p:cNvSpPr/>
          <p:nvPr/>
        </p:nvSpPr>
        <p:spPr>
          <a:xfrm flipV="1">
            <a:off x="3672918" y="6832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8" name="Line"/>
          <p:cNvSpPr/>
          <p:nvPr/>
        </p:nvSpPr>
        <p:spPr>
          <a:xfrm flipV="1">
            <a:off x="3573761" y="6146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9" name="Line"/>
          <p:cNvSpPr/>
          <p:nvPr/>
        </p:nvSpPr>
        <p:spPr>
          <a:xfrm flipV="1">
            <a:off x="3594225" y="5561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0" name="Line"/>
          <p:cNvSpPr/>
          <p:nvPr/>
        </p:nvSpPr>
        <p:spPr>
          <a:xfrm flipV="1">
            <a:off x="3696731" y="6841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1" name="Line"/>
          <p:cNvSpPr/>
          <p:nvPr/>
        </p:nvSpPr>
        <p:spPr>
          <a:xfrm flipV="1">
            <a:off x="3638874" y="6823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2" name="Line"/>
          <p:cNvSpPr/>
          <p:nvPr/>
        </p:nvSpPr>
        <p:spPr>
          <a:xfrm>
            <a:off x="3648176" y="6250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3" name="Line"/>
          <p:cNvSpPr/>
          <p:nvPr/>
        </p:nvSpPr>
        <p:spPr>
          <a:xfrm>
            <a:off x="3659431" y="5615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4" name="Line"/>
          <p:cNvSpPr/>
          <p:nvPr/>
        </p:nvSpPr>
        <p:spPr>
          <a:xfrm flipV="1">
            <a:off x="3606783" y="6154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5" name="Line"/>
          <p:cNvSpPr/>
          <p:nvPr/>
        </p:nvSpPr>
        <p:spPr>
          <a:xfrm flipV="1">
            <a:off x="3580924" y="6154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6" name="Line"/>
          <p:cNvSpPr/>
          <p:nvPr/>
        </p:nvSpPr>
        <p:spPr>
          <a:xfrm flipV="1">
            <a:off x="3623247" y="6156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7" name="Line"/>
          <p:cNvSpPr/>
          <p:nvPr/>
        </p:nvSpPr>
        <p:spPr>
          <a:xfrm flipV="1">
            <a:off x="3649106" y="5572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8" name="Line"/>
          <p:cNvSpPr/>
          <p:nvPr/>
        </p:nvSpPr>
        <p:spPr>
          <a:xfrm>
            <a:off x="3640827" y="5676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9" name="Line"/>
          <p:cNvSpPr/>
          <p:nvPr/>
        </p:nvSpPr>
        <p:spPr>
          <a:xfrm flipV="1">
            <a:off x="3623247" y="5548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0" name="Line"/>
          <p:cNvSpPr/>
          <p:nvPr/>
        </p:nvSpPr>
        <p:spPr>
          <a:xfrm flipV="1">
            <a:off x="3559158" y="5509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1" name="Line"/>
          <p:cNvSpPr/>
          <p:nvPr/>
        </p:nvSpPr>
        <p:spPr>
          <a:xfrm flipV="1">
            <a:off x="3672918" y="5525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2" name="Input representation"/>
          <p:cNvSpPr txBox="1"/>
          <p:nvPr/>
        </p:nvSpPr>
        <p:spPr>
          <a:xfrm>
            <a:off x="1110744" y="2375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193" name="Intermediate representation"/>
          <p:cNvSpPr txBox="1"/>
          <p:nvPr/>
        </p:nvSpPr>
        <p:spPr>
          <a:xfrm>
            <a:off x="7879707" y="2375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194" name="Circle"/>
          <p:cNvSpPr/>
          <p:nvPr/>
        </p:nvSpPr>
        <p:spPr>
          <a:xfrm>
            <a:off x="3356993" y="5412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5" name="Circle"/>
          <p:cNvSpPr/>
          <p:nvPr/>
        </p:nvSpPr>
        <p:spPr>
          <a:xfrm>
            <a:off x="3356205" y="6041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6" name="Circle"/>
          <p:cNvSpPr/>
          <p:nvPr/>
        </p:nvSpPr>
        <p:spPr>
          <a:xfrm>
            <a:off x="3356205" y="6671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7" name="Circle"/>
          <p:cNvSpPr/>
          <p:nvPr/>
        </p:nvSpPr>
        <p:spPr>
          <a:xfrm>
            <a:off x="3356205" y="7301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8" name="Circle"/>
          <p:cNvSpPr/>
          <p:nvPr/>
        </p:nvSpPr>
        <p:spPr>
          <a:xfrm>
            <a:off x="3356205" y="7930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99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6732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Line"/>
          <p:cNvSpPr/>
          <p:nvPr/>
        </p:nvSpPr>
        <p:spPr>
          <a:xfrm flipV="1">
            <a:off x="3167049" y="5486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1" name="Circle"/>
          <p:cNvSpPr/>
          <p:nvPr/>
        </p:nvSpPr>
        <p:spPr>
          <a:xfrm>
            <a:off x="3363284" y="8899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0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8864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204" name="Output representation"/>
          <p:cNvSpPr txBox="1"/>
          <p:nvPr/>
        </p:nvSpPr>
        <p:spPr>
          <a:xfrm>
            <a:off x="13526630" y="2375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205" name="Line"/>
          <p:cNvSpPr/>
          <p:nvPr/>
        </p:nvSpPr>
        <p:spPr>
          <a:xfrm>
            <a:off x="9161365" y="8135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6" name="Line"/>
          <p:cNvSpPr/>
          <p:nvPr/>
        </p:nvSpPr>
        <p:spPr>
          <a:xfrm>
            <a:off x="9339959" y="7500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7" name="Line"/>
          <p:cNvSpPr/>
          <p:nvPr/>
        </p:nvSpPr>
        <p:spPr>
          <a:xfrm>
            <a:off x="9339959" y="6902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8" name="Line"/>
          <p:cNvSpPr/>
          <p:nvPr/>
        </p:nvSpPr>
        <p:spPr>
          <a:xfrm>
            <a:off x="9339959" y="6268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9" name="Line"/>
          <p:cNvSpPr/>
          <p:nvPr/>
        </p:nvSpPr>
        <p:spPr>
          <a:xfrm>
            <a:off x="9339959" y="5648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0" name="Circle"/>
          <p:cNvSpPr/>
          <p:nvPr/>
        </p:nvSpPr>
        <p:spPr>
          <a:xfrm>
            <a:off x="9127335" y="5371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1" name="Circle"/>
          <p:cNvSpPr/>
          <p:nvPr/>
        </p:nvSpPr>
        <p:spPr>
          <a:xfrm>
            <a:off x="9126546" y="6001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2" name="Circle"/>
          <p:cNvSpPr/>
          <p:nvPr/>
        </p:nvSpPr>
        <p:spPr>
          <a:xfrm>
            <a:off x="9126546" y="6631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3" name="Circle"/>
          <p:cNvSpPr/>
          <p:nvPr/>
        </p:nvSpPr>
        <p:spPr>
          <a:xfrm>
            <a:off x="9126546" y="7260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4" name="Circle"/>
          <p:cNvSpPr/>
          <p:nvPr/>
        </p:nvSpPr>
        <p:spPr>
          <a:xfrm>
            <a:off x="9126546" y="7890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5" name="Circle"/>
          <p:cNvSpPr/>
          <p:nvPr/>
        </p:nvSpPr>
        <p:spPr>
          <a:xfrm>
            <a:off x="15772091" y="5441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6" name="Circle"/>
          <p:cNvSpPr/>
          <p:nvPr/>
        </p:nvSpPr>
        <p:spPr>
          <a:xfrm>
            <a:off x="15771304" y="6071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7" name="Circle"/>
          <p:cNvSpPr/>
          <p:nvPr/>
        </p:nvSpPr>
        <p:spPr>
          <a:xfrm>
            <a:off x="15771304" y="6701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8" name="Circle"/>
          <p:cNvSpPr/>
          <p:nvPr/>
        </p:nvSpPr>
        <p:spPr>
          <a:xfrm>
            <a:off x="15771304" y="7330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9" name="Circle"/>
          <p:cNvSpPr/>
          <p:nvPr/>
        </p:nvSpPr>
        <p:spPr>
          <a:xfrm>
            <a:off x="15771304" y="7960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0" name="Circle"/>
          <p:cNvSpPr/>
          <p:nvPr/>
        </p:nvSpPr>
        <p:spPr>
          <a:xfrm>
            <a:off x="10090057" y="5371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1" name="Circle"/>
          <p:cNvSpPr/>
          <p:nvPr/>
        </p:nvSpPr>
        <p:spPr>
          <a:xfrm>
            <a:off x="10089269" y="6001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2" name="Circle"/>
          <p:cNvSpPr/>
          <p:nvPr/>
        </p:nvSpPr>
        <p:spPr>
          <a:xfrm>
            <a:off x="10089269" y="6631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3" name="Circle"/>
          <p:cNvSpPr/>
          <p:nvPr/>
        </p:nvSpPr>
        <p:spPr>
          <a:xfrm>
            <a:off x="10089269" y="7260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4" name="Circle"/>
          <p:cNvSpPr/>
          <p:nvPr/>
        </p:nvSpPr>
        <p:spPr>
          <a:xfrm>
            <a:off x="10089269" y="7890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2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442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6800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227" name="Line"/>
          <p:cNvSpPr/>
          <p:nvPr/>
        </p:nvSpPr>
        <p:spPr>
          <a:xfrm flipV="1">
            <a:off x="16476153" y="5606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28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4892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4892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8766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8766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296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1812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296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3" grpId="3"/>
      <p:bldP build="whole" bldLvl="1" animBg="1" rev="0" advAuto="0" spid="1232" grpId="1"/>
      <p:bldP build="whole" bldLvl="1" animBg="1" rev="0" advAuto="0" spid="1234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39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0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1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2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3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4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5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6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7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8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9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0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1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2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3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4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5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6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7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8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9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0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1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2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3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4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5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6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7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8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69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1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2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3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4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5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6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7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8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9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0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1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2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3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4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5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6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7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8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9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0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1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2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3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4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5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6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7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8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9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0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301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302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3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4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5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6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07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09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10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312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313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4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5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6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7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8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9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0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1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2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3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4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5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6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7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8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9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0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1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2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33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338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336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337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339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0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1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2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3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4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5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6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7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8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9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0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1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2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3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4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5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6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7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8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9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0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1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2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3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4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5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6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7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8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9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80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2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3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4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5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6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7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8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9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0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1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2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3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4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5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6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7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8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9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0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1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2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3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4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5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6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7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8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9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0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1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412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413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4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5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6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7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18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9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20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2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422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423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424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5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6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7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8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9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0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1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2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3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4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5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6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7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8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9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0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1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2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3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4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46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449" name="Group"/>
          <p:cNvGrpSpPr/>
          <p:nvPr/>
        </p:nvGrpSpPr>
        <p:grpSpPr>
          <a:xfrm>
            <a:off x="19246735" y="6273083"/>
            <a:ext cx="2731136" cy="2150132"/>
            <a:chOff x="0" y="0"/>
            <a:chExt cx="2731135" cy="2150130"/>
          </a:xfrm>
        </p:grpSpPr>
        <p:sp>
          <p:nvSpPr>
            <p:cNvPr id="1447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448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450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1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2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3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4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5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6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7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8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9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0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1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2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3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4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5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6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7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8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9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0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1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2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3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4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5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6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7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8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9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0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9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492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3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4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5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6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7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8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9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0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1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2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3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4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5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6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7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8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9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0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1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2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3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4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5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6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7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8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9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0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1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2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523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524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5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6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7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8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29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1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3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534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535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6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7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8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9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0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1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2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3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4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5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6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7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8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9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0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1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2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3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4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5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560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558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559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561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5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6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2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3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4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5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6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7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8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9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0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1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2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3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4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5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6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7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8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9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0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1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2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3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4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5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6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7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8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9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0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1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0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603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4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5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6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7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8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9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0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1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2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3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4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5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6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7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8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9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0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1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2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3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4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5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6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7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8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9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0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1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2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3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634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635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6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7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8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9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40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2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43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645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646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7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8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9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0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1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2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3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4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5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6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7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8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9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0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1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2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3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4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5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66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668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671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669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670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672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8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3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4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5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6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7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8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9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0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1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2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3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4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5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6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7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8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9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0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1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2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3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4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5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6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7" name="Input representation"/>
          <p:cNvSpPr txBox="1"/>
          <p:nvPr/>
        </p:nvSpPr>
        <p:spPr>
          <a:xfrm>
            <a:off x="813909" y="3435430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708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9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0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1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2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13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4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5" name="Output representation"/>
          <p:cNvSpPr txBox="1"/>
          <p:nvPr/>
        </p:nvSpPr>
        <p:spPr>
          <a:xfrm>
            <a:off x="7352811" y="3447076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716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7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8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9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0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1" name="Connectivity patterns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Connectivity patterns</a:t>
            </a:r>
          </a:p>
        </p:txBody>
      </p:sp>
      <p:pic>
        <p:nvPicPr>
          <p:cNvPr id="1722" name="mathbf_y.pdf" descr="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8662" y="7103566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Line"/>
          <p:cNvSpPr/>
          <p:nvPr/>
        </p:nvSpPr>
        <p:spPr>
          <a:xfrm flipV="1">
            <a:off x="9856175" y="5909654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4" name="Fully connected layer"/>
          <p:cNvSpPr txBox="1"/>
          <p:nvPr/>
        </p:nvSpPr>
        <p:spPr>
          <a:xfrm>
            <a:off x="2871260" y="9572384"/>
            <a:ext cx="709585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Fully connected layer</a:t>
            </a:r>
          </a:p>
        </p:txBody>
      </p:sp>
      <p:sp>
        <p:nvSpPr>
          <p:cNvPr id="1725" name="Locally connected layer…"/>
          <p:cNvSpPr txBox="1"/>
          <p:nvPr/>
        </p:nvSpPr>
        <p:spPr>
          <a:xfrm>
            <a:off x="14583619" y="9572384"/>
            <a:ext cx="7095860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Locally connected layer</a:t>
            </a:r>
          </a:p>
          <a:p>
            <a: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(Sparse W)</a:t>
            </a:r>
          </a:p>
        </p:txBody>
      </p:sp>
      <p:sp>
        <p:nvSpPr>
          <p:cNvPr id="1726" name="Line"/>
          <p:cNvSpPr/>
          <p:nvPr/>
        </p:nvSpPr>
        <p:spPr>
          <a:xfrm>
            <a:off x="14851694" y="7270616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7" name="Line"/>
          <p:cNvSpPr/>
          <p:nvPr/>
        </p:nvSpPr>
        <p:spPr>
          <a:xfrm>
            <a:off x="14848633" y="7899634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8" name="Line"/>
          <p:cNvSpPr/>
          <p:nvPr/>
        </p:nvSpPr>
        <p:spPr>
          <a:xfrm flipV="1">
            <a:off x="14848183" y="7905250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9" name="Line"/>
          <p:cNvSpPr/>
          <p:nvPr/>
        </p:nvSpPr>
        <p:spPr>
          <a:xfrm flipV="1">
            <a:off x="14866042" y="8418986"/>
            <a:ext cx="5584538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0" name="Line"/>
          <p:cNvSpPr/>
          <p:nvPr/>
        </p:nvSpPr>
        <p:spPr>
          <a:xfrm>
            <a:off x="14910928" y="7943379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1" name="Line"/>
          <p:cNvSpPr/>
          <p:nvPr/>
        </p:nvSpPr>
        <p:spPr>
          <a:xfrm flipV="1">
            <a:off x="14903063" y="724240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2" name="Line"/>
          <p:cNvSpPr/>
          <p:nvPr/>
        </p:nvSpPr>
        <p:spPr>
          <a:xfrm flipV="1">
            <a:off x="14845205" y="7224826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3" name="Line"/>
          <p:cNvSpPr/>
          <p:nvPr/>
        </p:nvSpPr>
        <p:spPr>
          <a:xfrm>
            <a:off x="14854507" y="6651398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4" name="Line"/>
          <p:cNvSpPr/>
          <p:nvPr/>
        </p:nvSpPr>
        <p:spPr>
          <a:xfrm flipV="1">
            <a:off x="14787256" y="6556030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5" name="Line"/>
          <p:cNvSpPr/>
          <p:nvPr/>
        </p:nvSpPr>
        <p:spPr>
          <a:xfrm flipV="1">
            <a:off x="14829579" y="6557982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6" name="Line"/>
          <p:cNvSpPr/>
          <p:nvPr/>
        </p:nvSpPr>
        <p:spPr>
          <a:xfrm flipV="1">
            <a:off x="14855437" y="5973832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7" name="Line"/>
          <p:cNvSpPr/>
          <p:nvPr/>
        </p:nvSpPr>
        <p:spPr>
          <a:xfrm>
            <a:off x="14847159" y="6077478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8" name="Line"/>
          <p:cNvSpPr/>
          <p:nvPr/>
        </p:nvSpPr>
        <p:spPr>
          <a:xfrm flipV="1">
            <a:off x="14765490" y="5910951"/>
            <a:ext cx="5720064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9" name="Line"/>
          <p:cNvSpPr/>
          <p:nvPr/>
        </p:nvSpPr>
        <p:spPr>
          <a:xfrm flipV="1">
            <a:off x="14879250" y="5926578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0" name="Input representation"/>
          <p:cNvSpPr txBox="1"/>
          <p:nvPr/>
        </p:nvSpPr>
        <p:spPr>
          <a:xfrm>
            <a:off x="12303379" y="3556465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741" name="Circle"/>
          <p:cNvSpPr/>
          <p:nvPr/>
        </p:nvSpPr>
        <p:spPr>
          <a:xfrm>
            <a:off x="14563326" y="581322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2" name="Circle"/>
          <p:cNvSpPr/>
          <p:nvPr/>
        </p:nvSpPr>
        <p:spPr>
          <a:xfrm>
            <a:off x="14562537" y="64429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3" name="Circle"/>
          <p:cNvSpPr/>
          <p:nvPr/>
        </p:nvSpPr>
        <p:spPr>
          <a:xfrm>
            <a:off x="14562537" y="70726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4" name="Circle"/>
          <p:cNvSpPr/>
          <p:nvPr/>
        </p:nvSpPr>
        <p:spPr>
          <a:xfrm>
            <a:off x="14562537" y="770232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5" name="Circle"/>
          <p:cNvSpPr/>
          <p:nvPr/>
        </p:nvSpPr>
        <p:spPr>
          <a:xfrm>
            <a:off x="14562537" y="8332030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46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9521" y="7133679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7" name="Line"/>
          <p:cNvSpPr/>
          <p:nvPr/>
        </p:nvSpPr>
        <p:spPr>
          <a:xfrm flipV="1">
            <a:off x="14373381" y="5887471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8" name="Output representation"/>
          <p:cNvSpPr txBox="1"/>
          <p:nvPr/>
        </p:nvSpPr>
        <p:spPr>
          <a:xfrm>
            <a:off x="18559143" y="3492079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749" name="Circle"/>
          <p:cNvSpPr/>
          <p:nvPr/>
        </p:nvSpPr>
        <p:spPr>
          <a:xfrm>
            <a:off x="20333667" y="577290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0" name="Circle"/>
          <p:cNvSpPr/>
          <p:nvPr/>
        </p:nvSpPr>
        <p:spPr>
          <a:xfrm>
            <a:off x="20332878" y="640261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1" name="Circle"/>
          <p:cNvSpPr/>
          <p:nvPr/>
        </p:nvSpPr>
        <p:spPr>
          <a:xfrm>
            <a:off x="20332878" y="703231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2" name="Circle"/>
          <p:cNvSpPr/>
          <p:nvPr/>
        </p:nvSpPr>
        <p:spPr>
          <a:xfrm>
            <a:off x="20332878" y="766201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3" name="Circle"/>
          <p:cNvSpPr/>
          <p:nvPr/>
        </p:nvSpPr>
        <p:spPr>
          <a:xfrm>
            <a:off x="20332878" y="829171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54" name="mathbf_y.pdf" descr="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24994" y="7123637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55" name="Line"/>
          <p:cNvSpPr/>
          <p:nvPr/>
        </p:nvSpPr>
        <p:spPr>
          <a:xfrm flipV="1">
            <a:off x="21062507" y="5929725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6" name="mathbf_W_1.pdf" descr="mathbf_W_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mathbf_W_2.pdf" descr="mathbf_W_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84010" y="5267412"/>
            <a:ext cx="901230" cy="507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“clown fish”"/>
          <p:cNvSpPr txBox="1"/>
          <p:nvPr/>
        </p:nvSpPr>
        <p:spPr>
          <a:xfrm>
            <a:off x="17293200" y="7055573"/>
            <a:ext cx="45786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176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236951" y="6194449"/>
            <a:ext cx="3743943" cy="38100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61" name="Rectangle"/>
          <p:cNvSpPr/>
          <p:nvPr/>
        </p:nvSpPr>
        <p:spPr>
          <a:xfrm>
            <a:off x="8328321" y="5702196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2" name="Rectangle"/>
          <p:cNvSpPr/>
          <p:nvPr/>
        </p:nvSpPr>
        <p:spPr>
          <a:xfrm>
            <a:off x="8885035" y="5702196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3" name="Line"/>
          <p:cNvSpPr/>
          <p:nvPr/>
        </p:nvSpPr>
        <p:spPr>
          <a:xfrm>
            <a:off x="9896057" y="8058471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4" name="Linear"/>
          <p:cNvSpPr txBox="1"/>
          <p:nvPr/>
        </p:nvSpPr>
        <p:spPr>
          <a:xfrm rot="18900000">
            <a:off x="7093163" y="2743914"/>
            <a:ext cx="19202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1765" name="Non-linearity"/>
          <p:cNvSpPr txBox="1"/>
          <p:nvPr/>
        </p:nvSpPr>
        <p:spPr>
          <a:xfrm rot="18900000">
            <a:off x="7880710" y="2380678"/>
            <a:ext cx="37191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Non-linearity</a:t>
            </a:r>
          </a:p>
        </p:txBody>
      </p:sp>
      <p:sp>
        <p:nvSpPr>
          <p:cNvPr id="1766" name="Rectangle"/>
          <p:cNvSpPr/>
          <p:nvPr/>
        </p:nvSpPr>
        <p:spPr>
          <a:xfrm>
            <a:off x="11104440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7" name="Rectangle"/>
          <p:cNvSpPr/>
          <p:nvPr/>
        </p:nvSpPr>
        <p:spPr>
          <a:xfrm>
            <a:off x="11661154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8" name="Rectangle"/>
          <p:cNvSpPr/>
          <p:nvPr/>
        </p:nvSpPr>
        <p:spPr>
          <a:xfrm>
            <a:off x="15772252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9" name="Rectangle"/>
          <p:cNvSpPr/>
          <p:nvPr/>
        </p:nvSpPr>
        <p:spPr>
          <a:xfrm>
            <a:off x="16328966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0" name="…"/>
          <p:cNvSpPr txBox="1"/>
          <p:nvPr/>
        </p:nvSpPr>
        <p:spPr>
          <a:xfrm>
            <a:off x="13512409" y="7417593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771" name="Line"/>
          <p:cNvSpPr/>
          <p:nvPr/>
        </p:nvSpPr>
        <p:spPr>
          <a:xfrm flipH="1" flipV="1">
            <a:off x="7966820" y="3902004"/>
            <a:ext cx="545952" cy="1750884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2" name="Line"/>
          <p:cNvSpPr/>
          <p:nvPr/>
        </p:nvSpPr>
        <p:spPr>
          <a:xfrm flipV="1">
            <a:off x="9068210" y="4074589"/>
            <a:ext cx="1" cy="157829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775" name="Group"/>
          <p:cNvGrpSpPr/>
          <p:nvPr/>
        </p:nvGrpSpPr>
        <p:grpSpPr>
          <a:xfrm>
            <a:off x="17651545" y="3098072"/>
            <a:ext cx="3330787" cy="4495171"/>
            <a:chOff x="0" y="1160698"/>
            <a:chExt cx="3330785" cy="4495169"/>
          </a:xfrm>
        </p:grpSpPr>
        <p:sp>
          <p:nvSpPr>
            <p:cNvPr id="1773" name="Classify"/>
            <p:cNvSpPr/>
            <p:nvPr/>
          </p:nvSpPr>
          <p:spPr>
            <a:xfrm>
              <a:off x="1534734" y="1160698"/>
              <a:ext cx="1796052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i="1"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Classify</a:t>
              </a:r>
            </a:p>
          </p:txBody>
        </p:sp>
        <p:sp>
          <p:nvSpPr>
            <p:cNvPr id="1774" name="Line"/>
            <p:cNvSpPr/>
            <p:nvPr/>
          </p:nvSpPr>
          <p:spPr>
            <a:xfrm flipV="1">
              <a:off x="-1" y="2234979"/>
              <a:ext cx="874305" cy="342088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776" name="Line"/>
          <p:cNvSpPr/>
          <p:nvPr/>
        </p:nvSpPr>
        <p:spPr>
          <a:xfrm>
            <a:off x="9896057" y="7709296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7" name="Line"/>
          <p:cNvSpPr/>
          <p:nvPr/>
        </p:nvSpPr>
        <p:spPr>
          <a:xfrm>
            <a:off x="9894657" y="8389787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8" name="Line"/>
          <p:cNvSpPr/>
          <p:nvPr/>
        </p:nvSpPr>
        <p:spPr>
          <a:xfrm>
            <a:off x="12603253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9" name="Line"/>
          <p:cNvSpPr/>
          <p:nvPr/>
        </p:nvSpPr>
        <p:spPr>
          <a:xfrm>
            <a:off x="12603253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0" name="Line"/>
          <p:cNvSpPr/>
          <p:nvPr/>
        </p:nvSpPr>
        <p:spPr>
          <a:xfrm>
            <a:off x="12601850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1" name="Line"/>
          <p:cNvSpPr/>
          <p:nvPr/>
        </p:nvSpPr>
        <p:spPr>
          <a:xfrm>
            <a:off x="14492792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2" name="Line"/>
          <p:cNvSpPr/>
          <p:nvPr/>
        </p:nvSpPr>
        <p:spPr>
          <a:xfrm>
            <a:off x="14492792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3" name="Line"/>
          <p:cNvSpPr/>
          <p:nvPr/>
        </p:nvSpPr>
        <p:spPr>
          <a:xfrm>
            <a:off x="14491392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4" name="Line"/>
          <p:cNvSpPr/>
          <p:nvPr/>
        </p:nvSpPr>
        <p:spPr>
          <a:xfrm>
            <a:off x="7187462" y="8045209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5" name="Line"/>
          <p:cNvSpPr/>
          <p:nvPr/>
        </p:nvSpPr>
        <p:spPr>
          <a:xfrm>
            <a:off x="7187462" y="7696034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6" name="Line"/>
          <p:cNvSpPr/>
          <p:nvPr/>
        </p:nvSpPr>
        <p:spPr>
          <a:xfrm>
            <a:off x="7186061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7" name="Line"/>
          <p:cNvSpPr/>
          <p:nvPr/>
        </p:nvSpPr>
        <p:spPr>
          <a:xfrm>
            <a:off x="17226636" y="8045209"/>
            <a:ext cx="60863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8" name="Line"/>
          <p:cNvSpPr/>
          <p:nvPr/>
        </p:nvSpPr>
        <p:spPr>
          <a:xfrm>
            <a:off x="17226636" y="7696033"/>
            <a:ext cx="574759" cy="2374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9" name="Line"/>
          <p:cNvSpPr/>
          <p:nvPr/>
        </p:nvSpPr>
        <p:spPr>
          <a:xfrm flipV="1">
            <a:off x="17225235" y="8180476"/>
            <a:ext cx="598883" cy="196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90" name="Deep nets"/>
          <p:cNvSpPr txBox="1"/>
          <p:nvPr/>
        </p:nvSpPr>
        <p:spPr>
          <a:xfrm>
            <a:off x="10063734" y="188954"/>
            <a:ext cx="425653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i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Deep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 nets</a:t>
            </a:r>
          </a:p>
        </p:txBody>
      </p:sp>
      <p:pic>
        <p:nvPicPr>
          <p:cNvPr id="1791" name="f(_mathbf_x_)_=_.pdf" descr="f(_mathbf_x_)_=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301" y="11260387"/>
            <a:ext cx="9200799" cy="71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5" grpId="1"/>
      <p:bldP build="whole" bldLvl="1" animBg="1" rev="0" advAuto="0" spid="1791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2803" y="2062738"/>
            <a:ext cx="7115206" cy="3973250"/>
          </a:xfrm>
          <a:prstGeom prst="rect">
            <a:avLst/>
          </a:prstGeom>
          <a:ln w="12700">
            <a:miter lim="400000"/>
          </a:ln>
        </p:spPr>
      </p:pic>
      <p:sp>
        <p:nvSpPr>
          <p:cNvPr id="1796" name="Example: linear classification with a perceptron"/>
          <p:cNvSpPr txBox="1"/>
          <p:nvPr/>
        </p:nvSpPr>
        <p:spPr>
          <a:xfrm>
            <a:off x="2846832" y="185171"/>
            <a:ext cx="18690337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linear classification with a perceptron</a:t>
            </a:r>
          </a:p>
        </p:txBody>
      </p:sp>
      <p:grpSp>
        <p:nvGrpSpPr>
          <p:cNvPr id="1799" name="Group"/>
          <p:cNvGrpSpPr/>
          <p:nvPr/>
        </p:nvGrpSpPr>
        <p:grpSpPr>
          <a:xfrm>
            <a:off x="10430585" y="2713597"/>
            <a:ext cx="4632359" cy="2163470"/>
            <a:chOff x="0" y="0"/>
            <a:chExt cx="4632357" cy="2163468"/>
          </a:xfrm>
        </p:grpSpPr>
        <p:pic>
          <p:nvPicPr>
            <p:cNvPr id="1797" name="z_=_mathbf_x^T_m.pdf" descr="z_=_mathbf_x^T_m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32358" cy="814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8" name="y_=_g(z).pdf" descr="y_=_g(z)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037" y="1396585"/>
              <a:ext cx="2653002" cy="76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8640" y="5700162"/>
            <a:ext cx="16811237" cy="79532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1" name="One layer neural net (perceptron) can…"/>
          <p:cNvSpPr txBox="1"/>
          <p:nvPr/>
        </p:nvSpPr>
        <p:spPr>
          <a:xfrm>
            <a:off x="18119073" y="5080000"/>
            <a:ext cx="5941329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One layer neural net (perceptron) can </a:t>
            </a:r>
          </a:p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perform linear classification!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1"/>
          <p:cNvSpPr txBox="1"/>
          <p:nvPr>
            <p:ph type="title"/>
          </p:nvPr>
        </p:nvSpPr>
        <p:spPr>
          <a:xfrm>
            <a:off x="3962400" y="-512878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Perceptrons, 1958</a:t>
            </a:r>
          </a:p>
        </p:txBody>
      </p:sp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848" y="2989765"/>
            <a:ext cx="17880304" cy="9512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23" y="6182768"/>
            <a:ext cx="24071954" cy="6586685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Example: nonlinear classification with a deep net net"/>
          <p:cNvSpPr txBox="1"/>
          <p:nvPr/>
        </p:nvSpPr>
        <p:spPr>
          <a:xfrm>
            <a:off x="1709800" y="185171"/>
            <a:ext cx="20964399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nonlinear classification with a deep net net</a:t>
            </a:r>
          </a:p>
        </p:txBody>
      </p:sp>
      <p:pic>
        <p:nvPicPr>
          <p:cNvPr id="18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2887" y="2162676"/>
            <a:ext cx="9975358" cy="3730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9" name="Group"/>
          <p:cNvGrpSpPr/>
          <p:nvPr/>
        </p:nvGrpSpPr>
        <p:grpSpPr>
          <a:xfrm>
            <a:off x="12720087" y="1983035"/>
            <a:ext cx="5739361" cy="3719743"/>
            <a:chOff x="0" y="0"/>
            <a:chExt cx="5739359" cy="3719741"/>
          </a:xfrm>
        </p:grpSpPr>
        <p:pic>
          <p:nvPicPr>
            <p:cNvPr id="18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37080"/>
            <a:stretch>
              <a:fillRect/>
            </a:stretch>
          </p:blipFill>
          <p:spPr>
            <a:xfrm>
              <a:off x="0" y="0"/>
              <a:ext cx="5739360" cy="1984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7" name="z_3_=_mathbf_W_2.pdf" descr="z_3_=_mathbf_W_2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7061" y="2250675"/>
              <a:ext cx="3813813" cy="523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8" name="y_=_1(z_3_&gt;_0).pdf" descr="y_=_1(z_3_&gt;_0)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3464" y="3131497"/>
              <a:ext cx="3290990" cy="58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3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Content Placeholder 6"/>
          <p:cNvSpPr txBox="1"/>
          <p:nvPr>
            <p:ph type="body" idx="1"/>
          </p:nvPr>
        </p:nvSpPr>
        <p:spPr>
          <a:xfrm>
            <a:off x="1270000" y="2024576"/>
            <a:ext cx="20933073" cy="10747475"/>
          </a:xfrm>
          <a:prstGeom prst="rect">
            <a:avLst/>
          </a:prstGeom>
        </p:spPr>
        <p:txBody>
          <a:bodyPr/>
          <a:lstStyle/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1 layer? Linear decision surface.</a:t>
            </a:r>
          </a:p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2+ layers? In theory, can represent any function. Assuming non-trivial non-linearity.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Bengio 2009,</a:t>
            </a:r>
            <a:endParaRPr sz="4984"/>
          </a:p>
          <a:p>
            <a:pPr lvl="2" marL="406908" indent="406908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http://www.iro.umontreal.ca/~bengioy/papers/ftml.pdf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Bengio, Courville, Goodfellow book</a:t>
            </a:r>
            <a:endParaRPr sz="4984"/>
          </a:p>
          <a:p>
            <a:pPr lvl="1" marL="508634" indent="-101727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		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http://www.deeplearningbook.org/contents/mlp.html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Simple proof by M. Neilsen</a:t>
            </a:r>
          </a:p>
          <a:p>
            <a:pPr lvl="2" marL="406908" indent="406908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http://neuralnetworksanddeeplearning.com/chap4.html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D. Mackay book </a:t>
            </a:r>
            <a:endParaRPr sz="4984"/>
          </a:p>
          <a:p>
            <a:pPr marL="610361" indent="-610361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			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http://www.inference.phy.cam.ac.uk/mackay/itprnn/ps/482.491.pdf</a:t>
            </a:r>
          </a:p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But issue is efficiency: very wide two layers vs narrow deep model? In practice, more layers helps.</a:t>
            </a:r>
          </a:p>
        </p:txBody>
      </p:sp>
      <p:sp>
        <p:nvSpPr>
          <p:cNvPr id="1812" name="Representational power"/>
          <p:cNvSpPr txBox="1"/>
          <p:nvPr/>
        </p:nvSpPr>
        <p:spPr>
          <a:xfrm>
            <a:off x="6733984" y="102621"/>
            <a:ext cx="1091603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Representational power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11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“clown fish”"/>
          <p:cNvSpPr txBox="1"/>
          <p:nvPr/>
        </p:nvSpPr>
        <p:spPr>
          <a:xfrm>
            <a:off x="17293200" y="7055573"/>
            <a:ext cx="45786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181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236951" y="6194449"/>
            <a:ext cx="3743943" cy="38100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16" name="Rectangle"/>
          <p:cNvSpPr/>
          <p:nvPr/>
        </p:nvSpPr>
        <p:spPr>
          <a:xfrm>
            <a:off x="8328321" y="5702196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7" name="Rectangle"/>
          <p:cNvSpPr/>
          <p:nvPr/>
        </p:nvSpPr>
        <p:spPr>
          <a:xfrm>
            <a:off x="8885035" y="5702196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8" name="Line"/>
          <p:cNvSpPr/>
          <p:nvPr/>
        </p:nvSpPr>
        <p:spPr>
          <a:xfrm>
            <a:off x="9896057" y="8058471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9" name="Linear"/>
          <p:cNvSpPr txBox="1"/>
          <p:nvPr/>
        </p:nvSpPr>
        <p:spPr>
          <a:xfrm rot="18900000">
            <a:off x="7093163" y="2743914"/>
            <a:ext cx="19202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1820" name="Non-linearity"/>
          <p:cNvSpPr txBox="1"/>
          <p:nvPr/>
        </p:nvSpPr>
        <p:spPr>
          <a:xfrm rot="18900000">
            <a:off x="7880710" y="2380678"/>
            <a:ext cx="37191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Non-linearity</a:t>
            </a:r>
          </a:p>
        </p:txBody>
      </p:sp>
      <p:sp>
        <p:nvSpPr>
          <p:cNvPr id="1821" name="Rectangle"/>
          <p:cNvSpPr/>
          <p:nvPr/>
        </p:nvSpPr>
        <p:spPr>
          <a:xfrm>
            <a:off x="11104440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2" name="Rectangle"/>
          <p:cNvSpPr/>
          <p:nvPr/>
        </p:nvSpPr>
        <p:spPr>
          <a:xfrm>
            <a:off x="11661154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3" name="Rectangle"/>
          <p:cNvSpPr/>
          <p:nvPr/>
        </p:nvSpPr>
        <p:spPr>
          <a:xfrm>
            <a:off x="15772252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4" name="Rectangle"/>
          <p:cNvSpPr/>
          <p:nvPr/>
        </p:nvSpPr>
        <p:spPr>
          <a:xfrm>
            <a:off x="16328966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5" name="…"/>
          <p:cNvSpPr txBox="1"/>
          <p:nvPr/>
        </p:nvSpPr>
        <p:spPr>
          <a:xfrm>
            <a:off x="13512409" y="7417593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26" name="Line"/>
          <p:cNvSpPr/>
          <p:nvPr/>
        </p:nvSpPr>
        <p:spPr>
          <a:xfrm flipH="1" flipV="1">
            <a:off x="7966820" y="3902004"/>
            <a:ext cx="545952" cy="1750884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7" name="Line"/>
          <p:cNvSpPr/>
          <p:nvPr/>
        </p:nvSpPr>
        <p:spPr>
          <a:xfrm flipV="1">
            <a:off x="9068210" y="4074589"/>
            <a:ext cx="1" cy="157829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830" name="Group"/>
          <p:cNvGrpSpPr/>
          <p:nvPr/>
        </p:nvGrpSpPr>
        <p:grpSpPr>
          <a:xfrm>
            <a:off x="17651545" y="3098072"/>
            <a:ext cx="3330787" cy="4495171"/>
            <a:chOff x="0" y="1160698"/>
            <a:chExt cx="3330785" cy="4495169"/>
          </a:xfrm>
        </p:grpSpPr>
        <p:sp>
          <p:nvSpPr>
            <p:cNvPr id="1828" name="Classify"/>
            <p:cNvSpPr/>
            <p:nvPr/>
          </p:nvSpPr>
          <p:spPr>
            <a:xfrm>
              <a:off x="1534734" y="1160698"/>
              <a:ext cx="1796052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i="1"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Classify</a:t>
              </a:r>
            </a:p>
          </p:txBody>
        </p:sp>
        <p:sp>
          <p:nvSpPr>
            <p:cNvPr id="1829" name="Line"/>
            <p:cNvSpPr/>
            <p:nvPr/>
          </p:nvSpPr>
          <p:spPr>
            <a:xfrm flipV="1">
              <a:off x="-1" y="2234979"/>
              <a:ext cx="874305" cy="342088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831" name="Line"/>
          <p:cNvSpPr/>
          <p:nvPr/>
        </p:nvSpPr>
        <p:spPr>
          <a:xfrm>
            <a:off x="9896057" y="7709296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2" name="Line"/>
          <p:cNvSpPr/>
          <p:nvPr/>
        </p:nvSpPr>
        <p:spPr>
          <a:xfrm>
            <a:off x="9894657" y="8389787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3" name="Line"/>
          <p:cNvSpPr/>
          <p:nvPr/>
        </p:nvSpPr>
        <p:spPr>
          <a:xfrm>
            <a:off x="12603253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4" name="Line"/>
          <p:cNvSpPr/>
          <p:nvPr/>
        </p:nvSpPr>
        <p:spPr>
          <a:xfrm>
            <a:off x="12603253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5" name="Line"/>
          <p:cNvSpPr/>
          <p:nvPr/>
        </p:nvSpPr>
        <p:spPr>
          <a:xfrm>
            <a:off x="12601850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6" name="Line"/>
          <p:cNvSpPr/>
          <p:nvPr/>
        </p:nvSpPr>
        <p:spPr>
          <a:xfrm>
            <a:off x="14492792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7" name="Line"/>
          <p:cNvSpPr/>
          <p:nvPr/>
        </p:nvSpPr>
        <p:spPr>
          <a:xfrm>
            <a:off x="14492792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8" name="Line"/>
          <p:cNvSpPr/>
          <p:nvPr/>
        </p:nvSpPr>
        <p:spPr>
          <a:xfrm>
            <a:off x="14491392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9" name="Line"/>
          <p:cNvSpPr/>
          <p:nvPr/>
        </p:nvSpPr>
        <p:spPr>
          <a:xfrm>
            <a:off x="7187462" y="8045209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0" name="Line"/>
          <p:cNvSpPr/>
          <p:nvPr/>
        </p:nvSpPr>
        <p:spPr>
          <a:xfrm>
            <a:off x="7187462" y="7696034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1" name="Line"/>
          <p:cNvSpPr/>
          <p:nvPr/>
        </p:nvSpPr>
        <p:spPr>
          <a:xfrm>
            <a:off x="7186061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2" name="Line"/>
          <p:cNvSpPr/>
          <p:nvPr/>
        </p:nvSpPr>
        <p:spPr>
          <a:xfrm>
            <a:off x="17226636" y="8045209"/>
            <a:ext cx="60863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3" name="Line"/>
          <p:cNvSpPr/>
          <p:nvPr/>
        </p:nvSpPr>
        <p:spPr>
          <a:xfrm>
            <a:off x="17226636" y="7696033"/>
            <a:ext cx="574759" cy="2374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4" name="Line"/>
          <p:cNvSpPr/>
          <p:nvPr/>
        </p:nvSpPr>
        <p:spPr>
          <a:xfrm flipV="1">
            <a:off x="17225235" y="8180476"/>
            <a:ext cx="598883" cy="196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5" name="Deep nets"/>
          <p:cNvSpPr txBox="1"/>
          <p:nvPr/>
        </p:nvSpPr>
        <p:spPr>
          <a:xfrm>
            <a:off x="10063734" y="188954"/>
            <a:ext cx="425653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i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Deep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 nets</a:t>
            </a:r>
          </a:p>
        </p:txBody>
      </p:sp>
      <p:pic>
        <p:nvPicPr>
          <p:cNvPr id="1846" name="f(_mathbf_x_)_=_.pdf" descr="f(_mathbf_x_)_=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301" y="11260387"/>
            <a:ext cx="9200799" cy="71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1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2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3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4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5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6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7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8" name="Last layer"/>
          <p:cNvSpPr txBox="1"/>
          <p:nvPr/>
        </p:nvSpPr>
        <p:spPr>
          <a:xfrm>
            <a:off x="5071029" y="2136912"/>
            <a:ext cx="290830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Last layer</a:t>
            </a:r>
          </a:p>
        </p:txBody>
      </p:sp>
      <p:sp>
        <p:nvSpPr>
          <p:cNvPr id="1859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0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61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2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3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4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65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866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867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868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869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870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871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872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grpSp>
        <p:nvGrpSpPr>
          <p:cNvPr id="1876" name="Group"/>
          <p:cNvGrpSpPr/>
          <p:nvPr/>
        </p:nvGrpSpPr>
        <p:grpSpPr>
          <a:xfrm>
            <a:off x="9484083" y="6293574"/>
            <a:ext cx="10925703" cy="2381421"/>
            <a:chOff x="0" y="0"/>
            <a:chExt cx="10925701" cy="2381420"/>
          </a:xfrm>
        </p:grpSpPr>
        <p:sp>
          <p:nvSpPr>
            <p:cNvPr id="1873" name="“clown fish”"/>
            <p:cNvSpPr txBox="1"/>
            <p:nvPr/>
          </p:nvSpPr>
          <p:spPr>
            <a:xfrm>
              <a:off x="6347074" y="0"/>
              <a:ext cx="4578629" cy="1961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“clown fish”</a:t>
              </a:r>
            </a:p>
          </p:txBody>
        </p:sp>
        <p:sp>
          <p:nvSpPr>
            <p:cNvPr id="1874" name="Line"/>
            <p:cNvSpPr/>
            <p:nvPr/>
          </p:nvSpPr>
          <p:spPr>
            <a:xfrm flipV="1">
              <a:off x="0" y="1210471"/>
              <a:ext cx="6636348" cy="117095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75" name="argmax"/>
            <p:cNvSpPr txBox="1"/>
            <p:nvPr/>
          </p:nvSpPr>
          <p:spPr>
            <a:xfrm>
              <a:off x="1861025" y="528268"/>
              <a:ext cx="230759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argmax</a:t>
              </a:r>
            </a:p>
          </p:txBody>
        </p:sp>
      </p:grpSp>
      <p:sp>
        <p:nvSpPr>
          <p:cNvPr id="1877" name="Classifier layer"/>
          <p:cNvSpPr txBox="1"/>
          <p:nvPr/>
        </p:nvSpPr>
        <p:spPr>
          <a:xfrm>
            <a:off x="9200070" y="442954"/>
            <a:ext cx="5983860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Classifier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6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“clown fish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1880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1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2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883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4" name="error"/>
          <p:cNvSpPr txBox="1"/>
          <p:nvPr/>
        </p:nvSpPr>
        <p:spPr>
          <a:xfrm>
            <a:off x="15760273" y="6319640"/>
            <a:ext cx="148463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error</a:t>
            </a:r>
          </a:p>
        </p:txBody>
      </p:sp>
      <p:sp>
        <p:nvSpPr>
          <p:cNvPr id="1885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6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7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8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9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0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1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2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3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894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5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96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7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8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9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00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01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02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03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04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05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06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07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08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09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“clown fish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1912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3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4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915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6" name="small"/>
          <p:cNvSpPr txBox="1"/>
          <p:nvPr/>
        </p:nvSpPr>
        <p:spPr>
          <a:xfrm>
            <a:off x="15788920" y="6322400"/>
            <a:ext cx="177935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small</a:t>
            </a:r>
          </a:p>
        </p:txBody>
      </p:sp>
      <p:sp>
        <p:nvSpPr>
          <p:cNvPr id="1917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8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9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0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1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2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3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4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5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26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7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28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9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30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31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32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33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34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35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36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37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38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39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40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41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“grizzly bear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“grizzly bear”</a:t>
            </a:r>
          </a:p>
        </p:txBody>
      </p:sp>
      <p:sp>
        <p:nvSpPr>
          <p:cNvPr id="1944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5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6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947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8" name="large"/>
          <p:cNvSpPr txBox="1"/>
          <p:nvPr/>
        </p:nvSpPr>
        <p:spPr>
          <a:xfrm>
            <a:off x="15860307" y="6346938"/>
            <a:ext cx="1673313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large</a:t>
            </a:r>
          </a:p>
        </p:txBody>
      </p:sp>
      <p:sp>
        <p:nvSpPr>
          <p:cNvPr id="1949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0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1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2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3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4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5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6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7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58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9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60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1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2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3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64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65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66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67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68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69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70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71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72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73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Circle"/>
          <p:cNvSpPr/>
          <p:nvPr/>
        </p:nvSpPr>
        <p:spPr>
          <a:xfrm>
            <a:off x="5482883" y="38507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6" name="Circle"/>
          <p:cNvSpPr/>
          <p:nvPr/>
        </p:nvSpPr>
        <p:spPr>
          <a:xfrm>
            <a:off x="5481701" y="47946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7" name="Circle"/>
          <p:cNvSpPr/>
          <p:nvPr/>
        </p:nvSpPr>
        <p:spPr>
          <a:xfrm>
            <a:off x="5481701" y="57385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8" name="Circle"/>
          <p:cNvSpPr/>
          <p:nvPr/>
        </p:nvSpPr>
        <p:spPr>
          <a:xfrm>
            <a:off x="5481701" y="66824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9" name="Circle"/>
          <p:cNvSpPr/>
          <p:nvPr/>
        </p:nvSpPr>
        <p:spPr>
          <a:xfrm>
            <a:off x="5481701" y="76263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0" name="Circle"/>
          <p:cNvSpPr/>
          <p:nvPr/>
        </p:nvSpPr>
        <p:spPr>
          <a:xfrm>
            <a:off x="5481701" y="85702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1" name="Circle"/>
          <p:cNvSpPr/>
          <p:nvPr/>
        </p:nvSpPr>
        <p:spPr>
          <a:xfrm>
            <a:off x="5481701" y="95141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2" name="Circle"/>
          <p:cNvSpPr/>
          <p:nvPr/>
        </p:nvSpPr>
        <p:spPr>
          <a:xfrm>
            <a:off x="5481701" y="104580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3" name="Network output"/>
          <p:cNvSpPr txBox="1"/>
          <p:nvPr/>
        </p:nvSpPr>
        <p:spPr>
          <a:xfrm>
            <a:off x="3776819" y="96866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84" name="Rectangle"/>
          <p:cNvSpPr/>
          <p:nvPr/>
        </p:nvSpPr>
        <p:spPr>
          <a:xfrm>
            <a:off x="5347053" y="3625047"/>
            <a:ext cx="967502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5" name="…"/>
          <p:cNvSpPr txBox="1"/>
          <p:nvPr/>
        </p:nvSpPr>
        <p:spPr>
          <a:xfrm rot="5400000">
            <a:off x="5611969" y="112385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86" name="Line"/>
          <p:cNvSpPr/>
          <p:nvPr/>
        </p:nvSpPr>
        <p:spPr>
          <a:xfrm>
            <a:off x="4194314" y="7537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7" name="Line"/>
          <p:cNvSpPr/>
          <p:nvPr/>
        </p:nvSpPr>
        <p:spPr>
          <a:xfrm>
            <a:off x="4194314" y="7188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8" name="Line"/>
          <p:cNvSpPr/>
          <p:nvPr/>
        </p:nvSpPr>
        <p:spPr>
          <a:xfrm>
            <a:off x="4192914" y="7868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9" name="dolphin"/>
          <p:cNvSpPr txBox="1"/>
          <p:nvPr/>
        </p:nvSpPr>
        <p:spPr>
          <a:xfrm>
            <a:off x="7221877" y="3541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90" name="cat"/>
          <p:cNvSpPr txBox="1"/>
          <p:nvPr/>
        </p:nvSpPr>
        <p:spPr>
          <a:xfrm>
            <a:off x="7221877" y="4505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91" name="grizzly bear"/>
          <p:cNvSpPr txBox="1"/>
          <p:nvPr/>
        </p:nvSpPr>
        <p:spPr>
          <a:xfrm>
            <a:off x="7221877" y="5433218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92" name="angel fish"/>
          <p:cNvSpPr txBox="1"/>
          <p:nvPr/>
        </p:nvSpPr>
        <p:spPr>
          <a:xfrm>
            <a:off x="7221877" y="6403759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93" name="chameleon"/>
          <p:cNvSpPr txBox="1"/>
          <p:nvPr/>
        </p:nvSpPr>
        <p:spPr>
          <a:xfrm>
            <a:off x="7221877" y="7361935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94" name="clown fish"/>
          <p:cNvSpPr txBox="1"/>
          <p:nvPr/>
        </p:nvSpPr>
        <p:spPr>
          <a:xfrm>
            <a:off x="7221877" y="8313909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95" name="Ground truth label"/>
          <p:cNvSpPr txBox="1"/>
          <p:nvPr/>
        </p:nvSpPr>
        <p:spPr>
          <a:xfrm>
            <a:off x="9173270" y="96216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96" name="Circle"/>
          <p:cNvSpPr/>
          <p:nvPr/>
        </p:nvSpPr>
        <p:spPr>
          <a:xfrm>
            <a:off x="11229895" y="3793359"/>
            <a:ext cx="697024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7" name="Circle"/>
          <p:cNvSpPr/>
          <p:nvPr/>
        </p:nvSpPr>
        <p:spPr>
          <a:xfrm>
            <a:off x="11228713" y="4737256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8" name="Circle"/>
          <p:cNvSpPr/>
          <p:nvPr/>
        </p:nvSpPr>
        <p:spPr>
          <a:xfrm>
            <a:off x="11228713" y="568115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9" name="Circle"/>
          <p:cNvSpPr/>
          <p:nvPr/>
        </p:nvSpPr>
        <p:spPr>
          <a:xfrm>
            <a:off x="11228713" y="6625049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0" name="Circle"/>
          <p:cNvSpPr/>
          <p:nvPr/>
        </p:nvSpPr>
        <p:spPr>
          <a:xfrm>
            <a:off x="11228713" y="7568945"/>
            <a:ext cx="697025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1" name="Circle"/>
          <p:cNvSpPr/>
          <p:nvPr/>
        </p:nvSpPr>
        <p:spPr>
          <a:xfrm>
            <a:off x="11228713" y="851284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2" name="Circle"/>
          <p:cNvSpPr/>
          <p:nvPr/>
        </p:nvSpPr>
        <p:spPr>
          <a:xfrm>
            <a:off x="11228713" y="9456737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3" name="Circle"/>
          <p:cNvSpPr/>
          <p:nvPr/>
        </p:nvSpPr>
        <p:spPr>
          <a:xfrm>
            <a:off x="11228713" y="10400634"/>
            <a:ext cx="697025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4" name="Rectangle"/>
          <p:cNvSpPr/>
          <p:nvPr/>
        </p:nvSpPr>
        <p:spPr>
          <a:xfrm>
            <a:off x="11094064" y="356767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5" name="…"/>
          <p:cNvSpPr txBox="1"/>
          <p:nvPr/>
        </p:nvSpPr>
        <p:spPr>
          <a:xfrm rot="5400000">
            <a:off x="11358981" y="11181129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006" name="iguana"/>
          <p:cNvSpPr txBox="1"/>
          <p:nvPr/>
        </p:nvSpPr>
        <p:spPr>
          <a:xfrm>
            <a:off x="7221877" y="9265882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07" name="elephant"/>
          <p:cNvSpPr txBox="1"/>
          <p:nvPr/>
        </p:nvSpPr>
        <p:spPr>
          <a:xfrm>
            <a:off x="7221877" y="10224058"/>
            <a:ext cx="2947869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08" name="Line"/>
          <p:cNvSpPr/>
          <p:nvPr/>
        </p:nvSpPr>
        <p:spPr>
          <a:xfrm>
            <a:off x="6502231" y="8953342"/>
            <a:ext cx="88127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9" name="Line"/>
          <p:cNvSpPr/>
          <p:nvPr/>
        </p:nvSpPr>
        <p:spPr>
          <a:xfrm>
            <a:off x="10075180" y="6022578"/>
            <a:ext cx="88127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010" name="hat_mathbf_y.pdf" descr="hat_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5338" y="2439173"/>
            <a:ext cx="390933" cy="63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5029" y="2598442"/>
            <a:ext cx="405574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2" name="H(_mathbf_y_,_ha.pdf" descr="H(_mathbf_y_,_h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78732" y="6637685"/>
            <a:ext cx="6535285" cy="1794664"/>
          </a:xfrm>
          <a:prstGeom prst="rect">
            <a:avLst/>
          </a:prstGeom>
          <a:ln w="12700">
            <a:miter lim="400000"/>
          </a:ln>
        </p:spPr>
      </p:pic>
      <p:sp>
        <p:nvSpPr>
          <p:cNvPr id="2013" name="Group"/>
          <p:cNvSpPr txBox="1"/>
          <p:nvPr/>
        </p:nvSpPr>
        <p:spPr>
          <a:xfrm>
            <a:off x="14357936" y="3612807"/>
            <a:ext cx="7776876" cy="373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Probability of the observed data under the model</a:t>
            </a:r>
          </a:p>
        </p:txBody>
      </p:sp>
      <p:pic>
        <p:nvPicPr>
          <p:cNvPr id="2014" name="texttt_softmax.pdf" descr="texttt_softma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790" y="7355515"/>
            <a:ext cx="2038137" cy="363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019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020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021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022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023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024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25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26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027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8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9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0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1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2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3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4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5" name="hat_mathbf_y.pdf" descr="hat_mathbf_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7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38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39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0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042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043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044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045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046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047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048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049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050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51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053" name="mathbf_x.pdf" descr="mathbf_x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054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5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6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57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58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059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062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06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1" name="f.pdf" descr="f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3" name="f_theta_X_righta.pdf" descr="f_theta_X_right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066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067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068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069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070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071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72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73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074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5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6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7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8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9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0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1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82" name="hat_mathbf_y.pdf" descr="hat_mathbf_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083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4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85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86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08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9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089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090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091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092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093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094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095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096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097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8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100" name="mathbf_x.pdf" descr="mathbf_x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2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3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04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05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106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109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10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8" name="f.pdf" descr="f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0" name="f_theta_X_righta.pdf" descr="f_theta_X_right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112" name="Rectangle"/>
          <p:cNvSpPr/>
          <p:nvPr/>
        </p:nvSpPr>
        <p:spPr>
          <a:xfrm rot="5400000">
            <a:off x="19915892" y="7821139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3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4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5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16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117" name="odot.pdf" descr="odot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sp>
        <p:nvSpPr>
          <p:cNvPr id="2118" name="Rectangle"/>
          <p:cNvSpPr/>
          <p:nvPr/>
        </p:nvSpPr>
        <p:spPr>
          <a:xfrm>
            <a:off x="20979080" y="8474604"/>
            <a:ext cx="2751547" cy="5065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9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48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46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47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1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49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50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pic>
        <p:nvPicPr>
          <p:cNvPr id="2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95123" b="0"/>
          <a:stretch>
            <a:fillRect/>
          </a:stretch>
        </p:blipFill>
        <p:spPr>
          <a:xfrm>
            <a:off x="4689297" y="4932756"/>
            <a:ext cx="699733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122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2123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124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125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126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127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128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129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130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131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2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3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4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5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6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7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8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9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140" name="hat_mathbf_y_equ.pdf" descr="hat_mathbf_y_equ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092" y="2733788"/>
            <a:ext cx="7402287" cy="37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3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143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144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145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146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147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148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149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150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151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2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154" name="hat_mathbf_y.pdf" descr="hat_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5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Likelihood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Likelihood</a:t>
            </a:r>
          </a:p>
        </p:txBody>
      </p:sp>
      <p:sp>
        <p:nvSpPr>
          <p:cNvPr id="2157" name="Rectangle"/>
          <p:cNvSpPr/>
          <p:nvPr/>
        </p:nvSpPr>
        <p:spPr>
          <a:xfrm rot="5400000">
            <a:off x="19915892" y="7821139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8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9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0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1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2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3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4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5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6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7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8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9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170" name="odot.pdf" descr="odo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1" name="P_theta_(Y_=_mat.pdf" descr="P_theta_(Y_=_mat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4861" y="2470960"/>
            <a:ext cx="4008239" cy="541259"/>
          </a:xfrm>
          <a:prstGeom prst="rect">
            <a:avLst/>
          </a:prstGeom>
          <a:ln w="12700">
            <a:miter lim="400000"/>
          </a:ln>
        </p:spPr>
      </p:pic>
      <p:sp>
        <p:nvSpPr>
          <p:cNvPr id="2172" name="Likelihood of observed true data under predictive model"/>
          <p:cNvSpPr txBox="1"/>
          <p:nvPr/>
        </p:nvSpPr>
        <p:spPr>
          <a:xfrm>
            <a:off x="6411745" y="330989"/>
            <a:ext cx="13939390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Likelihood of observed true data under predictive model </a:t>
            </a:r>
          </a:p>
        </p:txBody>
      </p:sp>
      <p:sp>
        <p:nvSpPr>
          <p:cNvPr id="2177" name="Connection Line"/>
          <p:cNvSpPr/>
          <p:nvPr/>
        </p:nvSpPr>
        <p:spPr>
          <a:xfrm>
            <a:off x="20328841" y="725846"/>
            <a:ext cx="1014888" cy="740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5" fill="norm" stroke="1" extrusionOk="0">
                <a:moveTo>
                  <a:pt x="0" y="1"/>
                </a:moveTo>
                <a:cubicBezTo>
                  <a:pt x="10758" y="-45"/>
                  <a:pt x="17958" y="7140"/>
                  <a:pt x="21600" y="21555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grpSp>
        <p:nvGrpSpPr>
          <p:cNvPr id="2176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17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5" name="f.pdf" descr="f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180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181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182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183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184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185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186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187" name="Rectangle"/>
          <p:cNvSpPr/>
          <p:nvPr/>
        </p:nvSpPr>
        <p:spPr>
          <a:xfrm rot="5400000">
            <a:off x="6815876" y="3970082"/>
            <a:ext cx="505987" cy="1355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8" name="Rectangle"/>
          <p:cNvSpPr/>
          <p:nvPr/>
        </p:nvSpPr>
        <p:spPr>
          <a:xfrm rot="5400000">
            <a:off x="7066024" y="4657278"/>
            <a:ext cx="505987" cy="63588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9" name="Rectangle"/>
          <p:cNvSpPr/>
          <p:nvPr/>
        </p:nvSpPr>
        <p:spPr>
          <a:xfrm rot="5400000">
            <a:off x="8249224" y="4411423"/>
            <a:ext cx="505987" cy="3002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0" name="Rectangle"/>
          <p:cNvSpPr/>
          <p:nvPr/>
        </p:nvSpPr>
        <p:spPr>
          <a:xfrm rot="5400000">
            <a:off x="6810457" y="6787536"/>
            <a:ext cx="505986" cy="1247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1" name="Rectangle"/>
          <p:cNvSpPr/>
          <p:nvPr/>
        </p:nvSpPr>
        <p:spPr>
          <a:xfrm rot="5400000">
            <a:off x="6818562" y="7716773"/>
            <a:ext cx="505987" cy="1409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2" name="Rectangle"/>
          <p:cNvSpPr/>
          <p:nvPr/>
        </p:nvSpPr>
        <p:spPr>
          <a:xfrm rot="5400000">
            <a:off x="6816236" y="8656444"/>
            <a:ext cx="505987" cy="13630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3" name="Rectangle"/>
          <p:cNvSpPr/>
          <p:nvPr/>
        </p:nvSpPr>
        <p:spPr>
          <a:xfrm rot="5400000">
            <a:off x="6810457" y="9599569"/>
            <a:ext cx="505986" cy="1247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4" name="Rectangle"/>
          <p:cNvSpPr/>
          <p:nvPr/>
        </p:nvSpPr>
        <p:spPr>
          <a:xfrm rot="5486995">
            <a:off x="6900692" y="10440020"/>
            <a:ext cx="514038" cy="3132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5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206" name="Group"/>
          <p:cNvGrpSpPr/>
          <p:nvPr/>
        </p:nvGrpSpPr>
        <p:grpSpPr>
          <a:xfrm rot="5400000">
            <a:off x="9288509" y="4574866"/>
            <a:ext cx="9576278" cy="7159050"/>
            <a:chOff x="0" y="0"/>
            <a:chExt cx="9576276" cy="7159049"/>
          </a:xfrm>
        </p:grpSpPr>
        <p:sp>
          <p:nvSpPr>
            <p:cNvPr id="2196" name="dolphin"/>
            <p:cNvSpPr txBox="1"/>
            <p:nvPr/>
          </p:nvSpPr>
          <p:spPr>
            <a:xfrm rot="16200000">
              <a:off x="-786414" y="4997594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197" name="cat"/>
            <p:cNvSpPr txBox="1"/>
            <p:nvPr/>
          </p:nvSpPr>
          <p:spPr>
            <a:xfrm rot="16200000">
              <a:off x="177801" y="4997594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198" name="grizzly bear"/>
            <p:cNvSpPr txBox="1"/>
            <p:nvPr/>
          </p:nvSpPr>
          <p:spPr>
            <a:xfrm rot="16200000">
              <a:off x="1007005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199" name="angel fish"/>
            <p:cNvSpPr txBox="1"/>
            <p:nvPr/>
          </p:nvSpPr>
          <p:spPr>
            <a:xfrm rot="16200000">
              <a:off x="1977546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200" name="chameleon"/>
            <p:cNvSpPr txBox="1"/>
            <p:nvPr/>
          </p:nvSpPr>
          <p:spPr>
            <a:xfrm rot="16200000">
              <a:off x="2935723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201" name="iguana"/>
            <p:cNvSpPr txBox="1"/>
            <p:nvPr/>
          </p:nvSpPr>
          <p:spPr>
            <a:xfrm rot="16200000">
              <a:off x="4839670" y="5095755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202" name="elephant"/>
            <p:cNvSpPr txBox="1"/>
            <p:nvPr/>
          </p:nvSpPr>
          <p:spPr>
            <a:xfrm rot="16200000">
              <a:off x="5797846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203" name="clown fish"/>
            <p:cNvSpPr txBox="1"/>
            <p:nvPr/>
          </p:nvSpPr>
          <p:spPr>
            <a:xfrm rot="16200000">
              <a:off x="3887697" y="5095755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204" name="Rectangle"/>
            <p:cNvSpPr/>
            <p:nvPr/>
          </p:nvSpPr>
          <p:spPr>
            <a:xfrm>
              <a:off x="2227946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5" name="…"/>
            <p:cNvSpPr/>
            <p:nvPr/>
          </p:nvSpPr>
          <p:spPr>
            <a:xfrm>
              <a:off x="8306276" y="47359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207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08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9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0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1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2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3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14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5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6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17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8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9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220" name="odot.pdf" descr="od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1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681" y="6145537"/>
            <a:ext cx="1752658" cy="152910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22" name="Rectangle"/>
          <p:cNvSpPr/>
          <p:nvPr/>
        </p:nvSpPr>
        <p:spPr>
          <a:xfrm rot="5400000">
            <a:off x="20505635" y="4346053"/>
            <a:ext cx="505986" cy="3002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25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22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4" name="f.pdf" descr="f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6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pic>
        <p:nvPicPr>
          <p:cNvPr id="2227" name="hat_mathbf_y.pdf" descr="hat_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2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0" name="f_theta_X_righta.pdf" descr="f_theta_X_right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231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232" name="Rectangle"/>
          <p:cNvSpPr/>
          <p:nvPr/>
        </p:nvSpPr>
        <p:spPr>
          <a:xfrm>
            <a:off x="22250489" y="5593913"/>
            <a:ext cx="1324197" cy="5065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33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236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237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238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239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240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241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242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243" name="Rectangle"/>
          <p:cNvSpPr/>
          <p:nvPr/>
        </p:nvSpPr>
        <p:spPr>
          <a:xfrm rot="5400000">
            <a:off x="6832998" y="3952960"/>
            <a:ext cx="505987" cy="1698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4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5" name="Rectangle"/>
          <p:cNvSpPr/>
          <p:nvPr/>
        </p:nvSpPr>
        <p:spPr>
          <a:xfrm rot="5400000">
            <a:off x="6888235" y="5772413"/>
            <a:ext cx="505987" cy="2803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6" name="Rectangle"/>
          <p:cNvSpPr/>
          <p:nvPr/>
        </p:nvSpPr>
        <p:spPr>
          <a:xfrm rot="5400000">
            <a:off x="6849242" y="6748750"/>
            <a:ext cx="505987" cy="2023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7" name="Rectangle"/>
          <p:cNvSpPr/>
          <p:nvPr/>
        </p:nvSpPr>
        <p:spPr>
          <a:xfrm rot="5400000">
            <a:off x="7182357" y="7352979"/>
            <a:ext cx="505987" cy="86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8" name="Rectangle"/>
          <p:cNvSpPr/>
          <p:nvPr/>
        </p:nvSpPr>
        <p:spPr>
          <a:xfrm rot="5400000">
            <a:off x="6849242" y="8623438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9" name="Rectangle"/>
          <p:cNvSpPr/>
          <p:nvPr/>
        </p:nvSpPr>
        <p:spPr>
          <a:xfrm rot="5400000">
            <a:off x="7682321" y="8727706"/>
            <a:ext cx="505986" cy="186847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0" name="Rectangle"/>
          <p:cNvSpPr/>
          <p:nvPr/>
        </p:nvSpPr>
        <p:spPr>
          <a:xfrm rot="5400000">
            <a:off x="6840897" y="10503172"/>
            <a:ext cx="505987" cy="18562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1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262" name="Group"/>
          <p:cNvGrpSpPr/>
          <p:nvPr/>
        </p:nvGrpSpPr>
        <p:grpSpPr>
          <a:xfrm rot="5400000">
            <a:off x="9288087" y="4575288"/>
            <a:ext cx="9576278" cy="7158206"/>
            <a:chOff x="0" y="0"/>
            <a:chExt cx="9576276" cy="7158205"/>
          </a:xfrm>
        </p:grpSpPr>
        <p:sp>
          <p:nvSpPr>
            <p:cNvPr id="2252" name="dolphin"/>
            <p:cNvSpPr txBox="1"/>
            <p:nvPr/>
          </p:nvSpPr>
          <p:spPr>
            <a:xfrm rot="16200000">
              <a:off x="-786414" y="4996750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253" name="cat"/>
            <p:cNvSpPr txBox="1"/>
            <p:nvPr/>
          </p:nvSpPr>
          <p:spPr>
            <a:xfrm rot="16200000">
              <a:off x="177801" y="4996750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254" name="grizzly bear"/>
            <p:cNvSpPr txBox="1"/>
            <p:nvPr/>
          </p:nvSpPr>
          <p:spPr>
            <a:xfrm rot="16200000">
              <a:off x="1007005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255" name="angel fish"/>
            <p:cNvSpPr txBox="1"/>
            <p:nvPr/>
          </p:nvSpPr>
          <p:spPr>
            <a:xfrm rot="16200000">
              <a:off x="1977546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256" name="chameleon"/>
            <p:cNvSpPr txBox="1"/>
            <p:nvPr/>
          </p:nvSpPr>
          <p:spPr>
            <a:xfrm rot="16200000">
              <a:off x="2935723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257" name="iguana"/>
            <p:cNvSpPr txBox="1"/>
            <p:nvPr/>
          </p:nvSpPr>
          <p:spPr>
            <a:xfrm rot="16200000">
              <a:off x="4839670" y="5094911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258" name="elephant"/>
            <p:cNvSpPr txBox="1"/>
            <p:nvPr/>
          </p:nvSpPr>
          <p:spPr>
            <a:xfrm rot="16200000">
              <a:off x="5797846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259" name="clown fish"/>
            <p:cNvSpPr txBox="1"/>
            <p:nvPr/>
          </p:nvSpPr>
          <p:spPr>
            <a:xfrm rot="16200000">
              <a:off x="3887697" y="5094911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260" name="Rectangle"/>
            <p:cNvSpPr/>
            <p:nvPr/>
          </p:nvSpPr>
          <p:spPr>
            <a:xfrm>
              <a:off x="4156664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1" name="…"/>
            <p:cNvSpPr/>
            <p:nvPr/>
          </p:nvSpPr>
          <p:spPr>
            <a:xfrm>
              <a:off x="8306276" y="47351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263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64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5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6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7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8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69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70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1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72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73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4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75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276" name="odot.pdf" descr="od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7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681" y="6097328"/>
            <a:ext cx="1752658" cy="16255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78" name="Rectangle"/>
          <p:cNvSpPr/>
          <p:nvPr/>
        </p:nvSpPr>
        <p:spPr>
          <a:xfrm rot="5400000">
            <a:off x="19451482" y="7352979"/>
            <a:ext cx="505987" cy="86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81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2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0" name="f.pdf" descr="f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2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pic>
        <p:nvPicPr>
          <p:cNvPr id="2283" name="hat_mathbf_y.pdf" descr="hat_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84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28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6" name="f_theta_X_righta.pdf" descr="f_theta_X_right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287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288" name="Rectangle"/>
          <p:cNvSpPr/>
          <p:nvPr/>
        </p:nvSpPr>
        <p:spPr>
          <a:xfrm>
            <a:off x="20130427" y="7539976"/>
            <a:ext cx="3466314" cy="50656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89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Softmax regression (a.k.a. multinomial logistic regression)"/>
          <p:cNvSpPr txBox="1"/>
          <p:nvPr/>
        </p:nvSpPr>
        <p:spPr>
          <a:xfrm>
            <a:off x="950601" y="784689"/>
            <a:ext cx="15619598" cy="841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2172273">
              <a:defRPr b="0" sz="4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Softmax regression</a:t>
            </a:r>
            <a:r>
              <a:t> (a.k.a. multinomial logistic regression)</a:t>
            </a:r>
          </a:p>
        </p:txBody>
      </p:sp>
      <p:pic>
        <p:nvPicPr>
          <p:cNvPr id="2292" name="f_theta_X_righta.pdf" descr="f_theta_X_righ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083" y="2441499"/>
            <a:ext cx="3799895" cy="775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3" name="hat_y_j_&amp;=_frac_.pdf" descr="hat_y_j_&amp;=_frac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8661" y="7102849"/>
            <a:ext cx="4259749" cy="154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4" name="hat_mathbf_y_=_t.pdf" descr="hat_mathbf_y_=_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5290" y="5749260"/>
            <a:ext cx="4659842" cy="703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9" name="Group"/>
          <p:cNvGrpSpPr/>
          <p:nvPr/>
        </p:nvGrpSpPr>
        <p:grpSpPr>
          <a:xfrm>
            <a:off x="1727717" y="3518752"/>
            <a:ext cx="18871282" cy="1928358"/>
            <a:chOff x="0" y="0"/>
            <a:chExt cx="18871280" cy="1928356"/>
          </a:xfrm>
        </p:grpSpPr>
        <p:grpSp>
          <p:nvGrpSpPr>
            <p:cNvPr id="2297" name="Group"/>
            <p:cNvGrpSpPr/>
            <p:nvPr/>
          </p:nvGrpSpPr>
          <p:grpSpPr>
            <a:xfrm>
              <a:off x="6457012" y="0"/>
              <a:ext cx="12414269" cy="1928357"/>
              <a:chOff x="0" y="0"/>
              <a:chExt cx="12414268" cy="1928356"/>
            </a:xfrm>
          </p:grpSpPr>
          <p:sp>
            <p:nvSpPr>
              <p:cNvPr id="2295" name="logits: vector of K scores, one for each class"/>
              <p:cNvSpPr txBox="1"/>
              <p:nvPr/>
            </p:nvSpPr>
            <p:spPr>
              <a:xfrm>
                <a:off x="1122361" y="0"/>
                <a:ext cx="11291908" cy="19283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b="0" sz="4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b="1">
                    <a:latin typeface="Helvetica"/>
                    <a:ea typeface="Helvetica"/>
                    <a:cs typeface="Helvetica"/>
                    <a:sym typeface="Helvetica"/>
                  </a:rPr>
                  <a:t>logits</a:t>
                </a:r>
                <a:r>
                  <a:t>: vector of K scores, one for each class</a:t>
                </a:r>
              </a:p>
            </p:txBody>
          </p:sp>
          <p:sp>
            <p:nvSpPr>
              <p:cNvPr id="2296" name="Line"/>
              <p:cNvSpPr/>
              <p:nvPr/>
            </p:nvSpPr>
            <p:spPr>
              <a:xfrm flipH="1">
                <a:off x="-1" y="964174"/>
                <a:ext cx="977471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pic>
          <p:nvPicPr>
            <p:cNvPr id="2298" name="mathbf_z_=_f_the.pdf" descr="mathbf_z_=_f_th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576627"/>
              <a:ext cx="3058514" cy="775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9" name="Group"/>
          <p:cNvGrpSpPr/>
          <p:nvPr/>
        </p:nvGrpSpPr>
        <p:grpSpPr>
          <a:xfrm>
            <a:off x="8152428" y="5347302"/>
            <a:ext cx="13130175" cy="7736867"/>
            <a:chOff x="0" y="0"/>
            <a:chExt cx="13130173" cy="7736865"/>
          </a:xfrm>
        </p:grpSpPr>
        <p:grpSp>
          <p:nvGrpSpPr>
            <p:cNvPr id="2302" name="Group"/>
            <p:cNvGrpSpPr/>
            <p:nvPr/>
          </p:nvGrpSpPr>
          <p:grpSpPr>
            <a:xfrm>
              <a:off x="0" y="0"/>
              <a:ext cx="13130174" cy="2047875"/>
              <a:chOff x="0" y="0"/>
              <a:chExt cx="13130173" cy="2047875"/>
            </a:xfrm>
          </p:grpSpPr>
          <p:sp>
            <p:nvSpPr>
              <p:cNvPr id="2300" name="Line"/>
              <p:cNvSpPr/>
              <p:nvPr/>
            </p:nvSpPr>
            <p:spPr>
              <a:xfrm flipH="1">
                <a:off x="0" y="753819"/>
                <a:ext cx="111068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01" name="squash into a non-negative vector that sums to 1 — i.e. a probability mass function!"/>
              <p:cNvSpPr txBox="1"/>
              <p:nvPr/>
            </p:nvSpPr>
            <p:spPr>
              <a:xfrm>
                <a:off x="1369595" y="0"/>
                <a:ext cx="11760579" cy="20478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b="0" sz="4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squash into a non-negative vector that sums to 1 — i.e. </a:t>
                </a:r>
                <a:r>
                  <a:rPr b="1">
                    <a:latin typeface="Helvetica"/>
                    <a:ea typeface="Helvetica"/>
                    <a:cs typeface="Helvetica"/>
                    <a:sym typeface="Helvetica"/>
                  </a:rPr>
                  <a:t>a probability mass function!</a:t>
                </a:r>
              </a:p>
            </p:txBody>
          </p:sp>
        </p:grpSp>
        <p:grpSp>
          <p:nvGrpSpPr>
            <p:cNvPr id="2328" name="Group"/>
            <p:cNvGrpSpPr/>
            <p:nvPr/>
          </p:nvGrpSpPr>
          <p:grpSpPr>
            <a:xfrm>
              <a:off x="2745513" y="2267119"/>
              <a:ext cx="6156191" cy="5469747"/>
              <a:chOff x="0" y="0"/>
              <a:chExt cx="6156189" cy="5469745"/>
            </a:xfrm>
          </p:grpSpPr>
          <p:grpSp>
            <p:nvGrpSpPr>
              <p:cNvPr id="2326" name="Group"/>
              <p:cNvGrpSpPr/>
              <p:nvPr/>
            </p:nvGrpSpPr>
            <p:grpSpPr>
              <a:xfrm>
                <a:off x="1371882" y="0"/>
                <a:ext cx="4784308" cy="5469747"/>
                <a:chOff x="0" y="0"/>
                <a:chExt cx="4784307" cy="5469745"/>
              </a:xfrm>
            </p:grpSpPr>
            <p:grpSp>
              <p:nvGrpSpPr>
                <p:cNvPr id="2324" name="Group"/>
                <p:cNvGrpSpPr/>
                <p:nvPr/>
              </p:nvGrpSpPr>
              <p:grpSpPr>
                <a:xfrm>
                  <a:off x="-1" y="0"/>
                  <a:ext cx="4784309" cy="5469747"/>
                  <a:chOff x="0" y="0"/>
                  <a:chExt cx="4784307" cy="5469746"/>
                </a:xfrm>
              </p:grpSpPr>
              <p:sp>
                <p:nvSpPr>
                  <p:cNvPr id="2303" name="dolphin"/>
                  <p:cNvSpPr txBox="1"/>
                  <p:nvPr/>
                </p:nvSpPr>
                <p:spPr>
                  <a:xfrm>
                    <a:off x="590965" y="0"/>
                    <a:ext cx="1536536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dolphin</a:t>
                    </a:r>
                  </a:p>
                </p:txBody>
              </p:sp>
              <p:sp>
                <p:nvSpPr>
                  <p:cNvPr id="2304" name="cat"/>
                  <p:cNvSpPr txBox="1"/>
                  <p:nvPr/>
                </p:nvSpPr>
                <p:spPr>
                  <a:xfrm>
                    <a:off x="590965" y="538443"/>
                    <a:ext cx="1536536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cat</a:t>
                    </a:r>
                  </a:p>
                </p:txBody>
              </p:sp>
              <p:sp>
                <p:nvSpPr>
                  <p:cNvPr id="2305" name="grizzly bear"/>
                  <p:cNvSpPr txBox="1"/>
                  <p:nvPr/>
                </p:nvSpPr>
                <p:spPr>
                  <a:xfrm>
                    <a:off x="0" y="1056308"/>
                    <a:ext cx="2127501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grizzly bear</a:t>
                    </a:r>
                  </a:p>
                </p:txBody>
              </p:sp>
              <p:sp>
                <p:nvSpPr>
                  <p:cNvPr id="2306" name="angel fish"/>
                  <p:cNvSpPr txBox="1"/>
                  <p:nvPr/>
                </p:nvSpPr>
                <p:spPr>
                  <a:xfrm>
                    <a:off x="334765" y="1598283"/>
                    <a:ext cx="1792736" cy="65822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angel fish</a:t>
                    </a:r>
                  </a:p>
                </p:txBody>
              </p:sp>
              <p:sp>
                <p:nvSpPr>
                  <p:cNvPr id="2307" name="chameleon"/>
                  <p:cNvSpPr txBox="1"/>
                  <p:nvPr/>
                </p:nvSpPr>
                <p:spPr>
                  <a:xfrm>
                    <a:off x="403253" y="2133354"/>
                    <a:ext cx="172424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chameleon</a:t>
                    </a:r>
                  </a:p>
                </p:txBody>
              </p:sp>
              <p:sp>
                <p:nvSpPr>
                  <p:cNvPr id="2308" name="iguana"/>
                  <p:cNvSpPr txBox="1"/>
                  <p:nvPr/>
                </p:nvSpPr>
                <p:spPr>
                  <a:xfrm>
                    <a:off x="481333" y="3196568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iguana</a:t>
                    </a:r>
                  </a:p>
                </p:txBody>
              </p:sp>
              <p:sp>
                <p:nvSpPr>
                  <p:cNvPr id="2309" name="elephant"/>
                  <p:cNvSpPr txBox="1"/>
                  <p:nvPr/>
                </p:nvSpPr>
                <p:spPr>
                  <a:xfrm>
                    <a:off x="481333" y="3731638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elephant</a:t>
                    </a:r>
                  </a:p>
                </p:txBody>
              </p:sp>
              <p:sp>
                <p:nvSpPr>
                  <p:cNvPr id="2310" name="clown fish"/>
                  <p:cNvSpPr txBox="1"/>
                  <p:nvPr/>
                </p:nvSpPr>
                <p:spPr>
                  <a:xfrm>
                    <a:off x="481333" y="2664961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sz="24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clown fish</a:t>
                    </a:r>
                  </a:p>
                </p:txBody>
              </p:sp>
              <p:sp>
                <p:nvSpPr>
                  <p:cNvPr id="2311" name="Rectangle"/>
                  <p:cNvSpPr/>
                  <p:nvPr/>
                </p:nvSpPr>
                <p:spPr>
                  <a:xfrm rot="5400000">
                    <a:off x="2191153" y="262551"/>
                    <a:ext cx="282557" cy="22500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2" name="Rectangle"/>
                  <p:cNvSpPr/>
                  <p:nvPr/>
                </p:nvSpPr>
                <p:spPr>
                  <a:xfrm rot="5400000">
                    <a:off x="2135143" y="841999"/>
                    <a:ext cx="282556" cy="1129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3" name="Rectangle"/>
                  <p:cNvSpPr/>
                  <p:nvPr/>
                </p:nvSpPr>
                <p:spPr>
                  <a:xfrm rot="5400000">
                    <a:off x="2133616" y="1366963"/>
                    <a:ext cx="282557" cy="1099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4" name="Rectangle"/>
                  <p:cNvSpPr/>
                  <p:nvPr/>
                </p:nvSpPr>
                <p:spPr>
                  <a:xfrm rot="5400000">
                    <a:off x="2255378" y="1768639"/>
                    <a:ext cx="282556" cy="35345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5" name="Rectangle"/>
                  <p:cNvSpPr/>
                  <p:nvPr/>
                </p:nvSpPr>
                <p:spPr>
                  <a:xfrm rot="5400000">
                    <a:off x="2202563" y="2344892"/>
                    <a:ext cx="282556" cy="24781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6" name="Rectangle"/>
                  <p:cNvSpPr/>
                  <p:nvPr/>
                </p:nvSpPr>
                <p:spPr>
                  <a:xfrm rot="5400000">
                    <a:off x="2585004" y="2485888"/>
                    <a:ext cx="282556" cy="1012702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7" name="Rectangle"/>
                  <p:cNvSpPr/>
                  <p:nvPr/>
                </p:nvSpPr>
                <p:spPr>
                  <a:xfrm rot="5400000">
                    <a:off x="2181503" y="3412827"/>
                    <a:ext cx="282557" cy="20570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8" name="Rectangle"/>
                  <p:cNvSpPr/>
                  <p:nvPr/>
                </p:nvSpPr>
                <p:spPr>
                  <a:xfrm rot="5400000">
                    <a:off x="2133616" y="3982308"/>
                    <a:ext cx="282557" cy="1099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9" name="Line"/>
                  <p:cNvSpPr/>
                  <p:nvPr/>
                </p:nvSpPr>
                <p:spPr>
                  <a:xfrm>
                    <a:off x="2170783" y="5036908"/>
                    <a:ext cx="2495725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20" name="0"/>
                  <p:cNvSpPr txBox="1"/>
                  <p:nvPr/>
                </p:nvSpPr>
                <p:spPr>
                  <a:xfrm>
                    <a:off x="2047470" y="5036908"/>
                    <a:ext cx="252491" cy="4328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b="0"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/>
                    <a:r>
                      <a:t>0</a:t>
                    </a:r>
                  </a:p>
                </p:txBody>
              </p:sp>
              <p:sp>
                <p:nvSpPr>
                  <p:cNvPr id="2321" name="1"/>
                  <p:cNvSpPr txBox="1"/>
                  <p:nvPr/>
                </p:nvSpPr>
                <p:spPr>
                  <a:xfrm>
                    <a:off x="4531817" y="5036908"/>
                    <a:ext cx="252491" cy="4328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b="0"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2322" name="…"/>
                  <p:cNvSpPr txBox="1"/>
                  <p:nvPr/>
                </p:nvSpPr>
                <p:spPr>
                  <a:xfrm rot="5400000">
                    <a:off x="1654108" y="4378420"/>
                    <a:ext cx="441479" cy="5053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sz="50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…</a:t>
                    </a:r>
                  </a:p>
                </p:txBody>
              </p:sp>
              <p:sp>
                <p:nvSpPr>
                  <p:cNvPr id="2323" name="Line"/>
                  <p:cNvSpPr/>
                  <p:nvPr/>
                </p:nvSpPr>
                <p:spPr>
                  <a:xfrm flipV="1">
                    <a:off x="2173715" y="225139"/>
                    <a:ext cx="1" cy="48167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</p:grpSp>
            <p:sp>
              <p:nvSpPr>
                <p:cNvPr id="2325" name="…"/>
                <p:cNvSpPr txBox="1"/>
                <p:nvPr/>
              </p:nvSpPr>
              <p:spPr>
                <a:xfrm rot="5400000">
                  <a:off x="1334503" y="4346072"/>
                  <a:ext cx="561976" cy="6254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defRPr sz="32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…</a:t>
                  </a:r>
                </a:p>
              </p:txBody>
            </p:sp>
          </p:grpSp>
          <p:pic>
            <p:nvPicPr>
              <p:cNvPr id="2327" name="hat_mathbf_y_=.pdf" descr="hat_mathbf_y_=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2198175"/>
                <a:ext cx="1221181" cy="703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9" grpId="2"/>
      <p:bldP build="whole" bldLvl="1" animBg="1" rev="0" advAuto="0" spid="2329" grpId="5"/>
      <p:bldP build="whole" bldLvl="1" animBg="1" rev="0" advAuto="0" spid="2293" grpId="4"/>
      <p:bldP build="whole" bldLvl="1" animBg="1" rev="0" advAuto="0" spid="2292" grpId="1"/>
      <p:bldP build="whole" bldLvl="1" animBg="1" rev="0" advAuto="0" spid="2294" grpId="3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335" name="“clown fish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233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3201232" y="4339059"/>
            <a:ext cx="3743943" cy="38100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37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3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340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343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346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349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5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352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53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356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354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55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357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58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359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0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1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2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3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4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367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366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365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368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369" name="theta_1.pdf" descr="theta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0" name="theta_2.pdf" descr="theta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theta_3.pdf" descr="theta_3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theta_4.pdf" descr="theta_4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theta_5.pdf" descr="theta_5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theta_6.pdf" descr="theta_6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8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375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377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9" name="mathcal_L_(f_the.pdf" descr="mathcal_L_(f_th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370416" y="5868760"/>
            <a:ext cx="4012330" cy="69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0" name="mathbf_x^(1).pdf" descr="mathbf_x^(1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779619" y="3485590"/>
            <a:ext cx="1068673" cy="66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1" name="mathbf_y^(1).pdf" descr="mathbf_y^(1)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779619" y="1517697"/>
            <a:ext cx="1068673" cy="801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387" name="“grizzly bear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“grizzly bear”</a:t>
            </a:r>
          </a:p>
        </p:txBody>
      </p:sp>
      <p:sp>
        <p:nvSpPr>
          <p:cNvPr id="2388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8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391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394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397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400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0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403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04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07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405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06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408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09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410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1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2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3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4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5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18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417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416" name="Learned Learned" descr="Learned Learne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419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420" name="theta_1.pdf" descr="theta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1" name="theta_2.pdf" descr="theta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2" name="theta_3.pdf" descr="theta_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3" name="theta_4.pdf" descr="theta_4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4" name="theta_5.pdf" descr="theta_5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5" name="theta_6.pdf" descr="theta_6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6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429217" y="4654274"/>
            <a:ext cx="3549909" cy="309711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430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427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429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31" name="mathcal_L_(f_the.pdf" descr="mathcal_L_(f_th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233785" y="5856186"/>
            <a:ext cx="3998504" cy="693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2" name="mathbf_y^(2).pdf" descr="mathbf_y^(2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846351" y="1524588"/>
            <a:ext cx="1068672" cy="801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3" name="mathbf_x^(2).pdf" descr="mathbf_x^(2)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846351" y="3756269"/>
            <a:ext cx="1068672" cy="667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439" name="“chameleon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“chameleon”</a:t>
            </a:r>
          </a:p>
        </p:txBody>
      </p:sp>
      <p:sp>
        <p:nvSpPr>
          <p:cNvPr id="2440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443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446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449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5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452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5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455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56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59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457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58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460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1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462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3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4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5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6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7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70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469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468" name="Learned Learned" descr="Learned Learne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471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472" name="theta_1.pdf" descr="theta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3" name="theta_2.pdf" descr="theta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4" name="theta_3.pdf" descr="theta_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5" name="theta_4.pdf" descr="theta_4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6" name="theta_5.pdf" descr="theta_5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7" name="theta_6.pdf" descr="theta_6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8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92568" y="4411296"/>
            <a:ext cx="3493894" cy="32404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482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479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481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3" name="mathbf_y^(i).pdf" descr="mathbf_y^(i)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57697" y="1536652"/>
            <a:ext cx="946113" cy="76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mathbf_x^(i).pdf" descr="mathbf_x^(i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657697" y="3558308"/>
            <a:ext cx="946113" cy="63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5" name="mathcal_L_(f_the.pdf" descr="mathcal_L_(f_th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22981" y="5877104"/>
            <a:ext cx="4198914" cy="755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Batch (parallel) processing"/>
          <p:cNvSpPr txBox="1"/>
          <p:nvPr/>
        </p:nvSpPr>
        <p:spPr>
          <a:xfrm>
            <a:off x="5969444" y="185171"/>
            <a:ext cx="12445112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Batch (parallel) processing</a:t>
            </a:r>
          </a:p>
        </p:txBody>
      </p:sp>
      <p:pic>
        <p:nvPicPr>
          <p:cNvPr id="249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2752" y="7123072"/>
            <a:ext cx="713710" cy="352235"/>
          </a:xfrm>
          <a:prstGeom prst="rect">
            <a:avLst/>
          </a:prstGeom>
        </p:spPr>
      </p:pic>
      <p:sp>
        <p:nvSpPr>
          <p:cNvPr id="2492" name="Rectangle"/>
          <p:cNvSpPr/>
          <p:nvPr/>
        </p:nvSpPr>
        <p:spPr>
          <a:xfrm>
            <a:off x="4852372" y="581861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3964" y="7123072"/>
            <a:ext cx="490652" cy="352235"/>
          </a:xfrm>
          <a:prstGeom prst="rect">
            <a:avLst/>
          </a:prstGeom>
        </p:spPr>
      </p:pic>
      <p:sp>
        <p:nvSpPr>
          <p:cNvPr id="2495" name="Rectangle"/>
          <p:cNvSpPr/>
          <p:nvPr/>
        </p:nvSpPr>
        <p:spPr>
          <a:xfrm>
            <a:off x="5696542" y="5810394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6143" y="7114849"/>
            <a:ext cx="490652" cy="352235"/>
          </a:xfrm>
          <a:prstGeom prst="rect">
            <a:avLst/>
          </a:prstGeom>
        </p:spPr>
      </p:pic>
      <p:sp>
        <p:nvSpPr>
          <p:cNvPr id="2498" name="Rectangle"/>
          <p:cNvSpPr/>
          <p:nvPr/>
        </p:nvSpPr>
        <p:spPr>
          <a:xfrm>
            <a:off x="6551377" y="580217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2305" y="7106625"/>
            <a:ext cx="490652" cy="352235"/>
          </a:xfrm>
          <a:prstGeom prst="rect">
            <a:avLst/>
          </a:prstGeom>
        </p:spPr>
      </p:pic>
      <p:sp>
        <p:nvSpPr>
          <p:cNvPr id="2501" name="Rectangle"/>
          <p:cNvSpPr/>
          <p:nvPr/>
        </p:nvSpPr>
        <p:spPr>
          <a:xfrm>
            <a:off x="7410794" y="580217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0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1723" y="7106625"/>
            <a:ext cx="490652" cy="352235"/>
          </a:xfrm>
          <a:prstGeom prst="rect">
            <a:avLst/>
          </a:prstGeom>
        </p:spPr>
      </p:pic>
      <p:pic>
        <p:nvPicPr>
          <p:cNvPr id="250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9877" y="7106625"/>
            <a:ext cx="490652" cy="352235"/>
          </a:xfrm>
          <a:prstGeom prst="rect">
            <a:avLst/>
          </a:prstGeom>
        </p:spPr>
      </p:pic>
      <p:sp>
        <p:nvSpPr>
          <p:cNvPr id="2506" name="Rectangle"/>
          <p:cNvSpPr/>
          <p:nvPr/>
        </p:nvSpPr>
        <p:spPr>
          <a:xfrm>
            <a:off x="9184447" y="580217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7" name="Line"/>
          <p:cNvSpPr/>
          <p:nvPr/>
        </p:nvSpPr>
        <p:spPr>
          <a:xfrm>
            <a:off x="11339478" y="7293178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8" name="Rectangle"/>
          <p:cNvSpPr/>
          <p:nvPr/>
        </p:nvSpPr>
        <p:spPr>
          <a:xfrm>
            <a:off x="11864688" y="694557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9" name="Loss"/>
          <p:cNvSpPr txBox="1"/>
          <p:nvPr/>
        </p:nvSpPr>
        <p:spPr>
          <a:xfrm>
            <a:off x="11885248" y="703736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pic>
        <p:nvPicPr>
          <p:cNvPr id="2510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2208" y="6213108"/>
            <a:ext cx="2086223" cy="19348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51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810" y="10558522"/>
            <a:ext cx="713710" cy="352235"/>
          </a:xfrm>
          <a:prstGeom prst="rect">
            <a:avLst/>
          </a:prstGeom>
        </p:spPr>
      </p:pic>
      <p:sp>
        <p:nvSpPr>
          <p:cNvPr id="2513" name="Rectangle"/>
          <p:cNvSpPr/>
          <p:nvPr/>
        </p:nvSpPr>
        <p:spPr>
          <a:xfrm>
            <a:off x="4841430" y="925406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1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3023" y="10558522"/>
            <a:ext cx="490651" cy="352235"/>
          </a:xfrm>
          <a:prstGeom prst="rect">
            <a:avLst/>
          </a:prstGeom>
        </p:spPr>
      </p:pic>
      <p:sp>
        <p:nvSpPr>
          <p:cNvPr id="2516" name="Rectangle"/>
          <p:cNvSpPr/>
          <p:nvPr/>
        </p:nvSpPr>
        <p:spPr>
          <a:xfrm>
            <a:off x="5685601" y="9245844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1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202" y="10550299"/>
            <a:ext cx="490651" cy="352235"/>
          </a:xfrm>
          <a:prstGeom prst="rect">
            <a:avLst/>
          </a:prstGeom>
        </p:spPr>
      </p:pic>
      <p:sp>
        <p:nvSpPr>
          <p:cNvPr id="2519" name="Rectangle"/>
          <p:cNvSpPr/>
          <p:nvPr/>
        </p:nvSpPr>
        <p:spPr>
          <a:xfrm>
            <a:off x="6540436" y="9237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1365" y="10542075"/>
            <a:ext cx="490652" cy="352235"/>
          </a:xfrm>
          <a:prstGeom prst="rect">
            <a:avLst/>
          </a:prstGeom>
        </p:spPr>
      </p:pic>
      <p:sp>
        <p:nvSpPr>
          <p:cNvPr id="2522" name="Rectangle"/>
          <p:cNvSpPr/>
          <p:nvPr/>
        </p:nvSpPr>
        <p:spPr>
          <a:xfrm>
            <a:off x="7399853" y="923762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0782" y="10542075"/>
            <a:ext cx="490652" cy="352235"/>
          </a:xfrm>
          <a:prstGeom prst="rect">
            <a:avLst/>
          </a:prstGeom>
        </p:spPr>
      </p:pic>
      <p:sp>
        <p:nvSpPr>
          <p:cNvPr id="2525" name="Rectangle"/>
          <p:cNvSpPr/>
          <p:nvPr/>
        </p:nvSpPr>
        <p:spPr>
          <a:xfrm>
            <a:off x="8286680" y="9237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8936" y="10542075"/>
            <a:ext cx="490652" cy="352235"/>
          </a:xfrm>
          <a:prstGeom prst="rect">
            <a:avLst/>
          </a:prstGeom>
        </p:spPr>
      </p:pic>
      <p:sp>
        <p:nvSpPr>
          <p:cNvPr id="2528" name="Rectangle"/>
          <p:cNvSpPr/>
          <p:nvPr/>
        </p:nvSpPr>
        <p:spPr>
          <a:xfrm>
            <a:off x="9173506" y="923762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29" name="Line"/>
          <p:cNvSpPr/>
          <p:nvPr/>
        </p:nvSpPr>
        <p:spPr>
          <a:xfrm>
            <a:off x="11328536" y="10728628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30" name="Rectangle"/>
          <p:cNvSpPr/>
          <p:nvPr/>
        </p:nvSpPr>
        <p:spPr>
          <a:xfrm>
            <a:off x="11853746" y="1038102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31" name="Loss"/>
          <p:cNvSpPr txBox="1"/>
          <p:nvPr/>
        </p:nvSpPr>
        <p:spPr>
          <a:xfrm>
            <a:off x="11874306" y="1047281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pic>
        <p:nvPicPr>
          <p:cNvPr id="2532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3149" y="9793641"/>
            <a:ext cx="2119670" cy="18493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5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875" y="3395522"/>
            <a:ext cx="713710" cy="352235"/>
          </a:xfrm>
          <a:prstGeom prst="rect">
            <a:avLst/>
          </a:prstGeom>
        </p:spPr>
      </p:pic>
      <p:pic>
        <p:nvPicPr>
          <p:cNvPr id="253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8419" t="0" r="4416" b="0"/>
          <a:stretch>
            <a:fillRect/>
          </a:stretch>
        </p:blipFill>
        <p:spPr>
          <a:xfrm>
            <a:off x="1825084" y="2442425"/>
            <a:ext cx="2235529" cy="22749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536" name="Rectangle"/>
          <p:cNvSpPr/>
          <p:nvPr/>
        </p:nvSpPr>
        <p:spPr>
          <a:xfrm>
            <a:off x="4909495" y="209106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1088" y="3395522"/>
            <a:ext cx="490652" cy="352235"/>
          </a:xfrm>
          <a:prstGeom prst="rect">
            <a:avLst/>
          </a:prstGeom>
        </p:spPr>
      </p:pic>
      <p:sp>
        <p:nvSpPr>
          <p:cNvPr id="2539" name="Rectangle"/>
          <p:cNvSpPr/>
          <p:nvPr/>
        </p:nvSpPr>
        <p:spPr>
          <a:xfrm>
            <a:off x="5753666" y="2082844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3267" y="3387299"/>
            <a:ext cx="490652" cy="352234"/>
          </a:xfrm>
          <a:prstGeom prst="rect">
            <a:avLst/>
          </a:prstGeom>
        </p:spPr>
      </p:pic>
      <p:sp>
        <p:nvSpPr>
          <p:cNvPr id="2542" name="Rectangle"/>
          <p:cNvSpPr/>
          <p:nvPr/>
        </p:nvSpPr>
        <p:spPr>
          <a:xfrm>
            <a:off x="6608501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9430" y="3379075"/>
            <a:ext cx="490651" cy="352235"/>
          </a:xfrm>
          <a:prstGeom prst="rect">
            <a:avLst/>
          </a:prstGeom>
        </p:spPr>
      </p:pic>
      <p:sp>
        <p:nvSpPr>
          <p:cNvPr id="2545" name="Rectangle"/>
          <p:cNvSpPr/>
          <p:nvPr/>
        </p:nvSpPr>
        <p:spPr>
          <a:xfrm>
            <a:off x="7467918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8847" y="3379075"/>
            <a:ext cx="490652" cy="352235"/>
          </a:xfrm>
          <a:prstGeom prst="rect">
            <a:avLst/>
          </a:prstGeom>
        </p:spPr>
      </p:pic>
      <p:sp>
        <p:nvSpPr>
          <p:cNvPr id="2548" name="Rectangle"/>
          <p:cNvSpPr/>
          <p:nvPr/>
        </p:nvSpPr>
        <p:spPr>
          <a:xfrm>
            <a:off x="8354745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7001" y="3379075"/>
            <a:ext cx="490652" cy="352235"/>
          </a:xfrm>
          <a:prstGeom prst="rect">
            <a:avLst/>
          </a:prstGeom>
        </p:spPr>
      </p:pic>
      <p:sp>
        <p:nvSpPr>
          <p:cNvPr id="2551" name="Rectangle"/>
          <p:cNvSpPr/>
          <p:nvPr/>
        </p:nvSpPr>
        <p:spPr>
          <a:xfrm>
            <a:off x="9241571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2" name="Rectangle"/>
          <p:cNvSpPr/>
          <p:nvPr/>
        </p:nvSpPr>
        <p:spPr>
          <a:xfrm>
            <a:off x="11921811" y="321802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3" name="Loss"/>
          <p:cNvSpPr txBox="1"/>
          <p:nvPr/>
        </p:nvSpPr>
        <p:spPr>
          <a:xfrm>
            <a:off x="11942372" y="330981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554" name="Line"/>
          <p:cNvSpPr/>
          <p:nvPr/>
        </p:nvSpPr>
        <p:spPr>
          <a:xfrm>
            <a:off x="11402564" y="3555192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5" name="…"/>
          <p:cNvSpPr txBox="1"/>
          <p:nvPr/>
        </p:nvSpPr>
        <p:spPr>
          <a:xfrm rot="5400000">
            <a:off x="2640169" y="12412721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556" name="Line"/>
          <p:cNvSpPr/>
          <p:nvPr/>
        </p:nvSpPr>
        <p:spPr>
          <a:xfrm flipV="1">
            <a:off x="13055528" y="7793910"/>
            <a:ext cx="2267461" cy="29789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7" name="Line"/>
          <p:cNvSpPr/>
          <p:nvPr/>
        </p:nvSpPr>
        <p:spPr>
          <a:xfrm flipV="1">
            <a:off x="13093628" y="7273211"/>
            <a:ext cx="2323450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8" name="Line"/>
          <p:cNvSpPr/>
          <p:nvPr/>
        </p:nvSpPr>
        <p:spPr>
          <a:xfrm>
            <a:off x="13068228" y="3615610"/>
            <a:ext cx="2267460" cy="29789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59" name="Sigma.pdf" descr="Sigm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36007" y="6759077"/>
            <a:ext cx="904876" cy="1028268"/>
          </a:xfrm>
          <a:prstGeom prst="rect">
            <a:avLst/>
          </a:prstGeom>
          <a:ln w="12700">
            <a:miter lim="400000"/>
          </a:ln>
        </p:spPr>
      </p:pic>
      <p:sp>
        <p:nvSpPr>
          <p:cNvPr id="2560" name="Rectangle"/>
          <p:cNvSpPr/>
          <p:nvPr/>
        </p:nvSpPr>
        <p:spPr>
          <a:xfrm>
            <a:off x="8279653" y="581029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654" name="Group"/>
          <p:cNvGrpSpPr/>
          <p:nvPr/>
        </p:nvGrpSpPr>
        <p:grpSpPr>
          <a:xfrm>
            <a:off x="18720699" y="2957371"/>
            <a:ext cx="2541946" cy="2977797"/>
            <a:chOff x="0" y="0"/>
            <a:chExt cx="2541945" cy="2977795"/>
          </a:xfrm>
        </p:grpSpPr>
        <p:sp>
          <p:nvSpPr>
            <p:cNvPr id="2561" name="Rectangle"/>
            <p:cNvSpPr/>
            <p:nvPr/>
          </p:nvSpPr>
          <p:spPr>
            <a:xfrm>
              <a:off x="942857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2" name="Rectangle"/>
            <p:cNvSpPr/>
            <p:nvPr/>
          </p:nvSpPr>
          <p:spPr>
            <a:xfrm>
              <a:off x="1258592" y="0"/>
              <a:ext cx="324884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3" name="Rectangle"/>
            <p:cNvSpPr/>
            <p:nvPr/>
          </p:nvSpPr>
          <p:spPr>
            <a:xfrm>
              <a:off x="1585362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4" name="Rectangle"/>
            <p:cNvSpPr/>
            <p:nvPr/>
          </p:nvSpPr>
          <p:spPr>
            <a:xfrm>
              <a:off x="1901327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5" name="Rectangle"/>
            <p:cNvSpPr/>
            <p:nvPr/>
          </p:nvSpPr>
          <p:spPr>
            <a:xfrm>
              <a:off x="2217063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2576" name="Group"/>
            <p:cNvGrpSpPr/>
            <p:nvPr/>
          </p:nvGrpSpPr>
          <p:grpSpPr>
            <a:xfrm>
              <a:off x="0" y="72311"/>
              <a:ext cx="194288" cy="2819010"/>
              <a:chOff x="0" y="0"/>
              <a:chExt cx="194287" cy="2819009"/>
            </a:xfrm>
          </p:grpSpPr>
          <p:sp>
            <p:nvSpPr>
              <p:cNvPr id="2566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7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8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9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0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1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2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3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4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5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87" name="Group"/>
            <p:cNvGrpSpPr/>
            <p:nvPr/>
          </p:nvGrpSpPr>
          <p:grpSpPr>
            <a:xfrm>
              <a:off x="328500" y="72311"/>
              <a:ext cx="194289" cy="2819010"/>
              <a:chOff x="0" y="0"/>
              <a:chExt cx="194287" cy="2819009"/>
            </a:xfrm>
          </p:grpSpPr>
          <p:sp>
            <p:nvSpPr>
              <p:cNvPr id="2577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8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9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0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1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2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3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4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5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6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98" name="Group"/>
            <p:cNvGrpSpPr/>
            <p:nvPr/>
          </p:nvGrpSpPr>
          <p:grpSpPr>
            <a:xfrm>
              <a:off x="669701" y="79393"/>
              <a:ext cx="194289" cy="2819010"/>
              <a:chOff x="0" y="0"/>
              <a:chExt cx="194287" cy="2819009"/>
            </a:xfrm>
          </p:grpSpPr>
          <p:sp>
            <p:nvSpPr>
              <p:cNvPr id="2588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9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0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1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2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3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4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5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6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7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09" name="Group"/>
            <p:cNvGrpSpPr/>
            <p:nvPr/>
          </p:nvGrpSpPr>
          <p:grpSpPr>
            <a:xfrm>
              <a:off x="998202" y="79393"/>
              <a:ext cx="194289" cy="2819010"/>
              <a:chOff x="0" y="0"/>
              <a:chExt cx="194287" cy="2819009"/>
            </a:xfrm>
          </p:grpSpPr>
          <p:sp>
            <p:nvSpPr>
              <p:cNvPr id="2599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0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1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2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3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4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5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6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7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8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20" name="Group"/>
            <p:cNvGrpSpPr/>
            <p:nvPr/>
          </p:nvGrpSpPr>
          <p:grpSpPr>
            <a:xfrm>
              <a:off x="1326703" y="79393"/>
              <a:ext cx="194288" cy="2819010"/>
              <a:chOff x="0" y="0"/>
              <a:chExt cx="194287" cy="2819009"/>
            </a:xfrm>
          </p:grpSpPr>
          <p:sp>
            <p:nvSpPr>
              <p:cNvPr id="2610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1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2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3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4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5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6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7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8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9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31" name="Group"/>
            <p:cNvGrpSpPr/>
            <p:nvPr/>
          </p:nvGrpSpPr>
          <p:grpSpPr>
            <a:xfrm>
              <a:off x="1655204" y="79393"/>
              <a:ext cx="194288" cy="2819010"/>
              <a:chOff x="0" y="0"/>
              <a:chExt cx="194287" cy="2819009"/>
            </a:xfrm>
          </p:grpSpPr>
          <p:sp>
            <p:nvSpPr>
              <p:cNvPr id="2621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2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3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4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5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6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7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8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9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0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42" name="Group"/>
            <p:cNvGrpSpPr/>
            <p:nvPr/>
          </p:nvGrpSpPr>
          <p:grpSpPr>
            <a:xfrm>
              <a:off x="1960943" y="79393"/>
              <a:ext cx="194289" cy="2819010"/>
              <a:chOff x="0" y="0"/>
              <a:chExt cx="194287" cy="2819009"/>
            </a:xfrm>
          </p:grpSpPr>
          <p:sp>
            <p:nvSpPr>
              <p:cNvPr id="2632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3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4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5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6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7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8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9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0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1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53" name="Group"/>
            <p:cNvGrpSpPr/>
            <p:nvPr/>
          </p:nvGrpSpPr>
          <p:grpSpPr>
            <a:xfrm>
              <a:off x="2289444" y="79393"/>
              <a:ext cx="194289" cy="2819010"/>
              <a:chOff x="0" y="0"/>
              <a:chExt cx="194287" cy="2819009"/>
            </a:xfrm>
          </p:grpSpPr>
          <p:sp>
            <p:nvSpPr>
              <p:cNvPr id="2643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4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5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6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7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8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9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0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1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2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2657" name="Group"/>
          <p:cNvGrpSpPr/>
          <p:nvPr/>
        </p:nvGrpSpPr>
        <p:grpSpPr>
          <a:xfrm>
            <a:off x="17787328" y="2217979"/>
            <a:ext cx="3249617" cy="3120212"/>
            <a:chOff x="0" y="0"/>
            <a:chExt cx="3249616" cy="3120210"/>
          </a:xfrm>
        </p:grpSpPr>
        <p:sp>
          <p:nvSpPr>
            <p:cNvPr id="2655" name="Features"/>
            <p:cNvSpPr txBox="1"/>
            <p:nvPr/>
          </p:nvSpPr>
          <p:spPr>
            <a:xfrm>
              <a:off x="1159069" y="0"/>
              <a:ext cx="2090548" cy="72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 sz="4200"/>
              </a:lvl1pPr>
            </a:lstStyle>
            <a:p>
              <a:pPr/>
              <a:r>
                <a:t>Features</a:t>
              </a:r>
            </a:p>
          </p:txBody>
        </p:sp>
        <p:sp>
          <p:nvSpPr>
            <p:cNvPr id="2656" name="Images"/>
            <p:cNvSpPr txBox="1"/>
            <p:nvPr/>
          </p:nvSpPr>
          <p:spPr>
            <a:xfrm rot="16200000">
              <a:off x="-531089" y="1867457"/>
              <a:ext cx="1783843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 sz="4200"/>
              </a:lvl1pPr>
            </a:lstStyle>
            <a:p>
              <a:pPr/>
              <a:r>
                <a:t>Images</a:t>
              </a:r>
            </a:p>
          </p:txBody>
        </p:sp>
      </p:grpSp>
      <p:pic>
        <p:nvPicPr>
          <p:cNvPr id="26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4096" y="7085721"/>
            <a:ext cx="490652" cy="352234"/>
          </a:xfrm>
          <a:prstGeom prst="rect">
            <a:avLst/>
          </a:prstGeom>
        </p:spPr>
      </p:pic>
      <p:sp>
        <p:nvSpPr>
          <p:cNvPr id="2660" name="Rectangle"/>
          <p:cNvSpPr/>
          <p:nvPr/>
        </p:nvSpPr>
        <p:spPr>
          <a:xfrm>
            <a:off x="10022585" y="5781267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3514" y="7085721"/>
            <a:ext cx="490652" cy="352234"/>
          </a:xfrm>
          <a:prstGeom prst="rect">
            <a:avLst/>
          </a:prstGeom>
        </p:spPr>
      </p:pic>
      <p:pic>
        <p:nvPicPr>
          <p:cNvPr id="266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3156" y="10521171"/>
            <a:ext cx="490652" cy="352234"/>
          </a:xfrm>
          <a:prstGeom prst="rect">
            <a:avLst/>
          </a:prstGeom>
        </p:spPr>
      </p:pic>
      <p:sp>
        <p:nvSpPr>
          <p:cNvPr id="2665" name="Rectangle"/>
          <p:cNvSpPr/>
          <p:nvPr/>
        </p:nvSpPr>
        <p:spPr>
          <a:xfrm>
            <a:off x="10011644" y="9216717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2573" y="10521171"/>
            <a:ext cx="490652" cy="352234"/>
          </a:xfrm>
          <a:prstGeom prst="rect">
            <a:avLst/>
          </a:prstGeom>
        </p:spPr>
      </p:pic>
      <p:sp>
        <p:nvSpPr>
          <p:cNvPr id="2668" name="Rectangle"/>
          <p:cNvSpPr/>
          <p:nvPr/>
        </p:nvSpPr>
        <p:spPr>
          <a:xfrm>
            <a:off x="10898471" y="9216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1221" y="3358171"/>
            <a:ext cx="490651" cy="352234"/>
          </a:xfrm>
          <a:prstGeom prst="rect">
            <a:avLst/>
          </a:prstGeom>
        </p:spPr>
      </p:pic>
      <p:sp>
        <p:nvSpPr>
          <p:cNvPr id="2671" name="Rectangle"/>
          <p:cNvSpPr/>
          <p:nvPr/>
        </p:nvSpPr>
        <p:spPr>
          <a:xfrm>
            <a:off x="10079709" y="2053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7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4776" y="3366498"/>
            <a:ext cx="490652" cy="352234"/>
          </a:xfrm>
          <a:prstGeom prst="rect">
            <a:avLst/>
          </a:prstGeom>
        </p:spPr>
      </p:pic>
      <p:sp>
        <p:nvSpPr>
          <p:cNvPr id="2674" name="Rectangle"/>
          <p:cNvSpPr/>
          <p:nvPr/>
        </p:nvSpPr>
        <p:spPr>
          <a:xfrm>
            <a:off x="10966536" y="2053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75" name="Rectangle"/>
          <p:cNvSpPr/>
          <p:nvPr/>
        </p:nvSpPr>
        <p:spPr>
          <a:xfrm>
            <a:off x="10891444" y="5789386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86456 0.065038" origin="layout" pathEditMode="relative">
                                      <p:cBhvr>
                                        <p:cTn id="6" dur="500" fill="hold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2175 -0.206947" origin="layout" pathEditMode="relative">
                                      <p:cBhvr>
                                        <p:cTn id="10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16546 -0.457878" origin="layout" pathEditMode="relative">
                                      <p:cBhvr>
                                        <p:cTn id="14" dur="500" fill="hold"/>
                                        <p:tgtEl>
                                          <p:spTgt spid="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4" grpId="4"/>
      <p:bldP build="whole" bldLvl="1" animBg="1" rev="0" advAuto="0" spid="2657" grpId="5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2680" name="Circle"/>
          <p:cNvSpPr/>
          <p:nvPr/>
        </p:nvSpPr>
        <p:spPr>
          <a:xfrm>
            <a:off x="9175059" y="5140642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1" name="Circle"/>
          <p:cNvSpPr/>
          <p:nvPr/>
        </p:nvSpPr>
        <p:spPr>
          <a:xfrm>
            <a:off x="9173878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2" name="Circle"/>
          <p:cNvSpPr/>
          <p:nvPr/>
        </p:nvSpPr>
        <p:spPr>
          <a:xfrm>
            <a:off x="9173878" y="7392227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3" name="Circle"/>
          <p:cNvSpPr/>
          <p:nvPr/>
        </p:nvSpPr>
        <p:spPr>
          <a:xfrm>
            <a:off x="9173878" y="851801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4" name="Rectangle"/>
          <p:cNvSpPr/>
          <p:nvPr/>
        </p:nvSpPr>
        <p:spPr>
          <a:xfrm>
            <a:off x="9039230" y="4914959"/>
            <a:ext cx="7037309" cy="463414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5" name="…"/>
          <p:cNvSpPr txBox="1"/>
          <p:nvPr/>
        </p:nvSpPr>
        <p:spPr>
          <a:xfrm>
            <a:off x="14473997" y="3622819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686" name="Circle"/>
          <p:cNvSpPr/>
          <p:nvPr/>
        </p:nvSpPr>
        <p:spPr>
          <a:xfrm flipH="1" rot="10800000">
            <a:off x="10361129" y="8518020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7" name="Circle"/>
          <p:cNvSpPr/>
          <p:nvPr/>
        </p:nvSpPr>
        <p:spPr>
          <a:xfrm flipH="1" rot="10800000">
            <a:off x="10361129" y="7392227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8" name="Circle"/>
          <p:cNvSpPr/>
          <p:nvPr/>
        </p:nvSpPr>
        <p:spPr>
          <a:xfrm flipH="1" rot="10800000">
            <a:off x="10361129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9" name="Circle"/>
          <p:cNvSpPr/>
          <p:nvPr/>
        </p:nvSpPr>
        <p:spPr>
          <a:xfrm flipH="1" rot="10800000">
            <a:off x="10361129" y="5140642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0" name="Circle"/>
          <p:cNvSpPr/>
          <p:nvPr/>
        </p:nvSpPr>
        <p:spPr>
          <a:xfrm>
            <a:off x="11549562" y="5140642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1" name="Circle"/>
          <p:cNvSpPr/>
          <p:nvPr/>
        </p:nvSpPr>
        <p:spPr>
          <a:xfrm>
            <a:off x="11548381" y="6266434"/>
            <a:ext cx="697024" cy="697024"/>
          </a:xfrm>
          <a:prstGeom prst="ellipse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2" name="Circle"/>
          <p:cNvSpPr/>
          <p:nvPr/>
        </p:nvSpPr>
        <p:spPr>
          <a:xfrm>
            <a:off x="11548381" y="7392227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3" name="Circle"/>
          <p:cNvSpPr/>
          <p:nvPr/>
        </p:nvSpPr>
        <p:spPr>
          <a:xfrm>
            <a:off x="11548381" y="851801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4" name="Circle"/>
          <p:cNvSpPr/>
          <p:nvPr/>
        </p:nvSpPr>
        <p:spPr>
          <a:xfrm flipH="1" rot="10800000">
            <a:off x="12735632" y="8518021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5" name="Circle"/>
          <p:cNvSpPr/>
          <p:nvPr/>
        </p:nvSpPr>
        <p:spPr>
          <a:xfrm flipH="1" rot="10800000">
            <a:off x="12735632" y="7392227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6" name="Circle"/>
          <p:cNvSpPr/>
          <p:nvPr/>
        </p:nvSpPr>
        <p:spPr>
          <a:xfrm flipH="1" rot="10800000">
            <a:off x="12735632" y="6266434"/>
            <a:ext cx="697025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7" name="Circle"/>
          <p:cNvSpPr/>
          <p:nvPr/>
        </p:nvSpPr>
        <p:spPr>
          <a:xfrm flipH="1" rot="10800000">
            <a:off x="12735632" y="5140642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8" name="Circle"/>
          <p:cNvSpPr/>
          <p:nvPr/>
        </p:nvSpPr>
        <p:spPr>
          <a:xfrm flipH="1" rot="10800000">
            <a:off x="13922883" y="8518021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9" name="Circle"/>
          <p:cNvSpPr/>
          <p:nvPr/>
        </p:nvSpPr>
        <p:spPr>
          <a:xfrm flipH="1" rot="10800000">
            <a:off x="13922883" y="7392227"/>
            <a:ext cx="697024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0" name="Circle"/>
          <p:cNvSpPr/>
          <p:nvPr/>
        </p:nvSpPr>
        <p:spPr>
          <a:xfrm flipH="1" rot="10800000">
            <a:off x="13922883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1" name="Circle"/>
          <p:cNvSpPr/>
          <p:nvPr/>
        </p:nvSpPr>
        <p:spPr>
          <a:xfrm flipH="1" rot="10800000">
            <a:off x="13922883" y="5140642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2" name="Circle"/>
          <p:cNvSpPr/>
          <p:nvPr/>
        </p:nvSpPr>
        <p:spPr>
          <a:xfrm>
            <a:off x="15111317" y="5140642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3" name="Circle"/>
          <p:cNvSpPr/>
          <p:nvPr/>
        </p:nvSpPr>
        <p:spPr>
          <a:xfrm>
            <a:off x="15110136" y="6266434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4" name="Circle"/>
          <p:cNvSpPr/>
          <p:nvPr/>
        </p:nvSpPr>
        <p:spPr>
          <a:xfrm>
            <a:off x="15110136" y="7392227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5" name="Circle"/>
          <p:cNvSpPr/>
          <p:nvPr/>
        </p:nvSpPr>
        <p:spPr>
          <a:xfrm>
            <a:off x="15110136" y="851801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0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7813397" y="4924095"/>
            <a:ext cx="1111763" cy="11313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707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022" y="6135338"/>
            <a:ext cx="1111775" cy="10311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708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93111" y="7284377"/>
            <a:ext cx="1129598" cy="9855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709" name="Furry?"/>
          <p:cNvSpPr txBox="1"/>
          <p:nvPr/>
        </p:nvSpPr>
        <p:spPr>
          <a:xfrm rot="18720791">
            <a:off x="9198316" y="3708343"/>
            <a:ext cx="1556614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Furry?</a:t>
            </a:r>
          </a:p>
        </p:txBody>
      </p:sp>
      <p:sp>
        <p:nvSpPr>
          <p:cNvPr id="2710" name="Is a fish?"/>
          <p:cNvSpPr txBox="1"/>
          <p:nvPr/>
        </p:nvSpPr>
        <p:spPr>
          <a:xfrm rot="18720791">
            <a:off x="10182146" y="3502775"/>
            <a:ext cx="2128953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Is a fish?</a:t>
            </a:r>
          </a:p>
        </p:txBody>
      </p:sp>
      <p:sp>
        <p:nvSpPr>
          <p:cNvPr id="2711" name="Size"/>
          <p:cNvSpPr txBox="1"/>
          <p:nvPr/>
        </p:nvSpPr>
        <p:spPr>
          <a:xfrm rot="18720791">
            <a:off x="11678574" y="3853234"/>
            <a:ext cx="1072821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Size</a:t>
            </a:r>
          </a:p>
        </p:txBody>
      </p:sp>
      <p:sp>
        <p:nvSpPr>
          <p:cNvPr id="2712" name="# Stripes"/>
          <p:cNvSpPr txBox="1"/>
          <p:nvPr/>
        </p:nvSpPr>
        <p:spPr>
          <a:xfrm rot="18720791">
            <a:off x="12489066" y="3502775"/>
            <a:ext cx="2159356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# Stripes</a:t>
            </a:r>
          </a:p>
        </p:txBody>
      </p:sp>
      <p:sp>
        <p:nvSpPr>
          <p:cNvPr id="2713" name="…"/>
          <p:cNvSpPr txBox="1"/>
          <p:nvPr/>
        </p:nvSpPr>
        <p:spPr>
          <a:xfrm rot="5400000">
            <a:off x="8174797" y="841409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714" name="Each layer is a representation of the data"/>
          <p:cNvSpPr txBox="1"/>
          <p:nvPr/>
        </p:nvSpPr>
        <p:spPr>
          <a:xfrm>
            <a:off x="6213792" y="10617205"/>
            <a:ext cx="1195641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Each layer is a representation of the data </a:t>
            </a:r>
          </a:p>
        </p:txBody>
      </p:sp>
      <p:pic>
        <p:nvPicPr>
          <p:cNvPr id="271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28244" y="6685543"/>
            <a:ext cx="2606965" cy="1091925"/>
          </a:xfrm>
          <a:prstGeom prst="rect">
            <a:avLst/>
          </a:prstGeom>
        </p:spPr>
      </p:pic>
      <p:pic>
        <p:nvPicPr>
          <p:cNvPr id="271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13677" y="6686068"/>
            <a:ext cx="2606965" cy="10919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roup"/>
          <p:cNvGrpSpPr/>
          <p:nvPr/>
        </p:nvGrpSpPr>
        <p:grpSpPr>
          <a:xfrm>
            <a:off x="13463179" y="4272306"/>
            <a:ext cx="698206" cy="7304299"/>
            <a:chOff x="0" y="0"/>
            <a:chExt cx="698204" cy="7304298"/>
          </a:xfrm>
        </p:grpSpPr>
        <p:sp>
          <p:nvSpPr>
            <p:cNvPr id="2722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3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4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5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6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7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8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9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731" name="Rectangle"/>
          <p:cNvSpPr/>
          <p:nvPr/>
        </p:nvSpPr>
        <p:spPr>
          <a:xfrm>
            <a:off x="13328532" y="4046624"/>
            <a:ext cx="7023815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2" name="…"/>
          <p:cNvSpPr txBox="1"/>
          <p:nvPr/>
        </p:nvSpPr>
        <p:spPr>
          <a:xfrm rot="5400000">
            <a:off x="13593447" y="11660076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733" name="Circle"/>
          <p:cNvSpPr/>
          <p:nvPr/>
        </p:nvSpPr>
        <p:spPr>
          <a:xfrm flipH="1" rot="10800000">
            <a:off x="14651612" y="10879581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4" name="Circle"/>
          <p:cNvSpPr/>
          <p:nvPr/>
        </p:nvSpPr>
        <p:spPr>
          <a:xfrm flipH="1" rot="10800000">
            <a:off x="14650431" y="9935685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5" name="Circle"/>
          <p:cNvSpPr/>
          <p:nvPr/>
        </p:nvSpPr>
        <p:spPr>
          <a:xfrm flipH="1" rot="10800000">
            <a:off x="14650431" y="899178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6" name="Circle"/>
          <p:cNvSpPr/>
          <p:nvPr/>
        </p:nvSpPr>
        <p:spPr>
          <a:xfrm flipH="1" rot="10800000">
            <a:off x="14650431" y="8047892"/>
            <a:ext cx="697024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7" name="Circle"/>
          <p:cNvSpPr/>
          <p:nvPr/>
        </p:nvSpPr>
        <p:spPr>
          <a:xfrm flipH="1" rot="10800000">
            <a:off x="14650431" y="7103995"/>
            <a:ext cx="697024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8" name="Circle"/>
          <p:cNvSpPr/>
          <p:nvPr/>
        </p:nvSpPr>
        <p:spPr>
          <a:xfrm flipH="1" rot="10800000">
            <a:off x="14650431" y="616009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9" name="Circle"/>
          <p:cNvSpPr/>
          <p:nvPr/>
        </p:nvSpPr>
        <p:spPr>
          <a:xfrm flipH="1" rot="10800000">
            <a:off x="14650431" y="5216204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0" name="Circle"/>
          <p:cNvSpPr/>
          <p:nvPr/>
        </p:nvSpPr>
        <p:spPr>
          <a:xfrm flipH="1" rot="10800000">
            <a:off x="14650431" y="4272306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1" name="Circle"/>
          <p:cNvSpPr/>
          <p:nvPr/>
        </p:nvSpPr>
        <p:spPr>
          <a:xfrm>
            <a:off x="15838864" y="4272306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2" name="Circle"/>
          <p:cNvSpPr/>
          <p:nvPr/>
        </p:nvSpPr>
        <p:spPr>
          <a:xfrm>
            <a:off x="15837682" y="5216202"/>
            <a:ext cx="697025" cy="697025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3" name="Circle"/>
          <p:cNvSpPr/>
          <p:nvPr/>
        </p:nvSpPr>
        <p:spPr>
          <a:xfrm>
            <a:off x="15837682" y="6160099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4" name="Circle"/>
          <p:cNvSpPr/>
          <p:nvPr/>
        </p:nvSpPr>
        <p:spPr>
          <a:xfrm>
            <a:off x="15837682" y="7103995"/>
            <a:ext cx="697025" cy="697025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5" name="Circle"/>
          <p:cNvSpPr/>
          <p:nvPr/>
        </p:nvSpPr>
        <p:spPr>
          <a:xfrm>
            <a:off x="15837682" y="8047892"/>
            <a:ext cx="697025" cy="697024"/>
          </a:xfrm>
          <a:prstGeom prst="ellipse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6" name="Circle"/>
          <p:cNvSpPr/>
          <p:nvPr/>
        </p:nvSpPr>
        <p:spPr>
          <a:xfrm>
            <a:off x="15837682" y="8991789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7" name="Circle"/>
          <p:cNvSpPr/>
          <p:nvPr/>
        </p:nvSpPr>
        <p:spPr>
          <a:xfrm>
            <a:off x="15837682" y="9935684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8" name="Circle"/>
          <p:cNvSpPr/>
          <p:nvPr/>
        </p:nvSpPr>
        <p:spPr>
          <a:xfrm>
            <a:off x="15837682" y="10879581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757" name="Group"/>
          <p:cNvGrpSpPr/>
          <p:nvPr/>
        </p:nvGrpSpPr>
        <p:grpSpPr>
          <a:xfrm flipH="1" rot="10800000">
            <a:off x="17024934" y="4272306"/>
            <a:ext cx="698206" cy="7304300"/>
            <a:chOff x="0" y="0"/>
            <a:chExt cx="698204" cy="7304298"/>
          </a:xfrm>
        </p:grpSpPr>
        <p:sp>
          <p:nvSpPr>
            <p:cNvPr id="2749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0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1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2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3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4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5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6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766" name="Group"/>
          <p:cNvGrpSpPr/>
          <p:nvPr/>
        </p:nvGrpSpPr>
        <p:grpSpPr>
          <a:xfrm flipH="1" rot="10800000">
            <a:off x="18212186" y="4272306"/>
            <a:ext cx="698205" cy="7304300"/>
            <a:chOff x="0" y="0"/>
            <a:chExt cx="698204" cy="7304298"/>
          </a:xfrm>
        </p:grpSpPr>
        <p:sp>
          <p:nvSpPr>
            <p:cNvPr id="2758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9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0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1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2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3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4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5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767" name="Circle"/>
          <p:cNvSpPr/>
          <p:nvPr/>
        </p:nvSpPr>
        <p:spPr>
          <a:xfrm>
            <a:off x="19400620" y="4272306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68" name="Circle"/>
          <p:cNvSpPr/>
          <p:nvPr/>
        </p:nvSpPr>
        <p:spPr>
          <a:xfrm>
            <a:off x="19399439" y="5216202"/>
            <a:ext cx="697024" cy="697025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69" name="Circle"/>
          <p:cNvSpPr/>
          <p:nvPr/>
        </p:nvSpPr>
        <p:spPr>
          <a:xfrm>
            <a:off x="19399439" y="6160099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0" name="Circle"/>
          <p:cNvSpPr/>
          <p:nvPr/>
        </p:nvSpPr>
        <p:spPr>
          <a:xfrm>
            <a:off x="19399439" y="7103995"/>
            <a:ext cx="697024" cy="697025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1" name="Circle"/>
          <p:cNvSpPr/>
          <p:nvPr/>
        </p:nvSpPr>
        <p:spPr>
          <a:xfrm>
            <a:off x="19399439" y="8047892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2" name="Circle"/>
          <p:cNvSpPr/>
          <p:nvPr/>
        </p:nvSpPr>
        <p:spPr>
          <a:xfrm>
            <a:off x="19399439" y="899178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3" name="Circle"/>
          <p:cNvSpPr/>
          <p:nvPr/>
        </p:nvSpPr>
        <p:spPr>
          <a:xfrm>
            <a:off x="19399439" y="9935684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4" name="Circle"/>
          <p:cNvSpPr/>
          <p:nvPr/>
        </p:nvSpPr>
        <p:spPr>
          <a:xfrm>
            <a:off x="19399439" y="10879581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75" name="N_texttt_batch.pdf" descr="N_texttt_batc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77318" y="7577329"/>
            <a:ext cx="2127549" cy="694254"/>
          </a:xfrm>
          <a:prstGeom prst="rect">
            <a:avLst/>
          </a:prstGeom>
          <a:ln w="12700">
            <a:miter lim="400000"/>
          </a:ln>
        </p:spPr>
      </p:pic>
      <p:sp>
        <p:nvSpPr>
          <p:cNvPr id="2776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2781" name="Connection Line"/>
          <p:cNvSpPr/>
          <p:nvPr/>
        </p:nvSpPr>
        <p:spPr>
          <a:xfrm>
            <a:off x="8847790" y="7718570"/>
            <a:ext cx="503984" cy="132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27" h="21600" fill="norm" stroke="1" extrusionOk="0">
                <a:moveTo>
                  <a:pt x="0" y="21600"/>
                </a:moveTo>
                <a:cubicBezTo>
                  <a:pt x="15726" y="15992"/>
                  <a:pt x="21600" y="8792"/>
                  <a:pt x="1762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778" name="# neurons…"/>
          <p:cNvSpPr txBox="1"/>
          <p:nvPr/>
        </p:nvSpPr>
        <p:spPr>
          <a:xfrm>
            <a:off x="6325564" y="8436579"/>
            <a:ext cx="3438848" cy="267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neurons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features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units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“channels”</a:t>
            </a:r>
          </a:p>
        </p:txBody>
      </p:sp>
      <p:pic>
        <p:nvPicPr>
          <p:cNvPr id="2779" name="mathbf_h_1_in_ma.pdf" descr="mathbf_h_1_in_m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5019" y="6955403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0" name="C_1.pdf" descr="C_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34075" y="3166231"/>
            <a:ext cx="812728" cy="722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400" y="1820907"/>
            <a:ext cx="16713200" cy="1089977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Rectangle 9"/>
          <p:cNvSpPr txBox="1"/>
          <p:nvPr>
            <p:ph type="title"/>
          </p:nvPr>
        </p:nvSpPr>
        <p:spPr>
          <a:xfrm>
            <a:off x="3962400" y="-688743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Minsky and Papert, Perceptrons, 1972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887" y="2530976"/>
            <a:ext cx="9975358" cy="3730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7" name="Group"/>
          <p:cNvGrpSpPr/>
          <p:nvPr/>
        </p:nvGrpSpPr>
        <p:grpSpPr>
          <a:xfrm>
            <a:off x="2635245" y="7480300"/>
            <a:ext cx="15655430" cy="6150668"/>
            <a:chOff x="312332" y="412749"/>
            <a:chExt cx="15655428" cy="6150667"/>
          </a:xfrm>
        </p:grpSpPr>
        <p:pic>
          <p:nvPicPr>
            <p:cNvPr id="278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2332" y="1111696"/>
              <a:ext cx="15655430" cy="5451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7" name="Tensor processing with batch size = 3:"/>
            <p:cNvSpPr/>
            <p:nvPr/>
          </p:nvSpPr>
          <p:spPr>
            <a:xfrm>
              <a:off x="4566246" y="4127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2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Tensor processing with batch size = 3:</a:t>
              </a:r>
            </a:p>
          </p:txBody>
        </p:sp>
        <p:pic>
          <p:nvPicPr>
            <p:cNvPr id="2788" name="N_texttt_batch.pdf" descr="N_texttt_batch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122505" y="4575271"/>
              <a:ext cx="1599226" cy="521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9" name="x_1.pdf" descr="x_1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7050" y="4144745"/>
              <a:ext cx="4191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0" name="x_2.pdf" descr="x_2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15195" y="4144745"/>
              <a:ext cx="4318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1" name="z_1.pdf" descr="z_1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61335" y="4144745"/>
              <a:ext cx="3556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2" name="z_2.pdf" descr="z_2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15398" y="4144745"/>
              <a:ext cx="3683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3" name="h_1.pdf" descr="h_1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943197" y="4081245"/>
              <a:ext cx="3937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4" name="h_2.pdf" descr="h_2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511985" y="4081245"/>
              <a:ext cx="4064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5" name="z_3.pdf" descr="z_3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309537" y="4138395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6" name="y.pdf" descr="y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554742" y="4132045"/>
              <a:ext cx="2159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1" name="Group"/>
          <p:cNvGrpSpPr/>
          <p:nvPr/>
        </p:nvGrpSpPr>
        <p:grpSpPr>
          <a:xfrm>
            <a:off x="13286630" y="2274852"/>
            <a:ext cx="5739361" cy="3719742"/>
            <a:chOff x="0" y="0"/>
            <a:chExt cx="5739359" cy="3719741"/>
          </a:xfrm>
        </p:grpSpPr>
        <p:pic>
          <p:nvPicPr>
            <p:cNvPr id="2798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37080"/>
            <a:stretch>
              <a:fillRect/>
            </a:stretch>
          </p:blipFill>
          <p:spPr>
            <a:xfrm>
              <a:off x="0" y="0"/>
              <a:ext cx="5739360" cy="1984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9" name="z_3_=_mathbf_W_2.pdf" descr="z_3_=_mathbf_W_2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67061" y="2250675"/>
              <a:ext cx="3813813" cy="523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0" name="y_=_1(z_3_&gt;_0).pdf" descr="y_=_1(z_3_&gt;_0)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083464" y="3131497"/>
              <a:ext cx="3290990" cy="58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2" name="Everything is a tensor"/>
          <p:cNvSpPr txBox="1"/>
          <p:nvPr/>
        </p:nvSpPr>
        <p:spPr>
          <a:xfrm>
            <a:off x="7281417" y="117903"/>
            <a:ext cx="982116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Everything is a tensor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7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Regularizing deep nets"/>
          <p:cNvSpPr txBox="1"/>
          <p:nvPr/>
        </p:nvSpPr>
        <p:spPr>
          <a:xfrm>
            <a:off x="6835076" y="185171"/>
            <a:ext cx="10713848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Regularizing deep nets</a:t>
            </a:r>
          </a:p>
        </p:txBody>
      </p:sp>
      <p:sp>
        <p:nvSpPr>
          <p:cNvPr id="2805" name="Deep nets have millions of parameters!"/>
          <p:cNvSpPr txBox="1"/>
          <p:nvPr/>
        </p:nvSpPr>
        <p:spPr>
          <a:xfrm>
            <a:off x="1784014" y="2701881"/>
            <a:ext cx="2081597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Deep nets have millions of parameters!</a:t>
            </a:r>
          </a:p>
        </p:txBody>
      </p:sp>
      <p:sp>
        <p:nvSpPr>
          <p:cNvPr id="2806" name="On many datasets, it is easy to overfit — we may have more free parameters than data points to constrain them."/>
          <p:cNvSpPr txBox="1"/>
          <p:nvPr/>
        </p:nvSpPr>
        <p:spPr>
          <a:xfrm>
            <a:off x="1784014" y="4848181"/>
            <a:ext cx="20815971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On many datasets, it is easy to overfit — we may have more free parameters than data points to constrain them.</a:t>
            </a:r>
          </a:p>
        </p:txBody>
      </p:sp>
      <p:sp>
        <p:nvSpPr>
          <p:cNvPr id="2807" name="How can we prevent the network from overfitting?…"/>
          <p:cNvSpPr txBox="1"/>
          <p:nvPr/>
        </p:nvSpPr>
        <p:spPr>
          <a:xfrm>
            <a:off x="1784014" y="7756481"/>
            <a:ext cx="20815971" cy="393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How can we prevent the network from overfitting?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Fewer neurons, fewer layers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Weight decay and other regularizers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Normalization layers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7" grpId="3"/>
      <p:bldP build="p" bldLvl="5" animBg="1" rev="0" advAuto="0" spid="2806" grpId="2"/>
      <p:bldP build="p" bldLvl="5" animBg="1" rev="0" advAuto="0" spid="2805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Recall: regularized least squares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Recall: regularized least squares</a:t>
            </a:r>
          </a:p>
        </p:txBody>
      </p:sp>
      <p:pic>
        <p:nvPicPr>
          <p:cNvPr id="2810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053" y="3323179"/>
            <a:ext cx="5353449" cy="22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4" name="Group"/>
          <p:cNvGrpSpPr/>
          <p:nvPr/>
        </p:nvGrpSpPr>
        <p:grpSpPr>
          <a:xfrm>
            <a:off x="7640327" y="7248120"/>
            <a:ext cx="15291202" cy="1885367"/>
            <a:chOff x="0" y="400835"/>
            <a:chExt cx="15291201" cy="1885365"/>
          </a:xfrm>
        </p:grpSpPr>
        <p:sp>
          <p:nvSpPr>
            <p:cNvPr id="2811" name="Line"/>
            <p:cNvSpPr/>
            <p:nvPr/>
          </p:nvSpPr>
          <p:spPr>
            <a:xfrm flipH="1" flipV="1">
              <a:off x="0" y="400835"/>
              <a:ext cx="1884673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12" name="Only use polynomial terms if you really need them! Most terms should be zero"/>
            <p:cNvSpPr/>
            <p:nvPr/>
          </p:nvSpPr>
          <p:spPr>
            <a:xfrm>
              <a:off x="2257142" y="711401"/>
              <a:ext cx="1025980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b="0"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Only use polynomial terms if you really need them! Most terms should be zero</a:t>
              </a:r>
            </a:p>
          </p:txBody>
        </p:sp>
        <p:sp>
          <p:nvSpPr>
            <p:cNvPr id="2813" name="ridge regression, a.k.a., Tikhonov regularization"/>
            <p:cNvSpPr/>
            <p:nvPr/>
          </p:nvSpPr>
          <p:spPr>
            <a:xfrm>
              <a:off x="2231742" y="2286201"/>
              <a:ext cx="1305946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/>
              </a:pPr>
              <a:r>
                <a:t>ridge regression</a:t>
              </a:r>
              <a:r>
                <a:rPr b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, a.k.a., </a:t>
              </a:r>
              <a:r>
                <a:t>Tikhonov regularization</a:t>
              </a:r>
            </a:p>
          </p:txBody>
        </p:sp>
      </p:grpSp>
      <p:pic>
        <p:nvPicPr>
          <p:cNvPr id="2815" name="R(_theta)_=_lamb.pdf" descr="R(_theta)_=_lam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745" y="6717520"/>
            <a:ext cx="5098066" cy="111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Regularizing the weights in a neural ne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Regularizing the weights in a neural net</a:t>
            </a:r>
          </a:p>
        </p:txBody>
      </p:sp>
      <p:sp>
        <p:nvSpPr>
          <p:cNvPr id="2818" name="weight decay"/>
          <p:cNvSpPr txBox="1"/>
          <p:nvPr/>
        </p:nvSpPr>
        <p:spPr>
          <a:xfrm>
            <a:off x="12034494" y="6470448"/>
            <a:ext cx="3533065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 decay</a:t>
            </a:r>
          </a:p>
        </p:txBody>
      </p:sp>
      <p:sp>
        <p:nvSpPr>
          <p:cNvPr id="2819" name="Line"/>
          <p:cNvSpPr/>
          <p:nvPr/>
        </p:nvSpPr>
        <p:spPr>
          <a:xfrm flipH="1">
            <a:off x="9587785" y="6858000"/>
            <a:ext cx="1884673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20" name="R(_mathbf_W_)_=_.pdf" descr="R(_mathbf_W_)_=_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0590" y="6424310"/>
            <a:ext cx="4890543" cy="867380"/>
          </a:xfrm>
          <a:prstGeom prst="rect">
            <a:avLst/>
          </a:prstGeom>
          <a:ln w="12700">
            <a:miter lim="400000"/>
          </a:ln>
        </p:spPr>
      </p:pic>
      <p:sp>
        <p:nvSpPr>
          <p:cNvPr id="2821" name="“We prefer to keep weights small.”"/>
          <p:cNvSpPr txBox="1"/>
          <p:nvPr/>
        </p:nvSpPr>
        <p:spPr>
          <a:xfrm>
            <a:off x="3982694" y="8599172"/>
            <a:ext cx="954151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“We prefer to keep weights small.”</a:t>
            </a:r>
          </a:p>
        </p:txBody>
      </p:sp>
      <p:pic>
        <p:nvPicPr>
          <p:cNvPr id="2822" name="theta^*_=_argmin.pdf" descr="theta^*_=_argmi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5852" y="2964558"/>
            <a:ext cx="14096928" cy="2395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1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7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8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9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0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1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2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3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4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5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6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7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8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9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0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1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2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3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4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5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6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7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8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9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0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1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2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3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4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5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6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57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858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9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0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1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2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3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4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5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6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7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8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9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0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1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2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3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4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5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6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7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8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9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0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1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2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3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4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5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6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7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8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2889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2890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1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2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3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4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95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6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7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98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899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2900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1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2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3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4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5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6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7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8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9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0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1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2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3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4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5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6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7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8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9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20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1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2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3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2924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6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7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0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1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2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3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4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5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6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7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8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9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0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1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2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3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4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5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6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7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8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9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0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1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2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3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4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5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6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7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8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9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60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961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2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3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4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5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6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7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8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9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0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1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2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3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4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5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6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7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8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9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0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1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2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3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4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5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6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7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8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9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0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1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2992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2993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4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5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6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7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98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9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0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01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002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003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4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5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6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7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8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9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0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1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2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3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4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5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6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7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8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9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0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1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2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23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4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025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6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027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8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9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0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3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4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5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6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7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8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9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0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1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2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3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4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5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6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7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8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9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0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1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2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3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4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5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6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7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8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9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0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1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2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63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064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5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6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7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8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9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0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1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2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3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4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5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6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7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8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9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0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1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2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3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4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5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6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7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8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9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0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1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2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3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4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3095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3096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7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8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9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0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01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2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03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04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05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106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7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8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9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0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1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2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3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4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5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6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7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8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9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0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1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2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3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4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5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26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7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128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9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130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1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2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3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6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7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8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9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0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1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2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3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4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5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6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7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8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9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0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1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2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3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4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5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6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7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8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9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0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1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2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3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4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5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66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67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8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9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0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1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2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3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4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5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6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7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8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9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0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1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2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3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4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5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6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7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8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9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0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1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2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3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4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5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6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7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3198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3199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0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1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2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3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04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5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6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07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208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209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0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1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2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3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4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5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6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7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8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9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0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1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2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3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4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5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6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7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8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29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0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231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2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233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4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6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sp>
        <p:nvSpPr>
          <p:cNvPr id="3239" name="Randomly zero out hidden units."/>
          <p:cNvSpPr txBox="1"/>
          <p:nvPr/>
        </p:nvSpPr>
        <p:spPr>
          <a:xfrm>
            <a:off x="2004694" y="3417572"/>
            <a:ext cx="8988426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Randomly zero out hidden units.</a:t>
            </a:r>
          </a:p>
        </p:txBody>
      </p:sp>
      <p:sp>
        <p:nvSpPr>
          <p:cNvPr id="3240" name="Prevents network from relying too much on spurious correlations between different hidden units."/>
          <p:cNvSpPr txBox="1"/>
          <p:nvPr/>
        </p:nvSpPr>
        <p:spPr>
          <a:xfrm>
            <a:off x="2059959" y="5551172"/>
            <a:ext cx="20319346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Prevents network from relying too much on spurious correlations between different hidden units.</a:t>
            </a:r>
          </a:p>
        </p:txBody>
      </p:sp>
      <p:sp>
        <p:nvSpPr>
          <p:cNvPr id="3241" name="Can be understood as averaging over an exponential ensemble of subnetworks. This averaging smooths the function, thereby reducing the effective capacity of the network."/>
          <p:cNvSpPr txBox="1"/>
          <p:nvPr/>
        </p:nvSpPr>
        <p:spPr>
          <a:xfrm>
            <a:off x="2059959" y="8643622"/>
            <a:ext cx="20319346" cy="242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Can be understood as averaging over an exponential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ensemble</a:t>
            </a:r>
            <a:r>
              <a:t> of subnetworks. This averaging smooths the function, thereby reducing the effective capacity of the network.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9" grpId="1"/>
      <p:bldP build="whole" bldLvl="1" animBg="1" rev="0" advAuto="0" spid="3240" grpId="2"/>
      <p:bldP build="whole" bldLvl="1" animBg="1" rev="0" advAuto="0" spid="3241" grpId="3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3" name="hat_z_k_=_frac_z.pdf" descr="hat_z_k_=_frac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50130" y="9909792"/>
            <a:ext cx="5006729" cy="1924074"/>
          </a:xfrm>
          <a:prstGeom prst="rect">
            <a:avLst/>
          </a:prstGeom>
          <a:ln w="12700">
            <a:miter lim="400000"/>
          </a:ln>
        </p:spPr>
      </p:pic>
      <p:sp>
        <p:nvSpPr>
          <p:cNvPr id="3295" name="Connection Line"/>
          <p:cNvSpPr/>
          <p:nvPr/>
        </p:nvSpPr>
        <p:spPr>
          <a:xfrm>
            <a:off x="11435922" y="9640150"/>
            <a:ext cx="827345" cy="142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600" fill="norm" stroke="1" extrusionOk="0">
                <a:moveTo>
                  <a:pt x="0" y="21600"/>
                </a:moveTo>
                <a:cubicBezTo>
                  <a:pt x="14814" y="18921"/>
                  <a:pt x="21600" y="11721"/>
                  <a:pt x="20357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6" name="Connection Line"/>
          <p:cNvSpPr/>
          <p:nvPr/>
        </p:nvSpPr>
        <p:spPr>
          <a:xfrm>
            <a:off x="11449429" y="8218219"/>
            <a:ext cx="1413136" cy="2644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95" h="21600" fill="norm" stroke="1" extrusionOk="0">
                <a:moveTo>
                  <a:pt x="0" y="21600"/>
                </a:moveTo>
                <a:cubicBezTo>
                  <a:pt x="17412" y="16948"/>
                  <a:pt x="21600" y="9748"/>
                  <a:pt x="12563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7" name="Connection Line"/>
          <p:cNvSpPr/>
          <p:nvPr/>
        </p:nvSpPr>
        <p:spPr>
          <a:xfrm>
            <a:off x="11475370" y="6874434"/>
            <a:ext cx="1774513" cy="370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07" h="21600" fill="norm" stroke="1" extrusionOk="0">
                <a:moveTo>
                  <a:pt x="0" y="21600"/>
                </a:moveTo>
                <a:cubicBezTo>
                  <a:pt x="18396" y="17662"/>
                  <a:pt x="21600" y="10462"/>
                  <a:pt x="961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8" name="Connection Line"/>
          <p:cNvSpPr/>
          <p:nvPr/>
        </p:nvSpPr>
        <p:spPr>
          <a:xfrm>
            <a:off x="11427165" y="5546643"/>
            <a:ext cx="1956976" cy="4702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36" h="21600" fill="norm" stroke="1" extrusionOk="0">
                <a:moveTo>
                  <a:pt x="0" y="21600"/>
                </a:moveTo>
                <a:cubicBezTo>
                  <a:pt x="18591" y="17051"/>
                  <a:pt x="21600" y="9851"/>
                  <a:pt x="9028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9" name="Connection Line"/>
          <p:cNvSpPr/>
          <p:nvPr/>
        </p:nvSpPr>
        <p:spPr>
          <a:xfrm>
            <a:off x="11407127" y="4221922"/>
            <a:ext cx="2186126" cy="5744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38" h="21600" fill="norm" stroke="1" extrusionOk="0">
                <a:moveTo>
                  <a:pt x="0" y="21600"/>
                </a:moveTo>
                <a:cubicBezTo>
                  <a:pt x="18897" y="17388"/>
                  <a:pt x="21600" y="10188"/>
                  <a:pt x="8108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0" name="Connection Line"/>
          <p:cNvSpPr/>
          <p:nvPr/>
        </p:nvSpPr>
        <p:spPr>
          <a:xfrm>
            <a:off x="7769070" y="8250382"/>
            <a:ext cx="1647561" cy="240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01" h="21600" fill="norm" stroke="1" extrusionOk="0">
                <a:moveTo>
                  <a:pt x="3618" y="0"/>
                </a:moveTo>
                <a:cubicBezTo>
                  <a:pt x="-4099" y="13383"/>
                  <a:pt x="529" y="20583"/>
                  <a:pt x="1750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1" name="Connection Line"/>
          <p:cNvSpPr/>
          <p:nvPr/>
        </p:nvSpPr>
        <p:spPr>
          <a:xfrm>
            <a:off x="8310735" y="9643275"/>
            <a:ext cx="1113349" cy="121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9" y="13694"/>
                  <a:pt x="7279" y="20894"/>
                  <a:pt x="21600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2" name="Connection Line"/>
          <p:cNvSpPr/>
          <p:nvPr/>
        </p:nvSpPr>
        <p:spPr>
          <a:xfrm>
            <a:off x="7597504" y="6923916"/>
            <a:ext cx="1814190" cy="3289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13" h="21600" fill="norm" stroke="1" extrusionOk="0">
                <a:moveTo>
                  <a:pt x="4953" y="0"/>
                </a:moveTo>
                <a:cubicBezTo>
                  <a:pt x="-4487" y="13876"/>
                  <a:pt x="-434" y="21076"/>
                  <a:pt x="17113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3" name="Connection Line"/>
          <p:cNvSpPr/>
          <p:nvPr/>
        </p:nvSpPr>
        <p:spPr>
          <a:xfrm>
            <a:off x="7263398" y="5591714"/>
            <a:ext cx="2147135" cy="481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64" h="21600" fill="norm" stroke="1" extrusionOk="0">
                <a:moveTo>
                  <a:pt x="6724" y="0"/>
                </a:moveTo>
                <a:cubicBezTo>
                  <a:pt x="-4836" y="13840"/>
                  <a:pt x="-1489" y="21040"/>
                  <a:pt x="16764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4" name="Connection Line"/>
          <p:cNvSpPr/>
          <p:nvPr/>
        </p:nvSpPr>
        <p:spPr>
          <a:xfrm>
            <a:off x="6989462" y="4258099"/>
            <a:ext cx="2442754" cy="5716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20" h="21511" fill="norm" stroke="1" extrusionOk="0">
                <a:moveTo>
                  <a:pt x="7728" y="0"/>
                </a:moveTo>
                <a:cubicBezTo>
                  <a:pt x="-4980" y="14430"/>
                  <a:pt x="-2016" y="21600"/>
                  <a:pt x="16620" y="2151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54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5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6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7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8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9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0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1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2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3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4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265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6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7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8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9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0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1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2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3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4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5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6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7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8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9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0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281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282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3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4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5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6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7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88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9" name="hat_mathbf_z.pdf" descr="hat_mathbf_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0" name="mathbf_h.pdf" descr="mathbf_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4" name="Group"/>
          <p:cNvGrpSpPr/>
          <p:nvPr/>
        </p:nvGrpSpPr>
        <p:grpSpPr>
          <a:xfrm>
            <a:off x="9464521" y="9782120"/>
            <a:ext cx="1894120" cy="1362076"/>
            <a:chOff x="0" y="0"/>
            <a:chExt cx="1894119" cy="1362075"/>
          </a:xfrm>
        </p:grpSpPr>
        <p:sp>
          <p:nvSpPr>
            <p:cNvPr id="3291" name="Group"/>
            <p:cNvSpPr/>
            <p:nvPr/>
          </p:nvSpPr>
          <p:spPr>
            <a:xfrm>
              <a:off x="0" y="0"/>
              <a:ext cx="1894120" cy="136207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92" name="mathbb_E_z_k.pdf" descr="mathbb_E_z_k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1858" y="103440"/>
              <a:ext cx="1152609" cy="57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3" name="texttt_Var_z_k.pdf" descr="texttt_Var_z_k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5387" y="716972"/>
              <a:ext cx="1666611" cy="576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61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59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60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64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62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63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266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pic>
        <p:nvPicPr>
          <p:cNvPr id="2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82239" b="0"/>
          <a:stretch>
            <a:fillRect/>
          </a:stretch>
        </p:blipFill>
        <p:spPr>
          <a:xfrm>
            <a:off x="4679075" y="4780976"/>
            <a:ext cx="2548197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09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0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1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2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3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4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5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6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7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8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319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0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1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2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3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4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5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6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7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8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9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0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1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2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3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4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335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336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7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8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9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40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41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42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3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5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0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1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2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3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4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5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6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7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8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9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360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1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2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3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4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5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6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7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8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9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0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1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3F2F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2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D6D5D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3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4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0EFF1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5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376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377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8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9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0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1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2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83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4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1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2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3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4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5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6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7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8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9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0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401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2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3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4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5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6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7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8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9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0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3F2F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1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D6D5D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2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3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0EFF1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4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415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416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7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8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9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0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1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2" name="Circle"/>
          <p:cNvSpPr/>
          <p:nvPr/>
        </p:nvSpPr>
        <p:spPr>
          <a:xfrm>
            <a:off x="15537374" y="3349241"/>
            <a:ext cx="984502" cy="984502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3" name="Circle"/>
          <p:cNvSpPr/>
          <p:nvPr/>
        </p:nvSpPr>
        <p:spPr>
          <a:xfrm>
            <a:off x="15529836" y="7327785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424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5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6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7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Keep track of mean and variance of a unit (or a population of units) over time."/>
          <p:cNvSpPr txBox="1"/>
          <p:nvPr/>
        </p:nvSpPr>
        <p:spPr>
          <a:xfrm>
            <a:off x="2004694" y="2096772"/>
            <a:ext cx="2117598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Keep track of mean and variance of a unit (or a population of units) over time.</a:t>
            </a:r>
          </a:p>
        </p:txBody>
      </p:sp>
      <p:sp>
        <p:nvSpPr>
          <p:cNvPr id="3432" name="Standardize unit activations by subtracting mean and dividing by variance."/>
          <p:cNvSpPr txBox="1"/>
          <p:nvPr/>
        </p:nvSpPr>
        <p:spPr>
          <a:xfrm>
            <a:off x="2004694" y="4300222"/>
            <a:ext cx="20319347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Standardize unit activations by subtracting mean and dividing by variance.</a:t>
            </a:r>
          </a:p>
        </p:txBody>
      </p:sp>
      <p:sp>
        <p:nvSpPr>
          <p:cNvPr id="3433" name="Squashes units into a standard range, avoiding overflow."/>
          <p:cNvSpPr txBox="1"/>
          <p:nvPr/>
        </p:nvSpPr>
        <p:spPr>
          <a:xfrm>
            <a:off x="2004694" y="6497322"/>
            <a:ext cx="20319347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Squashes units into a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standard range</a:t>
            </a:r>
            <a:r>
              <a:t>, avoiding overflow.</a:t>
            </a:r>
          </a:p>
        </p:txBody>
      </p:sp>
      <p:sp>
        <p:nvSpPr>
          <p:cNvPr id="3434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435" name="Also achieves invariance to mean and variance of the training signal."/>
          <p:cNvSpPr txBox="1"/>
          <p:nvPr/>
        </p:nvSpPr>
        <p:spPr>
          <a:xfrm>
            <a:off x="2004694" y="8700772"/>
            <a:ext cx="20319347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Also achieves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invariance</a:t>
            </a:r>
            <a:r>
              <a:t> to mean and variance of the training signal.</a:t>
            </a:r>
          </a:p>
        </p:txBody>
      </p:sp>
      <p:sp>
        <p:nvSpPr>
          <p:cNvPr id="3436" name="Both these properties reduce the effective capacity of the model, i.e. regularize the model."/>
          <p:cNvSpPr txBox="1"/>
          <p:nvPr/>
        </p:nvSpPr>
        <p:spPr>
          <a:xfrm>
            <a:off x="2004694" y="10529572"/>
            <a:ext cx="20319347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Both these properties reduce the effective capacity of the model, i.e. regularize the model.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6" grpId="5"/>
      <p:bldP build="whole" bldLvl="1" animBg="1" rev="0" advAuto="0" spid="3433" grpId="3"/>
      <p:bldP build="whole" bldLvl="1" animBg="1" rev="0" advAuto="0" spid="3432" grpId="2"/>
      <p:bldP build="whole" bldLvl="1" animBg="1" rev="0" advAuto="0" spid="3431" grpId="1"/>
      <p:bldP build="whole" bldLvl="1" animBg="1" rev="0" advAuto="0" spid="3435" grpId="4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Why do deep nets generalize?"/>
          <p:cNvSpPr txBox="1"/>
          <p:nvPr/>
        </p:nvSpPr>
        <p:spPr>
          <a:xfrm>
            <a:off x="5217604" y="254468"/>
            <a:ext cx="1394879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Why do deep nets generalize?</a:t>
            </a:r>
          </a:p>
        </p:txBody>
      </p:sp>
      <p:sp>
        <p:nvSpPr>
          <p:cNvPr id="3439" name="Deep nets have so many parameters they could just act like look up tables, regurgitating their training data…"/>
          <p:cNvSpPr txBox="1"/>
          <p:nvPr/>
        </p:nvSpPr>
        <p:spPr>
          <a:xfrm>
            <a:off x="1525445" y="4572000"/>
            <a:ext cx="21333110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have so many parameters they could just act like look up tables, regurgitating their training data</a:t>
            </a:r>
          </a:p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Instead, they learn rules that generalize</a:t>
            </a:r>
          </a:p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Defies classical theory!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39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[Double-descent: Belkin, Hsu, Ma, Mandal, PNAS 2019]"/>
          <p:cNvSpPr txBox="1"/>
          <p:nvPr/>
        </p:nvSpPr>
        <p:spPr>
          <a:xfrm>
            <a:off x="11233309" y="12793923"/>
            <a:ext cx="12936704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[Double-descent: Belkin, Hsu, Ma, Mandal, PNAS 2019]</a:t>
            </a:r>
          </a:p>
        </p:txBody>
      </p:sp>
      <p:pic>
        <p:nvPicPr>
          <p:cNvPr id="3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2636" b="0"/>
          <a:stretch>
            <a:fillRect/>
          </a:stretch>
        </p:blipFill>
        <p:spPr>
          <a:xfrm>
            <a:off x="695459" y="2050781"/>
            <a:ext cx="8372042" cy="5446198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The more parameters, the simpler the learned function"/>
          <p:cNvSpPr txBox="1"/>
          <p:nvPr>
            <p:ph type="title"/>
          </p:nvPr>
        </p:nvSpPr>
        <p:spPr>
          <a:xfrm>
            <a:off x="680254" y="-28892"/>
            <a:ext cx="20975282" cy="22860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610870">
              <a:defRPr sz="666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more parameters, the simpler the learned function</a:t>
            </a:r>
          </a:p>
        </p:txBody>
      </p:sp>
      <p:grpSp>
        <p:nvGrpSpPr>
          <p:cNvPr id="3449" name="Group"/>
          <p:cNvGrpSpPr/>
          <p:nvPr/>
        </p:nvGrpSpPr>
        <p:grpSpPr>
          <a:xfrm>
            <a:off x="981566" y="7649984"/>
            <a:ext cx="22810696" cy="4874062"/>
            <a:chOff x="0" y="0"/>
            <a:chExt cx="22810694" cy="4874061"/>
          </a:xfrm>
        </p:grpSpPr>
        <p:grpSp>
          <p:nvGrpSpPr>
            <p:cNvPr id="3446" name="Group"/>
            <p:cNvGrpSpPr/>
            <p:nvPr/>
          </p:nvGrpSpPr>
          <p:grpSpPr>
            <a:xfrm>
              <a:off x="0" y="0"/>
              <a:ext cx="11947853" cy="4874062"/>
              <a:chOff x="0" y="0"/>
              <a:chExt cx="11947852" cy="4874061"/>
            </a:xfrm>
          </p:grpSpPr>
          <p:pic>
            <p:nvPicPr>
              <p:cNvPr id="3444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1947853" cy="449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45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33170" y="4315386"/>
                <a:ext cx="7751616" cy="558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47" name="More features —&gt; smoother solutions"/>
            <p:cNvSpPr txBox="1"/>
            <p:nvPr/>
          </p:nvSpPr>
          <p:spPr>
            <a:xfrm>
              <a:off x="14034511" y="1695919"/>
              <a:ext cx="8776184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More features —&gt; smoother solutions</a:t>
              </a:r>
            </a:p>
          </p:txBody>
        </p:sp>
        <p:sp>
          <p:nvSpPr>
            <p:cNvPr id="3448" name="Line"/>
            <p:cNvSpPr/>
            <p:nvPr/>
          </p:nvSpPr>
          <p:spPr>
            <a:xfrm flipH="1">
              <a:off x="12408027" y="2062833"/>
              <a:ext cx="116630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959" t="0" r="260" b="0"/>
          <a:stretch>
            <a:fillRect/>
          </a:stretch>
        </p:blipFill>
        <p:spPr>
          <a:xfrm>
            <a:off x="9299118" y="1933790"/>
            <a:ext cx="14067253" cy="5446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2" grpId="1"/>
      <p:bldP build="whole" bldLvl="1" animBg="1" rev="0" advAuto="0" spid="3450" grpId="2"/>
      <p:bldP build="whole" bldLvl="1" animBg="1" rev="0" advAuto="0" spid="3449" grpId="3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The simplicity hypothesis"/>
          <p:cNvSpPr txBox="1"/>
          <p:nvPr>
            <p:ph type="title"/>
          </p:nvPr>
        </p:nvSpPr>
        <p:spPr>
          <a:xfrm>
            <a:off x="1388592" y="355600"/>
            <a:ext cx="21005801" cy="2286000"/>
          </a:xfrm>
          <a:prstGeom prst="rect">
            <a:avLst/>
          </a:prstGeom>
        </p:spPr>
        <p:txBody>
          <a:bodyPr lIns="50800" tIns="50800" rIns="50800" bIns="50800"/>
          <a:lstStyle>
            <a:lvl1pPr algn="l">
              <a:defRPr sz="9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simplicity hypothesis</a:t>
            </a:r>
          </a:p>
        </p:txBody>
      </p:sp>
      <p:sp>
        <p:nvSpPr>
          <p:cNvPr id="3453" name="Emerging theory:…"/>
          <p:cNvSpPr txBox="1"/>
          <p:nvPr/>
        </p:nvSpPr>
        <p:spPr>
          <a:xfrm>
            <a:off x="1373987" y="8188995"/>
            <a:ext cx="16508884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Emerging theory:</a:t>
            </a:r>
          </a:p>
          <a:p>
            <a:pPr lvl="2" indent="0"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      deep nets learn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simple</a:t>
            </a:r>
            <a:r>
              <a:t> functions that fit the data</a:t>
            </a:r>
          </a:p>
        </p:txBody>
      </p:sp>
      <p:sp>
        <p:nvSpPr>
          <p:cNvPr id="3454" name="Classical theory:…"/>
          <p:cNvSpPr txBox="1"/>
          <p:nvPr/>
        </p:nvSpPr>
        <p:spPr>
          <a:xfrm>
            <a:off x="1373987" y="4088147"/>
            <a:ext cx="21636025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Classical theory: </a:t>
            </a:r>
          </a:p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     big models learn complicated functions, and overfit the data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4" grpId="1"/>
      <p:bldP build="whole" bldLvl="1" animBg="1" rev="0" advAuto="0" spid="3453" grpId="2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8" name="N_texttt_batch.pdf" descr="N_texttt_batc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77318" y="7577329"/>
            <a:ext cx="2127549" cy="694254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3465" name="Connection Line"/>
          <p:cNvSpPr/>
          <p:nvPr/>
        </p:nvSpPr>
        <p:spPr>
          <a:xfrm>
            <a:off x="8847790" y="7718570"/>
            <a:ext cx="503984" cy="132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27" h="21600" fill="norm" stroke="1" extrusionOk="0">
                <a:moveTo>
                  <a:pt x="0" y="21600"/>
                </a:moveTo>
                <a:cubicBezTo>
                  <a:pt x="15726" y="15992"/>
                  <a:pt x="21600" y="8792"/>
                  <a:pt x="1762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461" name="# neurons…"/>
          <p:cNvSpPr txBox="1"/>
          <p:nvPr/>
        </p:nvSpPr>
        <p:spPr>
          <a:xfrm>
            <a:off x="6325564" y="8436579"/>
            <a:ext cx="3438848" cy="267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neurons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features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units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“channels”</a:t>
            </a:r>
          </a:p>
        </p:txBody>
      </p:sp>
      <p:pic>
        <p:nvPicPr>
          <p:cNvPr id="34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9273" y="4395551"/>
            <a:ext cx="10492358" cy="705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3" name="mathbf_h_1_in_ma.pdf" descr="mathbf_h_1_in_m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5019" y="6955403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4" name="C_1.pdf" descr="C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59088" y="3569696"/>
            <a:ext cx="812727" cy="722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“Tensor flow”"/>
          <p:cNvSpPr txBox="1"/>
          <p:nvPr/>
        </p:nvSpPr>
        <p:spPr>
          <a:xfrm>
            <a:off x="9177972" y="185171"/>
            <a:ext cx="602805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“Tensor flow”</a:t>
            </a:r>
          </a:p>
        </p:txBody>
      </p:sp>
      <p:pic>
        <p:nvPicPr>
          <p:cNvPr id="347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6793" y="7715991"/>
            <a:ext cx="1983773" cy="563574"/>
          </a:xfrm>
          <a:prstGeom prst="rect">
            <a:avLst/>
          </a:prstGeom>
        </p:spPr>
      </p:pic>
      <p:pic>
        <p:nvPicPr>
          <p:cNvPr id="3472" name="N_texttt_batch.pdf" descr="N_texttt_batc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409000" y="7743363"/>
            <a:ext cx="2036027" cy="664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3" name="N_texttt_batch.pdf" descr="N_texttt_batc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1685781" y="7665584"/>
            <a:ext cx="2036027" cy="664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26898" y="5814938"/>
            <a:ext cx="6859810" cy="452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89396" y="5785477"/>
            <a:ext cx="6809009" cy="458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6" name="mathbf_h_1_in_ma.pdf" descr="mathbf_h_1_in_ma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86752" y="2828651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7" name="C_1.pdf" descr="C_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50439" y="5049451"/>
            <a:ext cx="688237" cy="61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8" name="mathbf_h_2_in_ma.pdf" descr="mathbf_h_2_in_m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885214" y="2828651"/>
            <a:ext cx="6017372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9" name="C_2.pdf" descr="C_2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549783" y="5057718"/>
            <a:ext cx="688237" cy="595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Rectangle"/>
          <p:cNvSpPr/>
          <p:nvPr/>
        </p:nvSpPr>
        <p:spPr>
          <a:xfrm rot="5400000">
            <a:off x="6689758" y="1714895"/>
            <a:ext cx="2837236" cy="4644668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84" name="Rectangle"/>
          <p:cNvSpPr/>
          <p:nvPr/>
        </p:nvSpPr>
        <p:spPr>
          <a:xfrm>
            <a:off x="5647910" y="2491468"/>
            <a:ext cx="4920932" cy="30915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85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41416" y="3754689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6" name="Learner.pdf" descr="Learne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5218" y="3754689"/>
            <a:ext cx="2586317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7" name="Data.pdf" descr="Dat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9579" y="2856993"/>
            <a:ext cx="1651766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8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2958" y="3754689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9" name="theta.pdf" descr="theta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45379" y="3665928"/>
            <a:ext cx="440060" cy="74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0" name="Data.pdf" descr="Dat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2268" y="7785577"/>
            <a:ext cx="1651766" cy="565079"/>
          </a:xfrm>
          <a:prstGeom prst="rect">
            <a:avLst/>
          </a:prstGeom>
          <a:ln w="12700">
            <a:miter lim="400000"/>
          </a:ln>
        </p:spPr>
      </p:pic>
      <p:sp>
        <p:nvSpPr>
          <p:cNvPr id="3491" name="Rectangle"/>
          <p:cNvSpPr/>
          <p:nvPr/>
        </p:nvSpPr>
        <p:spPr>
          <a:xfrm rot="5400000">
            <a:off x="12319920" y="6719607"/>
            <a:ext cx="2837236" cy="4644668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92" name="Rectangle"/>
          <p:cNvSpPr/>
          <p:nvPr/>
        </p:nvSpPr>
        <p:spPr>
          <a:xfrm>
            <a:off x="11278072" y="7496180"/>
            <a:ext cx="4920932" cy="30915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93" name="Neural_Net.pdf" descr="Neural_Ne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66907" y="8772570"/>
            <a:ext cx="3543262" cy="53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4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0815" y="8759402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5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3882" y="8759402"/>
            <a:ext cx="932379" cy="565079"/>
          </a:xfrm>
          <a:prstGeom prst="rect">
            <a:avLst/>
          </a:prstGeom>
          <a:ln w="12700">
            <a:miter lim="400000"/>
          </a:ln>
        </p:spPr>
      </p:pic>
      <p:sp>
        <p:nvSpPr>
          <p:cNvPr id="3496" name="Line"/>
          <p:cNvSpPr/>
          <p:nvPr/>
        </p:nvSpPr>
        <p:spPr>
          <a:xfrm>
            <a:off x="13465409" y="4659699"/>
            <a:ext cx="1" cy="2643372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97" name="Activations.pdf" descr="Activations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252012" y="7798782"/>
            <a:ext cx="3511797" cy="538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8" name="Parameters.pdf" descr="Parameters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693280" y="2784158"/>
            <a:ext cx="3626146" cy="538743"/>
          </a:xfrm>
          <a:prstGeom prst="rect">
            <a:avLst/>
          </a:prstGeom>
          <a:ln w="12700">
            <a:miter lim="400000"/>
          </a:ln>
        </p:spPr>
      </p:pic>
      <p:sp>
        <p:nvSpPr>
          <p:cNvPr id="3506" name="Connection Line"/>
          <p:cNvSpPr/>
          <p:nvPr/>
        </p:nvSpPr>
        <p:spPr>
          <a:xfrm>
            <a:off x="13787088" y="4170491"/>
            <a:ext cx="694251" cy="247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09" fill="norm" stroke="1" extrusionOk="0">
                <a:moveTo>
                  <a:pt x="21600" y="11600"/>
                </a:moveTo>
                <a:cubicBezTo>
                  <a:pt x="11686" y="21600"/>
                  <a:pt x="4486" y="17733"/>
                  <a:pt x="0" y="0"/>
                </a:cubicBezTo>
              </a:path>
            </a:pathLst>
          </a:custGeom>
          <a:ln w="381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507" name="Connection Line"/>
          <p:cNvSpPr/>
          <p:nvPr/>
        </p:nvSpPr>
        <p:spPr>
          <a:xfrm>
            <a:off x="19218169" y="9368811"/>
            <a:ext cx="310360" cy="5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80" h="21600" fill="norm" stroke="1" extrusionOk="0">
                <a:moveTo>
                  <a:pt x="14540" y="21600"/>
                </a:moveTo>
                <a:cubicBezTo>
                  <a:pt x="21600" y="12276"/>
                  <a:pt x="16753" y="5076"/>
                  <a:pt x="0" y="0"/>
                </a:cubicBezTo>
              </a:path>
            </a:pathLst>
          </a:custGeom>
          <a:ln w="381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501" name="Statistic_of_the.pdf" descr="Statistic_of_th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612370" y="4058205"/>
            <a:ext cx="6332948" cy="481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2" name="Statistic_of_a_d.pdf" descr="Statistic_of_a_d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686714" y="10043410"/>
            <a:ext cx="6439984" cy="588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3" name="mathbf_x^(i)_,_m.pdf" descr="mathbf_x^(i)_,_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0480" y="3666432"/>
            <a:ext cx="3569993" cy="7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4" name="mathbf_x^(i).pdf" descr="mathbf_x^(i)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909760" y="8759402"/>
            <a:ext cx="896811" cy="603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5" name="mathbf_h^(i).pdf" descr="mathbf_h^(i)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559505" y="8650778"/>
            <a:ext cx="896811" cy="603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